
<file path=[Content_Types].xml><?xml version="1.0" encoding="utf-8"?>
<Types xmlns="http://schemas.openxmlformats.org/package/2006/content-types">
  <Default Extension="gif" ContentType="image/gif"/>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7">
  <p:sldMasterIdLst>
    <p:sldMasterId id="2147483648" r:id="rId1"/>
    <p:sldMasterId id="2147483651" r:id="rId2"/>
    <p:sldMasterId id="2147483673" r:id="rId3"/>
  </p:sldMasterIdLst>
  <p:notesMasterIdLst>
    <p:notesMasterId r:id="rId35"/>
  </p:notesMasterIdLst>
  <p:sldIdLst>
    <p:sldId id="256" r:id="rId4"/>
    <p:sldId id="318" r:id="rId5"/>
    <p:sldId id="341" r:id="rId6"/>
    <p:sldId id="347" r:id="rId7"/>
    <p:sldId id="257" r:id="rId8"/>
    <p:sldId id="348" r:id="rId9"/>
    <p:sldId id="342" r:id="rId10"/>
    <p:sldId id="349" r:id="rId11"/>
    <p:sldId id="352" r:id="rId12"/>
    <p:sldId id="354" r:id="rId13"/>
    <p:sldId id="355" r:id="rId14"/>
    <p:sldId id="356" r:id="rId15"/>
    <p:sldId id="362" r:id="rId16"/>
    <p:sldId id="364" r:id="rId17"/>
    <p:sldId id="365" r:id="rId18"/>
    <p:sldId id="366" r:id="rId19"/>
    <p:sldId id="367" r:id="rId20"/>
    <p:sldId id="368" r:id="rId21"/>
    <p:sldId id="369" r:id="rId22"/>
    <p:sldId id="370" r:id="rId23"/>
    <p:sldId id="371" r:id="rId24"/>
    <p:sldId id="374" r:id="rId25"/>
    <p:sldId id="375" r:id="rId26"/>
    <p:sldId id="376" r:id="rId27"/>
    <p:sldId id="377" r:id="rId28"/>
    <p:sldId id="378" r:id="rId29"/>
    <p:sldId id="379" r:id="rId30"/>
    <p:sldId id="382" r:id="rId31"/>
    <p:sldId id="380" r:id="rId32"/>
    <p:sldId id="381" r:id="rId33"/>
    <p:sldId id="301"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onardo santoro" initials="ls" lastIdx="1" clrIdx="0">
    <p:extLst>
      <p:ext uri="{19B8F6BF-5375-455C-9EA6-DF929625EA0E}">
        <p15:presenceInfo xmlns:p15="http://schemas.microsoft.com/office/powerpoint/2012/main" userId="591620343e27fd1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29" autoAdjust="0"/>
    <p:restoredTop sz="94660"/>
  </p:normalViewPr>
  <p:slideViewPr>
    <p:cSldViewPr snapToGrid="0" showGuides="1">
      <p:cViewPr varScale="1">
        <p:scale>
          <a:sx n="71" d="100"/>
          <a:sy n="71" d="100"/>
        </p:scale>
        <p:origin x="816" y="90"/>
      </p:cViewPr>
      <p:guideLst>
        <p:guide orient="horz" pos="225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E0C50B-8DCA-4169-828C-CE74D2725CE7}" type="datetimeFigureOut">
              <a:rPr lang="en-GB" smtClean="0"/>
              <a:t>11/10/2023</a:t>
            </a:fld>
            <a:endParaRPr lang="en-GB"/>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3DF59-3E86-4ED0-BE13-1E4CBA17BA66}" type="slidenum">
              <a:rPr lang="en-GB" smtClean="0"/>
              <a:t>‹N›</a:t>
            </a:fld>
            <a:endParaRPr lang="en-GB"/>
          </a:p>
        </p:txBody>
      </p:sp>
    </p:spTree>
    <p:extLst>
      <p:ext uri="{BB962C8B-B14F-4D97-AF65-F5344CB8AC3E}">
        <p14:creationId xmlns:p14="http://schemas.microsoft.com/office/powerpoint/2010/main" val="2912257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660649BC-ADBF-454F-8CD4-164F22332A8C}"/>
              </a:ext>
            </a:extLst>
          </p:cNvPr>
          <p:cNvSpPr/>
          <p:nvPr userDrawn="1"/>
        </p:nvSpPr>
        <p:spPr>
          <a:xfrm>
            <a:off x="4019341" y="1301929"/>
            <a:ext cx="7867858" cy="5029200"/>
          </a:xfrm>
          <a:prstGeom prst="frame">
            <a:avLst>
              <a:gd name="adj1" fmla="val 9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그림 개체 틀 2">
            <a:extLst>
              <a:ext uri="{FF2B5EF4-FFF2-40B4-BE49-F238E27FC236}">
                <a16:creationId xmlns:a16="http://schemas.microsoft.com/office/drawing/2014/main" id="{8214A0F0-2F7C-4223-B283-6A1CA913880E}"/>
              </a:ext>
            </a:extLst>
          </p:cNvPr>
          <p:cNvSpPr>
            <a:spLocks noGrp="1"/>
          </p:cNvSpPr>
          <p:nvPr>
            <p:ph type="pic" sz="quarter" idx="14" hasCustomPrompt="1"/>
          </p:nvPr>
        </p:nvSpPr>
        <p:spPr>
          <a:xfrm>
            <a:off x="6876370" y="709751"/>
            <a:ext cx="4296728"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4" name="그림 개체 틀 2">
            <a:extLst>
              <a:ext uri="{FF2B5EF4-FFF2-40B4-BE49-F238E27FC236}">
                <a16:creationId xmlns:a16="http://schemas.microsoft.com/office/drawing/2014/main" id="{5A5E9409-B20A-489B-A759-D773202358E2}"/>
              </a:ext>
            </a:extLst>
          </p:cNvPr>
          <p:cNvSpPr>
            <a:spLocks noGrp="1"/>
          </p:cNvSpPr>
          <p:nvPr>
            <p:ph type="pic" sz="quarter" idx="15" hasCustomPrompt="1"/>
          </p:nvPr>
        </p:nvSpPr>
        <p:spPr>
          <a:xfrm>
            <a:off x="2116183" y="2023797"/>
            <a:ext cx="4200933" cy="2624734"/>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2445283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66" name="Rectangle 65">
            <a:extLst>
              <a:ext uri="{FF2B5EF4-FFF2-40B4-BE49-F238E27FC236}">
                <a16:creationId xmlns:a16="http://schemas.microsoft.com/office/drawing/2014/main" id="{9B5C313C-9909-469D-8AF9-D4F3DA949E2A}"/>
              </a:ext>
            </a:extLst>
          </p:cNvPr>
          <p:cNvSpPr/>
          <p:nvPr userDrawn="1"/>
        </p:nvSpPr>
        <p:spPr>
          <a:xfrm>
            <a:off x="0" y="0"/>
            <a:ext cx="12192000" cy="11965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Shape 66">
            <a:extLst>
              <a:ext uri="{FF2B5EF4-FFF2-40B4-BE49-F238E27FC236}">
                <a16:creationId xmlns:a16="http://schemas.microsoft.com/office/drawing/2014/main" id="{CA101864-0A78-4DA0-B3D6-C3BCE08BDE4E}"/>
              </a:ext>
            </a:extLst>
          </p:cNvPr>
          <p:cNvSpPr/>
          <p:nvPr userDrawn="1"/>
        </p:nvSpPr>
        <p:spPr>
          <a:xfrm>
            <a:off x="10060426" y="0"/>
            <a:ext cx="2131574" cy="1251701"/>
          </a:xfrm>
          <a:custGeom>
            <a:avLst/>
            <a:gdLst>
              <a:gd name="connsiteX0" fmla="*/ 1468556 w 2131574"/>
              <a:gd name="connsiteY0" fmla="*/ 207970 h 1251701"/>
              <a:gd name="connsiteX1" fmla="*/ 765847 w 2131574"/>
              <a:gd name="connsiteY1" fmla="*/ 477621 h 1251701"/>
              <a:gd name="connsiteX2" fmla="*/ 989468 w 2131574"/>
              <a:gd name="connsiteY2" fmla="*/ 563908 h 1251701"/>
              <a:gd name="connsiteX3" fmla="*/ 1692178 w 2131574"/>
              <a:gd name="connsiteY3" fmla="*/ 294162 h 1251701"/>
              <a:gd name="connsiteX4" fmla="*/ 1654318 w 2131574"/>
              <a:gd name="connsiteY4" fmla="*/ 0 h 1251701"/>
              <a:gd name="connsiteX5" fmla="*/ 2022772 w 2131574"/>
              <a:gd name="connsiteY5" fmla="*/ 0 h 1251701"/>
              <a:gd name="connsiteX6" fmla="*/ 2131574 w 2131574"/>
              <a:gd name="connsiteY6" fmla="*/ 41936 h 1251701"/>
              <a:gd name="connsiteX7" fmla="*/ 2131574 w 2131574"/>
              <a:gd name="connsiteY7" fmla="*/ 466298 h 1251701"/>
              <a:gd name="connsiteX8" fmla="*/ 2111480 w 2131574"/>
              <a:gd name="connsiteY8" fmla="*/ 475348 h 1251701"/>
              <a:gd name="connsiteX9" fmla="*/ 2110534 w 2131574"/>
              <a:gd name="connsiteY9" fmla="*/ 711492 h 1251701"/>
              <a:gd name="connsiteX10" fmla="*/ 2074362 w 2131574"/>
              <a:gd name="connsiteY10" fmla="*/ 725354 h 1251701"/>
              <a:gd name="connsiteX11" fmla="*/ 2072088 w 2131574"/>
              <a:gd name="connsiteY11" fmla="*/ 488705 h 1251701"/>
              <a:gd name="connsiteX12" fmla="*/ 2033263 w 2131574"/>
              <a:gd name="connsiteY12" fmla="*/ 500423 h 1251701"/>
              <a:gd name="connsiteX13" fmla="*/ 2033061 w 2131574"/>
              <a:gd name="connsiteY13" fmla="*/ 445358 h 1251701"/>
              <a:gd name="connsiteX14" fmla="*/ 1953489 w 2131574"/>
              <a:gd name="connsiteY14" fmla="*/ 475816 h 1251701"/>
              <a:gd name="connsiteX15" fmla="*/ 1952964 w 2131574"/>
              <a:gd name="connsiteY15" fmla="*/ 533941 h 1251701"/>
              <a:gd name="connsiteX16" fmla="*/ 1915844 w 2131574"/>
              <a:gd name="connsiteY16" fmla="*/ 550576 h 1251701"/>
              <a:gd name="connsiteX17" fmla="*/ 1914897 w 2131574"/>
              <a:gd name="connsiteY17" fmla="*/ 786594 h 1251701"/>
              <a:gd name="connsiteX18" fmla="*/ 1878914 w 2131574"/>
              <a:gd name="connsiteY18" fmla="*/ 800581 h 1251701"/>
              <a:gd name="connsiteX19" fmla="*/ 1876454 w 2131574"/>
              <a:gd name="connsiteY19" fmla="*/ 563933 h 1251701"/>
              <a:gd name="connsiteX20" fmla="*/ 1837626 w 2131574"/>
              <a:gd name="connsiteY20" fmla="*/ 575651 h 1251701"/>
              <a:gd name="connsiteX21" fmla="*/ 1837425 w 2131574"/>
              <a:gd name="connsiteY21" fmla="*/ 520241 h 1251701"/>
              <a:gd name="connsiteX22" fmla="*/ 1757852 w 2131574"/>
              <a:gd name="connsiteY22" fmla="*/ 550699 h 1251701"/>
              <a:gd name="connsiteX23" fmla="*/ 1757326 w 2131574"/>
              <a:gd name="connsiteY23" fmla="*/ 609045 h 1251701"/>
              <a:gd name="connsiteX24" fmla="*/ 1720397 w 2131574"/>
              <a:gd name="connsiteY24" fmla="*/ 625678 h 1251701"/>
              <a:gd name="connsiteX25" fmla="*/ 1719260 w 2131574"/>
              <a:gd name="connsiteY25" fmla="*/ 861824 h 1251701"/>
              <a:gd name="connsiteX26" fmla="*/ 1683276 w 2131574"/>
              <a:gd name="connsiteY26" fmla="*/ 875810 h 1251701"/>
              <a:gd name="connsiteX27" fmla="*/ 1680816 w 2131574"/>
              <a:gd name="connsiteY27" fmla="*/ 639162 h 1251701"/>
              <a:gd name="connsiteX28" fmla="*/ 1641990 w 2131574"/>
              <a:gd name="connsiteY28" fmla="*/ 650754 h 1251701"/>
              <a:gd name="connsiteX29" fmla="*/ 1641837 w 2131574"/>
              <a:gd name="connsiteY29" fmla="*/ 595106 h 1251701"/>
              <a:gd name="connsiteX30" fmla="*/ 1562218 w 2131574"/>
              <a:gd name="connsiteY30" fmla="*/ 625583 h 1251701"/>
              <a:gd name="connsiteX31" fmla="*/ 1561688 w 2131574"/>
              <a:gd name="connsiteY31" fmla="*/ 684273 h 1251701"/>
              <a:gd name="connsiteX32" fmla="*/ 1524758 w 2131574"/>
              <a:gd name="connsiteY32" fmla="*/ 700907 h 1251701"/>
              <a:gd name="connsiteX33" fmla="*/ 1523622 w 2131574"/>
              <a:gd name="connsiteY33" fmla="*/ 937051 h 1251701"/>
              <a:gd name="connsiteX34" fmla="*/ 1487638 w 2131574"/>
              <a:gd name="connsiteY34" fmla="*/ 950913 h 1251701"/>
              <a:gd name="connsiteX35" fmla="*/ 1485366 w 2131574"/>
              <a:gd name="connsiteY35" fmla="*/ 714264 h 1251701"/>
              <a:gd name="connsiteX36" fmla="*/ 1446352 w 2131574"/>
              <a:gd name="connsiteY36" fmla="*/ 725983 h 1251701"/>
              <a:gd name="connsiteX37" fmla="*/ 1446199 w 2131574"/>
              <a:gd name="connsiteY37" fmla="*/ 669990 h 1251701"/>
              <a:gd name="connsiteX38" fmla="*/ 1366584 w 2131574"/>
              <a:gd name="connsiteY38" fmla="*/ 700465 h 1251701"/>
              <a:gd name="connsiteX39" fmla="*/ 1366052 w 2131574"/>
              <a:gd name="connsiteY39" fmla="*/ 759503 h 1251701"/>
              <a:gd name="connsiteX40" fmla="*/ 1329122 w 2131574"/>
              <a:gd name="connsiteY40" fmla="*/ 776135 h 1251701"/>
              <a:gd name="connsiteX41" fmla="*/ 1328175 w 2131574"/>
              <a:gd name="connsiteY41" fmla="*/ 1012153 h 1251701"/>
              <a:gd name="connsiteX42" fmla="*/ 1292002 w 2131574"/>
              <a:gd name="connsiteY42" fmla="*/ 1026141 h 1251701"/>
              <a:gd name="connsiteX43" fmla="*/ 1289728 w 2131574"/>
              <a:gd name="connsiteY43" fmla="*/ 789493 h 1251701"/>
              <a:gd name="connsiteX44" fmla="*/ 1250904 w 2131574"/>
              <a:gd name="connsiteY44" fmla="*/ 801211 h 1251701"/>
              <a:gd name="connsiteX45" fmla="*/ 1250697 w 2131574"/>
              <a:gd name="connsiteY45" fmla="*/ 744824 h 1251701"/>
              <a:gd name="connsiteX46" fmla="*/ 1171004 w 2131574"/>
              <a:gd name="connsiteY46" fmla="*/ 775328 h 1251701"/>
              <a:gd name="connsiteX47" fmla="*/ 1170416 w 2131574"/>
              <a:gd name="connsiteY47" fmla="*/ 834605 h 1251701"/>
              <a:gd name="connsiteX48" fmla="*/ 1133484 w 2131574"/>
              <a:gd name="connsiteY48" fmla="*/ 851239 h 1251701"/>
              <a:gd name="connsiteX49" fmla="*/ 1132536 w 2131574"/>
              <a:gd name="connsiteY49" fmla="*/ 1087383 h 1251701"/>
              <a:gd name="connsiteX50" fmla="*/ 1096366 w 2131574"/>
              <a:gd name="connsiteY50" fmla="*/ 1101370 h 1251701"/>
              <a:gd name="connsiteX51" fmla="*/ 1094094 w 2131574"/>
              <a:gd name="connsiteY51" fmla="*/ 864721 h 1251701"/>
              <a:gd name="connsiteX52" fmla="*/ 1055266 w 2131574"/>
              <a:gd name="connsiteY52" fmla="*/ 876441 h 1251701"/>
              <a:gd name="connsiteX53" fmla="*/ 1055059 w 2131574"/>
              <a:gd name="connsiteY53" fmla="*/ 819708 h 1251701"/>
              <a:gd name="connsiteX54" fmla="*/ 975504 w 2131574"/>
              <a:gd name="connsiteY54" fmla="*/ 850159 h 1251701"/>
              <a:gd name="connsiteX55" fmla="*/ 974966 w 2131574"/>
              <a:gd name="connsiteY55" fmla="*/ 909834 h 1251701"/>
              <a:gd name="connsiteX56" fmla="*/ 938037 w 2131574"/>
              <a:gd name="connsiteY56" fmla="*/ 926467 h 1251701"/>
              <a:gd name="connsiteX57" fmla="*/ 936898 w 2131574"/>
              <a:gd name="connsiteY57" fmla="*/ 1162611 h 1251701"/>
              <a:gd name="connsiteX58" fmla="*/ 900916 w 2131574"/>
              <a:gd name="connsiteY58" fmla="*/ 1176473 h 1251701"/>
              <a:gd name="connsiteX59" fmla="*/ 898454 w 2131574"/>
              <a:gd name="connsiteY59" fmla="*/ 939824 h 1251701"/>
              <a:gd name="connsiteX60" fmla="*/ 859628 w 2131574"/>
              <a:gd name="connsiteY60" fmla="*/ 951543 h 1251701"/>
              <a:gd name="connsiteX61" fmla="*/ 859421 w 2131574"/>
              <a:gd name="connsiteY61" fmla="*/ 894592 h 1251701"/>
              <a:gd name="connsiteX62" fmla="*/ 779871 w 2131574"/>
              <a:gd name="connsiteY62" fmla="*/ 925042 h 1251701"/>
              <a:gd name="connsiteX63" fmla="*/ 779330 w 2131574"/>
              <a:gd name="connsiteY63" fmla="*/ 985062 h 1251701"/>
              <a:gd name="connsiteX64" fmla="*/ 742398 w 2131574"/>
              <a:gd name="connsiteY64" fmla="*/ 1001695 h 1251701"/>
              <a:gd name="connsiteX65" fmla="*/ 741262 w 2131574"/>
              <a:gd name="connsiteY65" fmla="*/ 1237840 h 1251701"/>
              <a:gd name="connsiteX66" fmla="*/ 705280 w 2131574"/>
              <a:gd name="connsiteY66" fmla="*/ 1251701 h 1251701"/>
              <a:gd name="connsiteX67" fmla="*/ 702818 w 2131574"/>
              <a:gd name="connsiteY67" fmla="*/ 1015052 h 1251701"/>
              <a:gd name="connsiteX68" fmla="*/ 663992 w 2131574"/>
              <a:gd name="connsiteY68" fmla="*/ 1026772 h 1251701"/>
              <a:gd name="connsiteX69" fmla="*/ 663835 w 2131574"/>
              <a:gd name="connsiteY69" fmla="*/ 969456 h 1251701"/>
              <a:gd name="connsiteX70" fmla="*/ 585207 w 2131574"/>
              <a:gd name="connsiteY70" fmla="*/ 999553 h 1251701"/>
              <a:gd name="connsiteX71" fmla="*/ 585207 w 2131574"/>
              <a:gd name="connsiteY71" fmla="*/ 999552 h 1251701"/>
              <a:gd name="connsiteX72" fmla="*/ 384123 w 2131574"/>
              <a:gd name="connsiteY72" fmla="*/ 922654 h 1251701"/>
              <a:gd name="connsiteX73" fmla="*/ 384078 w 2131574"/>
              <a:gd name="connsiteY73" fmla="*/ 934087 h 1251701"/>
              <a:gd name="connsiteX74" fmla="*/ 347904 w 2131574"/>
              <a:gd name="connsiteY74" fmla="*/ 948074 h 1251701"/>
              <a:gd name="connsiteX75" fmla="*/ 347527 w 2131574"/>
              <a:gd name="connsiteY75" fmla="*/ 908658 h 1251701"/>
              <a:gd name="connsiteX76" fmla="*/ 189088 w 2131574"/>
              <a:gd name="connsiteY76" fmla="*/ 848068 h 1251701"/>
              <a:gd name="connsiteX77" fmla="*/ 188440 w 2131574"/>
              <a:gd name="connsiteY77" fmla="*/ 1009315 h 1251701"/>
              <a:gd name="connsiteX78" fmla="*/ 152268 w 2131574"/>
              <a:gd name="connsiteY78" fmla="*/ 1023303 h 1251701"/>
              <a:gd name="connsiteX79" fmla="*/ 150443 w 2131574"/>
              <a:gd name="connsiteY79" fmla="*/ 833290 h 1251701"/>
              <a:gd name="connsiteX80" fmla="*/ 0 w 2131574"/>
              <a:gd name="connsiteY80" fmla="*/ 775758 h 1251701"/>
              <a:gd name="connsiteX81" fmla="*/ 0 w 2131574"/>
              <a:gd name="connsiteY81" fmla="*/ 634811 h 1251701"/>
              <a:gd name="connsiteX82" fmla="*/ 0 w 2131574"/>
              <a:gd name="connsiteY82" fmla="*/ 625805 h 1251701"/>
              <a:gd name="connsiteX83" fmla="*/ 11702 w 2131574"/>
              <a:gd name="connsiteY83" fmla="*/ 630321 h 1251701"/>
              <a:gd name="connsiteX84" fmla="*/ 110416 w 2131574"/>
              <a:gd name="connsiteY84" fmla="*/ 592442 h 1251701"/>
              <a:gd name="connsiteX85" fmla="*/ 110413 w 2131574"/>
              <a:gd name="connsiteY85" fmla="*/ 591589 h 1251701"/>
              <a:gd name="connsiteX86" fmla="*/ 228402 w 2131574"/>
              <a:gd name="connsiteY86" fmla="*/ 546351 h 1251701"/>
              <a:gd name="connsiteX87" fmla="*/ 228394 w 2131574"/>
              <a:gd name="connsiteY87" fmla="*/ 547171 h 1251701"/>
              <a:gd name="connsiteX88" fmla="*/ 306052 w 2131574"/>
              <a:gd name="connsiteY88" fmla="*/ 517369 h 1251701"/>
              <a:gd name="connsiteX89" fmla="*/ 306051 w 2131574"/>
              <a:gd name="connsiteY89" fmla="*/ 516361 h 1251701"/>
              <a:gd name="connsiteX90" fmla="*/ 423850 w 2131574"/>
              <a:gd name="connsiteY90" fmla="*/ 471123 h 1251701"/>
              <a:gd name="connsiteX91" fmla="*/ 423840 w 2131574"/>
              <a:gd name="connsiteY91" fmla="*/ 472171 h 125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131574" h="1251701">
                <a:moveTo>
                  <a:pt x="1468556" y="207970"/>
                </a:moveTo>
                <a:lnTo>
                  <a:pt x="765847" y="477621"/>
                </a:lnTo>
                <a:lnTo>
                  <a:pt x="989468" y="563908"/>
                </a:lnTo>
                <a:lnTo>
                  <a:pt x="1692178" y="294162"/>
                </a:lnTo>
                <a:close/>
                <a:moveTo>
                  <a:pt x="1654318" y="0"/>
                </a:moveTo>
                <a:lnTo>
                  <a:pt x="2022772" y="0"/>
                </a:lnTo>
                <a:lnTo>
                  <a:pt x="2131574" y="41936"/>
                </a:lnTo>
                <a:lnTo>
                  <a:pt x="2131574" y="466298"/>
                </a:lnTo>
                <a:lnTo>
                  <a:pt x="2111480" y="475348"/>
                </a:lnTo>
                <a:lnTo>
                  <a:pt x="2110534" y="711492"/>
                </a:lnTo>
                <a:lnTo>
                  <a:pt x="2074362" y="725354"/>
                </a:lnTo>
                <a:lnTo>
                  <a:pt x="2072088" y="488705"/>
                </a:lnTo>
                <a:lnTo>
                  <a:pt x="2033263" y="500423"/>
                </a:lnTo>
                <a:lnTo>
                  <a:pt x="2033061" y="445358"/>
                </a:lnTo>
                <a:lnTo>
                  <a:pt x="1953489" y="475816"/>
                </a:lnTo>
                <a:lnTo>
                  <a:pt x="1952964" y="533941"/>
                </a:lnTo>
                <a:lnTo>
                  <a:pt x="1915844" y="550576"/>
                </a:lnTo>
                <a:lnTo>
                  <a:pt x="1914897" y="786594"/>
                </a:lnTo>
                <a:lnTo>
                  <a:pt x="1878914" y="800581"/>
                </a:lnTo>
                <a:lnTo>
                  <a:pt x="1876454" y="563933"/>
                </a:lnTo>
                <a:lnTo>
                  <a:pt x="1837626" y="575651"/>
                </a:lnTo>
                <a:lnTo>
                  <a:pt x="1837425" y="520241"/>
                </a:lnTo>
                <a:lnTo>
                  <a:pt x="1757852" y="550699"/>
                </a:lnTo>
                <a:lnTo>
                  <a:pt x="1757326" y="609045"/>
                </a:lnTo>
                <a:lnTo>
                  <a:pt x="1720397" y="625678"/>
                </a:lnTo>
                <a:lnTo>
                  <a:pt x="1719260" y="861824"/>
                </a:lnTo>
                <a:lnTo>
                  <a:pt x="1683276" y="875810"/>
                </a:lnTo>
                <a:lnTo>
                  <a:pt x="1680816" y="639162"/>
                </a:lnTo>
                <a:lnTo>
                  <a:pt x="1641990" y="650754"/>
                </a:lnTo>
                <a:lnTo>
                  <a:pt x="1641837" y="595106"/>
                </a:lnTo>
                <a:lnTo>
                  <a:pt x="1562218" y="625583"/>
                </a:lnTo>
                <a:lnTo>
                  <a:pt x="1561688" y="684273"/>
                </a:lnTo>
                <a:lnTo>
                  <a:pt x="1524758" y="700907"/>
                </a:lnTo>
                <a:lnTo>
                  <a:pt x="1523622" y="937051"/>
                </a:lnTo>
                <a:lnTo>
                  <a:pt x="1487638" y="950913"/>
                </a:lnTo>
                <a:lnTo>
                  <a:pt x="1485366" y="714264"/>
                </a:lnTo>
                <a:lnTo>
                  <a:pt x="1446352" y="725983"/>
                </a:lnTo>
                <a:lnTo>
                  <a:pt x="1446199" y="669990"/>
                </a:lnTo>
                <a:lnTo>
                  <a:pt x="1366584" y="700465"/>
                </a:lnTo>
                <a:lnTo>
                  <a:pt x="1366052" y="759503"/>
                </a:lnTo>
                <a:lnTo>
                  <a:pt x="1329122" y="776135"/>
                </a:lnTo>
                <a:lnTo>
                  <a:pt x="1328175" y="1012153"/>
                </a:lnTo>
                <a:lnTo>
                  <a:pt x="1292002" y="1026141"/>
                </a:lnTo>
                <a:lnTo>
                  <a:pt x="1289728" y="789493"/>
                </a:lnTo>
                <a:lnTo>
                  <a:pt x="1250904" y="801211"/>
                </a:lnTo>
                <a:lnTo>
                  <a:pt x="1250697" y="744824"/>
                </a:lnTo>
                <a:lnTo>
                  <a:pt x="1171004" y="775328"/>
                </a:lnTo>
                <a:lnTo>
                  <a:pt x="1170416" y="834605"/>
                </a:lnTo>
                <a:lnTo>
                  <a:pt x="1133484" y="851239"/>
                </a:lnTo>
                <a:lnTo>
                  <a:pt x="1132536" y="1087383"/>
                </a:lnTo>
                <a:lnTo>
                  <a:pt x="1096366" y="1101370"/>
                </a:lnTo>
                <a:lnTo>
                  <a:pt x="1094094" y="864721"/>
                </a:lnTo>
                <a:lnTo>
                  <a:pt x="1055266" y="876441"/>
                </a:lnTo>
                <a:lnTo>
                  <a:pt x="1055059" y="819708"/>
                </a:lnTo>
                <a:lnTo>
                  <a:pt x="975504" y="850159"/>
                </a:lnTo>
                <a:lnTo>
                  <a:pt x="974966" y="909834"/>
                </a:lnTo>
                <a:lnTo>
                  <a:pt x="938037" y="926467"/>
                </a:lnTo>
                <a:lnTo>
                  <a:pt x="936898" y="1162611"/>
                </a:lnTo>
                <a:lnTo>
                  <a:pt x="900916" y="1176473"/>
                </a:lnTo>
                <a:lnTo>
                  <a:pt x="898454" y="939824"/>
                </a:lnTo>
                <a:lnTo>
                  <a:pt x="859628" y="951543"/>
                </a:lnTo>
                <a:lnTo>
                  <a:pt x="859421" y="894592"/>
                </a:lnTo>
                <a:lnTo>
                  <a:pt x="779871" y="925042"/>
                </a:lnTo>
                <a:lnTo>
                  <a:pt x="779330" y="985062"/>
                </a:lnTo>
                <a:lnTo>
                  <a:pt x="742398" y="1001695"/>
                </a:lnTo>
                <a:lnTo>
                  <a:pt x="741262" y="1237840"/>
                </a:lnTo>
                <a:lnTo>
                  <a:pt x="705280" y="1251701"/>
                </a:lnTo>
                <a:lnTo>
                  <a:pt x="702818" y="1015052"/>
                </a:lnTo>
                <a:lnTo>
                  <a:pt x="663992" y="1026772"/>
                </a:lnTo>
                <a:lnTo>
                  <a:pt x="663835" y="969456"/>
                </a:lnTo>
                <a:lnTo>
                  <a:pt x="585207" y="999553"/>
                </a:lnTo>
                <a:lnTo>
                  <a:pt x="585207" y="999552"/>
                </a:lnTo>
                <a:lnTo>
                  <a:pt x="384123" y="922654"/>
                </a:lnTo>
                <a:lnTo>
                  <a:pt x="384078" y="934087"/>
                </a:lnTo>
                <a:lnTo>
                  <a:pt x="347904" y="948074"/>
                </a:lnTo>
                <a:lnTo>
                  <a:pt x="347527" y="908658"/>
                </a:lnTo>
                <a:lnTo>
                  <a:pt x="189088" y="848068"/>
                </a:lnTo>
                <a:lnTo>
                  <a:pt x="188440" y="1009315"/>
                </a:lnTo>
                <a:lnTo>
                  <a:pt x="152268" y="1023303"/>
                </a:lnTo>
                <a:lnTo>
                  <a:pt x="150443" y="833290"/>
                </a:lnTo>
                <a:lnTo>
                  <a:pt x="0" y="775758"/>
                </a:lnTo>
                <a:lnTo>
                  <a:pt x="0" y="634811"/>
                </a:lnTo>
                <a:lnTo>
                  <a:pt x="0" y="625805"/>
                </a:lnTo>
                <a:lnTo>
                  <a:pt x="11702" y="630321"/>
                </a:lnTo>
                <a:lnTo>
                  <a:pt x="110416" y="592442"/>
                </a:lnTo>
                <a:lnTo>
                  <a:pt x="110413" y="591589"/>
                </a:lnTo>
                <a:lnTo>
                  <a:pt x="228402" y="546351"/>
                </a:lnTo>
                <a:lnTo>
                  <a:pt x="228394" y="547171"/>
                </a:lnTo>
                <a:lnTo>
                  <a:pt x="306052" y="517369"/>
                </a:lnTo>
                <a:lnTo>
                  <a:pt x="306051" y="516361"/>
                </a:lnTo>
                <a:lnTo>
                  <a:pt x="423850" y="471123"/>
                </a:lnTo>
                <a:lnTo>
                  <a:pt x="423840" y="472171"/>
                </a:lnTo>
                <a:close/>
              </a:path>
            </a:pathLst>
          </a:custGeom>
          <a:solidFill>
            <a:schemeClr val="bg1"/>
          </a:solidFill>
          <a:ln w="2694" cap="flat">
            <a:noFill/>
            <a:prstDash val="solid"/>
            <a:miter/>
          </a:ln>
        </p:spPr>
        <p:txBody>
          <a:bodyPr rtlCol="0" anchor="ctr"/>
          <a:lstStyle/>
          <a:p>
            <a:endParaRPr lang="en-US"/>
          </a:p>
        </p:txBody>
      </p:sp>
      <p:grpSp>
        <p:nvGrpSpPr>
          <p:cNvPr id="68" name="Group 67">
            <a:extLst>
              <a:ext uri="{FF2B5EF4-FFF2-40B4-BE49-F238E27FC236}">
                <a16:creationId xmlns:a16="http://schemas.microsoft.com/office/drawing/2014/main" id="{311EB2B1-1FFF-40A7-8916-39F9F66C67AE}"/>
              </a:ext>
            </a:extLst>
          </p:cNvPr>
          <p:cNvGrpSpPr/>
          <p:nvPr userDrawn="1"/>
        </p:nvGrpSpPr>
        <p:grpSpPr>
          <a:xfrm>
            <a:off x="-189873" y="30973"/>
            <a:ext cx="2984373" cy="1122167"/>
            <a:chOff x="-82869" y="2041805"/>
            <a:chExt cx="2984373" cy="1122167"/>
          </a:xfrm>
        </p:grpSpPr>
        <p:grpSp>
          <p:nvGrpSpPr>
            <p:cNvPr id="69" name="Group 68">
              <a:extLst>
                <a:ext uri="{FF2B5EF4-FFF2-40B4-BE49-F238E27FC236}">
                  <a16:creationId xmlns:a16="http://schemas.microsoft.com/office/drawing/2014/main" id="{3E57FF97-F37F-4F19-9B19-E980E9F0D19F}"/>
                </a:ext>
              </a:extLst>
            </p:cNvPr>
            <p:cNvGrpSpPr/>
            <p:nvPr userDrawn="1"/>
          </p:nvGrpSpPr>
          <p:grpSpPr>
            <a:xfrm>
              <a:off x="200146" y="2104325"/>
              <a:ext cx="2701358" cy="875012"/>
              <a:chOff x="1066498" y="286265"/>
              <a:chExt cx="11991969" cy="3884392"/>
            </a:xfrm>
            <a:solidFill>
              <a:schemeClr val="bg1"/>
            </a:solidFill>
          </p:grpSpPr>
          <p:sp>
            <p:nvSpPr>
              <p:cNvPr id="97" name="Rectangle 96">
                <a:extLst>
                  <a:ext uri="{FF2B5EF4-FFF2-40B4-BE49-F238E27FC236}">
                    <a16:creationId xmlns:a16="http://schemas.microsoft.com/office/drawing/2014/main" id="{E4701247-9B01-4379-8F79-CA130966C099}"/>
                  </a:ext>
                </a:extLst>
              </p:cNvPr>
              <p:cNvSpPr/>
              <p:nvPr/>
            </p:nvSpPr>
            <p:spPr>
              <a:xfrm rot="2143082">
                <a:off x="5813228" y="3225577"/>
                <a:ext cx="1095502" cy="475403"/>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70C40288-889F-4C14-813B-93CB4BE3595D}"/>
                  </a:ext>
                </a:extLst>
              </p:cNvPr>
              <p:cNvSpPr>
                <a:spLocks noChangeAspect="1"/>
              </p:cNvSpPr>
              <p:nvPr/>
            </p:nvSpPr>
            <p:spPr>
              <a:xfrm rot="2143082">
                <a:off x="12731593" y="2328837"/>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0A988AA3-AADC-43BF-BC51-C5A0FD6710AE}"/>
                  </a:ext>
                </a:extLst>
              </p:cNvPr>
              <p:cNvSpPr>
                <a:spLocks noChangeAspect="1"/>
              </p:cNvSpPr>
              <p:nvPr/>
            </p:nvSpPr>
            <p:spPr>
              <a:xfrm rot="2143082">
                <a:off x="12012401" y="1020618"/>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67ACEEB3-7388-4FAA-9D8F-35B2DDACCB47}"/>
                  </a:ext>
                </a:extLst>
              </p:cNvPr>
              <p:cNvSpPr>
                <a:spLocks noChangeAspect="1"/>
              </p:cNvSpPr>
              <p:nvPr/>
            </p:nvSpPr>
            <p:spPr>
              <a:xfrm rot="2143082">
                <a:off x="3996941" y="286265"/>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828B62BF-3D3C-4C75-B055-917521385691}"/>
                  </a:ext>
                </a:extLst>
              </p:cNvPr>
              <p:cNvSpPr>
                <a:spLocks noChangeAspect="1"/>
              </p:cNvSpPr>
              <p:nvPr/>
            </p:nvSpPr>
            <p:spPr>
              <a:xfrm rot="2143082">
                <a:off x="4668722" y="303427"/>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3C31D63E-DEE2-491E-9108-5BD8FEECDE81}"/>
                  </a:ext>
                </a:extLst>
              </p:cNvPr>
              <p:cNvSpPr>
                <a:spLocks noChangeAspect="1"/>
              </p:cNvSpPr>
              <p:nvPr/>
            </p:nvSpPr>
            <p:spPr>
              <a:xfrm rot="2143082">
                <a:off x="5318715" y="358216"/>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5EA36B86-0126-4E44-9EB4-D5952A49774C}"/>
                  </a:ext>
                </a:extLst>
              </p:cNvPr>
              <p:cNvSpPr>
                <a:spLocks noChangeAspect="1"/>
              </p:cNvSpPr>
              <p:nvPr/>
            </p:nvSpPr>
            <p:spPr>
              <a:xfrm rot="2143082">
                <a:off x="1412639" y="3092041"/>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a:extLst>
                  <a:ext uri="{FF2B5EF4-FFF2-40B4-BE49-F238E27FC236}">
                    <a16:creationId xmlns:a16="http://schemas.microsoft.com/office/drawing/2014/main" id="{5FC6C0F2-4F5A-465F-B239-2C2658FF3BC2}"/>
                  </a:ext>
                </a:extLst>
              </p:cNvPr>
              <p:cNvSpPr/>
              <p:nvPr/>
            </p:nvSpPr>
            <p:spPr>
              <a:xfrm rot="2143082">
                <a:off x="3222236" y="867087"/>
                <a:ext cx="802454" cy="156661"/>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a:extLst>
                  <a:ext uri="{FF2B5EF4-FFF2-40B4-BE49-F238E27FC236}">
                    <a16:creationId xmlns:a16="http://schemas.microsoft.com/office/drawing/2014/main" id="{B2F8833E-DE8E-4ACF-991D-49002FAD3BF4}"/>
                  </a:ext>
                </a:extLst>
              </p:cNvPr>
              <p:cNvSpPr/>
              <p:nvPr/>
            </p:nvSpPr>
            <p:spPr>
              <a:xfrm rot="2143082">
                <a:off x="4067032" y="3784745"/>
                <a:ext cx="326874" cy="267682"/>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a:extLst>
                  <a:ext uri="{FF2B5EF4-FFF2-40B4-BE49-F238E27FC236}">
                    <a16:creationId xmlns:a16="http://schemas.microsoft.com/office/drawing/2014/main" id="{5AE6E730-12DC-414C-84D3-DC429C339049}"/>
                  </a:ext>
                </a:extLst>
              </p:cNvPr>
              <p:cNvSpPr/>
              <p:nvPr/>
            </p:nvSpPr>
            <p:spPr>
              <a:xfrm rot="2143082">
                <a:off x="8226837" y="1636990"/>
                <a:ext cx="229078" cy="352760"/>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82CB1C93-47AD-4BD1-8229-9CFC6459EAAF}"/>
                  </a:ext>
                </a:extLst>
              </p:cNvPr>
              <p:cNvSpPr/>
              <p:nvPr/>
            </p:nvSpPr>
            <p:spPr>
              <a:xfrm rot="2143082">
                <a:off x="8579610" y="1890648"/>
                <a:ext cx="229078" cy="352760"/>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7385550C-3847-41F7-8366-E6F331200B1B}"/>
                  </a:ext>
                </a:extLst>
              </p:cNvPr>
              <p:cNvSpPr>
                <a:spLocks noChangeAspect="1"/>
              </p:cNvSpPr>
              <p:nvPr/>
            </p:nvSpPr>
            <p:spPr>
              <a:xfrm rot="2143082">
                <a:off x="7545295" y="1382204"/>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8D958013-051E-4D57-83E4-4510DA1FC7CB}"/>
                  </a:ext>
                </a:extLst>
              </p:cNvPr>
              <p:cNvSpPr>
                <a:spLocks noChangeAspect="1"/>
              </p:cNvSpPr>
              <p:nvPr/>
            </p:nvSpPr>
            <p:spPr>
              <a:xfrm rot="2143082">
                <a:off x="7019854" y="984696"/>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a:extLst>
                  <a:ext uri="{FF2B5EF4-FFF2-40B4-BE49-F238E27FC236}">
                    <a16:creationId xmlns:a16="http://schemas.microsoft.com/office/drawing/2014/main" id="{3892A3E6-91D0-4236-9EB4-5F593A2EBB68}"/>
                  </a:ext>
                </a:extLst>
              </p:cNvPr>
              <p:cNvSpPr/>
              <p:nvPr/>
            </p:nvSpPr>
            <p:spPr>
              <a:xfrm rot="2143082">
                <a:off x="1066498" y="3902975"/>
                <a:ext cx="1314414" cy="267682"/>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0" name="Group 69">
              <a:extLst>
                <a:ext uri="{FF2B5EF4-FFF2-40B4-BE49-F238E27FC236}">
                  <a16:creationId xmlns:a16="http://schemas.microsoft.com/office/drawing/2014/main" id="{049B3538-18F0-488E-BB58-795CA3E8B7C1}"/>
                </a:ext>
              </a:extLst>
            </p:cNvPr>
            <p:cNvGrpSpPr/>
            <p:nvPr userDrawn="1"/>
          </p:nvGrpSpPr>
          <p:grpSpPr>
            <a:xfrm>
              <a:off x="-82869" y="2041805"/>
              <a:ext cx="2978819" cy="1122167"/>
              <a:chOff x="-189872" y="8725"/>
              <a:chExt cx="13223684" cy="4981553"/>
            </a:xfrm>
          </p:grpSpPr>
          <p:sp>
            <p:nvSpPr>
              <p:cNvPr id="71" name="Freeform: Shape 70">
                <a:extLst>
                  <a:ext uri="{FF2B5EF4-FFF2-40B4-BE49-F238E27FC236}">
                    <a16:creationId xmlns:a16="http://schemas.microsoft.com/office/drawing/2014/main" id="{8D3342D1-A811-485D-BB35-CA6AD2F8F98A}"/>
                  </a:ext>
                </a:extLst>
              </p:cNvPr>
              <p:cNvSpPr/>
              <p:nvPr/>
            </p:nvSpPr>
            <p:spPr>
              <a:xfrm rot="2143082">
                <a:off x="7006336" y="655174"/>
                <a:ext cx="6027476" cy="1135945"/>
              </a:xfrm>
              <a:custGeom>
                <a:avLst/>
                <a:gdLst>
                  <a:gd name="connsiteX0" fmla="*/ 0 w 2529191"/>
                  <a:gd name="connsiteY0" fmla="*/ 457200 h 476656"/>
                  <a:gd name="connsiteX1" fmla="*/ 1906621 w 2529191"/>
                  <a:gd name="connsiteY1" fmla="*/ 476656 h 476656"/>
                  <a:gd name="connsiteX2" fmla="*/ 2529191 w 2529191"/>
                  <a:gd name="connsiteY2" fmla="*/ 0 h 476656"/>
                </a:gdLst>
                <a:ahLst/>
                <a:cxnLst>
                  <a:cxn ang="0">
                    <a:pos x="connsiteX0" y="connsiteY0"/>
                  </a:cxn>
                  <a:cxn ang="0">
                    <a:pos x="connsiteX1" y="connsiteY1"/>
                  </a:cxn>
                  <a:cxn ang="0">
                    <a:pos x="connsiteX2" y="connsiteY2"/>
                  </a:cxn>
                </a:cxnLst>
                <a:rect l="l" t="t" r="r" b="b"/>
                <a:pathLst>
                  <a:path w="2529191" h="476656">
                    <a:moveTo>
                      <a:pt x="0" y="457200"/>
                    </a:moveTo>
                    <a:lnTo>
                      <a:pt x="1906621" y="476656"/>
                    </a:lnTo>
                    <a:lnTo>
                      <a:pt x="2529191"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FE4E21AD-0E48-482D-92A7-D8F93B494FD7}"/>
                  </a:ext>
                </a:extLst>
              </p:cNvPr>
              <p:cNvCxnSpPr>
                <a:cxnSpLocks/>
              </p:cNvCxnSpPr>
              <p:nvPr/>
            </p:nvCxnSpPr>
            <p:spPr>
              <a:xfrm rot="2143082">
                <a:off x="2876886" y="92218"/>
                <a:ext cx="751230" cy="50029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B4407AE8-E730-48DD-A85F-BB30A7105592}"/>
                  </a:ext>
                </a:extLst>
              </p:cNvPr>
              <p:cNvCxnSpPr>
                <a:cxnSpLocks/>
                <a:endCxn id="100" idx="1"/>
              </p:cNvCxnSpPr>
              <p:nvPr/>
            </p:nvCxnSpPr>
            <p:spPr>
              <a:xfrm rot="2143082">
                <a:off x="3861913" y="8725"/>
                <a:ext cx="362215" cy="1920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9954099B-AE86-4318-A3AA-7879DA254C89}"/>
                  </a:ext>
                </a:extLst>
              </p:cNvPr>
              <p:cNvCxnSpPr>
                <a:cxnSpLocks/>
                <a:endCxn id="101" idx="1"/>
              </p:cNvCxnSpPr>
              <p:nvPr/>
            </p:nvCxnSpPr>
            <p:spPr>
              <a:xfrm rot="2143082">
                <a:off x="4587946" y="36177"/>
                <a:ext cx="304652" cy="19919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564796D9-34CB-446F-8C6C-E892F8C5B9A5}"/>
                  </a:ext>
                </a:extLst>
              </p:cNvPr>
              <p:cNvCxnSpPr>
                <a:cxnSpLocks/>
                <a:endCxn id="102" idx="1"/>
              </p:cNvCxnSpPr>
              <p:nvPr/>
            </p:nvCxnSpPr>
            <p:spPr>
              <a:xfrm rot="2143082">
                <a:off x="5184517" y="13932"/>
                <a:ext cx="382898" cy="2590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DF2ABBB4-D4BB-4625-A164-F50D7D41F3CE}"/>
                  </a:ext>
                </a:extLst>
              </p:cNvPr>
              <p:cNvCxnSpPr>
                <a:cxnSpLocks/>
              </p:cNvCxnSpPr>
              <p:nvPr/>
            </p:nvCxnSpPr>
            <p:spPr>
              <a:xfrm rot="2143082">
                <a:off x="6351522" y="167773"/>
                <a:ext cx="1161265" cy="70157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99710375-77AA-49E0-A302-408F4182C3FE}"/>
                  </a:ext>
                </a:extLst>
              </p:cNvPr>
              <p:cNvCxnSpPr>
                <a:cxnSpLocks/>
              </p:cNvCxnSpPr>
              <p:nvPr/>
            </p:nvCxnSpPr>
            <p:spPr>
              <a:xfrm rot="2143082">
                <a:off x="6692921" y="218797"/>
                <a:ext cx="1381992" cy="8599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CE20859B-CDB1-4EDD-95C3-AD7E058B4EA0}"/>
                  </a:ext>
                </a:extLst>
              </p:cNvPr>
              <p:cNvSpPr/>
              <p:nvPr/>
            </p:nvSpPr>
            <p:spPr>
              <a:xfrm rot="2143082">
                <a:off x="7510123" y="2742036"/>
                <a:ext cx="414350" cy="41434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CC308384-A5E5-46C3-9EB3-5223C132CDAC}"/>
                  </a:ext>
                </a:extLst>
              </p:cNvPr>
              <p:cNvSpPr/>
              <p:nvPr/>
            </p:nvSpPr>
            <p:spPr>
              <a:xfrm rot="2143082">
                <a:off x="4669450" y="3406144"/>
                <a:ext cx="414350" cy="41434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03E74C94-8210-46D1-8EDD-B2C85995DB80}"/>
                  </a:ext>
                </a:extLst>
              </p:cNvPr>
              <p:cNvSpPr/>
              <p:nvPr/>
            </p:nvSpPr>
            <p:spPr>
              <a:xfrm rot="2143082">
                <a:off x="3138553" y="4575929"/>
                <a:ext cx="414350" cy="41434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49258143-A5BC-432E-8135-895A78D7C940}"/>
                  </a:ext>
                </a:extLst>
              </p:cNvPr>
              <p:cNvCxnSpPr>
                <a:cxnSpLocks/>
                <a:endCxn id="99" idx="3"/>
              </p:cNvCxnSpPr>
              <p:nvPr/>
            </p:nvCxnSpPr>
            <p:spPr>
              <a:xfrm rot="2143082" flipV="1">
                <a:off x="9495558" y="398794"/>
                <a:ext cx="2220218" cy="17388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F521C80A-6649-41B0-88E4-C5D5531E250B}"/>
                  </a:ext>
                </a:extLst>
              </p:cNvPr>
              <p:cNvCxnSpPr>
                <a:cxnSpLocks/>
                <a:endCxn id="106" idx="1"/>
              </p:cNvCxnSpPr>
              <p:nvPr/>
            </p:nvCxnSpPr>
            <p:spPr>
              <a:xfrm rot="2143082">
                <a:off x="7207957" y="513530"/>
                <a:ext cx="1437691" cy="8977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13A23F11-AC30-4BC4-9767-A2A015B40E0E}"/>
                  </a:ext>
                </a:extLst>
              </p:cNvPr>
              <p:cNvCxnSpPr>
                <a:cxnSpLocks/>
                <a:endCxn id="103" idx="3"/>
              </p:cNvCxnSpPr>
              <p:nvPr/>
            </p:nvCxnSpPr>
            <p:spPr>
              <a:xfrm rot="2143082" flipV="1">
                <a:off x="702503" y="3052333"/>
                <a:ext cx="629883" cy="48522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7B0467B1-3C2E-4AED-BF5C-475467E36519}"/>
                  </a:ext>
                </a:extLst>
              </p:cNvPr>
              <p:cNvCxnSpPr>
                <a:cxnSpLocks/>
              </p:cNvCxnSpPr>
              <p:nvPr/>
            </p:nvCxnSpPr>
            <p:spPr>
              <a:xfrm rot="2143082" flipV="1">
                <a:off x="669928" y="3488332"/>
                <a:ext cx="489377" cy="33619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A281F91D-A5F6-4D87-BD20-0F2144E81D98}"/>
                  </a:ext>
                </a:extLst>
              </p:cNvPr>
              <p:cNvCxnSpPr>
                <a:cxnSpLocks/>
                <a:endCxn id="80" idx="1"/>
              </p:cNvCxnSpPr>
              <p:nvPr/>
            </p:nvCxnSpPr>
            <p:spPr>
              <a:xfrm rot="2143082">
                <a:off x="2366587" y="3215368"/>
                <a:ext cx="1384975" cy="105856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B0141A34-43F0-4BB2-B8F7-CCE47CC97474}"/>
                  </a:ext>
                </a:extLst>
              </p:cNvPr>
              <p:cNvCxnSpPr>
                <a:cxnSpLocks/>
                <a:endCxn id="97" idx="1"/>
              </p:cNvCxnSpPr>
              <p:nvPr/>
            </p:nvCxnSpPr>
            <p:spPr>
              <a:xfrm rot="2143082" flipV="1">
                <a:off x="4532904" y="2697776"/>
                <a:ext cx="1219991" cy="95275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Freeform: Shape 86">
                <a:extLst>
                  <a:ext uri="{FF2B5EF4-FFF2-40B4-BE49-F238E27FC236}">
                    <a16:creationId xmlns:a16="http://schemas.microsoft.com/office/drawing/2014/main" id="{6046D093-C87E-4FDE-8401-F242157D8F87}"/>
                  </a:ext>
                </a:extLst>
              </p:cNvPr>
              <p:cNvSpPr/>
              <p:nvPr/>
            </p:nvSpPr>
            <p:spPr>
              <a:xfrm rot="2143082">
                <a:off x="568532" y="1210040"/>
                <a:ext cx="4879294" cy="908510"/>
              </a:xfrm>
              <a:custGeom>
                <a:avLst/>
                <a:gdLst>
                  <a:gd name="connsiteX0" fmla="*/ 0 w 2391302"/>
                  <a:gd name="connsiteY0" fmla="*/ 7998 h 381222"/>
                  <a:gd name="connsiteX1" fmla="*/ 0 w 2391302"/>
                  <a:gd name="connsiteY1" fmla="*/ 7998 h 381222"/>
                  <a:gd name="connsiteX2" fmla="*/ 71979 w 2391302"/>
                  <a:gd name="connsiteY2" fmla="*/ 7998 h 381222"/>
                  <a:gd name="connsiteX3" fmla="*/ 343899 w 2391302"/>
                  <a:gd name="connsiteY3" fmla="*/ 0 h 381222"/>
                  <a:gd name="connsiteX4" fmla="*/ 850418 w 2391302"/>
                  <a:gd name="connsiteY4" fmla="*/ 375890 h 381222"/>
                  <a:gd name="connsiteX5" fmla="*/ 2391302 w 2391302"/>
                  <a:gd name="connsiteY5" fmla="*/ 381222 h 381222"/>
                  <a:gd name="connsiteX6" fmla="*/ 2391302 w 2391302"/>
                  <a:gd name="connsiteY6" fmla="*/ 381222 h 381222"/>
                  <a:gd name="connsiteX0" fmla="*/ 0 w 2391302"/>
                  <a:gd name="connsiteY0" fmla="*/ 7998 h 381222"/>
                  <a:gd name="connsiteX1" fmla="*/ 0 w 2391302"/>
                  <a:gd name="connsiteY1" fmla="*/ 7998 h 381222"/>
                  <a:gd name="connsiteX2" fmla="*/ 343899 w 2391302"/>
                  <a:gd name="connsiteY2" fmla="*/ 0 h 381222"/>
                  <a:gd name="connsiteX3" fmla="*/ 850418 w 2391302"/>
                  <a:gd name="connsiteY3" fmla="*/ 375890 h 381222"/>
                  <a:gd name="connsiteX4" fmla="*/ 2391302 w 2391302"/>
                  <a:gd name="connsiteY4" fmla="*/ 381222 h 381222"/>
                  <a:gd name="connsiteX5" fmla="*/ 2391302 w 2391302"/>
                  <a:gd name="connsiteY5" fmla="*/ 381222 h 381222"/>
                  <a:gd name="connsiteX0" fmla="*/ 0 w 2391302"/>
                  <a:gd name="connsiteY0" fmla="*/ 7998 h 381222"/>
                  <a:gd name="connsiteX1" fmla="*/ 343899 w 2391302"/>
                  <a:gd name="connsiteY1" fmla="*/ 0 h 381222"/>
                  <a:gd name="connsiteX2" fmla="*/ 850418 w 2391302"/>
                  <a:gd name="connsiteY2" fmla="*/ 375890 h 381222"/>
                  <a:gd name="connsiteX3" fmla="*/ 2391302 w 2391302"/>
                  <a:gd name="connsiteY3" fmla="*/ 381222 h 381222"/>
                  <a:gd name="connsiteX4" fmla="*/ 2391302 w 2391302"/>
                  <a:gd name="connsiteY4" fmla="*/ 381222 h 381222"/>
                  <a:gd name="connsiteX0" fmla="*/ 0 w 2047403"/>
                  <a:gd name="connsiteY0" fmla="*/ 0 h 381222"/>
                  <a:gd name="connsiteX1" fmla="*/ 506519 w 2047403"/>
                  <a:gd name="connsiteY1" fmla="*/ 375890 h 381222"/>
                  <a:gd name="connsiteX2" fmla="*/ 2047403 w 2047403"/>
                  <a:gd name="connsiteY2" fmla="*/ 381222 h 381222"/>
                  <a:gd name="connsiteX3" fmla="*/ 2047403 w 2047403"/>
                  <a:gd name="connsiteY3" fmla="*/ 381222 h 381222"/>
                </a:gdLst>
                <a:ahLst/>
                <a:cxnLst>
                  <a:cxn ang="0">
                    <a:pos x="connsiteX0" y="connsiteY0"/>
                  </a:cxn>
                  <a:cxn ang="0">
                    <a:pos x="connsiteX1" y="connsiteY1"/>
                  </a:cxn>
                  <a:cxn ang="0">
                    <a:pos x="connsiteX2" y="connsiteY2"/>
                  </a:cxn>
                  <a:cxn ang="0">
                    <a:pos x="connsiteX3" y="connsiteY3"/>
                  </a:cxn>
                </a:cxnLst>
                <a:rect l="l" t="t" r="r" b="b"/>
                <a:pathLst>
                  <a:path w="2047403" h="381222">
                    <a:moveTo>
                      <a:pt x="0" y="0"/>
                    </a:moveTo>
                    <a:lnTo>
                      <a:pt x="506519" y="375890"/>
                    </a:lnTo>
                    <a:lnTo>
                      <a:pt x="2047403" y="381222"/>
                    </a:lnTo>
                    <a:lnTo>
                      <a:pt x="2047403" y="381222"/>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Shape 87">
                <a:extLst>
                  <a:ext uri="{FF2B5EF4-FFF2-40B4-BE49-F238E27FC236}">
                    <a16:creationId xmlns:a16="http://schemas.microsoft.com/office/drawing/2014/main" id="{3AE092B6-338B-4D0B-A830-BFE6769978DF}"/>
                  </a:ext>
                </a:extLst>
              </p:cNvPr>
              <p:cNvSpPr/>
              <p:nvPr/>
            </p:nvSpPr>
            <p:spPr>
              <a:xfrm rot="2143082">
                <a:off x="-189872" y="1365133"/>
                <a:ext cx="5152485" cy="1114766"/>
              </a:xfrm>
              <a:custGeom>
                <a:avLst/>
                <a:gdLst>
                  <a:gd name="connsiteX0" fmla="*/ 0 w 2391302"/>
                  <a:gd name="connsiteY0" fmla="*/ 7998 h 381222"/>
                  <a:gd name="connsiteX1" fmla="*/ 0 w 2391302"/>
                  <a:gd name="connsiteY1" fmla="*/ 7998 h 381222"/>
                  <a:gd name="connsiteX2" fmla="*/ 71979 w 2391302"/>
                  <a:gd name="connsiteY2" fmla="*/ 7998 h 381222"/>
                  <a:gd name="connsiteX3" fmla="*/ 343899 w 2391302"/>
                  <a:gd name="connsiteY3" fmla="*/ 0 h 381222"/>
                  <a:gd name="connsiteX4" fmla="*/ 850418 w 2391302"/>
                  <a:gd name="connsiteY4" fmla="*/ 375890 h 381222"/>
                  <a:gd name="connsiteX5" fmla="*/ 2391302 w 2391302"/>
                  <a:gd name="connsiteY5" fmla="*/ 381222 h 381222"/>
                  <a:gd name="connsiteX6" fmla="*/ 2391302 w 2391302"/>
                  <a:gd name="connsiteY6" fmla="*/ 381222 h 381222"/>
                  <a:gd name="connsiteX0" fmla="*/ 0 w 2391302"/>
                  <a:gd name="connsiteY0" fmla="*/ 7998 h 381222"/>
                  <a:gd name="connsiteX1" fmla="*/ 0 w 2391302"/>
                  <a:gd name="connsiteY1" fmla="*/ 7998 h 381222"/>
                  <a:gd name="connsiteX2" fmla="*/ 71979 w 2391302"/>
                  <a:gd name="connsiteY2" fmla="*/ 7998 h 381222"/>
                  <a:gd name="connsiteX3" fmla="*/ 343899 w 2391302"/>
                  <a:gd name="connsiteY3" fmla="*/ 0 h 381222"/>
                  <a:gd name="connsiteX4" fmla="*/ 935726 w 2391302"/>
                  <a:gd name="connsiteY4" fmla="*/ 373714 h 381222"/>
                  <a:gd name="connsiteX5" fmla="*/ 2391302 w 2391302"/>
                  <a:gd name="connsiteY5" fmla="*/ 381222 h 381222"/>
                  <a:gd name="connsiteX6" fmla="*/ 2391302 w 2391302"/>
                  <a:gd name="connsiteY6" fmla="*/ 381222 h 381222"/>
                  <a:gd name="connsiteX0" fmla="*/ 0 w 2391302"/>
                  <a:gd name="connsiteY0" fmla="*/ 7998 h 381222"/>
                  <a:gd name="connsiteX1" fmla="*/ 71979 w 2391302"/>
                  <a:gd name="connsiteY1" fmla="*/ 7998 h 381222"/>
                  <a:gd name="connsiteX2" fmla="*/ 343899 w 2391302"/>
                  <a:gd name="connsiteY2" fmla="*/ 0 h 381222"/>
                  <a:gd name="connsiteX3" fmla="*/ 935726 w 2391302"/>
                  <a:gd name="connsiteY3" fmla="*/ 373714 h 381222"/>
                  <a:gd name="connsiteX4" fmla="*/ 2391302 w 2391302"/>
                  <a:gd name="connsiteY4" fmla="*/ 381222 h 381222"/>
                  <a:gd name="connsiteX5" fmla="*/ 2391302 w 2391302"/>
                  <a:gd name="connsiteY5" fmla="*/ 381222 h 381222"/>
                  <a:gd name="connsiteX0" fmla="*/ 0 w 2319323"/>
                  <a:gd name="connsiteY0" fmla="*/ 7998 h 381222"/>
                  <a:gd name="connsiteX1" fmla="*/ 271920 w 2319323"/>
                  <a:gd name="connsiteY1" fmla="*/ 0 h 381222"/>
                  <a:gd name="connsiteX2" fmla="*/ 863747 w 2319323"/>
                  <a:gd name="connsiteY2" fmla="*/ 373714 h 381222"/>
                  <a:gd name="connsiteX3" fmla="*/ 2319323 w 2319323"/>
                  <a:gd name="connsiteY3" fmla="*/ 381222 h 381222"/>
                  <a:gd name="connsiteX4" fmla="*/ 2319323 w 2319323"/>
                  <a:gd name="connsiteY4" fmla="*/ 381222 h 381222"/>
                  <a:gd name="connsiteX0" fmla="*/ 0 w 2188694"/>
                  <a:gd name="connsiteY0" fmla="*/ 10175 h 381222"/>
                  <a:gd name="connsiteX1" fmla="*/ 141291 w 2188694"/>
                  <a:gd name="connsiteY1" fmla="*/ 0 h 381222"/>
                  <a:gd name="connsiteX2" fmla="*/ 733118 w 2188694"/>
                  <a:gd name="connsiteY2" fmla="*/ 373714 h 381222"/>
                  <a:gd name="connsiteX3" fmla="*/ 2188694 w 2188694"/>
                  <a:gd name="connsiteY3" fmla="*/ 381222 h 381222"/>
                  <a:gd name="connsiteX4" fmla="*/ 2188694 w 2188694"/>
                  <a:gd name="connsiteY4" fmla="*/ 381222 h 381222"/>
                  <a:gd name="connsiteX0" fmla="*/ 0 w 2162035"/>
                  <a:gd name="connsiteY0" fmla="*/ 0 h 381930"/>
                  <a:gd name="connsiteX1" fmla="*/ 114632 w 2162035"/>
                  <a:gd name="connsiteY1" fmla="*/ 708 h 381930"/>
                  <a:gd name="connsiteX2" fmla="*/ 706459 w 2162035"/>
                  <a:gd name="connsiteY2" fmla="*/ 374422 h 381930"/>
                  <a:gd name="connsiteX3" fmla="*/ 2162035 w 2162035"/>
                  <a:gd name="connsiteY3" fmla="*/ 381930 h 381930"/>
                  <a:gd name="connsiteX4" fmla="*/ 2162035 w 2162035"/>
                  <a:gd name="connsiteY4" fmla="*/ 381930 h 381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035" h="381930">
                    <a:moveTo>
                      <a:pt x="0" y="0"/>
                    </a:moveTo>
                    <a:lnTo>
                      <a:pt x="114632" y="708"/>
                    </a:lnTo>
                    <a:lnTo>
                      <a:pt x="706459" y="374422"/>
                    </a:lnTo>
                    <a:lnTo>
                      <a:pt x="2162035" y="381930"/>
                    </a:lnTo>
                    <a:lnTo>
                      <a:pt x="2162035" y="38193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reeform: Shape 88">
                <a:extLst>
                  <a:ext uri="{FF2B5EF4-FFF2-40B4-BE49-F238E27FC236}">
                    <a16:creationId xmlns:a16="http://schemas.microsoft.com/office/drawing/2014/main" id="{174C63A9-B1AA-42AC-A07D-663E5B3DC602}"/>
                  </a:ext>
                </a:extLst>
              </p:cNvPr>
              <p:cNvSpPr/>
              <p:nvPr/>
            </p:nvSpPr>
            <p:spPr>
              <a:xfrm rot="2143082">
                <a:off x="3332609" y="2161597"/>
                <a:ext cx="2611186" cy="1099113"/>
              </a:xfrm>
              <a:custGeom>
                <a:avLst/>
                <a:gdLst>
                  <a:gd name="connsiteX0" fmla="*/ 0 w 1095680"/>
                  <a:gd name="connsiteY0" fmla="*/ 461199 h 461199"/>
                  <a:gd name="connsiteX1" fmla="*/ 621152 w 1095680"/>
                  <a:gd name="connsiteY1" fmla="*/ 0 h 461199"/>
                  <a:gd name="connsiteX2" fmla="*/ 1095680 w 1095680"/>
                  <a:gd name="connsiteY2" fmla="*/ 0 h 461199"/>
                </a:gdLst>
                <a:ahLst/>
                <a:cxnLst>
                  <a:cxn ang="0">
                    <a:pos x="connsiteX0" y="connsiteY0"/>
                  </a:cxn>
                  <a:cxn ang="0">
                    <a:pos x="connsiteX1" y="connsiteY1"/>
                  </a:cxn>
                  <a:cxn ang="0">
                    <a:pos x="connsiteX2" y="connsiteY2"/>
                  </a:cxn>
                </a:cxnLst>
                <a:rect l="l" t="t" r="r" b="b"/>
                <a:pathLst>
                  <a:path w="1095680" h="461199">
                    <a:moveTo>
                      <a:pt x="0" y="461199"/>
                    </a:moveTo>
                    <a:lnTo>
                      <a:pt x="621152" y="0"/>
                    </a:lnTo>
                    <a:lnTo>
                      <a:pt x="109568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a:extLst>
                  <a:ext uri="{FF2B5EF4-FFF2-40B4-BE49-F238E27FC236}">
                    <a16:creationId xmlns:a16="http://schemas.microsoft.com/office/drawing/2014/main" id="{13BF2365-0B0D-40B9-A063-33FD0FCECA03}"/>
                  </a:ext>
                </a:extLst>
              </p:cNvPr>
              <p:cNvCxnSpPr>
                <a:cxnSpLocks/>
              </p:cNvCxnSpPr>
              <p:nvPr/>
            </p:nvCxnSpPr>
            <p:spPr>
              <a:xfrm rot="2143082" flipV="1">
                <a:off x="1319091" y="3532941"/>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7389CC75-F22D-4E8B-AA38-EB6225EAE0DE}"/>
                  </a:ext>
                </a:extLst>
              </p:cNvPr>
              <p:cNvCxnSpPr>
                <a:cxnSpLocks/>
              </p:cNvCxnSpPr>
              <p:nvPr/>
            </p:nvCxnSpPr>
            <p:spPr>
              <a:xfrm rot="2143082" flipV="1">
                <a:off x="1490130" y="3655926"/>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1FD7047D-8AC7-435B-B610-9DBAF202BD50}"/>
                  </a:ext>
                </a:extLst>
              </p:cNvPr>
              <p:cNvCxnSpPr>
                <a:cxnSpLocks/>
              </p:cNvCxnSpPr>
              <p:nvPr/>
            </p:nvCxnSpPr>
            <p:spPr>
              <a:xfrm rot="2143082" flipV="1">
                <a:off x="1661174" y="3778910"/>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38C52008-23DF-4D3A-8C73-AEE0F4532613}"/>
                  </a:ext>
                </a:extLst>
              </p:cNvPr>
              <p:cNvCxnSpPr>
                <a:cxnSpLocks/>
              </p:cNvCxnSpPr>
              <p:nvPr/>
            </p:nvCxnSpPr>
            <p:spPr>
              <a:xfrm rot="2143082" flipV="1">
                <a:off x="1832213" y="3901899"/>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9F23CB5B-5948-44E4-9BF6-B83CCE7F7777}"/>
                  </a:ext>
                </a:extLst>
              </p:cNvPr>
              <p:cNvCxnSpPr>
                <a:cxnSpLocks/>
              </p:cNvCxnSpPr>
              <p:nvPr/>
            </p:nvCxnSpPr>
            <p:spPr>
              <a:xfrm rot="2143082" flipV="1">
                <a:off x="2003248" y="4024888"/>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5EAF4F6D-11CE-4C3D-AE20-E4F6CF1428B3}"/>
                  </a:ext>
                </a:extLst>
              </p:cNvPr>
              <p:cNvCxnSpPr>
                <a:cxnSpLocks/>
              </p:cNvCxnSpPr>
              <p:nvPr/>
            </p:nvCxnSpPr>
            <p:spPr>
              <a:xfrm rot="2143082" flipV="1">
                <a:off x="2174296" y="4147877"/>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6" name="Freeform: Shape 95">
                <a:extLst>
                  <a:ext uri="{FF2B5EF4-FFF2-40B4-BE49-F238E27FC236}">
                    <a16:creationId xmlns:a16="http://schemas.microsoft.com/office/drawing/2014/main" id="{E700EA4F-DA6F-4D72-B8FA-FD385DDD00E9}"/>
                  </a:ext>
                </a:extLst>
              </p:cNvPr>
              <p:cNvSpPr/>
              <p:nvPr/>
            </p:nvSpPr>
            <p:spPr>
              <a:xfrm rot="2143082">
                <a:off x="4431107" y="1624748"/>
                <a:ext cx="3523756" cy="231821"/>
              </a:xfrm>
              <a:custGeom>
                <a:avLst/>
                <a:gdLst>
                  <a:gd name="connsiteX0" fmla="*/ 0 w 1478604"/>
                  <a:gd name="connsiteY0" fmla="*/ 0 h 97276"/>
                  <a:gd name="connsiteX1" fmla="*/ 107004 w 1478604"/>
                  <a:gd name="connsiteY1" fmla="*/ 97276 h 97276"/>
                  <a:gd name="connsiteX2" fmla="*/ 1478604 w 1478604"/>
                  <a:gd name="connsiteY2" fmla="*/ 97276 h 97276"/>
                </a:gdLst>
                <a:ahLst/>
                <a:cxnLst>
                  <a:cxn ang="0">
                    <a:pos x="connsiteX0" y="connsiteY0"/>
                  </a:cxn>
                  <a:cxn ang="0">
                    <a:pos x="connsiteX1" y="connsiteY1"/>
                  </a:cxn>
                  <a:cxn ang="0">
                    <a:pos x="connsiteX2" y="connsiteY2"/>
                  </a:cxn>
                </a:cxnLst>
                <a:rect l="l" t="t" r="r" b="b"/>
                <a:pathLst>
                  <a:path w="1478604" h="97276">
                    <a:moveTo>
                      <a:pt x="0" y="0"/>
                    </a:moveTo>
                    <a:lnTo>
                      <a:pt x="107004" y="97276"/>
                    </a:lnTo>
                    <a:lnTo>
                      <a:pt x="1478604" y="97276"/>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271413"/>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105" name="Freeform: Shape 104">
            <a:extLst>
              <a:ext uri="{FF2B5EF4-FFF2-40B4-BE49-F238E27FC236}">
                <a16:creationId xmlns:a16="http://schemas.microsoft.com/office/drawing/2014/main" id="{83890D28-DB65-4933-A998-F6D267BEDA98}"/>
              </a:ext>
            </a:extLst>
          </p:cNvPr>
          <p:cNvSpPr/>
          <p:nvPr userDrawn="1"/>
        </p:nvSpPr>
        <p:spPr>
          <a:xfrm>
            <a:off x="8746034" y="-17976"/>
            <a:ext cx="3445966" cy="2023537"/>
          </a:xfrm>
          <a:custGeom>
            <a:avLst/>
            <a:gdLst>
              <a:gd name="connsiteX0" fmla="*/ 1468556 w 2131574"/>
              <a:gd name="connsiteY0" fmla="*/ 207970 h 1251701"/>
              <a:gd name="connsiteX1" fmla="*/ 765847 w 2131574"/>
              <a:gd name="connsiteY1" fmla="*/ 477621 h 1251701"/>
              <a:gd name="connsiteX2" fmla="*/ 989468 w 2131574"/>
              <a:gd name="connsiteY2" fmla="*/ 563908 h 1251701"/>
              <a:gd name="connsiteX3" fmla="*/ 1692178 w 2131574"/>
              <a:gd name="connsiteY3" fmla="*/ 294162 h 1251701"/>
              <a:gd name="connsiteX4" fmla="*/ 1654318 w 2131574"/>
              <a:gd name="connsiteY4" fmla="*/ 0 h 1251701"/>
              <a:gd name="connsiteX5" fmla="*/ 2022772 w 2131574"/>
              <a:gd name="connsiteY5" fmla="*/ 0 h 1251701"/>
              <a:gd name="connsiteX6" fmla="*/ 2131574 w 2131574"/>
              <a:gd name="connsiteY6" fmla="*/ 41936 h 1251701"/>
              <a:gd name="connsiteX7" fmla="*/ 2131574 w 2131574"/>
              <a:gd name="connsiteY7" fmla="*/ 466298 h 1251701"/>
              <a:gd name="connsiteX8" fmla="*/ 2111480 w 2131574"/>
              <a:gd name="connsiteY8" fmla="*/ 475348 h 1251701"/>
              <a:gd name="connsiteX9" fmla="*/ 2110534 w 2131574"/>
              <a:gd name="connsiteY9" fmla="*/ 711492 h 1251701"/>
              <a:gd name="connsiteX10" fmla="*/ 2074362 w 2131574"/>
              <a:gd name="connsiteY10" fmla="*/ 725354 h 1251701"/>
              <a:gd name="connsiteX11" fmla="*/ 2072088 w 2131574"/>
              <a:gd name="connsiteY11" fmla="*/ 488705 h 1251701"/>
              <a:gd name="connsiteX12" fmla="*/ 2033263 w 2131574"/>
              <a:gd name="connsiteY12" fmla="*/ 500423 h 1251701"/>
              <a:gd name="connsiteX13" fmla="*/ 2033061 w 2131574"/>
              <a:gd name="connsiteY13" fmla="*/ 445358 h 1251701"/>
              <a:gd name="connsiteX14" fmla="*/ 1953489 w 2131574"/>
              <a:gd name="connsiteY14" fmla="*/ 475816 h 1251701"/>
              <a:gd name="connsiteX15" fmla="*/ 1952964 w 2131574"/>
              <a:gd name="connsiteY15" fmla="*/ 533941 h 1251701"/>
              <a:gd name="connsiteX16" fmla="*/ 1915844 w 2131574"/>
              <a:gd name="connsiteY16" fmla="*/ 550576 h 1251701"/>
              <a:gd name="connsiteX17" fmla="*/ 1914897 w 2131574"/>
              <a:gd name="connsiteY17" fmla="*/ 786594 h 1251701"/>
              <a:gd name="connsiteX18" fmla="*/ 1878914 w 2131574"/>
              <a:gd name="connsiteY18" fmla="*/ 800581 h 1251701"/>
              <a:gd name="connsiteX19" fmla="*/ 1876454 w 2131574"/>
              <a:gd name="connsiteY19" fmla="*/ 563933 h 1251701"/>
              <a:gd name="connsiteX20" fmla="*/ 1837626 w 2131574"/>
              <a:gd name="connsiteY20" fmla="*/ 575651 h 1251701"/>
              <a:gd name="connsiteX21" fmla="*/ 1837425 w 2131574"/>
              <a:gd name="connsiteY21" fmla="*/ 520241 h 1251701"/>
              <a:gd name="connsiteX22" fmla="*/ 1757852 w 2131574"/>
              <a:gd name="connsiteY22" fmla="*/ 550699 h 1251701"/>
              <a:gd name="connsiteX23" fmla="*/ 1757326 w 2131574"/>
              <a:gd name="connsiteY23" fmla="*/ 609045 h 1251701"/>
              <a:gd name="connsiteX24" fmla="*/ 1720397 w 2131574"/>
              <a:gd name="connsiteY24" fmla="*/ 625678 h 1251701"/>
              <a:gd name="connsiteX25" fmla="*/ 1719260 w 2131574"/>
              <a:gd name="connsiteY25" fmla="*/ 861824 h 1251701"/>
              <a:gd name="connsiteX26" fmla="*/ 1683276 w 2131574"/>
              <a:gd name="connsiteY26" fmla="*/ 875810 h 1251701"/>
              <a:gd name="connsiteX27" fmla="*/ 1680816 w 2131574"/>
              <a:gd name="connsiteY27" fmla="*/ 639162 h 1251701"/>
              <a:gd name="connsiteX28" fmla="*/ 1641990 w 2131574"/>
              <a:gd name="connsiteY28" fmla="*/ 650754 h 1251701"/>
              <a:gd name="connsiteX29" fmla="*/ 1641837 w 2131574"/>
              <a:gd name="connsiteY29" fmla="*/ 595106 h 1251701"/>
              <a:gd name="connsiteX30" fmla="*/ 1562218 w 2131574"/>
              <a:gd name="connsiteY30" fmla="*/ 625583 h 1251701"/>
              <a:gd name="connsiteX31" fmla="*/ 1561688 w 2131574"/>
              <a:gd name="connsiteY31" fmla="*/ 684273 h 1251701"/>
              <a:gd name="connsiteX32" fmla="*/ 1524758 w 2131574"/>
              <a:gd name="connsiteY32" fmla="*/ 700907 h 1251701"/>
              <a:gd name="connsiteX33" fmla="*/ 1523622 w 2131574"/>
              <a:gd name="connsiteY33" fmla="*/ 937051 h 1251701"/>
              <a:gd name="connsiteX34" fmla="*/ 1487638 w 2131574"/>
              <a:gd name="connsiteY34" fmla="*/ 950913 h 1251701"/>
              <a:gd name="connsiteX35" fmla="*/ 1485366 w 2131574"/>
              <a:gd name="connsiteY35" fmla="*/ 714264 h 1251701"/>
              <a:gd name="connsiteX36" fmla="*/ 1446352 w 2131574"/>
              <a:gd name="connsiteY36" fmla="*/ 725983 h 1251701"/>
              <a:gd name="connsiteX37" fmla="*/ 1446199 w 2131574"/>
              <a:gd name="connsiteY37" fmla="*/ 669990 h 1251701"/>
              <a:gd name="connsiteX38" fmla="*/ 1366584 w 2131574"/>
              <a:gd name="connsiteY38" fmla="*/ 700465 h 1251701"/>
              <a:gd name="connsiteX39" fmla="*/ 1366052 w 2131574"/>
              <a:gd name="connsiteY39" fmla="*/ 759503 h 1251701"/>
              <a:gd name="connsiteX40" fmla="*/ 1329122 w 2131574"/>
              <a:gd name="connsiteY40" fmla="*/ 776135 h 1251701"/>
              <a:gd name="connsiteX41" fmla="*/ 1328175 w 2131574"/>
              <a:gd name="connsiteY41" fmla="*/ 1012153 h 1251701"/>
              <a:gd name="connsiteX42" fmla="*/ 1292002 w 2131574"/>
              <a:gd name="connsiteY42" fmla="*/ 1026141 h 1251701"/>
              <a:gd name="connsiteX43" fmla="*/ 1289728 w 2131574"/>
              <a:gd name="connsiteY43" fmla="*/ 789493 h 1251701"/>
              <a:gd name="connsiteX44" fmla="*/ 1250904 w 2131574"/>
              <a:gd name="connsiteY44" fmla="*/ 801211 h 1251701"/>
              <a:gd name="connsiteX45" fmla="*/ 1250697 w 2131574"/>
              <a:gd name="connsiteY45" fmla="*/ 744824 h 1251701"/>
              <a:gd name="connsiteX46" fmla="*/ 1171004 w 2131574"/>
              <a:gd name="connsiteY46" fmla="*/ 775328 h 1251701"/>
              <a:gd name="connsiteX47" fmla="*/ 1170416 w 2131574"/>
              <a:gd name="connsiteY47" fmla="*/ 834605 h 1251701"/>
              <a:gd name="connsiteX48" fmla="*/ 1133484 w 2131574"/>
              <a:gd name="connsiteY48" fmla="*/ 851239 h 1251701"/>
              <a:gd name="connsiteX49" fmla="*/ 1132536 w 2131574"/>
              <a:gd name="connsiteY49" fmla="*/ 1087383 h 1251701"/>
              <a:gd name="connsiteX50" fmla="*/ 1096366 w 2131574"/>
              <a:gd name="connsiteY50" fmla="*/ 1101370 h 1251701"/>
              <a:gd name="connsiteX51" fmla="*/ 1094094 w 2131574"/>
              <a:gd name="connsiteY51" fmla="*/ 864721 h 1251701"/>
              <a:gd name="connsiteX52" fmla="*/ 1055266 w 2131574"/>
              <a:gd name="connsiteY52" fmla="*/ 876441 h 1251701"/>
              <a:gd name="connsiteX53" fmla="*/ 1055059 w 2131574"/>
              <a:gd name="connsiteY53" fmla="*/ 819708 h 1251701"/>
              <a:gd name="connsiteX54" fmla="*/ 975504 w 2131574"/>
              <a:gd name="connsiteY54" fmla="*/ 850159 h 1251701"/>
              <a:gd name="connsiteX55" fmla="*/ 974966 w 2131574"/>
              <a:gd name="connsiteY55" fmla="*/ 909834 h 1251701"/>
              <a:gd name="connsiteX56" fmla="*/ 938037 w 2131574"/>
              <a:gd name="connsiteY56" fmla="*/ 926467 h 1251701"/>
              <a:gd name="connsiteX57" fmla="*/ 936898 w 2131574"/>
              <a:gd name="connsiteY57" fmla="*/ 1162611 h 1251701"/>
              <a:gd name="connsiteX58" fmla="*/ 900916 w 2131574"/>
              <a:gd name="connsiteY58" fmla="*/ 1176473 h 1251701"/>
              <a:gd name="connsiteX59" fmla="*/ 898454 w 2131574"/>
              <a:gd name="connsiteY59" fmla="*/ 939824 h 1251701"/>
              <a:gd name="connsiteX60" fmla="*/ 859628 w 2131574"/>
              <a:gd name="connsiteY60" fmla="*/ 951543 h 1251701"/>
              <a:gd name="connsiteX61" fmla="*/ 859421 w 2131574"/>
              <a:gd name="connsiteY61" fmla="*/ 894592 h 1251701"/>
              <a:gd name="connsiteX62" fmla="*/ 779871 w 2131574"/>
              <a:gd name="connsiteY62" fmla="*/ 925042 h 1251701"/>
              <a:gd name="connsiteX63" fmla="*/ 779330 w 2131574"/>
              <a:gd name="connsiteY63" fmla="*/ 985062 h 1251701"/>
              <a:gd name="connsiteX64" fmla="*/ 742398 w 2131574"/>
              <a:gd name="connsiteY64" fmla="*/ 1001695 h 1251701"/>
              <a:gd name="connsiteX65" fmla="*/ 741262 w 2131574"/>
              <a:gd name="connsiteY65" fmla="*/ 1237840 h 1251701"/>
              <a:gd name="connsiteX66" fmla="*/ 705280 w 2131574"/>
              <a:gd name="connsiteY66" fmla="*/ 1251701 h 1251701"/>
              <a:gd name="connsiteX67" fmla="*/ 702818 w 2131574"/>
              <a:gd name="connsiteY67" fmla="*/ 1015052 h 1251701"/>
              <a:gd name="connsiteX68" fmla="*/ 663992 w 2131574"/>
              <a:gd name="connsiteY68" fmla="*/ 1026772 h 1251701"/>
              <a:gd name="connsiteX69" fmla="*/ 663835 w 2131574"/>
              <a:gd name="connsiteY69" fmla="*/ 969456 h 1251701"/>
              <a:gd name="connsiteX70" fmla="*/ 585207 w 2131574"/>
              <a:gd name="connsiteY70" fmla="*/ 999553 h 1251701"/>
              <a:gd name="connsiteX71" fmla="*/ 585207 w 2131574"/>
              <a:gd name="connsiteY71" fmla="*/ 999552 h 1251701"/>
              <a:gd name="connsiteX72" fmla="*/ 384123 w 2131574"/>
              <a:gd name="connsiteY72" fmla="*/ 922654 h 1251701"/>
              <a:gd name="connsiteX73" fmla="*/ 384078 w 2131574"/>
              <a:gd name="connsiteY73" fmla="*/ 934087 h 1251701"/>
              <a:gd name="connsiteX74" fmla="*/ 347904 w 2131574"/>
              <a:gd name="connsiteY74" fmla="*/ 948074 h 1251701"/>
              <a:gd name="connsiteX75" fmla="*/ 347527 w 2131574"/>
              <a:gd name="connsiteY75" fmla="*/ 908658 h 1251701"/>
              <a:gd name="connsiteX76" fmla="*/ 189088 w 2131574"/>
              <a:gd name="connsiteY76" fmla="*/ 848068 h 1251701"/>
              <a:gd name="connsiteX77" fmla="*/ 188440 w 2131574"/>
              <a:gd name="connsiteY77" fmla="*/ 1009315 h 1251701"/>
              <a:gd name="connsiteX78" fmla="*/ 152268 w 2131574"/>
              <a:gd name="connsiteY78" fmla="*/ 1023303 h 1251701"/>
              <a:gd name="connsiteX79" fmla="*/ 150443 w 2131574"/>
              <a:gd name="connsiteY79" fmla="*/ 833290 h 1251701"/>
              <a:gd name="connsiteX80" fmla="*/ 0 w 2131574"/>
              <a:gd name="connsiteY80" fmla="*/ 775758 h 1251701"/>
              <a:gd name="connsiteX81" fmla="*/ 0 w 2131574"/>
              <a:gd name="connsiteY81" fmla="*/ 634811 h 1251701"/>
              <a:gd name="connsiteX82" fmla="*/ 0 w 2131574"/>
              <a:gd name="connsiteY82" fmla="*/ 625805 h 1251701"/>
              <a:gd name="connsiteX83" fmla="*/ 11702 w 2131574"/>
              <a:gd name="connsiteY83" fmla="*/ 630321 h 1251701"/>
              <a:gd name="connsiteX84" fmla="*/ 110416 w 2131574"/>
              <a:gd name="connsiteY84" fmla="*/ 592442 h 1251701"/>
              <a:gd name="connsiteX85" fmla="*/ 110413 w 2131574"/>
              <a:gd name="connsiteY85" fmla="*/ 591589 h 1251701"/>
              <a:gd name="connsiteX86" fmla="*/ 228402 w 2131574"/>
              <a:gd name="connsiteY86" fmla="*/ 546351 h 1251701"/>
              <a:gd name="connsiteX87" fmla="*/ 228394 w 2131574"/>
              <a:gd name="connsiteY87" fmla="*/ 547171 h 1251701"/>
              <a:gd name="connsiteX88" fmla="*/ 306052 w 2131574"/>
              <a:gd name="connsiteY88" fmla="*/ 517369 h 1251701"/>
              <a:gd name="connsiteX89" fmla="*/ 306051 w 2131574"/>
              <a:gd name="connsiteY89" fmla="*/ 516361 h 1251701"/>
              <a:gd name="connsiteX90" fmla="*/ 423850 w 2131574"/>
              <a:gd name="connsiteY90" fmla="*/ 471123 h 1251701"/>
              <a:gd name="connsiteX91" fmla="*/ 423840 w 2131574"/>
              <a:gd name="connsiteY91" fmla="*/ 472171 h 125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131574" h="1251701">
                <a:moveTo>
                  <a:pt x="1468556" y="207970"/>
                </a:moveTo>
                <a:lnTo>
                  <a:pt x="765847" y="477621"/>
                </a:lnTo>
                <a:lnTo>
                  <a:pt x="989468" y="563908"/>
                </a:lnTo>
                <a:lnTo>
                  <a:pt x="1692178" y="294162"/>
                </a:lnTo>
                <a:close/>
                <a:moveTo>
                  <a:pt x="1654318" y="0"/>
                </a:moveTo>
                <a:lnTo>
                  <a:pt x="2022772" y="0"/>
                </a:lnTo>
                <a:lnTo>
                  <a:pt x="2131574" y="41936"/>
                </a:lnTo>
                <a:lnTo>
                  <a:pt x="2131574" y="466298"/>
                </a:lnTo>
                <a:lnTo>
                  <a:pt x="2111480" y="475348"/>
                </a:lnTo>
                <a:lnTo>
                  <a:pt x="2110534" y="711492"/>
                </a:lnTo>
                <a:lnTo>
                  <a:pt x="2074362" y="725354"/>
                </a:lnTo>
                <a:lnTo>
                  <a:pt x="2072088" y="488705"/>
                </a:lnTo>
                <a:lnTo>
                  <a:pt x="2033263" y="500423"/>
                </a:lnTo>
                <a:lnTo>
                  <a:pt x="2033061" y="445358"/>
                </a:lnTo>
                <a:lnTo>
                  <a:pt x="1953489" y="475816"/>
                </a:lnTo>
                <a:lnTo>
                  <a:pt x="1952964" y="533941"/>
                </a:lnTo>
                <a:lnTo>
                  <a:pt x="1915844" y="550576"/>
                </a:lnTo>
                <a:lnTo>
                  <a:pt x="1914897" y="786594"/>
                </a:lnTo>
                <a:lnTo>
                  <a:pt x="1878914" y="800581"/>
                </a:lnTo>
                <a:lnTo>
                  <a:pt x="1876454" y="563933"/>
                </a:lnTo>
                <a:lnTo>
                  <a:pt x="1837626" y="575651"/>
                </a:lnTo>
                <a:lnTo>
                  <a:pt x="1837425" y="520241"/>
                </a:lnTo>
                <a:lnTo>
                  <a:pt x="1757852" y="550699"/>
                </a:lnTo>
                <a:lnTo>
                  <a:pt x="1757326" y="609045"/>
                </a:lnTo>
                <a:lnTo>
                  <a:pt x="1720397" y="625678"/>
                </a:lnTo>
                <a:lnTo>
                  <a:pt x="1719260" y="861824"/>
                </a:lnTo>
                <a:lnTo>
                  <a:pt x="1683276" y="875810"/>
                </a:lnTo>
                <a:lnTo>
                  <a:pt x="1680816" y="639162"/>
                </a:lnTo>
                <a:lnTo>
                  <a:pt x="1641990" y="650754"/>
                </a:lnTo>
                <a:lnTo>
                  <a:pt x="1641837" y="595106"/>
                </a:lnTo>
                <a:lnTo>
                  <a:pt x="1562218" y="625583"/>
                </a:lnTo>
                <a:lnTo>
                  <a:pt x="1561688" y="684273"/>
                </a:lnTo>
                <a:lnTo>
                  <a:pt x="1524758" y="700907"/>
                </a:lnTo>
                <a:lnTo>
                  <a:pt x="1523622" y="937051"/>
                </a:lnTo>
                <a:lnTo>
                  <a:pt x="1487638" y="950913"/>
                </a:lnTo>
                <a:lnTo>
                  <a:pt x="1485366" y="714264"/>
                </a:lnTo>
                <a:lnTo>
                  <a:pt x="1446352" y="725983"/>
                </a:lnTo>
                <a:lnTo>
                  <a:pt x="1446199" y="669990"/>
                </a:lnTo>
                <a:lnTo>
                  <a:pt x="1366584" y="700465"/>
                </a:lnTo>
                <a:lnTo>
                  <a:pt x="1366052" y="759503"/>
                </a:lnTo>
                <a:lnTo>
                  <a:pt x="1329122" y="776135"/>
                </a:lnTo>
                <a:lnTo>
                  <a:pt x="1328175" y="1012153"/>
                </a:lnTo>
                <a:lnTo>
                  <a:pt x="1292002" y="1026141"/>
                </a:lnTo>
                <a:lnTo>
                  <a:pt x="1289728" y="789493"/>
                </a:lnTo>
                <a:lnTo>
                  <a:pt x="1250904" y="801211"/>
                </a:lnTo>
                <a:lnTo>
                  <a:pt x="1250697" y="744824"/>
                </a:lnTo>
                <a:lnTo>
                  <a:pt x="1171004" y="775328"/>
                </a:lnTo>
                <a:lnTo>
                  <a:pt x="1170416" y="834605"/>
                </a:lnTo>
                <a:lnTo>
                  <a:pt x="1133484" y="851239"/>
                </a:lnTo>
                <a:lnTo>
                  <a:pt x="1132536" y="1087383"/>
                </a:lnTo>
                <a:lnTo>
                  <a:pt x="1096366" y="1101370"/>
                </a:lnTo>
                <a:lnTo>
                  <a:pt x="1094094" y="864721"/>
                </a:lnTo>
                <a:lnTo>
                  <a:pt x="1055266" y="876441"/>
                </a:lnTo>
                <a:lnTo>
                  <a:pt x="1055059" y="819708"/>
                </a:lnTo>
                <a:lnTo>
                  <a:pt x="975504" y="850159"/>
                </a:lnTo>
                <a:lnTo>
                  <a:pt x="974966" y="909834"/>
                </a:lnTo>
                <a:lnTo>
                  <a:pt x="938037" y="926467"/>
                </a:lnTo>
                <a:lnTo>
                  <a:pt x="936898" y="1162611"/>
                </a:lnTo>
                <a:lnTo>
                  <a:pt x="900916" y="1176473"/>
                </a:lnTo>
                <a:lnTo>
                  <a:pt x="898454" y="939824"/>
                </a:lnTo>
                <a:lnTo>
                  <a:pt x="859628" y="951543"/>
                </a:lnTo>
                <a:lnTo>
                  <a:pt x="859421" y="894592"/>
                </a:lnTo>
                <a:lnTo>
                  <a:pt x="779871" y="925042"/>
                </a:lnTo>
                <a:lnTo>
                  <a:pt x="779330" y="985062"/>
                </a:lnTo>
                <a:lnTo>
                  <a:pt x="742398" y="1001695"/>
                </a:lnTo>
                <a:lnTo>
                  <a:pt x="741262" y="1237840"/>
                </a:lnTo>
                <a:lnTo>
                  <a:pt x="705280" y="1251701"/>
                </a:lnTo>
                <a:lnTo>
                  <a:pt x="702818" y="1015052"/>
                </a:lnTo>
                <a:lnTo>
                  <a:pt x="663992" y="1026772"/>
                </a:lnTo>
                <a:lnTo>
                  <a:pt x="663835" y="969456"/>
                </a:lnTo>
                <a:lnTo>
                  <a:pt x="585207" y="999553"/>
                </a:lnTo>
                <a:lnTo>
                  <a:pt x="585207" y="999552"/>
                </a:lnTo>
                <a:lnTo>
                  <a:pt x="384123" y="922654"/>
                </a:lnTo>
                <a:lnTo>
                  <a:pt x="384078" y="934087"/>
                </a:lnTo>
                <a:lnTo>
                  <a:pt x="347904" y="948074"/>
                </a:lnTo>
                <a:lnTo>
                  <a:pt x="347527" y="908658"/>
                </a:lnTo>
                <a:lnTo>
                  <a:pt x="189088" y="848068"/>
                </a:lnTo>
                <a:lnTo>
                  <a:pt x="188440" y="1009315"/>
                </a:lnTo>
                <a:lnTo>
                  <a:pt x="152268" y="1023303"/>
                </a:lnTo>
                <a:lnTo>
                  <a:pt x="150443" y="833290"/>
                </a:lnTo>
                <a:lnTo>
                  <a:pt x="0" y="775758"/>
                </a:lnTo>
                <a:lnTo>
                  <a:pt x="0" y="634811"/>
                </a:lnTo>
                <a:lnTo>
                  <a:pt x="0" y="625805"/>
                </a:lnTo>
                <a:lnTo>
                  <a:pt x="11702" y="630321"/>
                </a:lnTo>
                <a:lnTo>
                  <a:pt x="110416" y="592442"/>
                </a:lnTo>
                <a:lnTo>
                  <a:pt x="110413" y="591589"/>
                </a:lnTo>
                <a:lnTo>
                  <a:pt x="228402" y="546351"/>
                </a:lnTo>
                <a:lnTo>
                  <a:pt x="228394" y="547171"/>
                </a:lnTo>
                <a:lnTo>
                  <a:pt x="306052" y="517369"/>
                </a:lnTo>
                <a:lnTo>
                  <a:pt x="306051" y="516361"/>
                </a:lnTo>
                <a:lnTo>
                  <a:pt x="423850" y="471123"/>
                </a:lnTo>
                <a:lnTo>
                  <a:pt x="423840" y="472171"/>
                </a:lnTo>
                <a:close/>
              </a:path>
            </a:pathLst>
          </a:custGeom>
          <a:solidFill>
            <a:schemeClr val="accent1">
              <a:alpha val="40000"/>
            </a:schemeClr>
          </a:solidFill>
          <a:ln w="2694" cap="flat">
            <a:noFill/>
            <a:prstDash val="solid"/>
            <a:miter/>
          </a:ln>
        </p:spPr>
        <p:txBody>
          <a:bodyPr rtlCol="0" anchor="ctr"/>
          <a:lstStyle/>
          <a:p>
            <a:endParaRPr lang="en-US"/>
          </a:p>
        </p:txBody>
      </p:sp>
      <p:grpSp>
        <p:nvGrpSpPr>
          <p:cNvPr id="116" name="Group 115">
            <a:extLst>
              <a:ext uri="{FF2B5EF4-FFF2-40B4-BE49-F238E27FC236}">
                <a16:creationId xmlns:a16="http://schemas.microsoft.com/office/drawing/2014/main" id="{6B8C0EA2-D1F6-48A7-9EE4-840E625B9C02}"/>
              </a:ext>
            </a:extLst>
          </p:cNvPr>
          <p:cNvGrpSpPr/>
          <p:nvPr userDrawn="1"/>
        </p:nvGrpSpPr>
        <p:grpSpPr>
          <a:xfrm>
            <a:off x="548226" y="342079"/>
            <a:ext cx="5440770" cy="6257605"/>
            <a:chOff x="548226" y="342079"/>
            <a:chExt cx="5440770" cy="6257605"/>
          </a:xfrm>
          <a:solidFill>
            <a:schemeClr val="accent2"/>
          </a:solidFill>
        </p:grpSpPr>
        <p:sp>
          <p:nvSpPr>
            <p:cNvPr id="2" name="Rectangle: Rounded Corners 1">
              <a:extLst>
                <a:ext uri="{FF2B5EF4-FFF2-40B4-BE49-F238E27FC236}">
                  <a16:creationId xmlns:a16="http://schemas.microsoft.com/office/drawing/2014/main" id="{94C0989A-B0CD-467C-8FFF-0322C8779616}"/>
                </a:ext>
              </a:extLst>
            </p:cNvPr>
            <p:cNvSpPr/>
            <p:nvPr userDrawn="1"/>
          </p:nvSpPr>
          <p:spPr>
            <a:xfrm>
              <a:off x="1417713" y="1769387"/>
              <a:ext cx="3472774" cy="3472774"/>
            </a:xfrm>
            <a:prstGeom prst="roundRect">
              <a:avLst>
                <a:gd name="adj" fmla="val 518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F32732B9-A675-4A92-B586-57210158DBB9}"/>
                </a:ext>
              </a:extLst>
            </p:cNvPr>
            <p:cNvGrpSpPr/>
            <p:nvPr userDrawn="1"/>
          </p:nvGrpSpPr>
          <p:grpSpPr>
            <a:xfrm>
              <a:off x="1266074" y="342079"/>
              <a:ext cx="3753546" cy="1535752"/>
              <a:chOff x="1373078" y="342079"/>
              <a:chExt cx="3753546" cy="1535752"/>
            </a:xfrm>
            <a:grpFill/>
          </p:grpSpPr>
          <p:sp>
            <p:nvSpPr>
              <p:cNvPr id="56" name="Freeform: Shape 55">
                <a:extLst>
                  <a:ext uri="{FF2B5EF4-FFF2-40B4-BE49-F238E27FC236}">
                    <a16:creationId xmlns:a16="http://schemas.microsoft.com/office/drawing/2014/main" id="{20BD9410-309C-4A73-BEB0-D4BD52253B38}"/>
                  </a:ext>
                </a:extLst>
              </p:cNvPr>
              <p:cNvSpPr/>
              <p:nvPr/>
            </p:nvSpPr>
            <p:spPr>
              <a:xfrm flipH="1">
                <a:off x="1945338" y="395212"/>
                <a:ext cx="546385" cy="1482619"/>
              </a:xfrm>
              <a:custGeom>
                <a:avLst/>
                <a:gdLst>
                  <a:gd name="connsiteX0" fmla="*/ 172666 w 1002965"/>
                  <a:gd name="connsiteY0" fmla="*/ 2721517 h 2721551"/>
                  <a:gd name="connsiteX1" fmla="*/ 216272 w 1002965"/>
                  <a:gd name="connsiteY1" fmla="*/ 2678572 h 2721551"/>
                  <a:gd name="connsiteX2" fmla="*/ 210986 w 1002965"/>
                  <a:gd name="connsiteY2" fmla="*/ 2373992 h 2721551"/>
                  <a:gd name="connsiteX3" fmla="*/ 201076 w 1002965"/>
                  <a:gd name="connsiteY3" fmla="*/ 2371349 h 2721551"/>
                  <a:gd name="connsiteX4" fmla="*/ 163416 w 1002965"/>
                  <a:gd name="connsiteY4" fmla="*/ 2332368 h 2721551"/>
                  <a:gd name="connsiteX5" fmla="*/ 163416 w 1002965"/>
                  <a:gd name="connsiteY5" fmla="*/ 711687 h 2721551"/>
                  <a:gd name="connsiteX6" fmla="*/ 199754 w 1002965"/>
                  <a:gd name="connsiteY6" fmla="*/ 674027 h 2721551"/>
                  <a:gd name="connsiteX7" fmla="*/ 909339 w 1002965"/>
                  <a:gd name="connsiteY7" fmla="*/ 674688 h 2721551"/>
                  <a:gd name="connsiteX8" fmla="*/ 943035 w 1002965"/>
                  <a:gd name="connsiteY8" fmla="*/ 639671 h 2721551"/>
                  <a:gd name="connsiteX9" fmla="*/ 941053 w 1002965"/>
                  <a:gd name="connsiteY9" fmla="*/ 222113 h 2721551"/>
                  <a:gd name="connsiteX10" fmla="*/ 964177 w 1002965"/>
                  <a:gd name="connsiteY10" fmla="*/ 176525 h 2721551"/>
                  <a:gd name="connsiteX11" fmla="*/ 995229 w 1002965"/>
                  <a:gd name="connsiteY11" fmla="*/ 58921 h 2721551"/>
                  <a:gd name="connsiteX12" fmla="*/ 894804 w 1002965"/>
                  <a:gd name="connsiteY12" fmla="*/ 780 h 2721551"/>
                  <a:gd name="connsiteX13" fmla="*/ 813538 w 1002965"/>
                  <a:gd name="connsiteY13" fmla="*/ 80724 h 2721551"/>
                  <a:gd name="connsiteX14" fmla="*/ 867055 w 1002965"/>
                  <a:gd name="connsiteY14" fmla="*/ 187096 h 2721551"/>
                  <a:gd name="connsiteX15" fmla="*/ 886876 w 1002965"/>
                  <a:gd name="connsiteY15" fmla="*/ 218809 h 2721551"/>
                  <a:gd name="connsiteX16" fmla="*/ 886876 w 1002965"/>
                  <a:gd name="connsiteY16" fmla="*/ 590780 h 2721551"/>
                  <a:gd name="connsiteX17" fmla="*/ 857144 w 1002965"/>
                  <a:gd name="connsiteY17" fmla="*/ 619850 h 2721551"/>
                  <a:gd name="connsiteX18" fmla="*/ 123114 w 1002965"/>
                  <a:gd name="connsiteY18" fmla="*/ 617208 h 2721551"/>
                  <a:gd name="connsiteX19" fmla="*/ 88758 w 1002965"/>
                  <a:gd name="connsiteY19" fmla="*/ 650242 h 2721551"/>
                  <a:gd name="connsiteX20" fmla="*/ 89418 w 1002965"/>
                  <a:gd name="connsiteY20" fmla="*/ 2329726 h 2721551"/>
                  <a:gd name="connsiteX21" fmla="*/ 89418 w 1002965"/>
                  <a:gd name="connsiteY21" fmla="*/ 2353511 h 2721551"/>
                  <a:gd name="connsiteX22" fmla="*/ 72240 w 1002965"/>
                  <a:gd name="connsiteY22" fmla="*/ 2370689 h 2721551"/>
                  <a:gd name="connsiteX23" fmla="*/ 5510 w 1002965"/>
                  <a:gd name="connsiteY23" fmla="*/ 2372671 h 2721551"/>
                  <a:gd name="connsiteX24" fmla="*/ 6171 w 1002965"/>
                  <a:gd name="connsiteY24" fmla="*/ 2388527 h 2721551"/>
                  <a:gd name="connsiteX25" fmla="*/ 225 w 1002965"/>
                  <a:gd name="connsiteY25" fmla="*/ 2687822 h 2721551"/>
                  <a:gd name="connsiteX26" fmla="*/ 34581 w 1002965"/>
                  <a:gd name="connsiteY26" fmla="*/ 2721517 h 2721551"/>
                  <a:gd name="connsiteX27" fmla="*/ 172666 w 1002965"/>
                  <a:gd name="connsiteY27" fmla="*/ 2721517 h 272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2965" h="2721551">
                    <a:moveTo>
                      <a:pt x="172666" y="2721517"/>
                    </a:moveTo>
                    <a:cubicBezTo>
                      <a:pt x="215611" y="2721517"/>
                      <a:pt x="215611" y="2720856"/>
                      <a:pt x="216272" y="2678572"/>
                    </a:cubicBezTo>
                    <a:cubicBezTo>
                      <a:pt x="217593" y="2576825"/>
                      <a:pt x="205040" y="2475739"/>
                      <a:pt x="210986" y="2373992"/>
                    </a:cubicBezTo>
                    <a:cubicBezTo>
                      <a:pt x="207683" y="2373331"/>
                      <a:pt x="204379" y="2371349"/>
                      <a:pt x="201076" y="2371349"/>
                    </a:cubicBezTo>
                    <a:cubicBezTo>
                      <a:pt x="163416" y="2368707"/>
                      <a:pt x="163416" y="2369367"/>
                      <a:pt x="163416" y="2332368"/>
                    </a:cubicBezTo>
                    <a:cubicBezTo>
                      <a:pt x="163416" y="1791921"/>
                      <a:pt x="163416" y="1252134"/>
                      <a:pt x="163416" y="711687"/>
                    </a:cubicBezTo>
                    <a:cubicBezTo>
                      <a:pt x="163416" y="669402"/>
                      <a:pt x="157470" y="674027"/>
                      <a:pt x="199754" y="674027"/>
                    </a:cubicBezTo>
                    <a:cubicBezTo>
                      <a:pt x="436282" y="674027"/>
                      <a:pt x="672811" y="674688"/>
                      <a:pt x="909339" y="674688"/>
                    </a:cubicBezTo>
                    <a:cubicBezTo>
                      <a:pt x="943695" y="674688"/>
                      <a:pt x="943695" y="674688"/>
                      <a:pt x="943035" y="639671"/>
                    </a:cubicBezTo>
                    <a:cubicBezTo>
                      <a:pt x="942374" y="500265"/>
                      <a:pt x="942374" y="360858"/>
                      <a:pt x="941053" y="222113"/>
                    </a:cubicBezTo>
                    <a:cubicBezTo>
                      <a:pt x="941053" y="201631"/>
                      <a:pt x="945017" y="188417"/>
                      <a:pt x="964177" y="176525"/>
                    </a:cubicBezTo>
                    <a:cubicBezTo>
                      <a:pt x="1000515" y="153401"/>
                      <a:pt x="1012407" y="102527"/>
                      <a:pt x="995229" y="58921"/>
                    </a:cubicBezTo>
                    <a:cubicBezTo>
                      <a:pt x="979373" y="17298"/>
                      <a:pt x="941713" y="-4505"/>
                      <a:pt x="894804" y="780"/>
                    </a:cubicBezTo>
                    <a:cubicBezTo>
                      <a:pt x="851859" y="5405"/>
                      <a:pt x="822128" y="34476"/>
                      <a:pt x="813538" y="80724"/>
                    </a:cubicBezTo>
                    <a:cubicBezTo>
                      <a:pt x="805610" y="125651"/>
                      <a:pt x="826752" y="169918"/>
                      <a:pt x="867055" y="187096"/>
                    </a:cubicBezTo>
                    <a:cubicBezTo>
                      <a:pt x="883572" y="193703"/>
                      <a:pt x="886876" y="202292"/>
                      <a:pt x="886876" y="218809"/>
                    </a:cubicBezTo>
                    <a:cubicBezTo>
                      <a:pt x="886215" y="343020"/>
                      <a:pt x="885554" y="467230"/>
                      <a:pt x="886876" y="590780"/>
                    </a:cubicBezTo>
                    <a:cubicBezTo>
                      <a:pt x="886876" y="615226"/>
                      <a:pt x="880269" y="620511"/>
                      <a:pt x="857144" y="619850"/>
                    </a:cubicBezTo>
                    <a:cubicBezTo>
                      <a:pt x="612688" y="618529"/>
                      <a:pt x="368231" y="619190"/>
                      <a:pt x="123114" y="617208"/>
                    </a:cubicBezTo>
                    <a:cubicBezTo>
                      <a:pt x="97347" y="617208"/>
                      <a:pt x="88758" y="621832"/>
                      <a:pt x="88758" y="650242"/>
                    </a:cubicBezTo>
                    <a:cubicBezTo>
                      <a:pt x="90079" y="1209850"/>
                      <a:pt x="89418" y="1770118"/>
                      <a:pt x="89418" y="2329726"/>
                    </a:cubicBezTo>
                    <a:cubicBezTo>
                      <a:pt x="89418" y="2337654"/>
                      <a:pt x="88758" y="2345582"/>
                      <a:pt x="89418" y="2353511"/>
                    </a:cubicBezTo>
                    <a:cubicBezTo>
                      <a:pt x="90079" y="2366064"/>
                      <a:pt x="85454" y="2370689"/>
                      <a:pt x="72240" y="2370689"/>
                    </a:cubicBezTo>
                    <a:cubicBezTo>
                      <a:pt x="49777" y="2370689"/>
                      <a:pt x="27974" y="2367385"/>
                      <a:pt x="5510" y="2372671"/>
                    </a:cubicBezTo>
                    <a:cubicBezTo>
                      <a:pt x="5510" y="2377956"/>
                      <a:pt x="6171" y="2383242"/>
                      <a:pt x="6171" y="2388527"/>
                    </a:cubicBezTo>
                    <a:cubicBezTo>
                      <a:pt x="10135" y="2488292"/>
                      <a:pt x="-1757" y="2588057"/>
                      <a:pt x="225" y="2687822"/>
                    </a:cubicBezTo>
                    <a:cubicBezTo>
                      <a:pt x="885" y="2713589"/>
                      <a:pt x="8814" y="2722178"/>
                      <a:pt x="34581" y="2721517"/>
                    </a:cubicBezTo>
                    <a:cubicBezTo>
                      <a:pt x="81490" y="2720195"/>
                      <a:pt x="127078" y="2721517"/>
                      <a:pt x="172666" y="2721517"/>
                    </a:cubicBezTo>
                    <a:close/>
                  </a:path>
                </a:pathLst>
              </a:custGeom>
              <a:grpFill/>
              <a:ln w="6599"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2D03E240-F54F-4508-9919-35CBB644B65F}"/>
                  </a:ext>
                </a:extLst>
              </p:cNvPr>
              <p:cNvSpPr/>
              <p:nvPr/>
            </p:nvSpPr>
            <p:spPr>
              <a:xfrm flipH="1">
                <a:off x="2788787" y="342079"/>
                <a:ext cx="130800" cy="1535752"/>
              </a:xfrm>
              <a:custGeom>
                <a:avLst/>
                <a:gdLst>
                  <a:gd name="connsiteX0" fmla="*/ 208346 w 240102"/>
                  <a:gd name="connsiteY0" fmla="*/ 2818424 h 2819084"/>
                  <a:gd name="connsiteX1" fmla="*/ 240059 w 240102"/>
                  <a:gd name="connsiteY1" fmla="*/ 2785390 h 2819084"/>
                  <a:gd name="connsiteX2" fmla="*/ 240059 w 240102"/>
                  <a:gd name="connsiteY2" fmla="*/ 2641358 h 2819084"/>
                  <a:gd name="connsiteX3" fmla="*/ 240059 w 240102"/>
                  <a:gd name="connsiteY3" fmla="*/ 2518470 h 2819084"/>
                  <a:gd name="connsiteX4" fmla="*/ 189846 w 240102"/>
                  <a:gd name="connsiteY4" fmla="*/ 2468917 h 2819084"/>
                  <a:gd name="connsiteX5" fmla="*/ 156151 w 240102"/>
                  <a:gd name="connsiteY5" fmla="*/ 2435222 h 2819084"/>
                  <a:gd name="connsiteX6" fmla="*/ 156812 w 240102"/>
                  <a:gd name="connsiteY6" fmla="*/ 215291 h 2819084"/>
                  <a:gd name="connsiteX7" fmla="*/ 173990 w 240102"/>
                  <a:gd name="connsiteY7" fmla="*/ 153186 h 2819084"/>
                  <a:gd name="connsiteX8" fmla="*/ 141616 w 240102"/>
                  <a:gd name="connsiteY8" fmla="*/ 11137 h 2819084"/>
                  <a:gd name="connsiteX9" fmla="*/ 8816 w 240102"/>
                  <a:gd name="connsiteY9" fmla="*/ 56725 h 2819084"/>
                  <a:gd name="connsiteX10" fmla="*/ 68940 w 240102"/>
                  <a:gd name="connsiteY10" fmla="*/ 192167 h 2819084"/>
                  <a:gd name="connsiteX11" fmla="*/ 84135 w 240102"/>
                  <a:gd name="connsiteY11" fmla="*/ 222559 h 2819084"/>
                  <a:gd name="connsiteX12" fmla="*/ 84796 w 240102"/>
                  <a:gd name="connsiteY12" fmla="*/ 2437204 h 2819084"/>
                  <a:gd name="connsiteX13" fmla="*/ 53743 w 240102"/>
                  <a:gd name="connsiteY13" fmla="*/ 2467596 h 2819084"/>
                  <a:gd name="connsiteX14" fmla="*/ 29958 w 240102"/>
                  <a:gd name="connsiteY14" fmla="*/ 2491381 h 2819084"/>
                  <a:gd name="connsiteX15" fmla="*/ 30619 w 240102"/>
                  <a:gd name="connsiteY15" fmla="*/ 2641358 h 2819084"/>
                  <a:gd name="connsiteX16" fmla="*/ 30619 w 240102"/>
                  <a:gd name="connsiteY16" fmla="*/ 2788032 h 2819084"/>
                  <a:gd name="connsiteX17" fmla="*/ 61672 w 240102"/>
                  <a:gd name="connsiteY17" fmla="*/ 2819085 h 2819084"/>
                  <a:gd name="connsiteX18" fmla="*/ 208346 w 240102"/>
                  <a:gd name="connsiteY18" fmla="*/ 2818424 h 281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02" h="2819084">
                    <a:moveTo>
                      <a:pt x="208346" y="2818424"/>
                    </a:moveTo>
                    <a:cubicBezTo>
                      <a:pt x="234113" y="2819085"/>
                      <a:pt x="240720" y="2808514"/>
                      <a:pt x="240059" y="2785390"/>
                    </a:cubicBezTo>
                    <a:cubicBezTo>
                      <a:pt x="238737" y="2737159"/>
                      <a:pt x="240059" y="2689589"/>
                      <a:pt x="240059" y="2641358"/>
                    </a:cubicBezTo>
                    <a:cubicBezTo>
                      <a:pt x="240059" y="2600395"/>
                      <a:pt x="240059" y="2559432"/>
                      <a:pt x="240059" y="2518470"/>
                    </a:cubicBezTo>
                    <a:cubicBezTo>
                      <a:pt x="240059" y="2468257"/>
                      <a:pt x="240059" y="2466275"/>
                      <a:pt x="189846" y="2468917"/>
                    </a:cubicBezTo>
                    <a:cubicBezTo>
                      <a:pt x="162758" y="2470239"/>
                      <a:pt x="156151" y="2462971"/>
                      <a:pt x="156151" y="2435222"/>
                    </a:cubicBezTo>
                    <a:cubicBezTo>
                      <a:pt x="156812" y="1695245"/>
                      <a:pt x="156812" y="955268"/>
                      <a:pt x="156812" y="215291"/>
                    </a:cubicBezTo>
                    <a:cubicBezTo>
                      <a:pt x="156812" y="192828"/>
                      <a:pt x="159454" y="173668"/>
                      <a:pt x="173990" y="153186"/>
                    </a:cubicBezTo>
                    <a:cubicBezTo>
                      <a:pt x="207685" y="106277"/>
                      <a:pt x="189185" y="35583"/>
                      <a:pt x="141616" y="11137"/>
                    </a:cubicBezTo>
                    <a:cubicBezTo>
                      <a:pt x="90742" y="-14630"/>
                      <a:pt x="29958" y="5851"/>
                      <a:pt x="8816" y="56725"/>
                    </a:cubicBezTo>
                    <a:cubicBezTo>
                      <a:pt x="-14969" y="113544"/>
                      <a:pt x="10798" y="174989"/>
                      <a:pt x="68940" y="192167"/>
                    </a:cubicBezTo>
                    <a:cubicBezTo>
                      <a:pt x="89421" y="198113"/>
                      <a:pt x="84135" y="210666"/>
                      <a:pt x="84135" y="222559"/>
                    </a:cubicBezTo>
                    <a:cubicBezTo>
                      <a:pt x="84135" y="960554"/>
                      <a:pt x="84135" y="1698549"/>
                      <a:pt x="84796" y="2437204"/>
                    </a:cubicBezTo>
                    <a:cubicBezTo>
                      <a:pt x="84796" y="2461650"/>
                      <a:pt x="78189" y="2471560"/>
                      <a:pt x="53743" y="2467596"/>
                    </a:cubicBezTo>
                    <a:cubicBezTo>
                      <a:pt x="35244" y="2464953"/>
                      <a:pt x="29298" y="2472221"/>
                      <a:pt x="29958" y="2491381"/>
                    </a:cubicBezTo>
                    <a:cubicBezTo>
                      <a:pt x="31280" y="2541594"/>
                      <a:pt x="30619" y="2591146"/>
                      <a:pt x="30619" y="2641358"/>
                    </a:cubicBezTo>
                    <a:cubicBezTo>
                      <a:pt x="30619" y="2690250"/>
                      <a:pt x="31940" y="2739141"/>
                      <a:pt x="30619" y="2788032"/>
                    </a:cubicBezTo>
                    <a:cubicBezTo>
                      <a:pt x="29958" y="2811817"/>
                      <a:pt x="39208" y="2819085"/>
                      <a:pt x="61672" y="2819085"/>
                    </a:cubicBezTo>
                    <a:cubicBezTo>
                      <a:pt x="110563" y="2817103"/>
                      <a:pt x="159454" y="2817103"/>
                      <a:pt x="208346" y="2818424"/>
                    </a:cubicBezTo>
                    <a:close/>
                  </a:path>
                </a:pathLst>
              </a:custGeom>
              <a:grpFill/>
              <a:ln w="6599" cap="flat">
                <a:noFill/>
                <a:prstDash val="solid"/>
                <a:miter/>
              </a:ln>
            </p:spPr>
            <p:txBody>
              <a:bodyPr rtlCol="0" anchor="ctr"/>
              <a:lstStyle/>
              <a:p>
                <a:endParaRPr lang="en-US" dirty="0"/>
              </a:p>
            </p:txBody>
          </p:sp>
          <p:sp>
            <p:nvSpPr>
              <p:cNvPr id="59" name="Freeform: Shape 58">
                <a:extLst>
                  <a:ext uri="{FF2B5EF4-FFF2-40B4-BE49-F238E27FC236}">
                    <a16:creationId xmlns:a16="http://schemas.microsoft.com/office/drawing/2014/main" id="{4BCF587F-187E-4163-89C2-718ECF77FD3C}"/>
                  </a:ext>
                </a:extLst>
              </p:cNvPr>
              <p:cNvSpPr/>
              <p:nvPr/>
            </p:nvSpPr>
            <p:spPr>
              <a:xfrm flipH="1">
                <a:off x="1373078" y="1091819"/>
                <a:ext cx="733965" cy="786012"/>
              </a:xfrm>
              <a:custGeom>
                <a:avLst/>
                <a:gdLst>
                  <a:gd name="connsiteX0" fmla="*/ 136802 w 1347294"/>
                  <a:gd name="connsiteY0" fmla="*/ 78466 h 1442833"/>
                  <a:gd name="connsiteX1" fmla="*/ 138123 w 1347294"/>
                  <a:gd name="connsiteY1" fmla="*/ 512542 h 1442833"/>
                  <a:gd name="connsiteX2" fmla="*/ 138784 w 1347294"/>
                  <a:gd name="connsiteY2" fmla="*/ 1066864 h 1442833"/>
                  <a:gd name="connsiteX3" fmla="*/ 113677 w 1347294"/>
                  <a:gd name="connsiteY3" fmla="*/ 1092631 h 1442833"/>
                  <a:gd name="connsiteX4" fmla="*/ 25145 w 1347294"/>
                  <a:gd name="connsiteY4" fmla="*/ 1091970 h 1442833"/>
                  <a:gd name="connsiteX5" fmla="*/ 38 w 1347294"/>
                  <a:gd name="connsiteY5" fmla="*/ 1115094 h 1442833"/>
                  <a:gd name="connsiteX6" fmla="*/ 699 w 1347294"/>
                  <a:gd name="connsiteY6" fmla="*/ 1265072 h 1442833"/>
                  <a:gd name="connsiteX7" fmla="*/ 699 w 1347294"/>
                  <a:gd name="connsiteY7" fmla="*/ 1414389 h 1442833"/>
                  <a:gd name="connsiteX8" fmla="*/ 29109 w 1347294"/>
                  <a:gd name="connsiteY8" fmla="*/ 1442799 h 1442833"/>
                  <a:gd name="connsiteX9" fmla="*/ 181068 w 1347294"/>
                  <a:gd name="connsiteY9" fmla="*/ 1442799 h 1442833"/>
                  <a:gd name="connsiteX10" fmla="*/ 210139 w 1347294"/>
                  <a:gd name="connsiteY10" fmla="*/ 1412407 h 1442833"/>
                  <a:gd name="connsiteX11" fmla="*/ 210139 w 1347294"/>
                  <a:gd name="connsiteY11" fmla="*/ 1265733 h 1442833"/>
                  <a:gd name="connsiteX12" fmla="*/ 209478 w 1347294"/>
                  <a:gd name="connsiteY12" fmla="*/ 1113112 h 1442833"/>
                  <a:gd name="connsiteX13" fmla="*/ 205514 w 1347294"/>
                  <a:gd name="connsiteY13" fmla="*/ 1093952 h 1442833"/>
                  <a:gd name="connsiteX14" fmla="*/ 191639 w 1347294"/>
                  <a:gd name="connsiteY14" fmla="*/ 1064221 h 1442833"/>
                  <a:gd name="connsiteX15" fmla="*/ 190979 w 1347294"/>
                  <a:gd name="connsiteY15" fmla="*/ 148500 h 1442833"/>
                  <a:gd name="connsiteX16" fmla="*/ 220049 w 1347294"/>
                  <a:gd name="connsiteY16" fmla="*/ 118768 h 1442833"/>
                  <a:gd name="connsiteX17" fmla="*/ 1133128 w 1347294"/>
                  <a:gd name="connsiteY17" fmla="*/ 118768 h 1442833"/>
                  <a:gd name="connsiteX18" fmla="*/ 1166162 w 1347294"/>
                  <a:gd name="connsiteY18" fmla="*/ 139911 h 1442833"/>
                  <a:gd name="connsiteX19" fmla="*/ 1267909 w 1347294"/>
                  <a:gd name="connsiteY19" fmla="*/ 194748 h 1442833"/>
                  <a:gd name="connsiteX20" fmla="*/ 1345211 w 1347294"/>
                  <a:gd name="connsiteY20" fmla="*/ 120090 h 1442833"/>
                  <a:gd name="connsiteX21" fmla="*/ 1299623 w 1347294"/>
                  <a:gd name="connsiteY21" fmla="*/ 11736 h 1442833"/>
                  <a:gd name="connsiteX22" fmla="*/ 1185983 w 1347294"/>
                  <a:gd name="connsiteY22" fmla="*/ 27593 h 1442833"/>
                  <a:gd name="connsiteX23" fmla="*/ 1142378 w 1347294"/>
                  <a:gd name="connsiteY23" fmla="*/ 45431 h 1442833"/>
                  <a:gd name="connsiteX24" fmla="*/ 170497 w 1347294"/>
                  <a:gd name="connsiteY24" fmla="*/ 44110 h 1442833"/>
                  <a:gd name="connsiteX25" fmla="*/ 136802 w 1347294"/>
                  <a:gd name="connsiteY25" fmla="*/ 78466 h 144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47294" h="1442833">
                    <a:moveTo>
                      <a:pt x="136802" y="78466"/>
                    </a:moveTo>
                    <a:cubicBezTo>
                      <a:pt x="138784" y="223158"/>
                      <a:pt x="138123" y="367850"/>
                      <a:pt x="138123" y="512542"/>
                    </a:cubicBezTo>
                    <a:cubicBezTo>
                      <a:pt x="138123" y="697536"/>
                      <a:pt x="138123" y="881870"/>
                      <a:pt x="138784" y="1066864"/>
                    </a:cubicBezTo>
                    <a:cubicBezTo>
                      <a:pt x="138784" y="1086024"/>
                      <a:pt x="134820" y="1093952"/>
                      <a:pt x="113677" y="1092631"/>
                    </a:cubicBezTo>
                    <a:cubicBezTo>
                      <a:pt x="84607" y="1090649"/>
                      <a:pt x="54876" y="1093292"/>
                      <a:pt x="25145" y="1091970"/>
                    </a:cubicBezTo>
                    <a:cubicBezTo>
                      <a:pt x="7306" y="1091309"/>
                      <a:pt x="-623" y="1095274"/>
                      <a:pt x="38" y="1115094"/>
                    </a:cubicBezTo>
                    <a:cubicBezTo>
                      <a:pt x="1359" y="1165307"/>
                      <a:pt x="699" y="1214859"/>
                      <a:pt x="699" y="1265072"/>
                    </a:cubicBezTo>
                    <a:cubicBezTo>
                      <a:pt x="699" y="1314624"/>
                      <a:pt x="1359" y="1364837"/>
                      <a:pt x="699" y="1414389"/>
                    </a:cubicBezTo>
                    <a:cubicBezTo>
                      <a:pt x="699" y="1434870"/>
                      <a:pt x="7966" y="1443459"/>
                      <a:pt x="29109" y="1442799"/>
                    </a:cubicBezTo>
                    <a:cubicBezTo>
                      <a:pt x="79982" y="1442138"/>
                      <a:pt x="130856" y="1442138"/>
                      <a:pt x="181068" y="1442799"/>
                    </a:cubicBezTo>
                    <a:cubicBezTo>
                      <a:pt x="203532" y="1443459"/>
                      <a:pt x="210799" y="1434210"/>
                      <a:pt x="210139" y="1412407"/>
                    </a:cubicBezTo>
                    <a:cubicBezTo>
                      <a:pt x="209478" y="1363515"/>
                      <a:pt x="210139" y="1314624"/>
                      <a:pt x="210139" y="1265733"/>
                    </a:cubicBezTo>
                    <a:cubicBezTo>
                      <a:pt x="210139" y="1214859"/>
                      <a:pt x="210139" y="1163986"/>
                      <a:pt x="209478" y="1113112"/>
                    </a:cubicBezTo>
                    <a:cubicBezTo>
                      <a:pt x="209478" y="1106506"/>
                      <a:pt x="213442" y="1095274"/>
                      <a:pt x="205514" y="1093952"/>
                    </a:cubicBezTo>
                    <a:cubicBezTo>
                      <a:pt x="186354" y="1089327"/>
                      <a:pt x="191639" y="1075453"/>
                      <a:pt x="191639" y="1064221"/>
                    </a:cubicBezTo>
                    <a:cubicBezTo>
                      <a:pt x="191639" y="758981"/>
                      <a:pt x="191639" y="453740"/>
                      <a:pt x="190979" y="148500"/>
                    </a:cubicBezTo>
                    <a:cubicBezTo>
                      <a:pt x="190979" y="125375"/>
                      <a:pt x="195604" y="118768"/>
                      <a:pt x="220049" y="118768"/>
                    </a:cubicBezTo>
                    <a:cubicBezTo>
                      <a:pt x="524629" y="119429"/>
                      <a:pt x="829209" y="119429"/>
                      <a:pt x="1133128" y="118768"/>
                    </a:cubicBezTo>
                    <a:cubicBezTo>
                      <a:pt x="1150306" y="118768"/>
                      <a:pt x="1159555" y="122072"/>
                      <a:pt x="1166162" y="139911"/>
                    </a:cubicBezTo>
                    <a:cubicBezTo>
                      <a:pt x="1182019" y="182195"/>
                      <a:pt x="1219679" y="200694"/>
                      <a:pt x="1267909" y="194748"/>
                    </a:cubicBezTo>
                    <a:cubicBezTo>
                      <a:pt x="1306890" y="190123"/>
                      <a:pt x="1337282" y="161053"/>
                      <a:pt x="1345211" y="120090"/>
                    </a:cubicBezTo>
                    <a:cubicBezTo>
                      <a:pt x="1353799" y="74502"/>
                      <a:pt x="1335300" y="31557"/>
                      <a:pt x="1299623" y="11736"/>
                    </a:cubicBezTo>
                    <a:cubicBezTo>
                      <a:pt x="1262624" y="-8085"/>
                      <a:pt x="1212411" y="-2799"/>
                      <a:pt x="1185983" y="27593"/>
                    </a:cubicBezTo>
                    <a:cubicBezTo>
                      <a:pt x="1173430" y="42128"/>
                      <a:pt x="1160216" y="45431"/>
                      <a:pt x="1142378" y="45431"/>
                    </a:cubicBezTo>
                    <a:cubicBezTo>
                      <a:pt x="818638" y="44771"/>
                      <a:pt x="494237" y="45431"/>
                      <a:pt x="170497" y="44110"/>
                    </a:cubicBezTo>
                    <a:cubicBezTo>
                      <a:pt x="146052" y="46092"/>
                      <a:pt x="136141" y="49396"/>
                      <a:pt x="136802" y="78466"/>
                    </a:cubicBezTo>
                    <a:close/>
                  </a:path>
                </a:pathLst>
              </a:custGeom>
              <a:grpFill/>
              <a:ln w="6599"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6C8E0D8C-4969-48C1-AF8C-64C51835A08D}"/>
                  </a:ext>
                </a:extLst>
              </p:cNvPr>
              <p:cNvSpPr/>
              <p:nvPr/>
            </p:nvSpPr>
            <p:spPr>
              <a:xfrm flipH="1">
                <a:off x="3557029" y="726738"/>
                <a:ext cx="453728" cy="1151093"/>
              </a:xfrm>
              <a:custGeom>
                <a:avLst/>
                <a:gdLst>
                  <a:gd name="connsiteX0" fmla="*/ 67744 w 832880"/>
                  <a:gd name="connsiteY0" fmla="*/ 190334 h 2112990"/>
                  <a:gd name="connsiteX1" fmla="*/ 85582 w 832880"/>
                  <a:gd name="connsiteY1" fmla="*/ 219405 h 2112990"/>
                  <a:gd name="connsiteX2" fmla="*/ 84922 w 832880"/>
                  <a:gd name="connsiteY2" fmla="*/ 1012237 h 2112990"/>
                  <a:gd name="connsiteX3" fmla="*/ 115974 w 832880"/>
                  <a:gd name="connsiteY3" fmla="*/ 1042629 h 2112990"/>
                  <a:gd name="connsiteX4" fmla="*/ 651797 w 832880"/>
                  <a:gd name="connsiteY4" fmla="*/ 1041308 h 2112990"/>
                  <a:gd name="connsiteX5" fmla="*/ 683510 w 832880"/>
                  <a:gd name="connsiteY5" fmla="*/ 1074343 h 2112990"/>
                  <a:gd name="connsiteX6" fmla="*/ 682849 w 832880"/>
                  <a:gd name="connsiteY6" fmla="*/ 1711912 h 2112990"/>
                  <a:gd name="connsiteX7" fmla="*/ 634619 w 832880"/>
                  <a:gd name="connsiteY7" fmla="*/ 1762125 h 2112990"/>
                  <a:gd name="connsiteX8" fmla="*/ 626691 w 832880"/>
                  <a:gd name="connsiteY8" fmla="*/ 1764107 h 2112990"/>
                  <a:gd name="connsiteX9" fmla="*/ 627351 w 832880"/>
                  <a:gd name="connsiteY9" fmla="*/ 1799124 h 2112990"/>
                  <a:gd name="connsiteX10" fmla="*/ 622066 w 832880"/>
                  <a:gd name="connsiteY10" fmla="*/ 2081900 h 2112990"/>
                  <a:gd name="connsiteX11" fmla="*/ 653118 w 832880"/>
                  <a:gd name="connsiteY11" fmla="*/ 2112953 h 2112990"/>
                  <a:gd name="connsiteX12" fmla="*/ 805739 w 832880"/>
                  <a:gd name="connsiteY12" fmla="*/ 2112953 h 2112990"/>
                  <a:gd name="connsiteX13" fmla="*/ 832827 w 832880"/>
                  <a:gd name="connsiteY13" fmla="*/ 2083222 h 2112990"/>
                  <a:gd name="connsiteX14" fmla="*/ 830845 w 832880"/>
                  <a:gd name="connsiteY14" fmla="*/ 1765428 h 2112990"/>
                  <a:gd name="connsiteX15" fmla="*/ 770061 w 832880"/>
                  <a:gd name="connsiteY15" fmla="*/ 1762785 h 2112990"/>
                  <a:gd name="connsiteX16" fmla="*/ 737026 w 832880"/>
                  <a:gd name="connsiteY16" fmla="*/ 1731072 h 2112990"/>
                  <a:gd name="connsiteX17" fmla="*/ 738348 w 832880"/>
                  <a:gd name="connsiteY17" fmla="*/ 1016202 h 2112990"/>
                  <a:gd name="connsiteX18" fmla="*/ 709938 w 832880"/>
                  <a:gd name="connsiteY18" fmla="*/ 988452 h 2112990"/>
                  <a:gd name="connsiteX19" fmla="*/ 187990 w 832880"/>
                  <a:gd name="connsiteY19" fmla="*/ 989774 h 2112990"/>
                  <a:gd name="connsiteX20" fmla="*/ 157598 w 832880"/>
                  <a:gd name="connsiteY20" fmla="*/ 958721 h 2112990"/>
                  <a:gd name="connsiteX21" fmla="*/ 158259 w 832880"/>
                  <a:gd name="connsiteY21" fmla="*/ 214119 h 2112990"/>
                  <a:gd name="connsiteX22" fmla="*/ 174776 w 832880"/>
                  <a:gd name="connsiteY22" fmla="*/ 152014 h 2112990"/>
                  <a:gd name="connsiteX23" fmla="*/ 140420 w 832880"/>
                  <a:gd name="connsiteY23" fmla="*/ 10626 h 2112990"/>
                  <a:gd name="connsiteX24" fmla="*/ 9603 w 832880"/>
                  <a:gd name="connsiteY24" fmla="*/ 55553 h 2112990"/>
                  <a:gd name="connsiteX25" fmla="*/ 67744 w 832880"/>
                  <a:gd name="connsiteY25" fmla="*/ 190334 h 211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2880" h="2112990">
                    <a:moveTo>
                      <a:pt x="67744" y="190334"/>
                    </a:moveTo>
                    <a:cubicBezTo>
                      <a:pt x="86243" y="195620"/>
                      <a:pt x="85582" y="206191"/>
                      <a:pt x="85582" y="219405"/>
                    </a:cubicBezTo>
                    <a:cubicBezTo>
                      <a:pt x="85582" y="483682"/>
                      <a:pt x="85582" y="747960"/>
                      <a:pt x="84922" y="1012237"/>
                    </a:cubicBezTo>
                    <a:cubicBezTo>
                      <a:pt x="84922" y="1037344"/>
                      <a:pt x="92189" y="1042629"/>
                      <a:pt x="115974" y="1042629"/>
                    </a:cubicBezTo>
                    <a:cubicBezTo>
                      <a:pt x="294362" y="1041969"/>
                      <a:pt x="472749" y="1042629"/>
                      <a:pt x="651797" y="1041308"/>
                    </a:cubicBezTo>
                    <a:cubicBezTo>
                      <a:pt x="678885" y="1041308"/>
                      <a:pt x="683510" y="1049236"/>
                      <a:pt x="683510" y="1074343"/>
                    </a:cubicBezTo>
                    <a:cubicBezTo>
                      <a:pt x="682849" y="1287086"/>
                      <a:pt x="682849" y="1499168"/>
                      <a:pt x="682849" y="1711912"/>
                    </a:cubicBezTo>
                    <a:cubicBezTo>
                      <a:pt x="682849" y="1759482"/>
                      <a:pt x="682849" y="1759482"/>
                      <a:pt x="634619" y="1762125"/>
                    </a:cubicBezTo>
                    <a:cubicBezTo>
                      <a:pt x="631976" y="1762125"/>
                      <a:pt x="629333" y="1763446"/>
                      <a:pt x="626691" y="1764107"/>
                    </a:cubicBezTo>
                    <a:cubicBezTo>
                      <a:pt x="626691" y="1775999"/>
                      <a:pt x="627351" y="1787231"/>
                      <a:pt x="627351" y="1799124"/>
                    </a:cubicBezTo>
                    <a:cubicBezTo>
                      <a:pt x="625369" y="1893603"/>
                      <a:pt x="624048" y="1988082"/>
                      <a:pt x="622066" y="2081900"/>
                    </a:cubicBezTo>
                    <a:cubicBezTo>
                      <a:pt x="621405" y="2105025"/>
                      <a:pt x="629333" y="2113614"/>
                      <a:pt x="653118" y="2112953"/>
                    </a:cubicBezTo>
                    <a:cubicBezTo>
                      <a:pt x="703992" y="2111632"/>
                      <a:pt x="754865" y="2111632"/>
                      <a:pt x="805739" y="2112953"/>
                    </a:cubicBezTo>
                    <a:cubicBezTo>
                      <a:pt x="828202" y="2113614"/>
                      <a:pt x="833488" y="2105685"/>
                      <a:pt x="832827" y="2083222"/>
                    </a:cubicBezTo>
                    <a:cubicBezTo>
                      <a:pt x="830845" y="1977511"/>
                      <a:pt x="831506" y="1871139"/>
                      <a:pt x="830845" y="1765428"/>
                    </a:cubicBezTo>
                    <a:cubicBezTo>
                      <a:pt x="811024" y="1758821"/>
                      <a:pt x="789882" y="1761464"/>
                      <a:pt x="770061" y="1762785"/>
                    </a:cubicBezTo>
                    <a:cubicBezTo>
                      <a:pt x="744955" y="1764767"/>
                      <a:pt x="737026" y="1757500"/>
                      <a:pt x="737026" y="1731072"/>
                    </a:cubicBezTo>
                    <a:cubicBezTo>
                      <a:pt x="738348" y="1492562"/>
                      <a:pt x="737687" y="1254712"/>
                      <a:pt x="738348" y="1016202"/>
                    </a:cubicBezTo>
                    <a:cubicBezTo>
                      <a:pt x="738348" y="993738"/>
                      <a:pt x="731741" y="987792"/>
                      <a:pt x="709938" y="988452"/>
                    </a:cubicBezTo>
                    <a:cubicBezTo>
                      <a:pt x="536175" y="989113"/>
                      <a:pt x="361752" y="988452"/>
                      <a:pt x="187990" y="989774"/>
                    </a:cubicBezTo>
                    <a:cubicBezTo>
                      <a:pt x="162883" y="989774"/>
                      <a:pt x="156937" y="982506"/>
                      <a:pt x="157598" y="958721"/>
                    </a:cubicBezTo>
                    <a:cubicBezTo>
                      <a:pt x="158259" y="710300"/>
                      <a:pt x="158259" y="462540"/>
                      <a:pt x="158259" y="214119"/>
                    </a:cubicBezTo>
                    <a:cubicBezTo>
                      <a:pt x="158259" y="191656"/>
                      <a:pt x="160901" y="172496"/>
                      <a:pt x="174776" y="152014"/>
                    </a:cubicBezTo>
                    <a:cubicBezTo>
                      <a:pt x="207150" y="104444"/>
                      <a:pt x="188651" y="34411"/>
                      <a:pt x="140420" y="10626"/>
                    </a:cubicBezTo>
                    <a:cubicBezTo>
                      <a:pt x="90207" y="-14481"/>
                      <a:pt x="30084" y="6662"/>
                      <a:pt x="9603" y="55553"/>
                    </a:cubicBezTo>
                    <a:cubicBezTo>
                      <a:pt x="-15504" y="111051"/>
                      <a:pt x="10263" y="173156"/>
                      <a:pt x="67744" y="190334"/>
                    </a:cubicBezTo>
                    <a:close/>
                  </a:path>
                </a:pathLst>
              </a:custGeom>
              <a:grpFill/>
              <a:ln w="6599"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D6A9F20E-06D2-4CF8-8829-660897F0E83A}"/>
                  </a:ext>
                </a:extLst>
              </p:cNvPr>
              <p:cNvSpPr/>
              <p:nvPr/>
            </p:nvSpPr>
            <p:spPr>
              <a:xfrm flipH="1">
                <a:off x="3167873" y="933829"/>
                <a:ext cx="121315" cy="944002"/>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0F604A6E-18E0-4969-8962-866B849B4290}"/>
                  </a:ext>
                </a:extLst>
              </p:cNvPr>
              <p:cNvSpPr/>
              <p:nvPr/>
            </p:nvSpPr>
            <p:spPr>
              <a:xfrm flipH="1">
                <a:off x="4378571" y="1566006"/>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C487069F-40F3-413B-832F-3CDD864EB5E2}"/>
                  </a:ext>
                </a:extLst>
              </p:cNvPr>
              <p:cNvSpPr/>
              <p:nvPr/>
            </p:nvSpPr>
            <p:spPr>
              <a:xfrm flipH="1">
                <a:off x="3982857" y="1418093"/>
                <a:ext cx="497194" cy="459738"/>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grpSp>
        <p:grpSp>
          <p:nvGrpSpPr>
            <p:cNvPr id="98" name="Group 97">
              <a:extLst>
                <a:ext uri="{FF2B5EF4-FFF2-40B4-BE49-F238E27FC236}">
                  <a16:creationId xmlns:a16="http://schemas.microsoft.com/office/drawing/2014/main" id="{0B142645-539F-4F9E-87F8-F01187B92CE8}"/>
                </a:ext>
              </a:extLst>
            </p:cNvPr>
            <p:cNvGrpSpPr/>
            <p:nvPr userDrawn="1"/>
          </p:nvGrpSpPr>
          <p:grpSpPr>
            <a:xfrm>
              <a:off x="1298308" y="5139374"/>
              <a:ext cx="3556005" cy="1460310"/>
              <a:chOff x="1405312" y="5139374"/>
              <a:chExt cx="3556005" cy="1460310"/>
            </a:xfrm>
            <a:grpFill/>
          </p:grpSpPr>
          <p:sp>
            <p:nvSpPr>
              <p:cNvPr id="53" name="Freeform: Shape 52">
                <a:extLst>
                  <a:ext uri="{FF2B5EF4-FFF2-40B4-BE49-F238E27FC236}">
                    <a16:creationId xmlns:a16="http://schemas.microsoft.com/office/drawing/2014/main" id="{EDF8925C-AF03-4D8D-84E6-10DC6DA03D95}"/>
                  </a:ext>
                </a:extLst>
              </p:cNvPr>
              <p:cNvSpPr/>
              <p:nvPr/>
            </p:nvSpPr>
            <p:spPr>
              <a:xfrm flipH="1">
                <a:off x="3177489" y="5139374"/>
                <a:ext cx="556980" cy="1460310"/>
              </a:xfrm>
              <a:custGeom>
                <a:avLst/>
                <a:gdLst>
                  <a:gd name="connsiteX0" fmla="*/ 985486 w 1022414"/>
                  <a:gd name="connsiteY0" fmla="*/ 1487 h 2680599"/>
                  <a:gd name="connsiteX1" fmla="*/ 822295 w 1022414"/>
                  <a:gd name="connsiteY1" fmla="*/ 1487 h 2680599"/>
                  <a:gd name="connsiteX2" fmla="*/ 787278 w 1022414"/>
                  <a:gd name="connsiteY2" fmla="*/ 37164 h 2680599"/>
                  <a:gd name="connsiteX3" fmla="*/ 787278 w 1022414"/>
                  <a:gd name="connsiteY3" fmla="*/ 160053 h 2680599"/>
                  <a:gd name="connsiteX4" fmla="*/ 799170 w 1022414"/>
                  <a:gd name="connsiteY4" fmla="*/ 191766 h 2680599"/>
                  <a:gd name="connsiteX5" fmla="*/ 799831 w 1022414"/>
                  <a:gd name="connsiteY5" fmla="*/ 312013 h 2680599"/>
                  <a:gd name="connsiteX6" fmla="*/ 853347 w 1022414"/>
                  <a:gd name="connsiteY6" fmla="*/ 364207 h 2680599"/>
                  <a:gd name="connsiteX7" fmla="*/ 887043 w 1022414"/>
                  <a:gd name="connsiteY7" fmla="*/ 397903 h 2680599"/>
                  <a:gd name="connsiteX8" fmla="*/ 886382 w 1022414"/>
                  <a:gd name="connsiteY8" fmla="*/ 2472481 h 2680599"/>
                  <a:gd name="connsiteX9" fmla="*/ 841455 w 1022414"/>
                  <a:gd name="connsiteY9" fmla="*/ 2516087 h 2680599"/>
                  <a:gd name="connsiteX10" fmla="*/ 190672 w 1022414"/>
                  <a:gd name="connsiteY10" fmla="*/ 2516087 h 2680599"/>
                  <a:gd name="connsiteX11" fmla="*/ 151691 w 1022414"/>
                  <a:gd name="connsiteY11" fmla="*/ 2503533 h 2680599"/>
                  <a:gd name="connsiteX12" fmla="*/ 52587 w 1022414"/>
                  <a:gd name="connsiteY12" fmla="*/ 2494284 h 2680599"/>
                  <a:gd name="connsiteX13" fmla="*/ 392 w 1022414"/>
                  <a:gd name="connsiteY13" fmla="*/ 2574889 h 2680599"/>
                  <a:gd name="connsiteX14" fmla="*/ 65801 w 1022414"/>
                  <a:gd name="connsiteY14" fmla="*/ 2680600 h 2680599"/>
                  <a:gd name="connsiteX15" fmla="*/ 119317 w 1022414"/>
                  <a:gd name="connsiteY15" fmla="*/ 2680600 h 2680599"/>
                  <a:gd name="connsiteX16" fmla="*/ 184725 w 1022414"/>
                  <a:gd name="connsiteY16" fmla="*/ 2612548 h 2680599"/>
                  <a:gd name="connsiteX17" fmla="*/ 216439 w 1022414"/>
                  <a:gd name="connsiteY17" fmla="*/ 2588103 h 2680599"/>
                  <a:gd name="connsiteX18" fmla="*/ 832205 w 1022414"/>
                  <a:gd name="connsiteY18" fmla="*/ 2589424 h 2680599"/>
                  <a:gd name="connsiteX19" fmla="*/ 934613 w 1022414"/>
                  <a:gd name="connsiteY19" fmla="*/ 2551764 h 2680599"/>
                  <a:gd name="connsiteX20" fmla="*/ 959058 w 1022414"/>
                  <a:gd name="connsiteY20" fmla="*/ 2497587 h 2680599"/>
                  <a:gd name="connsiteX21" fmla="*/ 958397 w 1022414"/>
                  <a:gd name="connsiteY21" fmla="*/ 395921 h 2680599"/>
                  <a:gd name="connsiteX22" fmla="*/ 987468 w 1022414"/>
                  <a:gd name="connsiteY22" fmla="*/ 364207 h 2680599"/>
                  <a:gd name="connsiteX23" fmla="*/ 1009271 w 1022414"/>
                  <a:gd name="connsiteY23" fmla="*/ 341083 h 2680599"/>
                  <a:gd name="connsiteX24" fmla="*/ 1009271 w 1022414"/>
                  <a:gd name="connsiteY24" fmla="*/ 191106 h 2680599"/>
                  <a:gd name="connsiteX25" fmla="*/ 1021163 w 1022414"/>
                  <a:gd name="connsiteY25" fmla="*/ 162035 h 2680599"/>
                  <a:gd name="connsiteX26" fmla="*/ 1021163 w 1022414"/>
                  <a:gd name="connsiteY26" fmla="*/ 33861 h 2680599"/>
                  <a:gd name="connsiteX27" fmla="*/ 985486 w 1022414"/>
                  <a:gd name="connsiteY27" fmla="*/ 1487 h 268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14" h="2680599">
                    <a:moveTo>
                      <a:pt x="985486" y="1487"/>
                    </a:moveTo>
                    <a:cubicBezTo>
                      <a:pt x="931309" y="-496"/>
                      <a:pt x="876472" y="-496"/>
                      <a:pt x="822295" y="1487"/>
                    </a:cubicBezTo>
                    <a:cubicBezTo>
                      <a:pt x="793885" y="2808"/>
                      <a:pt x="787939" y="8754"/>
                      <a:pt x="787278" y="37164"/>
                    </a:cubicBezTo>
                    <a:cubicBezTo>
                      <a:pt x="785296" y="78127"/>
                      <a:pt x="785957" y="119090"/>
                      <a:pt x="787278" y="160053"/>
                    </a:cubicBezTo>
                    <a:cubicBezTo>
                      <a:pt x="787278" y="171946"/>
                      <a:pt x="790582" y="182517"/>
                      <a:pt x="799170" y="191766"/>
                    </a:cubicBezTo>
                    <a:cubicBezTo>
                      <a:pt x="799170" y="232069"/>
                      <a:pt x="799831" y="272371"/>
                      <a:pt x="799831" y="312013"/>
                    </a:cubicBezTo>
                    <a:cubicBezTo>
                      <a:pt x="799831" y="364868"/>
                      <a:pt x="799831" y="366189"/>
                      <a:pt x="853347" y="364207"/>
                    </a:cubicBezTo>
                    <a:cubicBezTo>
                      <a:pt x="879775" y="362886"/>
                      <a:pt x="887043" y="370154"/>
                      <a:pt x="887043" y="397903"/>
                    </a:cubicBezTo>
                    <a:cubicBezTo>
                      <a:pt x="886382" y="1089649"/>
                      <a:pt x="886382" y="1780735"/>
                      <a:pt x="886382" y="2472481"/>
                    </a:cubicBezTo>
                    <a:cubicBezTo>
                      <a:pt x="886382" y="2511462"/>
                      <a:pt x="881757" y="2516087"/>
                      <a:pt x="841455" y="2516087"/>
                    </a:cubicBezTo>
                    <a:cubicBezTo>
                      <a:pt x="624747" y="2516087"/>
                      <a:pt x="408040" y="2516087"/>
                      <a:pt x="190672" y="2516087"/>
                    </a:cubicBezTo>
                    <a:cubicBezTo>
                      <a:pt x="176136" y="2516087"/>
                      <a:pt x="164244" y="2513444"/>
                      <a:pt x="151691" y="2503533"/>
                    </a:cubicBezTo>
                    <a:cubicBezTo>
                      <a:pt x="121299" y="2481070"/>
                      <a:pt x="86943" y="2479088"/>
                      <a:pt x="52587" y="2494284"/>
                    </a:cubicBezTo>
                    <a:cubicBezTo>
                      <a:pt x="18231" y="2509480"/>
                      <a:pt x="3035" y="2538551"/>
                      <a:pt x="392" y="2574889"/>
                    </a:cubicBezTo>
                    <a:cubicBezTo>
                      <a:pt x="-3572" y="2626422"/>
                      <a:pt x="22855" y="2658796"/>
                      <a:pt x="65801" y="2680600"/>
                    </a:cubicBezTo>
                    <a:cubicBezTo>
                      <a:pt x="83639" y="2680600"/>
                      <a:pt x="101478" y="2680600"/>
                      <a:pt x="119317" y="2680600"/>
                    </a:cubicBezTo>
                    <a:cubicBezTo>
                      <a:pt x="150369" y="2666725"/>
                      <a:pt x="178118" y="2648225"/>
                      <a:pt x="184725" y="2612548"/>
                    </a:cubicBezTo>
                    <a:cubicBezTo>
                      <a:pt x="188689" y="2592067"/>
                      <a:pt x="197939" y="2588103"/>
                      <a:pt x="216439" y="2588103"/>
                    </a:cubicBezTo>
                    <a:cubicBezTo>
                      <a:pt x="421914" y="2588763"/>
                      <a:pt x="626729" y="2587442"/>
                      <a:pt x="832205" y="2589424"/>
                    </a:cubicBezTo>
                    <a:cubicBezTo>
                      <a:pt x="873829" y="2590084"/>
                      <a:pt x="904881" y="2579513"/>
                      <a:pt x="934613" y="2551764"/>
                    </a:cubicBezTo>
                    <a:cubicBezTo>
                      <a:pt x="951130" y="2535908"/>
                      <a:pt x="959058" y="2520712"/>
                      <a:pt x="959058" y="2497587"/>
                    </a:cubicBezTo>
                    <a:cubicBezTo>
                      <a:pt x="958397" y="1797252"/>
                      <a:pt x="958397" y="1096917"/>
                      <a:pt x="958397" y="395921"/>
                    </a:cubicBezTo>
                    <a:cubicBezTo>
                      <a:pt x="958397" y="374118"/>
                      <a:pt x="960379" y="358922"/>
                      <a:pt x="987468" y="364207"/>
                    </a:cubicBezTo>
                    <a:cubicBezTo>
                      <a:pt x="1005968" y="367511"/>
                      <a:pt x="1009271" y="357600"/>
                      <a:pt x="1009271" y="341083"/>
                    </a:cubicBezTo>
                    <a:cubicBezTo>
                      <a:pt x="1008610" y="290871"/>
                      <a:pt x="1009271" y="241319"/>
                      <a:pt x="1009271" y="191106"/>
                    </a:cubicBezTo>
                    <a:cubicBezTo>
                      <a:pt x="1016538" y="182517"/>
                      <a:pt x="1020503" y="173267"/>
                      <a:pt x="1021163" y="162035"/>
                    </a:cubicBezTo>
                    <a:cubicBezTo>
                      <a:pt x="1022485" y="119090"/>
                      <a:pt x="1023145" y="76145"/>
                      <a:pt x="1021163" y="33861"/>
                    </a:cubicBezTo>
                    <a:cubicBezTo>
                      <a:pt x="1019181" y="8094"/>
                      <a:pt x="1012574" y="2147"/>
                      <a:pt x="985486" y="1487"/>
                    </a:cubicBezTo>
                    <a:close/>
                  </a:path>
                </a:pathLst>
              </a:custGeom>
              <a:grpFill/>
              <a:ln w="6599"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8238273A-1045-4A54-9A3E-66FF26456E9F}"/>
                  </a:ext>
                </a:extLst>
              </p:cNvPr>
              <p:cNvSpPr/>
              <p:nvPr/>
            </p:nvSpPr>
            <p:spPr>
              <a:xfrm flipH="1">
                <a:off x="3977908" y="5139374"/>
                <a:ext cx="525900" cy="1335363"/>
              </a:xfrm>
              <a:custGeom>
                <a:avLst/>
                <a:gdLst>
                  <a:gd name="connsiteX0" fmla="*/ 846399 w 965361"/>
                  <a:gd name="connsiteY0" fmla="*/ 2292642 h 2451243"/>
                  <a:gd name="connsiteX1" fmla="*/ 845739 w 965361"/>
                  <a:gd name="connsiteY1" fmla="*/ 395791 h 2451243"/>
                  <a:gd name="connsiteX2" fmla="*/ 845739 w 965361"/>
                  <a:gd name="connsiteY2" fmla="*/ 368702 h 2451243"/>
                  <a:gd name="connsiteX3" fmla="*/ 862917 w 965361"/>
                  <a:gd name="connsiteY3" fmla="*/ 351524 h 2451243"/>
                  <a:gd name="connsiteX4" fmla="*/ 937575 w 965361"/>
                  <a:gd name="connsiteY4" fmla="*/ 352185 h 2451243"/>
                  <a:gd name="connsiteX5" fmla="*/ 963342 w 965361"/>
                  <a:gd name="connsiteY5" fmla="*/ 327078 h 2451243"/>
                  <a:gd name="connsiteX6" fmla="*/ 965324 w 965361"/>
                  <a:gd name="connsiteY6" fmla="*/ 177101 h 2451243"/>
                  <a:gd name="connsiteX7" fmla="*/ 965324 w 965361"/>
                  <a:gd name="connsiteY7" fmla="*/ 35052 h 2451243"/>
                  <a:gd name="connsiteX8" fmla="*/ 931629 w 965361"/>
                  <a:gd name="connsiteY8" fmla="*/ 35 h 2451243"/>
                  <a:gd name="connsiteX9" fmla="*/ 784294 w 965361"/>
                  <a:gd name="connsiteY9" fmla="*/ 35 h 2451243"/>
                  <a:gd name="connsiteX10" fmla="*/ 751260 w 965361"/>
                  <a:gd name="connsiteY10" fmla="*/ 32409 h 2451243"/>
                  <a:gd name="connsiteX11" fmla="*/ 751260 w 965361"/>
                  <a:gd name="connsiteY11" fmla="*/ 177101 h 2451243"/>
                  <a:gd name="connsiteX12" fmla="*/ 753242 w 965361"/>
                  <a:gd name="connsiteY12" fmla="*/ 327078 h 2451243"/>
                  <a:gd name="connsiteX13" fmla="*/ 757866 w 965361"/>
                  <a:gd name="connsiteY13" fmla="*/ 348882 h 2451243"/>
                  <a:gd name="connsiteX14" fmla="*/ 773063 w 965361"/>
                  <a:gd name="connsiteY14" fmla="*/ 382577 h 2451243"/>
                  <a:gd name="connsiteX15" fmla="*/ 773063 w 965361"/>
                  <a:gd name="connsiteY15" fmla="*/ 2268197 h 2451243"/>
                  <a:gd name="connsiteX16" fmla="*/ 720207 w 965361"/>
                  <a:gd name="connsiteY16" fmla="*/ 2321713 h 2451243"/>
                  <a:gd name="connsiteX17" fmla="*/ 208830 w 965361"/>
                  <a:gd name="connsiteY17" fmla="*/ 2322373 h 2451243"/>
                  <a:gd name="connsiteX18" fmla="*/ 175795 w 965361"/>
                  <a:gd name="connsiteY18" fmla="*/ 2303213 h 2451243"/>
                  <a:gd name="connsiteX19" fmla="*/ 65460 w 965361"/>
                  <a:gd name="connsiteY19" fmla="*/ 2259607 h 2451243"/>
                  <a:gd name="connsiteX20" fmla="*/ 51 w 965361"/>
                  <a:gd name="connsiteY20" fmla="*/ 2358712 h 2451243"/>
                  <a:gd name="connsiteX21" fmla="*/ 70084 w 965361"/>
                  <a:gd name="connsiteY21" fmla="*/ 2448566 h 2451243"/>
                  <a:gd name="connsiteX22" fmla="*/ 177117 w 965361"/>
                  <a:gd name="connsiteY22" fmla="*/ 2399014 h 2451243"/>
                  <a:gd name="connsiteX23" fmla="*/ 212794 w 965361"/>
                  <a:gd name="connsiteY23" fmla="*/ 2376550 h 2451243"/>
                  <a:gd name="connsiteX24" fmla="*/ 703029 w 965361"/>
                  <a:gd name="connsiteY24" fmla="*/ 2377872 h 2451243"/>
                  <a:gd name="connsiteX25" fmla="*/ 821293 w 965361"/>
                  <a:gd name="connsiteY25" fmla="*/ 2340873 h 2451243"/>
                  <a:gd name="connsiteX26" fmla="*/ 846399 w 965361"/>
                  <a:gd name="connsiteY26" fmla="*/ 2292642 h 245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5361" h="2451243">
                    <a:moveTo>
                      <a:pt x="846399" y="2292642"/>
                    </a:moveTo>
                    <a:cubicBezTo>
                      <a:pt x="845739" y="1660359"/>
                      <a:pt x="845739" y="1028075"/>
                      <a:pt x="845739" y="395791"/>
                    </a:cubicBezTo>
                    <a:cubicBezTo>
                      <a:pt x="845739" y="386541"/>
                      <a:pt x="846399" y="377952"/>
                      <a:pt x="845739" y="368702"/>
                    </a:cubicBezTo>
                    <a:cubicBezTo>
                      <a:pt x="845078" y="356149"/>
                      <a:pt x="850364" y="351524"/>
                      <a:pt x="862917" y="351524"/>
                    </a:cubicBezTo>
                    <a:cubicBezTo>
                      <a:pt x="888023" y="352185"/>
                      <a:pt x="913129" y="350203"/>
                      <a:pt x="937575" y="352185"/>
                    </a:cubicBezTo>
                    <a:cubicBezTo>
                      <a:pt x="957396" y="353506"/>
                      <a:pt x="964003" y="347560"/>
                      <a:pt x="963342" y="327078"/>
                    </a:cubicBezTo>
                    <a:cubicBezTo>
                      <a:pt x="963342" y="276866"/>
                      <a:pt x="960039" y="227314"/>
                      <a:pt x="965324" y="177101"/>
                    </a:cubicBezTo>
                    <a:cubicBezTo>
                      <a:pt x="965324" y="129531"/>
                      <a:pt x="964003" y="82622"/>
                      <a:pt x="965324" y="35052"/>
                    </a:cubicBezTo>
                    <a:cubicBezTo>
                      <a:pt x="965985" y="9945"/>
                      <a:pt x="958057" y="-625"/>
                      <a:pt x="931629" y="35"/>
                    </a:cubicBezTo>
                    <a:cubicBezTo>
                      <a:pt x="882738" y="1357"/>
                      <a:pt x="833185" y="1357"/>
                      <a:pt x="784294" y="35"/>
                    </a:cubicBezTo>
                    <a:cubicBezTo>
                      <a:pt x="760509" y="-625"/>
                      <a:pt x="750599" y="7963"/>
                      <a:pt x="751260" y="32409"/>
                    </a:cubicBezTo>
                    <a:cubicBezTo>
                      <a:pt x="752581" y="80640"/>
                      <a:pt x="751260" y="128870"/>
                      <a:pt x="751260" y="177101"/>
                    </a:cubicBezTo>
                    <a:cubicBezTo>
                      <a:pt x="751920" y="227314"/>
                      <a:pt x="751920" y="276866"/>
                      <a:pt x="753242" y="327078"/>
                    </a:cubicBezTo>
                    <a:cubicBezTo>
                      <a:pt x="753242" y="335007"/>
                      <a:pt x="749278" y="346899"/>
                      <a:pt x="757866" y="348882"/>
                    </a:cubicBezTo>
                    <a:cubicBezTo>
                      <a:pt x="779669" y="354167"/>
                      <a:pt x="773063" y="370024"/>
                      <a:pt x="773063" y="382577"/>
                    </a:cubicBezTo>
                    <a:cubicBezTo>
                      <a:pt x="773063" y="1010896"/>
                      <a:pt x="773063" y="1639877"/>
                      <a:pt x="773063" y="2268197"/>
                    </a:cubicBezTo>
                    <a:cubicBezTo>
                      <a:pt x="773063" y="2305195"/>
                      <a:pt x="757206" y="2321713"/>
                      <a:pt x="720207" y="2321713"/>
                    </a:cubicBezTo>
                    <a:cubicBezTo>
                      <a:pt x="549748" y="2321713"/>
                      <a:pt x="379289" y="2321713"/>
                      <a:pt x="208830" y="2322373"/>
                    </a:cubicBezTo>
                    <a:cubicBezTo>
                      <a:pt x="192313" y="2322373"/>
                      <a:pt x="183724" y="2318409"/>
                      <a:pt x="175795" y="2303213"/>
                    </a:cubicBezTo>
                    <a:cubicBezTo>
                      <a:pt x="155314" y="2263572"/>
                      <a:pt x="109726" y="2246394"/>
                      <a:pt x="65460" y="2259607"/>
                    </a:cubicBezTo>
                    <a:cubicBezTo>
                      <a:pt x="23175" y="2272161"/>
                      <a:pt x="-1271" y="2309159"/>
                      <a:pt x="51" y="2358712"/>
                    </a:cubicBezTo>
                    <a:cubicBezTo>
                      <a:pt x="1372" y="2404300"/>
                      <a:pt x="29782" y="2439977"/>
                      <a:pt x="70084" y="2448566"/>
                    </a:cubicBezTo>
                    <a:cubicBezTo>
                      <a:pt x="117654" y="2458476"/>
                      <a:pt x="159939" y="2440638"/>
                      <a:pt x="177117" y="2399014"/>
                    </a:cubicBezTo>
                    <a:cubicBezTo>
                      <a:pt x="185045" y="2379854"/>
                      <a:pt x="195616" y="2376550"/>
                      <a:pt x="212794" y="2376550"/>
                    </a:cubicBezTo>
                    <a:cubicBezTo>
                      <a:pt x="375986" y="2377211"/>
                      <a:pt x="539838" y="2375229"/>
                      <a:pt x="703029" y="2377872"/>
                    </a:cubicBezTo>
                    <a:cubicBezTo>
                      <a:pt x="747956" y="2378532"/>
                      <a:pt x="785616" y="2370604"/>
                      <a:pt x="821293" y="2340873"/>
                    </a:cubicBezTo>
                    <a:cubicBezTo>
                      <a:pt x="838471" y="2326998"/>
                      <a:pt x="846399" y="2314445"/>
                      <a:pt x="846399" y="2292642"/>
                    </a:cubicBezTo>
                    <a:close/>
                  </a:path>
                </a:pathLst>
              </a:custGeom>
              <a:grpFill/>
              <a:ln w="6599"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7AB48C8F-534D-420E-81DD-67A2CD1366C0}"/>
                  </a:ext>
                </a:extLst>
              </p:cNvPr>
              <p:cNvSpPr/>
              <p:nvPr/>
            </p:nvSpPr>
            <p:spPr>
              <a:xfrm flipH="1">
                <a:off x="3564028" y="5139374"/>
                <a:ext cx="133654" cy="1187379"/>
              </a:xfrm>
              <a:custGeom>
                <a:avLst/>
                <a:gdLst>
                  <a:gd name="connsiteX0" fmla="*/ 65588 w 245340"/>
                  <a:gd name="connsiteY0" fmla="*/ 33 h 2179597"/>
                  <a:gd name="connsiteX1" fmla="*/ 34535 w 245340"/>
                  <a:gd name="connsiteY1" fmla="*/ 31746 h 2179597"/>
                  <a:gd name="connsiteX2" fmla="*/ 33874 w 245340"/>
                  <a:gd name="connsiteY2" fmla="*/ 179081 h 2179597"/>
                  <a:gd name="connsiteX3" fmla="*/ 33874 w 245340"/>
                  <a:gd name="connsiteY3" fmla="*/ 331701 h 2179597"/>
                  <a:gd name="connsiteX4" fmla="*/ 53034 w 245340"/>
                  <a:gd name="connsiteY4" fmla="*/ 351522 h 2179597"/>
                  <a:gd name="connsiteX5" fmla="*/ 86730 w 245340"/>
                  <a:gd name="connsiteY5" fmla="*/ 387860 h 2179597"/>
                  <a:gd name="connsiteX6" fmla="*/ 86730 w 245340"/>
                  <a:gd name="connsiteY6" fmla="*/ 1949740 h 2179597"/>
                  <a:gd name="connsiteX7" fmla="*/ 58981 w 245340"/>
                  <a:gd name="connsiteY7" fmla="*/ 1990703 h 2179597"/>
                  <a:gd name="connsiteX8" fmla="*/ 13393 w 245340"/>
                  <a:gd name="connsiteY8" fmla="*/ 2029023 h 2179597"/>
                  <a:gd name="connsiteX9" fmla="*/ 35856 w 245340"/>
                  <a:gd name="connsiteY9" fmla="*/ 2160501 h 2179597"/>
                  <a:gd name="connsiteX10" fmla="*/ 155442 w 245340"/>
                  <a:gd name="connsiteY10" fmla="*/ 2158519 h 2179597"/>
                  <a:gd name="connsiteX11" fmla="*/ 173281 w 245340"/>
                  <a:gd name="connsiteY11" fmla="*/ 2027041 h 2179597"/>
                  <a:gd name="connsiteX12" fmla="*/ 158745 w 245340"/>
                  <a:gd name="connsiteY12" fmla="*/ 1974846 h 2179597"/>
                  <a:gd name="connsiteX13" fmla="*/ 159406 w 245340"/>
                  <a:gd name="connsiteY13" fmla="*/ 418912 h 2179597"/>
                  <a:gd name="connsiteX14" fmla="*/ 164031 w 245340"/>
                  <a:gd name="connsiteY14" fmla="*/ 356807 h 2179597"/>
                  <a:gd name="connsiteX15" fmla="*/ 223493 w 245340"/>
                  <a:gd name="connsiteY15" fmla="*/ 352843 h 2179597"/>
                  <a:gd name="connsiteX16" fmla="*/ 244636 w 245340"/>
                  <a:gd name="connsiteY16" fmla="*/ 331701 h 2179597"/>
                  <a:gd name="connsiteX17" fmla="*/ 245296 w 245340"/>
                  <a:gd name="connsiteY17" fmla="*/ 179081 h 2179597"/>
                  <a:gd name="connsiteX18" fmla="*/ 245296 w 245340"/>
                  <a:gd name="connsiteY18" fmla="*/ 34389 h 2179597"/>
                  <a:gd name="connsiteX19" fmla="*/ 213583 w 245340"/>
                  <a:gd name="connsiteY19" fmla="*/ 693 h 2179597"/>
                  <a:gd name="connsiteX20" fmla="*/ 65588 w 245340"/>
                  <a:gd name="connsiteY20" fmla="*/ 33 h 21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5340" h="2179597">
                    <a:moveTo>
                      <a:pt x="65588" y="33"/>
                    </a:moveTo>
                    <a:cubicBezTo>
                      <a:pt x="42463" y="-628"/>
                      <a:pt x="33874" y="8622"/>
                      <a:pt x="34535" y="31746"/>
                    </a:cubicBezTo>
                    <a:cubicBezTo>
                      <a:pt x="35196" y="80638"/>
                      <a:pt x="33874" y="130190"/>
                      <a:pt x="33874" y="179081"/>
                    </a:cubicBezTo>
                    <a:cubicBezTo>
                      <a:pt x="33874" y="229954"/>
                      <a:pt x="34535" y="280828"/>
                      <a:pt x="33874" y="331701"/>
                    </a:cubicBezTo>
                    <a:cubicBezTo>
                      <a:pt x="33874" y="346236"/>
                      <a:pt x="37838" y="354825"/>
                      <a:pt x="53034" y="351522"/>
                    </a:cubicBezTo>
                    <a:cubicBezTo>
                      <a:pt x="84087" y="345576"/>
                      <a:pt x="86730" y="362093"/>
                      <a:pt x="86730" y="387860"/>
                    </a:cubicBezTo>
                    <a:cubicBezTo>
                      <a:pt x="86069" y="908487"/>
                      <a:pt x="86069" y="1429113"/>
                      <a:pt x="86730" y="1949740"/>
                    </a:cubicBezTo>
                    <a:cubicBezTo>
                      <a:pt x="86730" y="1971543"/>
                      <a:pt x="86069" y="1986078"/>
                      <a:pt x="58981" y="1990703"/>
                    </a:cubicBezTo>
                    <a:cubicBezTo>
                      <a:pt x="38499" y="1994006"/>
                      <a:pt x="23303" y="2010524"/>
                      <a:pt x="13393" y="2029023"/>
                    </a:cubicBezTo>
                    <a:cubicBezTo>
                      <a:pt x="-11053" y="2072629"/>
                      <a:pt x="-1142" y="2131431"/>
                      <a:pt x="35856" y="2160501"/>
                    </a:cubicBezTo>
                    <a:cubicBezTo>
                      <a:pt x="68891" y="2186929"/>
                      <a:pt x="123068" y="2185608"/>
                      <a:pt x="155442" y="2158519"/>
                    </a:cubicBezTo>
                    <a:cubicBezTo>
                      <a:pt x="191780" y="2127467"/>
                      <a:pt x="201030" y="2068665"/>
                      <a:pt x="173281" y="2027041"/>
                    </a:cubicBezTo>
                    <a:cubicBezTo>
                      <a:pt x="162049" y="2009863"/>
                      <a:pt x="158745" y="1994006"/>
                      <a:pt x="158745" y="1974846"/>
                    </a:cubicBezTo>
                    <a:cubicBezTo>
                      <a:pt x="158745" y="1456202"/>
                      <a:pt x="158745" y="937557"/>
                      <a:pt x="159406" y="418912"/>
                    </a:cubicBezTo>
                    <a:cubicBezTo>
                      <a:pt x="159406" y="397771"/>
                      <a:pt x="150156" y="371343"/>
                      <a:pt x="164031" y="356807"/>
                    </a:cubicBezTo>
                    <a:cubicBezTo>
                      <a:pt x="177245" y="343594"/>
                      <a:pt x="203012" y="352843"/>
                      <a:pt x="223493" y="352843"/>
                    </a:cubicBezTo>
                    <a:cubicBezTo>
                      <a:pt x="239350" y="352843"/>
                      <a:pt x="245296" y="348219"/>
                      <a:pt x="244636" y="331701"/>
                    </a:cubicBezTo>
                    <a:cubicBezTo>
                      <a:pt x="243975" y="280828"/>
                      <a:pt x="244636" y="229954"/>
                      <a:pt x="245296" y="179081"/>
                    </a:cubicBezTo>
                    <a:cubicBezTo>
                      <a:pt x="245296" y="130850"/>
                      <a:pt x="243975" y="82620"/>
                      <a:pt x="245296" y="34389"/>
                    </a:cubicBezTo>
                    <a:cubicBezTo>
                      <a:pt x="245957" y="10604"/>
                      <a:pt x="239350" y="33"/>
                      <a:pt x="213583" y="693"/>
                    </a:cubicBezTo>
                    <a:cubicBezTo>
                      <a:pt x="163370" y="1354"/>
                      <a:pt x="114479" y="1354"/>
                      <a:pt x="65588" y="33"/>
                    </a:cubicBezTo>
                    <a:close/>
                  </a:path>
                </a:pathLst>
              </a:custGeom>
              <a:grpFill/>
              <a:ln w="6599"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613A399E-CE85-4E9A-A82B-B91FC40A53F3}"/>
                  </a:ext>
                </a:extLst>
              </p:cNvPr>
              <p:cNvSpPr/>
              <p:nvPr/>
            </p:nvSpPr>
            <p:spPr>
              <a:xfrm flipH="1">
                <a:off x="4375310" y="5139374"/>
                <a:ext cx="586007" cy="738652"/>
              </a:xfrm>
              <a:custGeom>
                <a:avLst/>
                <a:gdLst>
                  <a:gd name="connsiteX0" fmla="*/ 855025 w 1075696"/>
                  <a:gd name="connsiteY0" fmla="*/ 1271871 h 1355897"/>
                  <a:gd name="connsiteX1" fmla="*/ 958093 w 1075696"/>
                  <a:gd name="connsiteY1" fmla="*/ 1234211 h 1355897"/>
                  <a:gd name="connsiteX2" fmla="*/ 979235 w 1075696"/>
                  <a:gd name="connsiteY2" fmla="*/ 1186641 h 1355897"/>
                  <a:gd name="connsiteX3" fmla="*/ 978574 w 1075696"/>
                  <a:gd name="connsiteY3" fmla="*/ 541143 h 1355897"/>
                  <a:gd name="connsiteX4" fmla="*/ 977914 w 1075696"/>
                  <a:gd name="connsiteY4" fmla="*/ 377952 h 1355897"/>
                  <a:gd name="connsiteX5" fmla="*/ 1005663 w 1075696"/>
                  <a:gd name="connsiteY5" fmla="*/ 351524 h 1355897"/>
                  <a:gd name="connsiteX6" fmla="*/ 1051251 w 1075696"/>
                  <a:gd name="connsiteY6" fmla="*/ 352185 h 1355897"/>
                  <a:gd name="connsiteX7" fmla="*/ 1075697 w 1075696"/>
                  <a:gd name="connsiteY7" fmla="*/ 328400 h 1355897"/>
                  <a:gd name="connsiteX8" fmla="*/ 1075697 w 1075696"/>
                  <a:gd name="connsiteY8" fmla="*/ 178422 h 1355897"/>
                  <a:gd name="connsiteX9" fmla="*/ 1075036 w 1075696"/>
                  <a:gd name="connsiteY9" fmla="*/ 28445 h 1355897"/>
                  <a:gd name="connsiteX10" fmla="*/ 1046626 w 1075696"/>
                  <a:gd name="connsiteY10" fmla="*/ 35 h 1355897"/>
                  <a:gd name="connsiteX11" fmla="*/ 896648 w 1075696"/>
                  <a:gd name="connsiteY11" fmla="*/ 35 h 1355897"/>
                  <a:gd name="connsiteX12" fmla="*/ 865596 w 1075696"/>
                  <a:gd name="connsiteY12" fmla="*/ 31088 h 1355897"/>
                  <a:gd name="connsiteX13" fmla="*/ 864935 w 1075696"/>
                  <a:gd name="connsiteY13" fmla="*/ 178422 h 1355897"/>
                  <a:gd name="connsiteX14" fmla="*/ 864935 w 1075696"/>
                  <a:gd name="connsiteY14" fmla="*/ 331043 h 1355897"/>
                  <a:gd name="connsiteX15" fmla="*/ 884095 w 1075696"/>
                  <a:gd name="connsiteY15" fmla="*/ 351524 h 1355897"/>
                  <a:gd name="connsiteX16" fmla="*/ 907880 w 1075696"/>
                  <a:gd name="connsiteY16" fmla="*/ 375970 h 1355897"/>
                  <a:gd name="connsiteX17" fmla="*/ 907220 w 1075696"/>
                  <a:gd name="connsiteY17" fmla="*/ 1171445 h 1355897"/>
                  <a:gd name="connsiteX18" fmla="*/ 861632 w 1075696"/>
                  <a:gd name="connsiteY18" fmla="*/ 1217033 h 1355897"/>
                  <a:gd name="connsiteX19" fmla="*/ 208206 w 1075696"/>
                  <a:gd name="connsiteY19" fmla="*/ 1217694 h 1355897"/>
                  <a:gd name="connsiteX20" fmla="*/ 171868 w 1075696"/>
                  <a:gd name="connsiteY20" fmla="*/ 1198533 h 1355897"/>
                  <a:gd name="connsiteX21" fmla="*/ 57568 w 1075696"/>
                  <a:gd name="connsiteY21" fmla="*/ 1166820 h 1355897"/>
                  <a:gd name="connsiteX22" fmla="*/ 748 w 1075696"/>
                  <a:gd name="connsiteY22" fmla="*/ 1269228 h 1355897"/>
                  <a:gd name="connsiteX23" fmla="*/ 82674 w 1075696"/>
                  <a:gd name="connsiteY23" fmla="*/ 1355118 h 1355897"/>
                  <a:gd name="connsiteX24" fmla="*/ 182439 w 1075696"/>
                  <a:gd name="connsiteY24" fmla="*/ 1296316 h 1355897"/>
                  <a:gd name="connsiteX25" fmla="*/ 220759 w 1075696"/>
                  <a:gd name="connsiteY25" fmla="*/ 1271210 h 1355897"/>
                  <a:gd name="connsiteX26" fmla="*/ 855025 w 1075696"/>
                  <a:gd name="connsiteY26" fmla="*/ 1271871 h 1355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5696" h="1355897">
                    <a:moveTo>
                      <a:pt x="855025" y="1271871"/>
                    </a:moveTo>
                    <a:cubicBezTo>
                      <a:pt x="896648" y="1272531"/>
                      <a:pt x="928362" y="1262621"/>
                      <a:pt x="958093" y="1234211"/>
                    </a:cubicBezTo>
                    <a:cubicBezTo>
                      <a:pt x="973289" y="1219676"/>
                      <a:pt x="979235" y="1206462"/>
                      <a:pt x="979235" y="1186641"/>
                    </a:cubicBezTo>
                    <a:cubicBezTo>
                      <a:pt x="978574" y="971255"/>
                      <a:pt x="978574" y="756529"/>
                      <a:pt x="978574" y="541143"/>
                    </a:cubicBezTo>
                    <a:cubicBezTo>
                      <a:pt x="978574" y="486966"/>
                      <a:pt x="979896" y="432129"/>
                      <a:pt x="977914" y="377952"/>
                    </a:cubicBezTo>
                    <a:cubicBezTo>
                      <a:pt x="977253" y="355488"/>
                      <a:pt x="985181" y="350203"/>
                      <a:pt x="1005663" y="351524"/>
                    </a:cubicBezTo>
                    <a:cubicBezTo>
                      <a:pt x="1020859" y="352845"/>
                      <a:pt x="1036055" y="350863"/>
                      <a:pt x="1051251" y="352185"/>
                    </a:cubicBezTo>
                    <a:cubicBezTo>
                      <a:pt x="1069750" y="353506"/>
                      <a:pt x="1075697" y="347560"/>
                      <a:pt x="1075697" y="328400"/>
                    </a:cubicBezTo>
                    <a:cubicBezTo>
                      <a:pt x="1074375" y="278187"/>
                      <a:pt x="1075697" y="228635"/>
                      <a:pt x="1075697" y="178422"/>
                    </a:cubicBezTo>
                    <a:cubicBezTo>
                      <a:pt x="1075697" y="128210"/>
                      <a:pt x="1074375" y="78657"/>
                      <a:pt x="1075036" y="28445"/>
                    </a:cubicBezTo>
                    <a:cubicBezTo>
                      <a:pt x="1075036" y="7303"/>
                      <a:pt x="1067108" y="35"/>
                      <a:pt x="1046626" y="35"/>
                    </a:cubicBezTo>
                    <a:cubicBezTo>
                      <a:pt x="996413" y="696"/>
                      <a:pt x="946861" y="1357"/>
                      <a:pt x="896648" y="35"/>
                    </a:cubicBezTo>
                    <a:cubicBezTo>
                      <a:pt x="873524" y="-626"/>
                      <a:pt x="864935" y="7964"/>
                      <a:pt x="865596" y="31088"/>
                    </a:cubicBezTo>
                    <a:cubicBezTo>
                      <a:pt x="866257" y="79979"/>
                      <a:pt x="865596" y="129531"/>
                      <a:pt x="864935" y="178422"/>
                    </a:cubicBezTo>
                    <a:cubicBezTo>
                      <a:pt x="864935" y="229296"/>
                      <a:pt x="865596" y="280169"/>
                      <a:pt x="864935" y="331043"/>
                    </a:cubicBezTo>
                    <a:cubicBezTo>
                      <a:pt x="864935" y="344917"/>
                      <a:pt x="867578" y="354167"/>
                      <a:pt x="884095" y="351524"/>
                    </a:cubicBezTo>
                    <a:cubicBezTo>
                      <a:pt x="903255" y="348881"/>
                      <a:pt x="907880" y="358131"/>
                      <a:pt x="907880" y="375970"/>
                    </a:cubicBezTo>
                    <a:cubicBezTo>
                      <a:pt x="907220" y="640908"/>
                      <a:pt x="907880" y="906507"/>
                      <a:pt x="907220" y="1171445"/>
                    </a:cubicBezTo>
                    <a:cubicBezTo>
                      <a:pt x="907220" y="1201837"/>
                      <a:pt x="892024" y="1217033"/>
                      <a:pt x="861632" y="1217033"/>
                    </a:cubicBezTo>
                    <a:cubicBezTo>
                      <a:pt x="643603" y="1217033"/>
                      <a:pt x="426235" y="1217033"/>
                      <a:pt x="208206" y="1217694"/>
                    </a:cubicBezTo>
                    <a:cubicBezTo>
                      <a:pt x="191688" y="1217694"/>
                      <a:pt x="181117" y="1213730"/>
                      <a:pt x="171868" y="1198533"/>
                    </a:cubicBezTo>
                    <a:cubicBezTo>
                      <a:pt x="148743" y="1162195"/>
                      <a:pt x="99852" y="1150303"/>
                      <a:pt x="57568" y="1166820"/>
                    </a:cubicBezTo>
                    <a:cubicBezTo>
                      <a:pt x="18587" y="1182016"/>
                      <a:pt x="-4538" y="1224300"/>
                      <a:pt x="748" y="1269228"/>
                    </a:cubicBezTo>
                    <a:cubicBezTo>
                      <a:pt x="6694" y="1316798"/>
                      <a:pt x="37747" y="1349832"/>
                      <a:pt x="82674" y="1355118"/>
                    </a:cubicBezTo>
                    <a:cubicBezTo>
                      <a:pt x="128262" y="1360403"/>
                      <a:pt x="169885" y="1338600"/>
                      <a:pt x="182439" y="1296316"/>
                    </a:cubicBezTo>
                    <a:cubicBezTo>
                      <a:pt x="189706" y="1273853"/>
                      <a:pt x="201599" y="1271210"/>
                      <a:pt x="220759" y="1271210"/>
                    </a:cubicBezTo>
                    <a:cubicBezTo>
                      <a:pt x="431520" y="1271210"/>
                      <a:pt x="643603" y="1269889"/>
                      <a:pt x="855025" y="1271871"/>
                    </a:cubicBezTo>
                    <a:close/>
                  </a:path>
                </a:pathLst>
              </a:custGeom>
              <a:grpFill/>
              <a:ln w="6599"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899869F7-7F70-43EC-97C3-A531CD669C49}"/>
                  </a:ext>
                </a:extLst>
              </p:cNvPr>
              <p:cNvSpPr/>
              <p:nvPr/>
            </p:nvSpPr>
            <p:spPr>
              <a:xfrm flipH="1">
                <a:off x="1924341" y="5139374"/>
                <a:ext cx="576100" cy="1118127"/>
              </a:xfrm>
              <a:custGeom>
                <a:avLst/>
                <a:gdLst>
                  <a:gd name="connsiteX0" fmla="*/ 97540 w 576100"/>
                  <a:gd name="connsiteY0" fmla="*/ 19 h 1118127"/>
                  <a:gd name="connsiteX1" fmla="*/ 17276 w 576100"/>
                  <a:gd name="connsiteY1" fmla="*/ 19 h 1118127"/>
                  <a:gd name="connsiteX2" fmla="*/ 360 w 576100"/>
                  <a:gd name="connsiteY2" fmla="*/ 16936 h 1118127"/>
                  <a:gd name="connsiteX3" fmla="*/ 0 w 576100"/>
                  <a:gd name="connsiteY3" fmla="*/ 97199 h 1118127"/>
                  <a:gd name="connsiteX4" fmla="*/ 0 w 576100"/>
                  <a:gd name="connsiteY4" fmla="*/ 179982 h 1118127"/>
                  <a:gd name="connsiteX5" fmla="*/ 11517 w 576100"/>
                  <a:gd name="connsiteY5" fmla="*/ 191500 h 1118127"/>
                  <a:gd name="connsiteX6" fmla="*/ 49922 w 576100"/>
                  <a:gd name="connsiteY6" fmla="*/ 191650 h 1118127"/>
                  <a:gd name="connsiteX7" fmla="*/ 46244 w 576100"/>
                  <a:gd name="connsiteY7" fmla="*/ 192570 h 1118127"/>
                  <a:gd name="connsiteX8" fmla="*/ 43182 w 576100"/>
                  <a:gd name="connsiteY8" fmla="*/ 207687 h 1118127"/>
                  <a:gd name="connsiteX9" fmla="*/ 43496 w 576100"/>
                  <a:gd name="connsiteY9" fmla="*/ 1059632 h 1118127"/>
                  <a:gd name="connsiteX10" fmla="*/ 60140 w 576100"/>
                  <a:gd name="connsiteY10" fmla="*/ 1077988 h 1118127"/>
                  <a:gd name="connsiteX11" fmla="*/ 471203 w 576100"/>
                  <a:gd name="connsiteY11" fmla="*/ 1077988 h 1118127"/>
                  <a:gd name="connsiteX12" fmla="*/ 488789 w 576100"/>
                  <a:gd name="connsiteY12" fmla="*/ 1080147 h 1118127"/>
                  <a:gd name="connsiteX13" fmla="*/ 522076 w 576100"/>
                  <a:gd name="connsiteY13" fmla="*/ 1117220 h 1118127"/>
                  <a:gd name="connsiteX14" fmla="*/ 573890 w 576100"/>
                  <a:gd name="connsiteY14" fmla="*/ 1082307 h 1118127"/>
                  <a:gd name="connsiteX15" fmla="*/ 550967 w 576100"/>
                  <a:gd name="connsiteY15" fmla="*/ 1016440 h 1118127"/>
                  <a:gd name="connsiteX16" fmla="*/ 491615 w 576100"/>
                  <a:gd name="connsiteY16" fmla="*/ 1038036 h 1118127"/>
                  <a:gd name="connsiteX17" fmla="*/ 94369 w 576100"/>
                  <a:gd name="connsiteY17" fmla="*/ 1038396 h 1118127"/>
                  <a:gd name="connsiteX18" fmla="*/ 78039 w 576100"/>
                  <a:gd name="connsiteY18" fmla="*/ 1019680 h 1118127"/>
                  <a:gd name="connsiteX19" fmla="*/ 78039 w 576100"/>
                  <a:gd name="connsiteY19" fmla="*/ 211286 h 1118127"/>
                  <a:gd name="connsiteX20" fmla="*/ 76642 w 576100"/>
                  <a:gd name="connsiteY20" fmla="*/ 191755 h 1118127"/>
                  <a:gd name="connsiteX21" fmla="*/ 103299 w 576100"/>
                  <a:gd name="connsiteY21" fmla="*/ 191860 h 1118127"/>
                  <a:gd name="connsiteX22" fmla="*/ 114817 w 576100"/>
                  <a:gd name="connsiteY22" fmla="*/ 179982 h 1118127"/>
                  <a:gd name="connsiteX23" fmla="*/ 115177 w 576100"/>
                  <a:gd name="connsiteY23" fmla="*/ 97199 h 1118127"/>
                  <a:gd name="connsiteX24" fmla="*/ 114817 w 576100"/>
                  <a:gd name="connsiteY24" fmla="*/ 16936 h 1118127"/>
                  <a:gd name="connsiteX25" fmla="*/ 97540 w 576100"/>
                  <a:gd name="connsiteY25" fmla="*/ 19 h 111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6100" h="1118127">
                    <a:moveTo>
                      <a:pt x="97540" y="19"/>
                    </a:moveTo>
                    <a:cubicBezTo>
                      <a:pt x="70905" y="739"/>
                      <a:pt x="43911" y="739"/>
                      <a:pt x="17276" y="19"/>
                    </a:cubicBezTo>
                    <a:cubicBezTo>
                      <a:pt x="4679" y="-341"/>
                      <a:pt x="0" y="4338"/>
                      <a:pt x="360" y="16936"/>
                    </a:cubicBezTo>
                    <a:cubicBezTo>
                      <a:pt x="720" y="43570"/>
                      <a:pt x="360" y="70564"/>
                      <a:pt x="0" y="97199"/>
                    </a:cubicBezTo>
                    <a:cubicBezTo>
                      <a:pt x="0" y="124913"/>
                      <a:pt x="360" y="152627"/>
                      <a:pt x="0" y="179982"/>
                    </a:cubicBezTo>
                    <a:cubicBezTo>
                      <a:pt x="0" y="188980"/>
                      <a:pt x="2879" y="191500"/>
                      <a:pt x="11517" y="191500"/>
                    </a:cubicBezTo>
                    <a:lnTo>
                      <a:pt x="49922" y="191650"/>
                    </a:lnTo>
                    <a:lnTo>
                      <a:pt x="46244" y="192570"/>
                    </a:lnTo>
                    <a:cubicBezTo>
                      <a:pt x="43889" y="195449"/>
                      <a:pt x="43182" y="200308"/>
                      <a:pt x="43182" y="207687"/>
                    </a:cubicBezTo>
                    <a:cubicBezTo>
                      <a:pt x="43496" y="491668"/>
                      <a:pt x="43496" y="775651"/>
                      <a:pt x="43496" y="1059632"/>
                    </a:cubicBezTo>
                    <a:cubicBezTo>
                      <a:pt x="43496" y="1079428"/>
                      <a:pt x="40670" y="1077988"/>
                      <a:pt x="60140" y="1077988"/>
                    </a:cubicBezTo>
                    <a:cubicBezTo>
                      <a:pt x="197056" y="1077988"/>
                      <a:pt x="334287" y="1077988"/>
                      <a:pt x="471203" y="1077988"/>
                    </a:cubicBezTo>
                    <a:cubicBezTo>
                      <a:pt x="477170" y="1077988"/>
                      <a:pt x="483136" y="1076548"/>
                      <a:pt x="488789" y="1080147"/>
                    </a:cubicBezTo>
                    <a:cubicBezTo>
                      <a:pt x="492871" y="1100664"/>
                      <a:pt x="505119" y="1113981"/>
                      <a:pt x="522076" y="1117220"/>
                    </a:cubicBezTo>
                    <a:cubicBezTo>
                      <a:pt x="546884" y="1121899"/>
                      <a:pt x="566982" y="1108222"/>
                      <a:pt x="573890" y="1082307"/>
                    </a:cubicBezTo>
                    <a:cubicBezTo>
                      <a:pt x="580799" y="1055673"/>
                      <a:pt x="571064" y="1026879"/>
                      <a:pt x="550967" y="1016440"/>
                    </a:cubicBezTo>
                    <a:cubicBezTo>
                      <a:pt x="528671" y="1004923"/>
                      <a:pt x="505432" y="1013201"/>
                      <a:pt x="491615" y="1038036"/>
                    </a:cubicBezTo>
                    <a:cubicBezTo>
                      <a:pt x="359095" y="1038036"/>
                      <a:pt x="226889" y="1038396"/>
                      <a:pt x="94369" y="1038396"/>
                    </a:cubicBezTo>
                    <a:cubicBezTo>
                      <a:pt x="78039" y="1038396"/>
                      <a:pt x="78039" y="1038396"/>
                      <a:pt x="78039" y="1019680"/>
                    </a:cubicBezTo>
                    <a:cubicBezTo>
                      <a:pt x="78039" y="750095"/>
                      <a:pt x="78039" y="480871"/>
                      <a:pt x="78039" y="211286"/>
                    </a:cubicBezTo>
                    <a:lnTo>
                      <a:pt x="76642" y="191755"/>
                    </a:lnTo>
                    <a:lnTo>
                      <a:pt x="103299" y="191860"/>
                    </a:lnTo>
                    <a:cubicBezTo>
                      <a:pt x="112297" y="191860"/>
                      <a:pt x="114817" y="188620"/>
                      <a:pt x="114817" y="179982"/>
                    </a:cubicBezTo>
                    <a:cubicBezTo>
                      <a:pt x="114456" y="152268"/>
                      <a:pt x="114817" y="124553"/>
                      <a:pt x="115177" y="97199"/>
                    </a:cubicBezTo>
                    <a:cubicBezTo>
                      <a:pt x="115177" y="70564"/>
                      <a:pt x="114456" y="43570"/>
                      <a:pt x="114817" y="16936"/>
                    </a:cubicBezTo>
                    <a:cubicBezTo>
                      <a:pt x="115177" y="3978"/>
                      <a:pt x="110137" y="19"/>
                      <a:pt x="97540" y="19"/>
                    </a:cubicBezTo>
                    <a:close/>
                  </a:path>
                </a:pathLst>
              </a:custGeom>
              <a:grpFill/>
              <a:ln w="6599"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6585459A-FF7E-4A4B-B080-F4E91E9E8C31}"/>
                  </a:ext>
                </a:extLst>
              </p:cNvPr>
              <p:cNvSpPr/>
              <p:nvPr/>
            </p:nvSpPr>
            <p:spPr>
              <a:xfrm flipH="1">
                <a:off x="2778637" y="5139374"/>
                <a:ext cx="120656" cy="1100593"/>
              </a:xfrm>
              <a:custGeom>
                <a:avLst/>
                <a:gdLst>
                  <a:gd name="connsiteX0" fmla="*/ 102279 w 120656"/>
                  <a:gd name="connsiteY0" fmla="*/ 19 h 1100593"/>
                  <a:gd name="connsiteX1" fmla="*/ 22016 w 120656"/>
                  <a:gd name="connsiteY1" fmla="*/ 19 h 1100593"/>
                  <a:gd name="connsiteX2" fmla="*/ 4020 w 120656"/>
                  <a:gd name="connsiteY2" fmla="*/ 17656 h 1100593"/>
                  <a:gd name="connsiteX3" fmla="*/ 4020 w 120656"/>
                  <a:gd name="connsiteY3" fmla="*/ 96480 h 1100593"/>
                  <a:gd name="connsiteX4" fmla="*/ 4379 w 120656"/>
                  <a:gd name="connsiteY4" fmla="*/ 177823 h 1100593"/>
                  <a:gd name="connsiteX5" fmla="*/ 18417 w 120656"/>
                  <a:gd name="connsiteY5" fmla="*/ 191500 h 1100593"/>
                  <a:gd name="connsiteX6" fmla="*/ 57596 w 120656"/>
                  <a:gd name="connsiteY6" fmla="*/ 191500 h 1100593"/>
                  <a:gd name="connsiteX7" fmla="*/ 52440 w 120656"/>
                  <a:gd name="connsiteY7" fmla="*/ 193064 h 1100593"/>
                  <a:gd name="connsiteX8" fmla="*/ 49741 w 120656"/>
                  <a:gd name="connsiteY8" fmla="*/ 206606 h 1100593"/>
                  <a:gd name="connsiteX9" fmla="*/ 50100 w 120656"/>
                  <a:gd name="connsiteY9" fmla="*/ 975408 h 1100593"/>
                  <a:gd name="connsiteX10" fmla="*/ 34624 w 120656"/>
                  <a:gd name="connsiteY10" fmla="*/ 997004 h 1100593"/>
                  <a:gd name="connsiteX11" fmla="*/ 11948 w 120656"/>
                  <a:gd name="connsiteY11" fmla="*/ 1011761 h 1100593"/>
                  <a:gd name="connsiteX12" fmla="*/ 16627 w 120656"/>
                  <a:gd name="connsiteY12" fmla="*/ 1087705 h 1100593"/>
                  <a:gd name="connsiteX13" fmla="*/ 88253 w 120656"/>
                  <a:gd name="connsiteY13" fmla="*/ 1085905 h 1100593"/>
                  <a:gd name="connsiteX14" fmla="*/ 88613 w 120656"/>
                  <a:gd name="connsiteY14" fmla="*/ 1009241 h 1100593"/>
                  <a:gd name="connsiteX15" fmla="*/ 79974 w 120656"/>
                  <a:gd name="connsiteY15" fmla="*/ 984766 h 1100593"/>
                  <a:gd name="connsiteX16" fmla="*/ 79974 w 120656"/>
                  <a:gd name="connsiteY16" fmla="*/ 596766 h 1100593"/>
                  <a:gd name="connsiteX17" fmla="*/ 79974 w 120656"/>
                  <a:gd name="connsiteY17" fmla="*/ 204447 h 1100593"/>
                  <a:gd name="connsiteX18" fmla="*/ 77680 w 120656"/>
                  <a:gd name="connsiteY18" fmla="*/ 192929 h 1100593"/>
                  <a:gd name="connsiteX19" fmla="*/ 73441 w 120656"/>
                  <a:gd name="connsiteY19" fmla="*/ 191500 h 1100593"/>
                  <a:gd name="connsiteX20" fmla="*/ 105879 w 120656"/>
                  <a:gd name="connsiteY20" fmla="*/ 191500 h 1100593"/>
                  <a:gd name="connsiteX21" fmla="*/ 119916 w 120656"/>
                  <a:gd name="connsiteY21" fmla="*/ 177463 h 1100593"/>
                  <a:gd name="connsiteX22" fmla="*/ 120636 w 120656"/>
                  <a:gd name="connsiteY22" fmla="*/ 96120 h 1100593"/>
                  <a:gd name="connsiteX23" fmla="*/ 120636 w 120656"/>
                  <a:gd name="connsiteY23" fmla="*/ 19096 h 1100593"/>
                  <a:gd name="connsiteX24" fmla="*/ 102279 w 120656"/>
                  <a:gd name="connsiteY24" fmla="*/ 19 h 110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656" h="1100593">
                    <a:moveTo>
                      <a:pt x="102279" y="19"/>
                    </a:moveTo>
                    <a:cubicBezTo>
                      <a:pt x="75645" y="740"/>
                      <a:pt x="48651" y="740"/>
                      <a:pt x="22016" y="19"/>
                    </a:cubicBezTo>
                    <a:cubicBezTo>
                      <a:pt x="9059" y="-341"/>
                      <a:pt x="3660" y="4339"/>
                      <a:pt x="4020" y="17656"/>
                    </a:cubicBezTo>
                    <a:cubicBezTo>
                      <a:pt x="4740" y="43931"/>
                      <a:pt x="4020" y="70205"/>
                      <a:pt x="4020" y="96480"/>
                    </a:cubicBezTo>
                    <a:cubicBezTo>
                      <a:pt x="4379" y="123474"/>
                      <a:pt x="5100" y="150829"/>
                      <a:pt x="4379" y="177823"/>
                    </a:cubicBezTo>
                    <a:cubicBezTo>
                      <a:pt x="4020" y="188981"/>
                      <a:pt x="7979" y="191860"/>
                      <a:pt x="18417" y="191500"/>
                    </a:cubicBezTo>
                    <a:lnTo>
                      <a:pt x="57596" y="191500"/>
                    </a:lnTo>
                    <a:lnTo>
                      <a:pt x="52440" y="193064"/>
                    </a:lnTo>
                    <a:cubicBezTo>
                      <a:pt x="50191" y="195989"/>
                      <a:pt x="49741" y="200488"/>
                      <a:pt x="49741" y="206606"/>
                    </a:cubicBezTo>
                    <a:cubicBezTo>
                      <a:pt x="50100" y="462874"/>
                      <a:pt x="49741" y="719141"/>
                      <a:pt x="50100" y="975408"/>
                    </a:cubicBezTo>
                    <a:cubicBezTo>
                      <a:pt x="50100" y="987286"/>
                      <a:pt x="49381" y="995564"/>
                      <a:pt x="34624" y="997004"/>
                    </a:cubicBezTo>
                    <a:cubicBezTo>
                      <a:pt x="25266" y="997724"/>
                      <a:pt x="18067" y="1004562"/>
                      <a:pt x="11948" y="1011761"/>
                    </a:cubicBezTo>
                    <a:cubicBezTo>
                      <a:pt x="-5688" y="1033716"/>
                      <a:pt x="-3529" y="1068989"/>
                      <a:pt x="16627" y="1087705"/>
                    </a:cubicBezTo>
                    <a:cubicBezTo>
                      <a:pt x="36064" y="1105702"/>
                      <a:pt x="69897" y="1104622"/>
                      <a:pt x="88253" y="1085905"/>
                    </a:cubicBezTo>
                    <a:cubicBezTo>
                      <a:pt x="108048" y="1066109"/>
                      <a:pt x="109128" y="1029397"/>
                      <a:pt x="88613" y="1009241"/>
                    </a:cubicBezTo>
                    <a:cubicBezTo>
                      <a:pt x="81414" y="1001683"/>
                      <a:pt x="79974" y="994485"/>
                      <a:pt x="79974" y="984766"/>
                    </a:cubicBezTo>
                    <a:cubicBezTo>
                      <a:pt x="79974" y="855553"/>
                      <a:pt x="79974" y="725980"/>
                      <a:pt x="79974" y="596766"/>
                    </a:cubicBezTo>
                    <a:cubicBezTo>
                      <a:pt x="79974" y="466113"/>
                      <a:pt x="79974" y="335100"/>
                      <a:pt x="79974" y="204447"/>
                    </a:cubicBezTo>
                    <a:cubicBezTo>
                      <a:pt x="79974" y="199228"/>
                      <a:pt x="79614" y="195449"/>
                      <a:pt x="77680" y="192929"/>
                    </a:cubicBezTo>
                    <a:lnTo>
                      <a:pt x="73441" y="191500"/>
                    </a:lnTo>
                    <a:lnTo>
                      <a:pt x="105879" y="191500"/>
                    </a:lnTo>
                    <a:cubicBezTo>
                      <a:pt x="116677" y="191860"/>
                      <a:pt x="119916" y="188261"/>
                      <a:pt x="119916" y="177463"/>
                    </a:cubicBezTo>
                    <a:cubicBezTo>
                      <a:pt x="119916" y="150469"/>
                      <a:pt x="118116" y="123114"/>
                      <a:pt x="120636" y="96120"/>
                    </a:cubicBezTo>
                    <a:cubicBezTo>
                      <a:pt x="120636" y="70565"/>
                      <a:pt x="119916" y="45010"/>
                      <a:pt x="120636" y="19096"/>
                    </a:cubicBezTo>
                    <a:cubicBezTo>
                      <a:pt x="120995" y="5419"/>
                      <a:pt x="116677" y="-341"/>
                      <a:pt x="102279" y="19"/>
                    </a:cubicBezTo>
                    <a:close/>
                  </a:path>
                </a:pathLst>
              </a:custGeom>
              <a:grpFill/>
              <a:ln w="6599"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2C6A12CB-A937-425D-BCA3-A5BB1CB57193}"/>
                  </a:ext>
                </a:extLst>
              </p:cNvPr>
              <p:cNvSpPr/>
              <p:nvPr/>
            </p:nvSpPr>
            <p:spPr>
              <a:xfrm flipH="1">
                <a:off x="1405312" y="5139374"/>
                <a:ext cx="689866" cy="864745"/>
              </a:xfrm>
              <a:custGeom>
                <a:avLst/>
                <a:gdLst>
                  <a:gd name="connsiteX0" fmla="*/ 50409 w 689866"/>
                  <a:gd name="connsiteY0" fmla="*/ 189897 h 864745"/>
                  <a:gd name="connsiteX1" fmla="*/ 42131 w 689866"/>
                  <a:gd name="connsiteY1" fmla="*/ 205149 h 864745"/>
                  <a:gd name="connsiteX2" fmla="*/ 42131 w 689866"/>
                  <a:gd name="connsiteY2" fmla="*/ 505687 h 864745"/>
                  <a:gd name="connsiteX3" fmla="*/ 41771 w 689866"/>
                  <a:gd name="connsiteY3" fmla="*/ 803346 h 864745"/>
                  <a:gd name="connsiteX4" fmla="*/ 59768 w 689866"/>
                  <a:gd name="connsiteY4" fmla="*/ 822062 h 864745"/>
                  <a:gd name="connsiteX5" fmla="*/ 571582 w 689866"/>
                  <a:gd name="connsiteY5" fmla="*/ 821702 h 864745"/>
                  <a:gd name="connsiteX6" fmla="*/ 591018 w 689866"/>
                  <a:gd name="connsiteY6" fmla="*/ 833580 h 864745"/>
                  <a:gd name="connsiteX7" fmla="*/ 648966 w 689866"/>
                  <a:gd name="connsiteY7" fmla="*/ 863814 h 864745"/>
                  <a:gd name="connsiteX8" fmla="*/ 689638 w 689866"/>
                  <a:gd name="connsiteY8" fmla="*/ 816663 h 864745"/>
                  <a:gd name="connsiteX9" fmla="*/ 656525 w 689866"/>
                  <a:gd name="connsiteY9" fmla="*/ 760874 h 864745"/>
                  <a:gd name="connsiteX10" fmla="*/ 595338 w 689866"/>
                  <a:gd name="connsiteY10" fmla="*/ 781390 h 864745"/>
                  <a:gd name="connsiteX11" fmla="*/ 575542 w 689866"/>
                  <a:gd name="connsiteY11" fmla="*/ 791828 h 864745"/>
                  <a:gd name="connsiteX12" fmla="*/ 88201 w 689866"/>
                  <a:gd name="connsiteY12" fmla="*/ 791828 h 864745"/>
                  <a:gd name="connsiteX13" fmla="*/ 71645 w 689866"/>
                  <a:gd name="connsiteY13" fmla="*/ 774552 h 864745"/>
                  <a:gd name="connsiteX14" fmla="*/ 72005 w 689866"/>
                  <a:gd name="connsiteY14" fmla="*/ 210187 h 864745"/>
                  <a:gd name="connsiteX15" fmla="*/ 72005 w 689866"/>
                  <a:gd name="connsiteY15" fmla="*/ 197230 h 864745"/>
                  <a:gd name="connsiteX16" fmla="*/ 68405 w 689866"/>
                  <a:gd name="connsiteY16" fmla="*/ 190031 h 864745"/>
                  <a:gd name="connsiteX17" fmla="*/ 50409 w 689866"/>
                  <a:gd name="connsiteY17" fmla="*/ 189897 h 864745"/>
                  <a:gd name="connsiteX18" fmla="*/ 100079 w 689866"/>
                  <a:gd name="connsiteY18" fmla="*/ 0 h 864745"/>
                  <a:gd name="connsiteX19" fmla="*/ 14057 w 689866"/>
                  <a:gd name="connsiteY19" fmla="*/ 0 h 864745"/>
                  <a:gd name="connsiteX20" fmla="*/ 19 w 689866"/>
                  <a:gd name="connsiteY20" fmla="*/ 14037 h 864745"/>
                  <a:gd name="connsiteX21" fmla="*/ 739 w 689866"/>
                  <a:gd name="connsiteY21" fmla="*/ 95381 h 864745"/>
                  <a:gd name="connsiteX22" fmla="*/ 2899 w 689866"/>
                  <a:gd name="connsiteY22" fmla="*/ 114097 h 864745"/>
                  <a:gd name="connsiteX23" fmla="*/ 2899 w 689866"/>
                  <a:gd name="connsiteY23" fmla="*/ 175284 h 864745"/>
                  <a:gd name="connsiteX24" fmla="*/ 16576 w 689866"/>
                  <a:gd name="connsiteY24" fmla="*/ 189321 h 864745"/>
                  <a:gd name="connsiteX25" fmla="*/ 112676 w 689866"/>
                  <a:gd name="connsiteY25" fmla="*/ 188601 h 864745"/>
                  <a:gd name="connsiteX26" fmla="*/ 114116 w 689866"/>
                  <a:gd name="connsiteY26" fmla="*/ 15477 h 864745"/>
                  <a:gd name="connsiteX27" fmla="*/ 100079 w 689866"/>
                  <a:gd name="connsiteY27" fmla="*/ 0 h 86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9866" h="864745">
                    <a:moveTo>
                      <a:pt x="50409" y="189897"/>
                    </a:moveTo>
                    <a:cubicBezTo>
                      <a:pt x="45460" y="192731"/>
                      <a:pt x="42131" y="198130"/>
                      <a:pt x="42131" y="205149"/>
                    </a:cubicBezTo>
                    <a:cubicBezTo>
                      <a:pt x="42131" y="305208"/>
                      <a:pt x="42131" y="405628"/>
                      <a:pt x="42131" y="505687"/>
                    </a:cubicBezTo>
                    <a:cubicBezTo>
                      <a:pt x="42131" y="605027"/>
                      <a:pt x="42491" y="704006"/>
                      <a:pt x="41771" y="803346"/>
                    </a:cubicBezTo>
                    <a:cubicBezTo>
                      <a:pt x="41771" y="817743"/>
                      <a:pt x="44650" y="822062"/>
                      <a:pt x="59768" y="822062"/>
                    </a:cubicBezTo>
                    <a:cubicBezTo>
                      <a:pt x="230372" y="821342"/>
                      <a:pt x="400977" y="821702"/>
                      <a:pt x="571582" y="821702"/>
                    </a:cubicBezTo>
                    <a:cubicBezTo>
                      <a:pt x="580940" y="821702"/>
                      <a:pt x="587059" y="822422"/>
                      <a:pt x="591018" y="833580"/>
                    </a:cubicBezTo>
                    <a:cubicBezTo>
                      <a:pt x="599296" y="857335"/>
                      <a:pt x="621972" y="868133"/>
                      <a:pt x="648966" y="863814"/>
                    </a:cubicBezTo>
                    <a:cubicBezTo>
                      <a:pt x="671282" y="860214"/>
                      <a:pt x="687478" y="841498"/>
                      <a:pt x="689638" y="816663"/>
                    </a:cubicBezTo>
                    <a:cubicBezTo>
                      <a:pt x="691798" y="790388"/>
                      <a:pt x="678480" y="768433"/>
                      <a:pt x="656525" y="760874"/>
                    </a:cubicBezTo>
                    <a:cubicBezTo>
                      <a:pt x="632770" y="752956"/>
                      <a:pt x="607215" y="760515"/>
                      <a:pt x="595338" y="781390"/>
                    </a:cubicBezTo>
                    <a:cubicBezTo>
                      <a:pt x="590298" y="790029"/>
                      <a:pt x="584899" y="791828"/>
                      <a:pt x="575542" y="791828"/>
                    </a:cubicBezTo>
                    <a:cubicBezTo>
                      <a:pt x="413215" y="791468"/>
                      <a:pt x="250888" y="791468"/>
                      <a:pt x="88201" y="791828"/>
                    </a:cubicBezTo>
                    <a:cubicBezTo>
                      <a:pt x="74164" y="791828"/>
                      <a:pt x="71645" y="787509"/>
                      <a:pt x="71645" y="774552"/>
                    </a:cubicBezTo>
                    <a:cubicBezTo>
                      <a:pt x="72005" y="586310"/>
                      <a:pt x="72005" y="398069"/>
                      <a:pt x="72005" y="210187"/>
                    </a:cubicBezTo>
                    <a:cubicBezTo>
                      <a:pt x="72005" y="205869"/>
                      <a:pt x="72005" y="201550"/>
                      <a:pt x="72005" y="197230"/>
                    </a:cubicBezTo>
                    <a:cubicBezTo>
                      <a:pt x="72005" y="194351"/>
                      <a:pt x="71645" y="191471"/>
                      <a:pt x="68405" y="190031"/>
                    </a:cubicBezTo>
                    <a:cubicBezTo>
                      <a:pt x="61927" y="186792"/>
                      <a:pt x="55358" y="187062"/>
                      <a:pt x="50409" y="189897"/>
                    </a:cubicBezTo>
                    <a:close/>
                    <a:moveTo>
                      <a:pt x="100079" y="0"/>
                    </a:moveTo>
                    <a:cubicBezTo>
                      <a:pt x="71285" y="360"/>
                      <a:pt x="42851" y="360"/>
                      <a:pt x="14057" y="0"/>
                    </a:cubicBezTo>
                    <a:cubicBezTo>
                      <a:pt x="4339" y="0"/>
                      <a:pt x="-341" y="4319"/>
                      <a:pt x="19" y="14037"/>
                    </a:cubicBezTo>
                    <a:cubicBezTo>
                      <a:pt x="379" y="41032"/>
                      <a:pt x="379" y="68386"/>
                      <a:pt x="739" y="95381"/>
                    </a:cubicBezTo>
                    <a:cubicBezTo>
                      <a:pt x="3618" y="101499"/>
                      <a:pt x="2899" y="107618"/>
                      <a:pt x="2899" y="114097"/>
                    </a:cubicBezTo>
                    <a:cubicBezTo>
                      <a:pt x="2899" y="134612"/>
                      <a:pt x="3259" y="154768"/>
                      <a:pt x="2899" y="175284"/>
                    </a:cubicBezTo>
                    <a:cubicBezTo>
                      <a:pt x="2899" y="185362"/>
                      <a:pt x="6498" y="189681"/>
                      <a:pt x="16576" y="189321"/>
                    </a:cubicBezTo>
                    <a:cubicBezTo>
                      <a:pt x="48609" y="188961"/>
                      <a:pt x="80643" y="188961"/>
                      <a:pt x="112676" y="188601"/>
                    </a:cubicBezTo>
                    <a:cubicBezTo>
                      <a:pt x="113036" y="131013"/>
                      <a:pt x="113396" y="73065"/>
                      <a:pt x="114116" y="15477"/>
                    </a:cubicBezTo>
                    <a:cubicBezTo>
                      <a:pt x="114116" y="5399"/>
                      <a:pt x="111237" y="0"/>
                      <a:pt x="100079" y="0"/>
                    </a:cubicBezTo>
                    <a:close/>
                  </a:path>
                </a:pathLst>
              </a:custGeom>
              <a:grpFill/>
              <a:ln w="6599" cap="flat">
                <a:noFill/>
                <a:prstDash val="solid"/>
                <a:miter/>
              </a:ln>
            </p:spPr>
            <p:txBody>
              <a:bodyPr rtlCol="0" anchor="ctr"/>
              <a:lstStyle/>
              <a:p>
                <a:endParaRPr lang="en-US"/>
              </a:p>
            </p:txBody>
          </p:sp>
        </p:grpSp>
        <p:grpSp>
          <p:nvGrpSpPr>
            <p:cNvPr id="97" name="Group 96">
              <a:extLst>
                <a:ext uri="{FF2B5EF4-FFF2-40B4-BE49-F238E27FC236}">
                  <a16:creationId xmlns:a16="http://schemas.microsoft.com/office/drawing/2014/main" id="{71F5C56A-4D65-45BB-ADFB-4902606EA2E5}"/>
                </a:ext>
              </a:extLst>
            </p:cNvPr>
            <p:cNvGrpSpPr/>
            <p:nvPr userDrawn="1"/>
          </p:nvGrpSpPr>
          <p:grpSpPr>
            <a:xfrm>
              <a:off x="548226" y="1602802"/>
              <a:ext cx="944002" cy="3757883"/>
              <a:chOff x="655230" y="1602802"/>
              <a:chExt cx="944002" cy="3757883"/>
            </a:xfrm>
            <a:grpFill/>
          </p:grpSpPr>
          <p:sp>
            <p:nvSpPr>
              <p:cNvPr id="54" name="Freeform: Shape 53">
                <a:extLst>
                  <a:ext uri="{FF2B5EF4-FFF2-40B4-BE49-F238E27FC236}">
                    <a16:creationId xmlns:a16="http://schemas.microsoft.com/office/drawing/2014/main" id="{14CFE449-955F-4128-94F3-2CACBE8BB46B}"/>
                  </a:ext>
                </a:extLst>
              </p:cNvPr>
              <p:cNvSpPr/>
              <p:nvPr userDrawn="1"/>
            </p:nvSpPr>
            <p:spPr>
              <a:xfrm flipH="1">
                <a:off x="830109" y="3005304"/>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C36CAA8C-CBDE-4BC9-ADAC-9B9B329BE1DC}"/>
                  </a:ext>
                </a:extLst>
              </p:cNvPr>
              <p:cNvSpPr/>
              <p:nvPr userDrawn="1"/>
            </p:nvSpPr>
            <p:spPr>
              <a:xfrm flipH="1">
                <a:off x="955830" y="4190397"/>
                <a:ext cx="643402" cy="634359"/>
              </a:xfrm>
              <a:custGeom>
                <a:avLst/>
                <a:gdLst>
                  <a:gd name="connsiteX0" fmla="*/ 1129160 w 1181053"/>
                  <a:gd name="connsiteY0" fmla="*/ 979148 h 1164453"/>
                  <a:gd name="connsiteX1" fmla="*/ 1108019 w 1181053"/>
                  <a:gd name="connsiteY1" fmla="*/ 942810 h 1164453"/>
                  <a:gd name="connsiteX2" fmla="*/ 1109340 w 1181053"/>
                  <a:gd name="connsiteY2" fmla="*/ 104390 h 1164453"/>
                  <a:gd name="connsiteX3" fmla="*/ 1074984 w 1181053"/>
                  <a:gd name="connsiteY3" fmla="*/ 71355 h 1164453"/>
                  <a:gd name="connsiteX4" fmla="*/ 383898 w 1181053"/>
                  <a:gd name="connsiteY4" fmla="*/ 72016 h 1164453"/>
                  <a:gd name="connsiteX5" fmla="*/ 349542 w 1181053"/>
                  <a:gd name="connsiteY5" fmla="*/ 69373 h 1164453"/>
                  <a:gd name="connsiteX6" fmla="*/ 348221 w 1181053"/>
                  <a:gd name="connsiteY6" fmla="*/ 1321 h 1164453"/>
                  <a:gd name="connsiteX7" fmla="*/ 337650 w 1181053"/>
                  <a:gd name="connsiteY7" fmla="*/ 1982 h 1164453"/>
                  <a:gd name="connsiteX8" fmla="*/ 32409 w 1181053"/>
                  <a:gd name="connsiteY8" fmla="*/ 0 h 1164453"/>
                  <a:gd name="connsiteX9" fmla="*/ 35 w 1181053"/>
                  <a:gd name="connsiteY9" fmla="*/ 30392 h 1164453"/>
                  <a:gd name="connsiteX10" fmla="*/ 35 w 1181053"/>
                  <a:gd name="connsiteY10" fmla="*/ 180369 h 1164453"/>
                  <a:gd name="connsiteX11" fmla="*/ 29766 w 1181053"/>
                  <a:gd name="connsiteY11" fmla="*/ 210101 h 1164453"/>
                  <a:gd name="connsiteX12" fmla="*/ 177101 w 1181053"/>
                  <a:gd name="connsiteY12" fmla="*/ 210101 h 1164453"/>
                  <a:gd name="connsiteX13" fmla="*/ 292062 w 1181053"/>
                  <a:gd name="connsiteY13" fmla="*/ 209440 h 1164453"/>
                  <a:gd name="connsiteX14" fmla="*/ 349542 w 1181053"/>
                  <a:gd name="connsiteY14" fmla="*/ 147996 h 1164453"/>
                  <a:gd name="connsiteX15" fmla="*/ 381256 w 1181053"/>
                  <a:gd name="connsiteY15" fmla="*/ 146014 h 1164453"/>
                  <a:gd name="connsiteX16" fmla="*/ 1021467 w 1181053"/>
                  <a:gd name="connsiteY16" fmla="*/ 145353 h 1164453"/>
                  <a:gd name="connsiteX17" fmla="*/ 1054502 w 1181053"/>
                  <a:gd name="connsiteY17" fmla="*/ 177066 h 1164453"/>
                  <a:gd name="connsiteX18" fmla="*/ 1054502 w 1181053"/>
                  <a:gd name="connsiteY18" fmla="*/ 945453 h 1164453"/>
                  <a:gd name="connsiteX19" fmla="*/ 1032699 w 1181053"/>
                  <a:gd name="connsiteY19" fmla="*/ 985755 h 1164453"/>
                  <a:gd name="connsiteX20" fmla="*/ 997022 w 1181053"/>
                  <a:gd name="connsiteY20" fmla="*/ 1102037 h 1164453"/>
                  <a:gd name="connsiteX21" fmla="*/ 1094805 w 1181053"/>
                  <a:gd name="connsiteY21" fmla="*/ 1164142 h 1164453"/>
                  <a:gd name="connsiteX22" fmla="*/ 1178712 w 1181053"/>
                  <a:gd name="connsiteY22" fmla="*/ 1090145 h 1164453"/>
                  <a:gd name="connsiteX23" fmla="*/ 1129160 w 1181053"/>
                  <a:gd name="connsiteY23" fmla="*/ 979148 h 116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053" h="1164453">
                    <a:moveTo>
                      <a:pt x="1129160" y="979148"/>
                    </a:moveTo>
                    <a:cubicBezTo>
                      <a:pt x="1110001" y="971220"/>
                      <a:pt x="1108019" y="959988"/>
                      <a:pt x="1108019" y="942810"/>
                    </a:cubicBezTo>
                    <a:cubicBezTo>
                      <a:pt x="1108679" y="663337"/>
                      <a:pt x="1108019" y="383863"/>
                      <a:pt x="1109340" y="104390"/>
                    </a:cubicBezTo>
                    <a:cubicBezTo>
                      <a:pt x="1109340" y="75980"/>
                      <a:pt x="1100751" y="71355"/>
                      <a:pt x="1074984" y="71355"/>
                    </a:cubicBezTo>
                    <a:cubicBezTo>
                      <a:pt x="844402" y="72676"/>
                      <a:pt x="614480" y="72016"/>
                      <a:pt x="383898" y="72016"/>
                    </a:cubicBezTo>
                    <a:cubicBezTo>
                      <a:pt x="372666" y="72016"/>
                      <a:pt x="360774" y="73998"/>
                      <a:pt x="349542" y="69373"/>
                    </a:cubicBezTo>
                    <a:cubicBezTo>
                      <a:pt x="350863" y="46909"/>
                      <a:pt x="352845" y="23785"/>
                      <a:pt x="348221" y="1321"/>
                    </a:cubicBezTo>
                    <a:cubicBezTo>
                      <a:pt x="344917" y="1321"/>
                      <a:pt x="340953" y="1982"/>
                      <a:pt x="337650" y="1982"/>
                    </a:cubicBezTo>
                    <a:cubicBezTo>
                      <a:pt x="235903" y="1321"/>
                      <a:pt x="134156" y="1321"/>
                      <a:pt x="32409" y="0"/>
                    </a:cubicBezTo>
                    <a:cubicBezTo>
                      <a:pt x="9946" y="0"/>
                      <a:pt x="-626" y="5946"/>
                      <a:pt x="35" y="30392"/>
                    </a:cubicBezTo>
                    <a:cubicBezTo>
                      <a:pt x="1357" y="80605"/>
                      <a:pt x="1357" y="130157"/>
                      <a:pt x="35" y="180369"/>
                    </a:cubicBezTo>
                    <a:cubicBezTo>
                      <a:pt x="-626" y="202173"/>
                      <a:pt x="7964" y="210761"/>
                      <a:pt x="29766" y="210101"/>
                    </a:cubicBezTo>
                    <a:cubicBezTo>
                      <a:pt x="78658" y="209440"/>
                      <a:pt x="128210" y="210101"/>
                      <a:pt x="177101" y="210101"/>
                    </a:cubicBezTo>
                    <a:cubicBezTo>
                      <a:pt x="215421" y="210101"/>
                      <a:pt x="253741" y="209440"/>
                      <a:pt x="292062" y="209440"/>
                    </a:cubicBezTo>
                    <a:cubicBezTo>
                      <a:pt x="352845" y="209440"/>
                      <a:pt x="352845" y="209440"/>
                      <a:pt x="349542" y="147996"/>
                    </a:cubicBezTo>
                    <a:cubicBezTo>
                      <a:pt x="360113" y="147335"/>
                      <a:pt x="370684" y="146014"/>
                      <a:pt x="381256" y="146014"/>
                    </a:cubicBezTo>
                    <a:cubicBezTo>
                      <a:pt x="594660" y="146014"/>
                      <a:pt x="808063" y="146674"/>
                      <a:pt x="1021467" y="145353"/>
                    </a:cubicBezTo>
                    <a:cubicBezTo>
                      <a:pt x="1046574" y="145353"/>
                      <a:pt x="1054502" y="150638"/>
                      <a:pt x="1054502" y="177066"/>
                    </a:cubicBezTo>
                    <a:cubicBezTo>
                      <a:pt x="1053181" y="433415"/>
                      <a:pt x="1053842" y="689764"/>
                      <a:pt x="1054502" y="945453"/>
                    </a:cubicBezTo>
                    <a:cubicBezTo>
                      <a:pt x="1054502" y="964613"/>
                      <a:pt x="1049877" y="975184"/>
                      <a:pt x="1032699" y="985755"/>
                    </a:cubicBezTo>
                    <a:cubicBezTo>
                      <a:pt x="995701" y="1008219"/>
                      <a:pt x="982487" y="1057771"/>
                      <a:pt x="997022" y="1102037"/>
                    </a:cubicBezTo>
                    <a:cubicBezTo>
                      <a:pt x="1010897" y="1144322"/>
                      <a:pt x="1047895" y="1167446"/>
                      <a:pt x="1094805" y="1164142"/>
                    </a:cubicBezTo>
                    <a:cubicBezTo>
                      <a:pt x="1137089" y="1161499"/>
                      <a:pt x="1170784" y="1131768"/>
                      <a:pt x="1178712" y="1090145"/>
                    </a:cubicBezTo>
                    <a:cubicBezTo>
                      <a:pt x="1187962" y="1041914"/>
                      <a:pt x="1169463" y="996326"/>
                      <a:pt x="1129160" y="979148"/>
                    </a:cubicBezTo>
                    <a:close/>
                  </a:path>
                </a:pathLst>
              </a:custGeom>
              <a:grpFill/>
              <a:ln w="6599"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9FE059B7-412E-4650-8EF3-9B138089D6F0}"/>
                  </a:ext>
                </a:extLst>
              </p:cNvPr>
              <p:cNvSpPr/>
              <p:nvPr userDrawn="1"/>
            </p:nvSpPr>
            <p:spPr>
              <a:xfrm rot="16200000" flipH="1">
                <a:off x="1069293" y="1820916"/>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76DA1E9E-C3EF-4052-B739-AB5261881BA3}"/>
                  </a:ext>
                </a:extLst>
              </p:cNvPr>
              <p:cNvSpPr/>
              <p:nvPr userDrawn="1"/>
            </p:nvSpPr>
            <p:spPr>
              <a:xfrm rot="16200000" flipH="1">
                <a:off x="1120766" y="2289790"/>
                <a:ext cx="497194" cy="459738"/>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9AE258E7-1627-4F85-BE58-CE26AE080072}"/>
                  </a:ext>
                </a:extLst>
              </p:cNvPr>
              <p:cNvSpPr/>
              <p:nvPr userDrawn="1"/>
            </p:nvSpPr>
            <p:spPr>
              <a:xfrm flipH="1">
                <a:off x="830109" y="3801796"/>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388BC822-45B5-4649-B16E-C559A55EB449}"/>
                  </a:ext>
                </a:extLst>
              </p:cNvPr>
              <p:cNvSpPr/>
              <p:nvPr userDrawn="1"/>
            </p:nvSpPr>
            <p:spPr>
              <a:xfrm rot="16200000" flipH="1">
                <a:off x="1066573" y="3025173"/>
                <a:ext cx="121315" cy="944002"/>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F81BE720-6521-4FDD-8C3B-B24385FF18AE}"/>
                  </a:ext>
                </a:extLst>
              </p:cNvPr>
              <p:cNvSpPr/>
              <p:nvPr userDrawn="1"/>
            </p:nvSpPr>
            <p:spPr>
              <a:xfrm rot="5400000" flipH="1" flipV="1">
                <a:off x="1069293" y="4830746"/>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grpSp>
        <p:grpSp>
          <p:nvGrpSpPr>
            <p:cNvPr id="99" name="Group 98">
              <a:extLst>
                <a:ext uri="{FF2B5EF4-FFF2-40B4-BE49-F238E27FC236}">
                  <a16:creationId xmlns:a16="http://schemas.microsoft.com/office/drawing/2014/main" id="{A41B19ED-3589-4DE1-A150-B99140988B50}"/>
                </a:ext>
              </a:extLst>
            </p:cNvPr>
            <p:cNvGrpSpPr/>
            <p:nvPr userDrawn="1"/>
          </p:nvGrpSpPr>
          <p:grpSpPr>
            <a:xfrm>
              <a:off x="4782728" y="2208743"/>
              <a:ext cx="1206268" cy="3147897"/>
              <a:chOff x="4889732" y="2208743"/>
              <a:chExt cx="1206268" cy="3147897"/>
            </a:xfrm>
            <a:grpFill/>
          </p:grpSpPr>
          <p:sp>
            <p:nvSpPr>
              <p:cNvPr id="55" name="Freeform: Shape 54">
                <a:extLst>
                  <a:ext uri="{FF2B5EF4-FFF2-40B4-BE49-F238E27FC236}">
                    <a16:creationId xmlns:a16="http://schemas.microsoft.com/office/drawing/2014/main" id="{F8C970CA-0C4B-42C4-B0C7-EB4872CFDF25}"/>
                  </a:ext>
                </a:extLst>
              </p:cNvPr>
              <p:cNvSpPr/>
              <p:nvPr userDrawn="1"/>
            </p:nvSpPr>
            <p:spPr>
              <a:xfrm flipH="1">
                <a:off x="4889732" y="2408235"/>
                <a:ext cx="1206268" cy="720041"/>
              </a:xfrm>
              <a:custGeom>
                <a:avLst/>
                <a:gdLst>
                  <a:gd name="connsiteX0" fmla="*/ 1864067 w 2214270"/>
                  <a:gd name="connsiteY0" fmla="*/ 1293985 h 1321734"/>
                  <a:gd name="connsiteX1" fmla="*/ 1891816 w 2214270"/>
                  <a:gd name="connsiteY1" fmla="*/ 1319752 h 1321734"/>
                  <a:gd name="connsiteX2" fmla="*/ 2041794 w 2214270"/>
                  <a:gd name="connsiteY2" fmla="*/ 1321734 h 1321734"/>
                  <a:gd name="connsiteX3" fmla="*/ 2185825 w 2214270"/>
                  <a:gd name="connsiteY3" fmla="*/ 1321074 h 1321734"/>
                  <a:gd name="connsiteX4" fmla="*/ 2214235 w 2214270"/>
                  <a:gd name="connsiteY4" fmla="*/ 1292663 h 1321734"/>
                  <a:gd name="connsiteX5" fmla="*/ 2214235 w 2214270"/>
                  <a:gd name="connsiteY5" fmla="*/ 1135418 h 1321734"/>
                  <a:gd name="connsiteX6" fmla="*/ 2185825 w 2214270"/>
                  <a:gd name="connsiteY6" fmla="*/ 1107009 h 1321734"/>
                  <a:gd name="connsiteX7" fmla="*/ 2041794 w 2214270"/>
                  <a:gd name="connsiteY7" fmla="*/ 1106348 h 1321734"/>
                  <a:gd name="connsiteX8" fmla="*/ 1908334 w 2214270"/>
                  <a:gd name="connsiteY8" fmla="*/ 1108330 h 1321734"/>
                  <a:gd name="connsiteX9" fmla="*/ 1866049 w 2214270"/>
                  <a:gd name="connsiteY9" fmla="*/ 1150614 h 1321734"/>
                  <a:gd name="connsiteX10" fmla="*/ 1834336 w 2214270"/>
                  <a:gd name="connsiteY10" fmla="*/ 1183649 h 1321734"/>
                  <a:gd name="connsiteX11" fmla="*/ 170710 w 2214270"/>
                  <a:gd name="connsiteY11" fmla="*/ 1183649 h 1321734"/>
                  <a:gd name="connsiteX12" fmla="*/ 139657 w 2214270"/>
                  <a:gd name="connsiteY12" fmla="*/ 1153257 h 1321734"/>
                  <a:gd name="connsiteX13" fmla="*/ 139657 w 2214270"/>
                  <a:gd name="connsiteY13" fmla="*/ 213090 h 1321734"/>
                  <a:gd name="connsiteX14" fmla="*/ 157496 w 2214270"/>
                  <a:gd name="connsiteY14" fmla="*/ 172127 h 1321734"/>
                  <a:gd name="connsiteX15" fmla="*/ 179959 w 2214270"/>
                  <a:gd name="connsiteY15" fmla="*/ 53863 h 1321734"/>
                  <a:gd name="connsiteX16" fmla="*/ 86801 w 2214270"/>
                  <a:gd name="connsiteY16" fmla="*/ 347 h 1321734"/>
                  <a:gd name="connsiteX17" fmla="*/ 3554 w 2214270"/>
                  <a:gd name="connsiteY17" fmla="*/ 71702 h 1321734"/>
                  <a:gd name="connsiteX18" fmla="*/ 44517 w 2214270"/>
                  <a:gd name="connsiteY18" fmla="*/ 181377 h 1321734"/>
                  <a:gd name="connsiteX19" fmla="*/ 66981 w 2214270"/>
                  <a:gd name="connsiteY19" fmla="*/ 223661 h 1321734"/>
                  <a:gd name="connsiteX20" fmla="*/ 66320 w 2214270"/>
                  <a:gd name="connsiteY20" fmla="*/ 1222630 h 1321734"/>
                  <a:gd name="connsiteX21" fmla="*/ 100676 w 2214270"/>
                  <a:gd name="connsiteY21" fmla="*/ 1256325 h 1321734"/>
                  <a:gd name="connsiteX22" fmla="*/ 1825747 w 2214270"/>
                  <a:gd name="connsiteY22" fmla="*/ 1255665 h 1321734"/>
                  <a:gd name="connsiteX23" fmla="*/ 1864067 w 2214270"/>
                  <a:gd name="connsiteY23" fmla="*/ 1293985 h 13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14270" h="1321734">
                    <a:moveTo>
                      <a:pt x="1864067" y="1293985"/>
                    </a:moveTo>
                    <a:cubicBezTo>
                      <a:pt x="1862746" y="1317109"/>
                      <a:pt x="1872656" y="1319752"/>
                      <a:pt x="1891816" y="1319752"/>
                    </a:cubicBezTo>
                    <a:cubicBezTo>
                      <a:pt x="1942029" y="1319752"/>
                      <a:pt x="1991581" y="1316449"/>
                      <a:pt x="2041794" y="1321734"/>
                    </a:cubicBezTo>
                    <a:cubicBezTo>
                      <a:pt x="2090024" y="1321734"/>
                      <a:pt x="2137595" y="1320413"/>
                      <a:pt x="2185825" y="1321074"/>
                    </a:cubicBezTo>
                    <a:cubicBezTo>
                      <a:pt x="2206307" y="1321074"/>
                      <a:pt x="2214235" y="1313145"/>
                      <a:pt x="2214235" y="1292663"/>
                    </a:cubicBezTo>
                    <a:cubicBezTo>
                      <a:pt x="2213574" y="1240469"/>
                      <a:pt x="2213574" y="1187613"/>
                      <a:pt x="2214235" y="1135418"/>
                    </a:cubicBezTo>
                    <a:cubicBezTo>
                      <a:pt x="2214896" y="1114276"/>
                      <a:pt x="2206307" y="1107009"/>
                      <a:pt x="2185825" y="1107009"/>
                    </a:cubicBezTo>
                    <a:cubicBezTo>
                      <a:pt x="2137595" y="1107669"/>
                      <a:pt x="2090024" y="1107009"/>
                      <a:pt x="2041794" y="1106348"/>
                    </a:cubicBezTo>
                    <a:cubicBezTo>
                      <a:pt x="1997527" y="1107009"/>
                      <a:pt x="1952600" y="1107669"/>
                      <a:pt x="1908334" y="1108330"/>
                    </a:cubicBezTo>
                    <a:cubicBezTo>
                      <a:pt x="1865389" y="1108330"/>
                      <a:pt x="1864067" y="1108330"/>
                      <a:pt x="1866049" y="1150614"/>
                    </a:cubicBezTo>
                    <a:cubicBezTo>
                      <a:pt x="1867371" y="1175721"/>
                      <a:pt x="1861425" y="1183649"/>
                      <a:pt x="1834336" y="1183649"/>
                    </a:cubicBezTo>
                    <a:cubicBezTo>
                      <a:pt x="1280014" y="1182988"/>
                      <a:pt x="725692" y="1182988"/>
                      <a:pt x="170710" y="1183649"/>
                    </a:cubicBezTo>
                    <a:cubicBezTo>
                      <a:pt x="146925" y="1183649"/>
                      <a:pt x="139657" y="1178364"/>
                      <a:pt x="139657" y="1153257"/>
                    </a:cubicBezTo>
                    <a:cubicBezTo>
                      <a:pt x="140318" y="840089"/>
                      <a:pt x="140318" y="526259"/>
                      <a:pt x="139657" y="213090"/>
                    </a:cubicBezTo>
                    <a:cubicBezTo>
                      <a:pt x="139657" y="195912"/>
                      <a:pt x="142960" y="184020"/>
                      <a:pt x="157496" y="172127"/>
                    </a:cubicBezTo>
                    <a:cubicBezTo>
                      <a:pt x="189870" y="145699"/>
                      <a:pt x="198459" y="94826"/>
                      <a:pt x="179959" y="53863"/>
                    </a:cubicBezTo>
                    <a:cubicBezTo>
                      <a:pt x="163442" y="17525"/>
                      <a:pt x="128425" y="-2957"/>
                      <a:pt x="86801" y="347"/>
                    </a:cubicBezTo>
                    <a:cubicBezTo>
                      <a:pt x="43856" y="3650"/>
                      <a:pt x="14786" y="28757"/>
                      <a:pt x="3554" y="71702"/>
                    </a:cubicBezTo>
                    <a:cubicBezTo>
                      <a:pt x="-7678" y="114647"/>
                      <a:pt x="8179" y="162217"/>
                      <a:pt x="44517" y="181377"/>
                    </a:cubicBezTo>
                    <a:cubicBezTo>
                      <a:pt x="64338" y="191948"/>
                      <a:pt x="66981" y="204501"/>
                      <a:pt x="66981" y="223661"/>
                    </a:cubicBezTo>
                    <a:cubicBezTo>
                      <a:pt x="66320" y="556651"/>
                      <a:pt x="66981" y="889641"/>
                      <a:pt x="66320" y="1222630"/>
                    </a:cubicBezTo>
                    <a:cubicBezTo>
                      <a:pt x="66320" y="1250379"/>
                      <a:pt x="73588" y="1256325"/>
                      <a:pt x="100676" y="1256325"/>
                    </a:cubicBezTo>
                    <a:cubicBezTo>
                      <a:pt x="675479" y="1255665"/>
                      <a:pt x="1250944" y="1255665"/>
                      <a:pt x="1825747" y="1255665"/>
                    </a:cubicBezTo>
                    <a:cubicBezTo>
                      <a:pt x="1864067" y="1256325"/>
                      <a:pt x="1866049" y="1256325"/>
                      <a:pt x="1864067" y="1293985"/>
                    </a:cubicBezTo>
                    <a:close/>
                  </a:path>
                </a:pathLst>
              </a:custGeom>
              <a:grpFill/>
              <a:ln w="6599"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08F1CF96-44F7-4DA4-BD14-9FC77FB267D1}"/>
                  </a:ext>
                </a:extLst>
              </p:cNvPr>
              <p:cNvSpPr/>
              <p:nvPr userDrawn="1"/>
            </p:nvSpPr>
            <p:spPr>
              <a:xfrm flipH="1">
                <a:off x="4889732" y="3803842"/>
                <a:ext cx="862897" cy="590574"/>
              </a:xfrm>
              <a:custGeom>
                <a:avLst/>
                <a:gdLst>
                  <a:gd name="connsiteX0" fmla="*/ 162118 w 1583966"/>
                  <a:gd name="connsiteY0" fmla="*/ 885330 h 1084079"/>
                  <a:gd name="connsiteX1" fmla="*/ 162118 w 1583966"/>
                  <a:gd name="connsiteY1" fmla="*/ 156584 h 1084079"/>
                  <a:gd name="connsiteX2" fmla="*/ 154851 w 1583966"/>
                  <a:gd name="connsiteY2" fmla="*/ 110336 h 1084079"/>
                  <a:gd name="connsiteX3" fmla="*/ 166083 w 1583966"/>
                  <a:gd name="connsiteY3" fmla="*/ 108354 h 1084079"/>
                  <a:gd name="connsiteX4" fmla="*/ 1213282 w 1583966"/>
                  <a:gd name="connsiteY4" fmla="*/ 107693 h 1084079"/>
                  <a:gd name="connsiteX5" fmla="*/ 1235085 w 1583966"/>
                  <a:gd name="connsiteY5" fmla="*/ 130817 h 1084079"/>
                  <a:gd name="connsiteX6" fmla="*/ 1234424 w 1583966"/>
                  <a:gd name="connsiteY6" fmla="*/ 189619 h 1084079"/>
                  <a:gd name="connsiteX7" fmla="*/ 1255566 w 1583966"/>
                  <a:gd name="connsiteY7" fmla="*/ 210761 h 1084079"/>
                  <a:gd name="connsiteX8" fmla="*/ 1410829 w 1583966"/>
                  <a:gd name="connsiteY8" fmla="*/ 211422 h 1084079"/>
                  <a:gd name="connsiteX9" fmla="*/ 1555521 w 1583966"/>
                  <a:gd name="connsiteY9" fmla="*/ 210761 h 1084079"/>
                  <a:gd name="connsiteX10" fmla="*/ 1583931 w 1583966"/>
                  <a:gd name="connsiteY10" fmla="*/ 182351 h 1084079"/>
                  <a:gd name="connsiteX11" fmla="*/ 1583931 w 1583966"/>
                  <a:gd name="connsiteY11" fmla="*/ 29731 h 1084079"/>
                  <a:gd name="connsiteX12" fmla="*/ 1552878 w 1583966"/>
                  <a:gd name="connsiteY12" fmla="*/ 661 h 1084079"/>
                  <a:gd name="connsiteX13" fmla="*/ 1405544 w 1583966"/>
                  <a:gd name="connsiteY13" fmla="*/ 661 h 1084079"/>
                  <a:gd name="connsiteX14" fmla="*/ 1255566 w 1583966"/>
                  <a:gd name="connsiteY14" fmla="*/ 0 h 1084079"/>
                  <a:gd name="connsiteX15" fmla="*/ 1234424 w 1583966"/>
                  <a:gd name="connsiteY15" fmla="*/ 20481 h 1084079"/>
                  <a:gd name="connsiteX16" fmla="*/ 1200729 w 1583966"/>
                  <a:gd name="connsiteY16" fmla="*/ 53516 h 1084079"/>
                  <a:gd name="connsiteX17" fmla="*/ 158815 w 1583966"/>
                  <a:gd name="connsiteY17" fmla="*/ 52855 h 1084079"/>
                  <a:gd name="connsiteX18" fmla="*/ 89442 w 1583966"/>
                  <a:gd name="connsiteY18" fmla="*/ 122228 h 1084079"/>
                  <a:gd name="connsiteX19" fmla="*/ 89442 w 1583966"/>
                  <a:gd name="connsiteY19" fmla="*/ 861544 h 1084079"/>
                  <a:gd name="connsiteX20" fmla="*/ 66318 w 1583966"/>
                  <a:gd name="connsiteY20" fmla="*/ 893918 h 1084079"/>
                  <a:gd name="connsiteX21" fmla="*/ 17427 w 1583966"/>
                  <a:gd name="connsiteY21" fmla="*/ 928935 h 1084079"/>
                  <a:gd name="connsiteX22" fmla="*/ 31301 w 1583966"/>
                  <a:gd name="connsiteY22" fmla="*/ 1061074 h 1084079"/>
                  <a:gd name="connsiteX23" fmla="*/ 155512 w 1583966"/>
                  <a:gd name="connsiteY23" fmla="*/ 1064377 h 1084079"/>
                  <a:gd name="connsiteX24" fmla="*/ 175993 w 1583966"/>
                  <a:gd name="connsiteY24" fmla="*/ 932900 h 1084079"/>
                  <a:gd name="connsiteX25" fmla="*/ 162118 w 1583966"/>
                  <a:gd name="connsiteY25" fmla="*/ 885330 h 108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3966" h="1084079">
                    <a:moveTo>
                      <a:pt x="162118" y="885330"/>
                    </a:moveTo>
                    <a:cubicBezTo>
                      <a:pt x="162118" y="642194"/>
                      <a:pt x="162118" y="399720"/>
                      <a:pt x="162118" y="156584"/>
                    </a:cubicBezTo>
                    <a:cubicBezTo>
                      <a:pt x="162118" y="141388"/>
                      <a:pt x="163440" y="125532"/>
                      <a:pt x="154851" y="110336"/>
                    </a:cubicBezTo>
                    <a:cubicBezTo>
                      <a:pt x="160797" y="109675"/>
                      <a:pt x="163440" y="108354"/>
                      <a:pt x="166083" y="108354"/>
                    </a:cubicBezTo>
                    <a:cubicBezTo>
                      <a:pt x="514929" y="108354"/>
                      <a:pt x="864436" y="108354"/>
                      <a:pt x="1213282" y="107693"/>
                    </a:cubicBezTo>
                    <a:cubicBezTo>
                      <a:pt x="1231782" y="107693"/>
                      <a:pt x="1235746" y="114960"/>
                      <a:pt x="1235085" y="130817"/>
                    </a:cubicBezTo>
                    <a:cubicBezTo>
                      <a:pt x="1233764" y="150638"/>
                      <a:pt x="1235746" y="170459"/>
                      <a:pt x="1234424" y="189619"/>
                    </a:cubicBezTo>
                    <a:cubicBezTo>
                      <a:pt x="1233103" y="206137"/>
                      <a:pt x="1238388" y="211422"/>
                      <a:pt x="1255566" y="210761"/>
                    </a:cubicBezTo>
                    <a:cubicBezTo>
                      <a:pt x="1307101" y="210101"/>
                      <a:pt x="1359295" y="210761"/>
                      <a:pt x="1410829" y="211422"/>
                    </a:cubicBezTo>
                    <a:cubicBezTo>
                      <a:pt x="1459060" y="211422"/>
                      <a:pt x="1507291" y="210101"/>
                      <a:pt x="1555521" y="210761"/>
                    </a:cubicBezTo>
                    <a:cubicBezTo>
                      <a:pt x="1576003" y="210761"/>
                      <a:pt x="1584592" y="203494"/>
                      <a:pt x="1583931" y="182351"/>
                    </a:cubicBezTo>
                    <a:cubicBezTo>
                      <a:pt x="1583270" y="131478"/>
                      <a:pt x="1582610" y="80605"/>
                      <a:pt x="1583931" y="29731"/>
                    </a:cubicBezTo>
                    <a:cubicBezTo>
                      <a:pt x="1584592" y="6607"/>
                      <a:pt x="1574021" y="661"/>
                      <a:pt x="1552878" y="661"/>
                    </a:cubicBezTo>
                    <a:cubicBezTo>
                      <a:pt x="1503987" y="1321"/>
                      <a:pt x="1454435" y="661"/>
                      <a:pt x="1405544" y="661"/>
                    </a:cubicBezTo>
                    <a:cubicBezTo>
                      <a:pt x="1355331" y="661"/>
                      <a:pt x="1305779" y="661"/>
                      <a:pt x="1255566" y="0"/>
                    </a:cubicBezTo>
                    <a:cubicBezTo>
                      <a:pt x="1239710" y="0"/>
                      <a:pt x="1231121" y="3964"/>
                      <a:pt x="1234424" y="20481"/>
                    </a:cubicBezTo>
                    <a:cubicBezTo>
                      <a:pt x="1240370" y="49552"/>
                      <a:pt x="1225835" y="53516"/>
                      <a:pt x="1200729" y="53516"/>
                    </a:cubicBezTo>
                    <a:cubicBezTo>
                      <a:pt x="853204" y="52855"/>
                      <a:pt x="506340" y="52855"/>
                      <a:pt x="158815" y="52855"/>
                    </a:cubicBezTo>
                    <a:cubicBezTo>
                      <a:pt x="113888" y="52855"/>
                      <a:pt x="89442" y="77301"/>
                      <a:pt x="89442" y="122228"/>
                    </a:cubicBezTo>
                    <a:cubicBezTo>
                      <a:pt x="89442" y="368667"/>
                      <a:pt x="89442" y="615106"/>
                      <a:pt x="89442" y="861544"/>
                    </a:cubicBezTo>
                    <a:cubicBezTo>
                      <a:pt x="89442" y="879383"/>
                      <a:pt x="88121" y="891276"/>
                      <a:pt x="66318" y="893918"/>
                    </a:cubicBezTo>
                    <a:cubicBezTo>
                      <a:pt x="45176" y="896561"/>
                      <a:pt x="29319" y="911096"/>
                      <a:pt x="17427" y="928935"/>
                    </a:cubicBezTo>
                    <a:cubicBezTo>
                      <a:pt x="-10323" y="970559"/>
                      <a:pt x="-4376" y="1029361"/>
                      <a:pt x="31301" y="1061074"/>
                    </a:cubicBezTo>
                    <a:cubicBezTo>
                      <a:pt x="63675" y="1090145"/>
                      <a:pt x="120495" y="1092127"/>
                      <a:pt x="155512" y="1064377"/>
                    </a:cubicBezTo>
                    <a:cubicBezTo>
                      <a:pt x="192510" y="1034646"/>
                      <a:pt x="202421" y="975845"/>
                      <a:pt x="175993" y="932900"/>
                    </a:cubicBezTo>
                    <a:cubicBezTo>
                      <a:pt x="164761" y="919025"/>
                      <a:pt x="162118" y="903168"/>
                      <a:pt x="162118" y="885330"/>
                    </a:cubicBezTo>
                    <a:close/>
                  </a:path>
                </a:pathLst>
              </a:custGeom>
              <a:grpFill/>
              <a:ln w="6599"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975FF321-0579-4300-A5D4-D86907C5E8EE}"/>
                  </a:ext>
                </a:extLst>
              </p:cNvPr>
              <p:cNvSpPr/>
              <p:nvPr userDrawn="1"/>
            </p:nvSpPr>
            <p:spPr>
              <a:xfrm flipH="1">
                <a:off x="4889732" y="2618015"/>
                <a:ext cx="898091" cy="123739"/>
              </a:xfrm>
              <a:custGeom>
                <a:avLst/>
                <a:gdLst>
                  <a:gd name="connsiteX0" fmla="*/ 66839 w 1648569"/>
                  <a:gd name="connsiteY0" fmla="*/ 192784 h 227140"/>
                  <a:gd name="connsiteX1" fmla="*/ 173872 w 1648569"/>
                  <a:gd name="connsiteY1" fmla="*/ 153142 h 227140"/>
                  <a:gd name="connsiteX2" fmla="*/ 215496 w 1648569"/>
                  <a:gd name="connsiteY2" fmla="*/ 130679 h 227140"/>
                  <a:gd name="connsiteX3" fmla="*/ 1265338 w 1648569"/>
                  <a:gd name="connsiteY3" fmla="*/ 130679 h 227140"/>
                  <a:gd name="connsiteX4" fmla="*/ 1283837 w 1648569"/>
                  <a:gd name="connsiteY4" fmla="*/ 130679 h 227140"/>
                  <a:gd name="connsiteX5" fmla="*/ 1299694 w 1648569"/>
                  <a:gd name="connsiteY5" fmla="*/ 146535 h 227140"/>
                  <a:gd name="connsiteX6" fmla="*/ 1299694 w 1648569"/>
                  <a:gd name="connsiteY6" fmla="*/ 165035 h 227140"/>
                  <a:gd name="connsiteX7" fmla="*/ 1362460 w 1648569"/>
                  <a:gd name="connsiteY7" fmla="*/ 226479 h 227140"/>
                  <a:gd name="connsiteX8" fmla="*/ 1474778 w 1648569"/>
                  <a:gd name="connsiteY8" fmla="*/ 227140 h 227140"/>
                  <a:gd name="connsiteX9" fmla="*/ 1618809 w 1648569"/>
                  <a:gd name="connsiteY9" fmla="*/ 226479 h 227140"/>
                  <a:gd name="connsiteX10" fmla="*/ 1648540 w 1648569"/>
                  <a:gd name="connsiteY10" fmla="*/ 196748 h 227140"/>
                  <a:gd name="connsiteX11" fmla="*/ 1648540 w 1648569"/>
                  <a:gd name="connsiteY11" fmla="*/ 47431 h 227140"/>
                  <a:gd name="connsiteX12" fmla="*/ 1616827 w 1648569"/>
                  <a:gd name="connsiteY12" fmla="*/ 17040 h 227140"/>
                  <a:gd name="connsiteX13" fmla="*/ 1475438 w 1648569"/>
                  <a:gd name="connsiteY13" fmla="*/ 16379 h 227140"/>
                  <a:gd name="connsiteX14" fmla="*/ 1320175 w 1648569"/>
                  <a:gd name="connsiteY14" fmla="*/ 17040 h 227140"/>
                  <a:gd name="connsiteX15" fmla="*/ 1300355 w 1648569"/>
                  <a:gd name="connsiteY15" fmla="*/ 30253 h 227140"/>
                  <a:gd name="connsiteX16" fmla="*/ 1267980 w 1648569"/>
                  <a:gd name="connsiteY16" fmla="*/ 59324 h 227140"/>
                  <a:gd name="connsiteX17" fmla="*/ 212853 w 1648569"/>
                  <a:gd name="connsiteY17" fmla="*/ 59324 h 227140"/>
                  <a:gd name="connsiteX18" fmla="*/ 169908 w 1648569"/>
                  <a:gd name="connsiteY18" fmla="*/ 36860 h 227140"/>
                  <a:gd name="connsiteX19" fmla="*/ 62215 w 1648569"/>
                  <a:gd name="connsiteY19" fmla="*/ 5808 h 227140"/>
                  <a:gd name="connsiteX20" fmla="*/ 109 w 1648569"/>
                  <a:gd name="connsiteY20" fmla="*/ 102269 h 227140"/>
                  <a:gd name="connsiteX21" fmla="*/ 66839 w 1648569"/>
                  <a:gd name="connsiteY21" fmla="*/ 192784 h 22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569" h="227140">
                    <a:moveTo>
                      <a:pt x="66839" y="192784"/>
                    </a:moveTo>
                    <a:cubicBezTo>
                      <a:pt x="109785" y="204676"/>
                      <a:pt x="154712" y="190141"/>
                      <a:pt x="173872" y="153142"/>
                    </a:cubicBezTo>
                    <a:cubicBezTo>
                      <a:pt x="184443" y="133982"/>
                      <a:pt x="196335" y="130679"/>
                      <a:pt x="215496" y="130679"/>
                    </a:cubicBezTo>
                    <a:cubicBezTo>
                      <a:pt x="565663" y="131339"/>
                      <a:pt x="915170" y="130679"/>
                      <a:pt x="1265338" y="130679"/>
                    </a:cubicBezTo>
                    <a:cubicBezTo>
                      <a:pt x="1271284" y="130679"/>
                      <a:pt x="1277891" y="131339"/>
                      <a:pt x="1283837" y="130679"/>
                    </a:cubicBezTo>
                    <a:cubicBezTo>
                      <a:pt x="1295069" y="130018"/>
                      <a:pt x="1300355" y="134643"/>
                      <a:pt x="1299694" y="146535"/>
                    </a:cubicBezTo>
                    <a:cubicBezTo>
                      <a:pt x="1299033" y="152482"/>
                      <a:pt x="1299694" y="159089"/>
                      <a:pt x="1299694" y="165035"/>
                    </a:cubicBezTo>
                    <a:cubicBezTo>
                      <a:pt x="1299694" y="226479"/>
                      <a:pt x="1299694" y="226479"/>
                      <a:pt x="1362460" y="226479"/>
                    </a:cubicBezTo>
                    <a:cubicBezTo>
                      <a:pt x="1400119" y="226479"/>
                      <a:pt x="1437118" y="227140"/>
                      <a:pt x="1474778" y="227140"/>
                    </a:cubicBezTo>
                    <a:cubicBezTo>
                      <a:pt x="1523008" y="226479"/>
                      <a:pt x="1571239" y="225819"/>
                      <a:pt x="1618809" y="226479"/>
                    </a:cubicBezTo>
                    <a:cubicBezTo>
                      <a:pt x="1641272" y="227140"/>
                      <a:pt x="1648540" y="217890"/>
                      <a:pt x="1648540" y="196748"/>
                    </a:cubicBezTo>
                    <a:cubicBezTo>
                      <a:pt x="1647879" y="147196"/>
                      <a:pt x="1647219" y="96983"/>
                      <a:pt x="1648540" y="47431"/>
                    </a:cubicBezTo>
                    <a:cubicBezTo>
                      <a:pt x="1649201" y="22986"/>
                      <a:pt x="1638630" y="17040"/>
                      <a:pt x="1616827" y="17040"/>
                    </a:cubicBezTo>
                    <a:cubicBezTo>
                      <a:pt x="1569918" y="17700"/>
                      <a:pt x="1522348" y="16379"/>
                      <a:pt x="1475438" y="16379"/>
                    </a:cubicBezTo>
                    <a:cubicBezTo>
                      <a:pt x="1423904" y="16379"/>
                      <a:pt x="1371709" y="17040"/>
                      <a:pt x="1320175" y="17040"/>
                    </a:cubicBezTo>
                    <a:cubicBezTo>
                      <a:pt x="1310926" y="17040"/>
                      <a:pt x="1297712" y="13736"/>
                      <a:pt x="1300355" y="30253"/>
                    </a:cubicBezTo>
                    <a:cubicBezTo>
                      <a:pt x="1304979" y="58002"/>
                      <a:pt x="1289123" y="59324"/>
                      <a:pt x="1267980" y="59324"/>
                    </a:cubicBezTo>
                    <a:cubicBezTo>
                      <a:pt x="916492" y="58663"/>
                      <a:pt x="564342" y="58663"/>
                      <a:pt x="212853" y="59324"/>
                    </a:cubicBezTo>
                    <a:cubicBezTo>
                      <a:pt x="193032" y="59324"/>
                      <a:pt x="181140" y="54699"/>
                      <a:pt x="169908" y="36860"/>
                    </a:cubicBezTo>
                    <a:cubicBezTo>
                      <a:pt x="148105" y="3165"/>
                      <a:pt x="102517" y="-8067"/>
                      <a:pt x="62215" y="5808"/>
                    </a:cubicBezTo>
                    <a:cubicBezTo>
                      <a:pt x="23234" y="19022"/>
                      <a:pt x="-1873" y="57342"/>
                      <a:pt x="109" y="102269"/>
                    </a:cubicBezTo>
                    <a:cubicBezTo>
                      <a:pt x="1431" y="146535"/>
                      <a:pt x="28519" y="182213"/>
                      <a:pt x="66839" y="192784"/>
                    </a:cubicBezTo>
                    <a:close/>
                  </a:path>
                </a:pathLst>
              </a:custGeom>
              <a:grpFill/>
              <a:ln w="6599"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F97C3A21-57B5-4F03-B5FB-EB7FA22E9BC3}"/>
                  </a:ext>
                </a:extLst>
              </p:cNvPr>
              <p:cNvSpPr/>
              <p:nvPr userDrawn="1"/>
            </p:nvSpPr>
            <p:spPr>
              <a:xfrm rot="10800000" flipH="1">
                <a:off x="4889732" y="2208743"/>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56A5EE0E-5C86-491E-BBE5-EA1C72574F59}"/>
                  </a:ext>
                </a:extLst>
              </p:cNvPr>
              <p:cNvSpPr/>
              <p:nvPr userDrawn="1"/>
            </p:nvSpPr>
            <p:spPr>
              <a:xfrm rot="5400000" flipH="1">
                <a:off x="4671618" y="4826701"/>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0ED86755-4944-466C-9C5F-565B01B373F1}"/>
                  </a:ext>
                </a:extLst>
              </p:cNvPr>
              <p:cNvSpPr/>
              <p:nvPr userDrawn="1"/>
            </p:nvSpPr>
            <p:spPr>
              <a:xfrm rot="5400000" flipH="1">
                <a:off x="4871004" y="4236381"/>
                <a:ext cx="497194" cy="459738"/>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E12B85CB-70EC-4332-BCC8-F3BF560859B1}"/>
                  </a:ext>
                </a:extLst>
              </p:cNvPr>
              <p:cNvSpPr/>
              <p:nvPr userDrawn="1"/>
            </p:nvSpPr>
            <p:spPr>
              <a:xfrm rot="10800000" flipH="1">
                <a:off x="4889732" y="3419093"/>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grpSp>
      </p:grpSp>
      <p:sp>
        <p:nvSpPr>
          <p:cNvPr id="114" name="Picture Placeholder 113">
            <a:extLst>
              <a:ext uri="{FF2B5EF4-FFF2-40B4-BE49-F238E27FC236}">
                <a16:creationId xmlns:a16="http://schemas.microsoft.com/office/drawing/2014/main" id="{EB32F77A-E2C8-4CFE-A33D-776108CB3713}"/>
              </a:ext>
            </a:extLst>
          </p:cNvPr>
          <p:cNvSpPr>
            <a:spLocks noGrp="1"/>
          </p:cNvSpPr>
          <p:nvPr>
            <p:ph type="pic" sz="quarter" idx="11" hasCustomPrompt="1"/>
          </p:nvPr>
        </p:nvSpPr>
        <p:spPr>
          <a:xfrm>
            <a:off x="1645340" y="1997014"/>
            <a:ext cx="3017520" cy="3017520"/>
          </a:xfrm>
          <a:custGeom>
            <a:avLst/>
            <a:gdLst>
              <a:gd name="connsiteX0" fmla="*/ 162463 w 3017520"/>
              <a:gd name="connsiteY0" fmla="*/ 0 h 3017520"/>
              <a:gd name="connsiteX1" fmla="*/ 2855057 w 3017520"/>
              <a:gd name="connsiteY1" fmla="*/ 0 h 3017520"/>
              <a:gd name="connsiteX2" fmla="*/ 3017520 w 3017520"/>
              <a:gd name="connsiteY2" fmla="*/ 162463 h 3017520"/>
              <a:gd name="connsiteX3" fmla="*/ 3017520 w 3017520"/>
              <a:gd name="connsiteY3" fmla="*/ 2855057 h 3017520"/>
              <a:gd name="connsiteX4" fmla="*/ 2855057 w 3017520"/>
              <a:gd name="connsiteY4" fmla="*/ 3017520 h 3017520"/>
              <a:gd name="connsiteX5" fmla="*/ 162463 w 3017520"/>
              <a:gd name="connsiteY5" fmla="*/ 3017520 h 3017520"/>
              <a:gd name="connsiteX6" fmla="*/ 0 w 3017520"/>
              <a:gd name="connsiteY6" fmla="*/ 2855057 h 3017520"/>
              <a:gd name="connsiteX7" fmla="*/ 0 w 3017520"/>
              <a:gd name="connsiteY7" fmla="*/ 162463 h 3017520"/>
              <a:gd name="connsiteX8" fmla="*/ 162463 w 3017520"/>
              <a:gd name="connsiteY8" fmla="*/ 0 h 301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7520" h="3017520">
                <a:moveTo>
                  <a:pt x="162463" y="0"/>
                </a:moveTo>
                <a:lnTo>
                  <a:pt x="2855057" y="0"/>
                </a:lnTo>
                <a:cubicBezTo>
                  <a:pt x="2944783" y="0"/>
                  <a:pt x="3017520" y="72737"/>
                  <a:pt x="3017520" y="162463"/>
                </a:cubicBezTo>
                <a:lnTo>
                  <a:pt x="3017520" y="2855057"/>
                </a:lnTo>
                <a:cubicBezTo>
                  <a:pt x="3017520" y="2944783"/>
                  <a:pt x="2944783" y="3017520"/>
                  <a:pt x="2855057" y="3017520"/>
                </a:cubicBezTo>
                <a:lnTo>
                  <a:pt x="162463" y="3017520"/>
                </a:lnTo>
                <a:cubicBezTo>
                  <a:pt x="72737" y="3017520"/>
                  <a:pt x="0" y="2944783"/>
                  <a:pt x="0" y="2855057"/>
                </a:cubicBezTo>
                <a:lnTo>
                  <a:pt x="0" y="162463"/>
                </a:lnTo>
                <a:cubicBezTo>
                  <a:pt x="0" y="72737"/>
                  <a:pt x="72737" y="0"/>
                  <a:pt x="162463" y="0"/>
                </a:cubicBezTo>
                <a:close/>
              </a:path>
            </a:pathLst>
          </a:custGeom>
          <a:solidFill>
            <a:schemeClr val="bg1">
              <a:lumMod val="95000"/>
            </a:schemeClr>
          </a:solidFill>
          <a:ln w="152400">
            <a:noFill/>
          </a:ln>
          <a:effectLst/>
        </p:spPr>
        <p:txBody>
          <a:bodyPr wrap="square" anchor="ctr">
            <a:noAutofit/>
          </a:bodyP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45" name="그림 개체 틀 2">
            <a:extLst>
              <a:ext uri="{FF2B5EF4-FFF2-40B4-BE49-F238E27FC236}">
                <a16:creationId xmlns:a16="http://schemas.microsoft.com/office/drawing/2014/main" id="{F4ED8358-82BF-4BDB-9FF6-4C88568C9870}"/>
              </a:ext>
            </a:extLst>
          </p:cNvPr>
          <p:cNvSpPr>
            <a:spLocks noGrp="1"/>
          </p:cNvSpPr>
          <p:nvPr>
            <p:ph type="pic" sz="quarter" idx="11" hasCustomPrompt="1"/>
          </p:nvPr>
        </p:nvSpPr>
        <p:spPr>
          <a:xfrm>
            <a:off x="0" y="0"/>
            <a:ext cx="5921830" cy="6858000"/>
          </a:xfrm>
          <a:prstGeom prst="roundRect">
            <a:avLst>
              <a:gd name="adj" fmla="val 0"/>
            </a:avLst>
          </a:prstGeom>
          <a:solidFill>
            <a:schemeClr val="bg1">
              <a:lumMod val="95000"/>
            </a:schemeClr>
          </a:solidFill>
          <a:ln w="152400">
            <a:no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833295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5" r:id="rId3"/>
    <p:sldLayoutId id="2147483676" r:id="rId4"/>
    <p:sldLayoutId id="2147483677" r:id="rId5"/>
    <p:sldLayoutId id="2147483678" r:id="rId6"/>
    <p:sldLayoutId id="2147483680" r:id="rId7"/>
    <p:sldLayoutId id="2147483681" r:id="rId8"/>
    <p:sldLayoutId id="2147483682" r:id="rId9"/>
    <p:sldLayoutId id="2147483684" r:id="rId10"/>
    <p:sldLayoutId id="2147483686" r:id="rId11"/>
    <p:sldLayoutId id="2147483687" r:id="rId12"/>
    <p:sldLayoutId id="2147483688" r:id="rId13"/>
    <p:sldLayoutId id="2147483671" r:id="rId14"/>
    <p:sldLayoutId id="2147483672"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free-powerpoint-templates-design.com/" TargetMode="Externa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30.png"/><Relationship Id="rId7" Type="http://schemas.openxmlformats.org/officeDocument/2006/relationships/image" Target="../media/image43.png"/><Relationship Id="rId2"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2.png"/><Relationship Id="rId4" Type="http://schemas.openxmlformats.org/officeDocument/2006/relationships/image" Target="../media/image440.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4.png"/><Relationship Id="rId9" Type="http://schemas.openxmlformats.org/officeDocument/2006/relationships/image" Target="../media/image50.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8.png"/><Relationship Id="rId1" Type="http://schemas.openxmlformats.org/officeDocument/2006/relationships/slideLayout" Target="../slideLayouts/slideLayout3.xml"/><Relationship Id="rId5" Type="http://schemas.openxmlformats.org/officeDocument/2006/relationships/image" Target="../media/image21.gif"/><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62.png"/><Relationship Id="rId7" Type="http://schemas.openxmlformats.org/officeDocument/2006/relationships/image" Target="../media/image53.png"/><Relationship Id="rId12" Type="http://schemas.openxmlformats.org/officeDocument/2006/relationships/image" Target="../media/image57.png"/><Relationship Id="rId2" Type="http://schemas.openxmlformats.org/officeDocument/2006/relationships/image" Target="../media/image42.png"/><Relationship Id="rId1" Type="http://schemas.openxmlformats.org/officeDocument/2006/relationships/slideLayout" Target="../slideLayouts/slideLayout3.xml"/><Relationship Id="rId6" Type="http://schemas.openxmlformats.org/officeDocument/2006/relationships/image" Target="../media/image52.png"/><Relationship Id="rId11" Type="http://schemas.openxmlformats.org/officeDocument/2006/relationships/image" Target="../media/image56.png"/><Relationship Id="rId5" Type="http://schemas.openxmlformats.org/officeDocument/2006/relationships/image" Target="../media/image49.png"/><Relationship Id="rId10" Type="http://schemas.openxmlformats.org/officeDocument/2006/relationships/image" Target="../media/image66.png"/><Relationship Id="rId4" Type="http://schemas.openxmlformats.org/officeDocument/2006/relationships/image" Target="../media/image48.png"/><Relationship Id="rId9" Type="http://schemas.openxmlformats.org/officeDocument/2006/relationships/image" Target="../media/image55.png"/></Relationships>
</file>

<file path=ppt/slides/_rels/slide1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5.pn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70.png"/></Relationships>
</file>

<file path=ppt/slides/_rels/slide1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71.png"/><Relationship Id="rId2" Type="http://schemas.openxmlformats.org/officeDocument/2006/relationships/image" Target="../media/image54.png"/><Relationship Id="rId1" Type="http://schemas.openxmlformats.org/officeDocument/2006/relationships/slideLayout" Target="../slideLayouts/slideLayout3.xml"/><Relationship Id="rId6" Type="http://schemas.openxmlformats.org/officeDocument/2006/relationships/image" Target="../media/image700.png"/><Relationship Id="rId5" Type="http://schemas.openxmlformats.org/officeDocument/2006/relationships/image" Target="../media/image690.png"/><Relationship Id="rId4" Type="http://schemas.openxmlformats.org/officeDocument/2006/relationships/image" Target="../media/image59.png"/></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xml"/><Relationship Id="rId5" Type="http://schemas.openxmlformats.org/officeDocument/2006/relationships/image" Target="../media/image20.gif"/><Relationship Id="rId4" Type="http://schemas.openxmlformats.org/officeDocument/2006/relationships/image" Target="../media/image73.png"/></Relationships>
</file>

<file path=ppt/slides/_rels/slide1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0.png"/><Relationship Id="rId1" Type="http://schemas.openxmlformats.org/officeDocument/2006/relationships/slideLayout" Target="../slideLayouts/slideLayout3.xml"/><Relationship Id="rId6" Type="http://schemas.openxmlformats.org/officeDocument/2006/relationships/image" Target="../media/image77.png"/><Relationship Id="rId5" Type="http://schemas.openxmlformats.org/officeDocument/2006/relationships/image" Target="../media/image75.png"/><Relationship Id="rId4" Type="http://schemas.openxmlformats.org/officeDocument/2006/relationships/image" Target="../media/image20.gif"/></Relationships>
</file>

<file path=ppt/slides/_rels/slide1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20.gif"/><Relationship Id="rId7" Type="http://schemas.openxmlformats.org/officeDocument/2006/relationships/image" Target="../media/image6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64.png"/><Relationship Id="rId4" Type="http://schemas.openxmlformats.org/officeDocument/2006/relationships/image" Target="../media/image76.png"/><Relationship Id="rId9" Type="http://schemas.openxmlformats.org/officeDocument/2006/relationships/image" Target="../media/image63.png"/></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850.png"/><Relationship Id="rId7" Type="http://schemas.openxmlformats.org/officeDocument/2006/relationships/image" Target="../media/image64.png"/><Relationship Id="rId2" Type="http://schemas.openxmlformats.org/officeDocument/2006/relationships/image" Target="../media/image61.png"/><Relationship Id="rId1" Type="http://schemas.openxmlformats.org/officeDocument/2006/relationships/slideLayout" Target="../slideLayouts/slideLayout3.xml"/><Relationship Id="rId6" Type="http://schemas.openxmlformats.org/officeDocument/2006/relationships/image" Target="../media/image63.png"/><Relationship Id="rId5" Type="http://schemas.openxmlformats.org/officeDocument/2006/relationships/image" Target="../media/image87.png"/><Relationship Id="rId4" Type="http://schemas.openxmlformats.org/officeDocument/2006/relationships/image" Target="../media/image86.png"/><Relationship Id="rId9" Type="http://schemas.openxmlformats.org/officeDocument/2006/relationships/image" Target="../media/image880.png"/></Relationships>
</file>

<file path=ppt/slides/_rels/slide21.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0.png"/><Relationship Id="rId2" Type="http://schemas.openxmlformats.org/officeDocument/2006/relationships/image" Target="../media/image61.png"/><Relationship Id="rId1" Type="http://schemas.openxmlformats.org/officeDocument/2006/relationships/slideLayout" Target="../slideLayouts/slideLayout3.xml"/><Relationship Id="rId5" Type="http://schemas.openxmlformats.org/officeDocument/2006/relationships/image" Target="../media/image65.png"/><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69.png"/><Relationship Id="rId7" Type="http://schemas.openxmlformats.org/officeDocument/2006/relationships/image" Target="../media/image81.png"/><Relationship Id="rId2" Type="http://schemas.microsoft.com/office/2017/06/relationships/model3d" Target="../media/model3d3.glb"/><Relationship Id="rId1" Type="http://schemas.openxmlformats.org/officeDocument/2006/relationships/slideLayout" Target="../slideLayouts/slideLayout9.xml"/><Relationship Id="rId6" Type="http://schemas.openxmlformats.org/officeDocument/2006/relationships/image" Target="../media/image93.png"/><Relationship Id="rId5" Type="http://schemas.openxmlformats.org/officeDocument/2006/relationships/image" Target="../media/image920.png"/><Relationship Id="rId4" Type="http://schemas.openxmlformats.org/officeDocument/2006/relationships/image" Target="../media/image72.png"/><Relationship Id="rId9" Type="http://schemas.openxmlformats.org/officeDocument/2006/relationships/image" Target="../media/image84.png"/></Relationships>
</file>

<file path=ppt/slides/_rels/slide23.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88.png"/><Relationship Id="rId7" Type="http://schemas.openxmlformats.org/officeDocument/2006/relationships/image" Target="../media/image81.png"/><Relationship Id="rId2" Type="http://schemas.microsoft.com/office/2017/06/relationships/model3d" Target="../media/model3d3.glb"/><Relationship Id="rId1" Type="http://schemas.openxmlformats.org/officeDocument/2006/relationships/slideLayout" Target="../slideLayouts/slideLayout9.xml"/><Relationship Id="rId6" Type="http://schemas.openxmlformats.org/officeDocument/2006/relationships/image" Target="../media/image93.png"/><Relationship Id="rId5" Type="http://schemas.openxmlformats.org/officeDocument/2006/relationships/image" Target="../media/image98.png"/><Relationship Id="rId4" Type="http://schemas.openxmlformats.org/officeDocument/2006/relationships/image" Target="../media/image72.png"/><Relationship Id="rId9" Type="http://schemas.openxmlformats.org/officeDocument/2006/relationships/image" Target="../media/image84.png"/></Relationships>
</file>

<file path=ppt/slides/_rels/slide24.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91.png"/><Relationship Id="rId7" Type="http://schemas.openxmlformats.org/officeDocument/2006/relationships/image" Target="../media/image81.png"/><Relationship Id="rId2" Type="http://schemas.microsoft.com/office/2017/06/relationships/model3d" Target="../media/model3d3.glb"/><Relationship Id="rId1" Type="http://schemas.openxmlformats.org/officeDocument/2006/relationships/slideLayout" Target="../slideLayouts/slideLayout9.xml"/><Relationship Id="rId6" Type="http://schemas.openxmlformats.org/officeDocument/2006/relationships/image" Target="../media/image92.png"/><Relationship Id="rId5" Type="http://schemas.openxmlformats.org/officeDocument/2006/relationships/image" Target="../media/image100.png"/><Relationship Id="rId10" Type="http://schemas.openxmlformats.org/officeDocument/2006/relationships/image" Target="../media/image94.png"/><Relationship Id="rId4" Type="http://schemas.openxmlformats.org/officeDocument/2006/relationships/image" Target="../media/image72.png"/><Relationship Id="rId9" Type="http://schemas.openxmlformats.org/officeDocument/2006/relationships/image" Target="../media/image84.png"/></Relationships>
</file>

<file path=ppt/slides/_rels/slide25.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5.png"/><Relationship Id="rId7" Type="http://schemas.openxmlformats.org/officeDocument/2006/relationships/image" Target="../media/image94.png"/><Relationship Id="rId2" Type="http://schemas.microsoft.com/office/2017/06/relationships/model3d" Target="../media/model3d3.glb"/><Relationship Id="rId1" Type="http://schemas.openxmlformats.org/officeDocument/2006/relationships/slideLayout" Target="../slideLayouts/slideLayout9.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1.png"/></Relationships>
</file>

<file path=ppt/slides/_rels/slide26.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7.png"/><Relationship Id="rId7" Type="http://schemas.openxmlformats.org/officeDocument/2006/relationships/image" Target="../media/image94.png"/><Relationship Id="rId2" Type="http://schemas.microsoft.com/office/2017/06/relationships/model3d" Target="../media/model3d3.glb"/><Relationship Id="rId1" Type="http://schemas.openxmlformats.org/officeDocument/2006/relationships/slideLayout" Target="../slideLayouts/slideLayout9.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1.png"/><Relationship Id="rId9" Type="http://schemas.openxmlformats.org/officeDocument/2006/relationships/image" Target="../media/image96.png"/></Relationships>
</file>

<file path=ppt/slides/_rels/slide27.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101.png"/><Relationship Id="rId7" Type="http://schemas.openxmlformats.org/officeDocument/2006/relationships/image" Target="../media/image84.png"/><Relationship Id="rId2" Type="http://schemas.microsoft.com/office/2017/06/relationships/model3d" Target="../media/model3d3.glb"/><Relationship Id="rId1" Type="http://schemas.openxmlformats.org/officeDocument/2006/relationships/slideLayout" Target="../slideLayouts/slideLayout9.xml"/><Relationship Id="rId6" Type="http://schemas.openxmlformats.org/officeDocument/2006/relationships/image" Target="../media/image83.png"/><Relationship Id="rId5" Type="http://schemas.openxmlformats.org/officeDocument/2006/relationships/image" Target="../media/image81.png"/><Relationship Id="rId4" Type="http://schemas.openxmlformats.org/officeDocument/2006/relationships/image" Target="../media/image107.png"/><Relationship Id="rId9" Type="http://schemas.openxmlformats.org/officeDocument/2006/relationships/image" Target="../media/image99.png"/></Relationships>
</file>

<file path=ppt/slides/_rels/slide28.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101.png"/><Relationship Id="rId7" Type="http://schemas.openxmlformats.org/officeDocument/2006/relationships/image" Target="../media/image84.png"/><Relationship Id="rId2" Type="http://schemas.microsoft.com/office/2017/06/relationships/model3d" Target="../media/model3d3.glb"/><Relationship Id="rId1" Type="http://schemas.openxmlformats.org/officeDocument/2006/relationships/slideLayout" Target="../slideLayouts/slideLayout9.xml"/><Relationship Id="rId6" Type="http://schemas.openxmlformats.org/officeDocument/2006/relationships/image" Target="../media/image83.png"/><Relationship Id="rId5" Type="http://schemas.openxmlformats.org/officeDocument/2006/relationships/image" Target="../media/image81.png"/><Relationship Id="rId4" Type="http://schemas.openxmlformats.org/officeDocument/2006/relationships/image" Target="../media/image108.png"/><Relationship Id="rId9" Type="http://schemas.openxmlformats.org/officeDocument/2006/relationships/image" Target="../media/image99.png"/></Relationships>
</file>

<file path=ppt/slides/_rels/slide29.xml.rels><?xml version="1.0" encoding="UTF-8" standalone="yes"?>
<Relationships xmlns="http://schemas.openxmlformats.org/package/2006/relationships"><Relationship Id="rId3" Type="http://schemas.openxmlformats.org/officeDocument/2006/relationships/image" Target="../media/image102.png"/><Relationship Id="rId2" Type="http://schemas.microsoft.com/office/2017/06/relationships/model3d" Target="../media/model3d3.glb"/><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7/06/relationships/model3d" Target="../media/model3d1.glb"/><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03.png"/><Relationship Id="rId2" Type="http://schemas.microsoft.com/office/2017/06/relationships/model3d" Target="../media/model3d3.glb"/><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7/06/relationships/model3d" Target="../media/model3d1.glb"/><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microsoft.com/office/2017/06/relationships/model3d" Target="../media/model3d2.glb"/><Relationship Id="rId1" Type="http://schemas.openxmlformats.org/officeDocument/2006/relationships/slideLayout" Target="../slideLayouts/slideLayout18.xml"/><Relationship Id="rId6" Type="http://schemas.openxmlformats.org/officeDocument/2006/relationships/image" Target="../media/image21.gif"/><Relationship Id="rId5" Type="http://schemas.openxmlformats.org/officeDocument/2006/relationships/image" Target="../media/image20.gif"/><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1.gif"/><Relationship Id="rId3" Type="http://schemas.openxmlformats.org/officeDocument/2006/relationships/image" Target="../media/image22.png"/><Relationship Id="rId7" Type="http://schemas.openxmlformats.org/officeDocument/2006/relationships/image" Target="../media/image20.gif"/><Relationship Id="rId2" Type="http://schemas.microsoft.com/office/2017/06/relationships/model3d" Target="../media/model3d2.glb"/><Relationship Id="rId1" Type="http://schemas.openxmlformats.org/officeDocument/2006/relationships/slideLayout" Target="../slideLayouts/slideLayout18.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7.png"/><Relationship Id="rId4" Type="http://schemas.openxmlformats.org/officeDocument/2006/relationships/image" Target="../media/image23.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extLst>
              <a:ext uri="{FF2B5EF4-FFF2-40B4-BE49-F238E27FC236}">
                <a16:creationId xmlns:a16="http://schemas.microsoft.com/office/drawing/2014/main" id="{65EB7FFB-6FB1-480A-A898-65150C03087A}"/>
              </a:ext>
            </a:extLst>
          </p:cNvPr>
          <p:cNvSpPr txBox="1"/>
          <p:nvPr/>
        </p:nvSpPr>
        <p:spPr>
          <a:xfrm>
            <a:off x="6749953" y="6398055"/>
            <a:ext cx="5169613" cy="246221"/>
          </a:xfrm>
          <a:prstGeom prst="rect">
            <a:avLst/>
          </a:prstGeom>
          <a:noFill/>
        </p:spPr>
        <p:txBody>
          <a:bodyPr wrap="square" rtlCol="0">
            <a:spAutoFit/>
          </a:bodyPr>
          <a:lstStyle/>
          <a:p>
            <a:pPr algn="r"/>
            <a:endParaRPr lang="ko-KR" altLang="en-US" sz="1000" dirty="0">
              <a:solidFill>
                <a:schemeClr val="bg1"/>
              </a:solidFill>
              <a:cs typeface="Arial" pitchFamily="34" charset="0"/>
            </a:endParaRPr>
          </a:p>
        </p:txBody>
      </p:sp>
      <p:sp>
        <p:nvSpPr>
          <p:cNvPr id="8" name="TextBox 7">
            <a:extLst>
              <a:ext uri="{FF2B5EF4-FFF2-40B4-BE49-F238E27FC236}">
                <a16:creationId xmlns:a16="http://schemas.microsoft.com/office/drawing/2014/main" id="{03B4C724-0776-4328-8F0A-B72DA1579537}"/>
              </a:ext>
            </a:extLst>
          </p:cNvPr>
          <p:cNvSpPr txBox="1"/>
          <p:nvPr/>
        </p:nvSpPr>
        <p:spPr>
          <a:xfrm>
            <a:off x="3097450" y="213724"/>
            <a:ext cx="8822116" cy="1077218"/>
          </a:xfrm>
          <a:prstGeom prst="rect">
            <a:avLst/>
          </a:prstGeom>
          <a:noFill/>
        </p:spPr>
        <p:txBody>
          <a:bodyPr wrap="square" rtlCol="0" anchor="ctr">
            <a:spAutoFit/>
          </a:bodyPr>
          <a:lstStyle/>
          <a:p>
            <a:pPr algn="r"/>
            <a:r>
              <a:rPr lang="en-GB" sz="3200" b="1" dirty="0">
                <a:solidFill>
                  <a:schemeClr val="bg1"/>
                </a:solidFill>
                <a:latin typeface="Arial" panose="020B0604020202020204" pitchFamily="34" charset="0"/>
                <a:ea typeface="Calibri" panose="020F0502020204030204" pitchFamily="34" charset="0"/>
              </a:rPr>
              <a:t>Redesign of 180nm CMOS-MEMS sensors and interface for bioinspired processing</a:t>
            </a:r>
            <a:endParaRPr lang="ko-KR" altLang="en-US" sz="3200" dirty="0">
              <a:solidFill>
                <a:schemeClr val="bg1"/>
              </a:solidFill>
              <a:latin typeface="+mj-lt"/>
              <a:cs typeface="Arial" pitchFamily="34" charset="0"/>
            </a:endParaRPr>
          </a:p>
        </p:txBody>
      </p:sp>
      <p:sp>
        <p:nvSpPr>
          <p:cNvPr id="9" name="TextBox 8">
            <a:extLst>
              <a:ext uri="{FF2B5EF4-FFF2-40B4-BE49-F238E27FC236}">
                <a16:creationId xmlns:a16="http://schemas.microsoft.com/office/drawing/2014/main" id="{2B6167FF-AD5E-41E4-8385-3024DC936CF2}"/>
              </a:ext>
            </a:extLst>
          </p:cNvPr>
          <p:cNvSpPr txBox="1"/>
          <p:nvPr/>
        </p:nvSpPr>
        <p:spPr>
          <a:xfrm>
            <a:off x="4249779" y="2105021"/>
            <a:ext cx="7283333" cy="4633641"/>
          </a:xfrm>
          <a:prstGeom prst="rect">
            <a:avLst/>
          </a:prstGeom>
          <a:noFill/>
        </p:spPr>
        <p:txBody>
          <a:bodyPr wrap="square" rtlCol="0" anchor="ctr">
            <a:spAutoFit/>
          </a:bodyPr>
          <a:lstStyle/>
          <a:p>
            <a:pPr algn="r"/>
            <a:r>
              <a:rPr lang="en-GB" sz="1800" b="1" dirty="0">
                <a:solidFill>
                  <a:schemeClr val="bg1"/>
                </a:solidFill>
                <a:effectLst/>
                <a:latin typeface="Arial" panose="020B0604020202020204" pitchFamily="34" charset="0"/>
                <a:ea typeface="Calibri" panose="020F0502020204030204" pitchFamily="34" charset="0"/>
              </a:rPr>
              <a:t>Master's Thesis</a:t>
            </a:r>
            <a:endParaRPr lang="en-US" altLang="ko-KR" sz="1867" dirty="0">
              <a:solidFill>
                <a:schemeClr val="bg1"/>
              </a:solidFill>
              <a:cs typeface="Arial" pitchFamily="34" charset="0"/>
            </a:endParaRPr>
          </a:p>
          <a:p>
            <a:pPr algn="r"/>
            <a:r>
              <a:rPr lang="en-US" altLang="ko-KR" sz="1867" dirty="0">
                <a:solidFill>
                  <a:schemeClr val="bg1"/>
                </a:solidFill>
                <a:cs typeface="Arial" pitchFamily="34" charset="0"/>
              </a:rPr>
              <a:t>Presented by</a:t>
            </a:r>
          </a:p>
          <a:p>
            <a:pPr algn="r"/>
            <a:endParaRPr lang="en-US" altLang="ko-KR" sz="2400" dirty="0">
              <a:solidFill>
                <a:schemeClr val="bg1"/>
              </a:solidFill>
              <a:cs typeface="Arial" pitchFamily="34" charset="0"/>
            </a:endParaRPr>
          </a:p>
          <a:p>
            <a:pPr algn="r"/>
            <a:r>
              <a:rPr lang="en-US" altLang="ko-KR" sz="2400" b="1" dirty="0">
                <a:solidFill>
                  <a:schemeClr val="bg1"/>
                </a:solidFill>
                <a:cs typeface="Arial" pitchFamily="34" charset="0"/>
              </a:rPr>
              <a:t>Leonardo Santoro</a:t>
            </a:r>
          </a:p>
          <a:p>
            <a:pPr algn="r"/>
            <a:endParaRPr lang="en-US" altLang="ko-KR" sz="2400" b="1" dirty="0">
              <a:solidFill>
                <a:schemeClr val="bg1"/>
              </a:solidFill>
              <a:cs typeface="Arial" pitchFamily="34" charset="0"/>
            </a:endParaRPr>
          </a:p>
          <a:p>
            <a:pPr algn="r">
              <a:lnSpc>
                <a:spcPct val="115000"/>
              </a:lnSpc>
              <a:spcAft>
                <a:spcPts val="1000"/>
              </a:spcAft>
            </a:pPr>
            <a:r>
              <a:rPr lang="en-GB" sz="1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Advisor: Daniel Fernández Martínez</a:t>
            </a:r>
            <a:endParaRPr lang="en-GB" sz="14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endParaRPr>
          </a:p>
          <a:p>
            <a:pPr algn="r">
              <a:lnSpc>
                <a:spcPct val="115000"/>
              </a:lnSpc>
              <a:spcAft>
                <a:spcPts val="1000"/>
              </a:spcAft>
            </a:pPr>
            <a:r>
              <a:rPr lang="en-GB" sz="1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Co-advisor: Jordi </a:t>
            </a:r>
            <a:r>
              <a:rPr lang="en-GB" sz="1400" dirty="0" err="1">
                <a:solidFill>
                  <a:schemeClr val="bg1"/>
                </a:solidFill>
                <a:effectLst/>
                <a:latin typeface="Arial" panose="020B0604020202020204" pitchFamily="34" charset="0"/>
                <a:ea typeface="Calibri" panose="020F0502020204030204" pitchFamily="34" charset="0"/>
                <a:cs typeface="Times New Roman" panose="02020603050405020304" pitchFamily="18" charset="0"/>
              </a:rPr>
              <a:t>Madrenas</a:t>
            </a:r>
            <a:r>
              <a:rPr lang="en-GB" sz="1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r>
              <a:rPr lang="en-GB" sz="1400" dirty="0" err="1">
                <a:solidFill>
                  <a:schemeClr val="bg1"/>
                </a:solidFill>
                <a:effectLst/>
                <a:latin typeface="Arial" panose="020B0604020202020204" pitchFamily="34" charset="0"/>
                <a:ea typeface="Calibri" panose="020F0502020204030204" pitchFamily="34" charset="0"/>
                <a:cs typeface="Times New Roman" panose="02020603050405020304" pitchFamily="18" charset="0"/>
              </a:rPr>
              <a:t>Boadas</a:t>
            </a:r>
            <a:endParaRPr lang="en-GB" sz="14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endParaRPr>
          </a:p>
          <a:p>
            <a:pPr algn="r">
              <a:lnSpc>
                <a:spcPct val="115000"/>
              </a:lnSpc>
              <a:spcAft>
                <a:spcPts val="1000"/>
              </a:spcAft>
            </a:pPr>
            <a:r>
              <a:rPr lang="en-GB" sz="1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Co-advisor: Matteo </a:t>
            </a:r>
            <a:r>
              <a:rPr lang="en-GB" sz="1400" dirty="0" err="1">
                <a:solidFill>
                  <a:schemeClr val="bg1"/>
                </a:solidFill>
                <a:effectLst/>
                <a:latin typeface="Arial" panose="020B0604020202020204" pitchFamily="34" charset="0"/>
                <a:ea typeface="Calibri" panose="020F0502020204030204" pitchFamily="34" charset="0"/>
                <a:cs typeface="Times New Roman" panose="02020603050405020304" pitchFamily="18" charset="0"/>
              </a:rPr>
              <a:t>Cocuzza</a:t>
            </a:r>
            <a:endParaRPr lang="en-GB" sz="1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p>
            <a:pPr algn="r">
              <a:lnSpc>
                <a:spcPct val="115000"/>
              </a:lnSpc>
              <a:spcAft>
                <a:spcPts val="1000"/>
              </a:spcAft>
            </a:pPr>
            <a:endParaRPr lang="en-GB" sz="1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p>
            <a:pPr algn="r">
              <a:lnSpc>
                <a:spcPct val="115000"/>
              </a:lnSpc>
              <a:spcAft>
                <a:spcPts val="1000"/>
              </a:spcAft>
            </a:pPr>
            <a:endParaRPr lang="en-GB" sz="1400" dirty="0">
              <a:solidFill>
                <a:schemeClr val="bg1"/>
              </a:solidFill>
              <a:latin typeface="Arial" panose="020B0604020202020204" pitchFamily="34" charset="0"/>
              <a:ea typeface="Calibri" panose="020F0502020204030204" pitchFamily="34" charset="0"/>
              <a:cs typeface="Times New Roman" panose="02020603050405020304" pitchFamily="18" charset="0"/>
            </a:endParaRPr>
          </a:p>
          <a:p>
            <a:pPr algn="r">
              <a:lnSpc>
                <a:spcPct val="115000"/>
              </a:lnSpc>
              <a:spcAft>
                <a:spcPts val="1000"/>
              </a:spcAft>
            </a:pPr>
            <a:r>
              <a:rPr lang="en-GB" sz="1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4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endParaRPr>
          </a:p>
          <a:p>
            <a:pPr algn="r">
              <a:lnSpc>
                <a:spcPct val="115000"/>
              </a:lnSpc>
              <a:spcAft>
                <a:spcPts val="1000"/>
              </a:spcAft>
            </a:pPr>
            <a:r>
              <a:rPr lang="en-GB" sz="10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Barcelona, September 2023</a:t>
            </a:r>
            <a:endParaRPr lang="en-GB" sz="10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endParaRPr>
          </a:p>
          <a:p>
            <a:pPr algn="r"/>
            <a:endParaRPr lang="ko-KR" altLang="en-US" sz="2000" b="1" dirty="0">
              <a:solidFill>
                <a:schemeClr val="bg1"/>
              </a:solidFill>
              <a:cs typeface="Arial" pitchFamily="34" charset="0"/>
            </a:endParaRPr>
          </a:p>
        </p:txBody>
      </p:sp>
      <p:pic>
        <p:nvPicPr>
          <p:cNvPr id="19" name="Immagine 18">
            <a:extLst>
              <a:ext uri="{FF2B5EF4-FFF2-40B4-BE49-F238E27FC236}">
                <a16:creationId xmlns:a16="http://schemas.microsoft.com/office/drawing/2014/main" id="{E743EFDB-89DE-C620-A3EA-4CEF594492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1108" y="5631713"/>
            <a:ext cx="766342" cy="766342"/>
          </a:xfrm>
          <a:prstGeom prst="rect">
            <a:avLst/>
          </a:prstGeom>
        </p:spPr>
      </p:pic>
      <p:pic>
        <p:nvPicPr>
          <p:cNvPr id="30" name="Immagine 29">
            <a:extLst>
              <a:ext uri="{FF2B5EF4-FFF2-40B4-BE49-F238E27FC236}">
                <a16:creationId xmlns:a16="http://schemas.microsoft.com/office/drawing/2014/main" id="{2C109201-9249-72C1-593A-4CF4604508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349" y="5708227"/>
            <a:ext cx="1567500" cy="689828"/>
          </a:xfrm>
          <a:prstGeom prst="rect">
            <a:avLst/>
          </a:prstGeom>
        </p:spPr>
      </p:pic>
    </p:spTree>
    <p:extLst>
      <p:ext uri="{BB962C8B-B14F-4D97-AF65-F5344CB8AC3E}">
        <p14:creationId xmlns:p14="http://schemas.microsoft.com/office/powerpoint/2010/main" val="70567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8668927">
            <a:off x="6897085" y="4423087"/>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3" name="TextBox 62">
            <a:extLst>
              <a:ext uri="{FF2B5EF4-FFF2-40B4-BE49-F238E27FC236}">
                <a16:creationId xmlns:a16="http://schemas.microsoft.com/office/drawing/2014/main" id="{D09082D5-F48D-4A64-B32F-8A77513AB951}"/>
              </a:ext>
            </a:extLst>
          </p:cNvPr>
          <p:cNvSpPr txBox="1"/>
          <p:nvPr/>
        </p:nvSpPr>
        <p:spPr>
          <a:xfrm>
            <a:off x="38236" y="1308139"/>
            <a:ext cx="10959409" cy="307777"/>
          </a:xfrm>
          <a:prstGeom prst="rect">
            <a:avLst/>
          </a:prstGeom>
          <a:noFill/>
        </p:spPr>
        <p:txBody>
          <a:bodyPr wrap="square" rtlCol="0">
            <a:spAutoFit/>
          </a:bodyPr>
          <a:lstStyle/>
          <a:p>
            <a:pPr algn="just"/>
            <a:r>
              <a:rPr lang="en-GB" altLang="ko-KR" sz="1400" b="1" dirty="0">
                <a:solidFill>
                  <a:srgbClr val="FF0000"/>
                </a:solidFill>
                <a:cs typeface="Arial" pitchFamily="34" charset="0"/>
              </a:rPr>
              <a:t>All of the reported simulations are related to the TSMC versions of the sensors. </a:t>
            </a:r>
            <a:endParaRPr lang="en-US" altLang="ko-KR" sz="1400" b="1" dirty="0">
              <a:solidFill>
                <a:srgbClr val="FF0000"/>
              </a:solidFill>
              <a:cs typeface="Arial" pitchFamily="34" charset="0"/>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pic>
        <p:nvPicPr>
          <p:cNvPr id="3" name="Immagine 2">
            <a:extLst>
              <a:ext uri="{FF2B5EF4-FFF2-40B4-BE49-F238E27FC236}">
                <a16:creationId xmlns:a16="http://schemas.microsoft.com/office/drawing/2014/main" id="{86B7A4E4-3468-CEA4-2497-4F16778B8F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75474" y="1273456"/>
            <a:ext cx="2327833" cy="213385"/>
          </a:xfrm>
          <a:prstGeom prst="rect">
            <a:avLst/>
          </a:prstGeom>
        </p:spPr>
      </p:pic>
      <p:sp>
        <p:nvSpPr>
          <p:cNvPr id="56" name="TextBox 30">
            <a:extLst>
              <a:ext uri="{FF2B5EF4-FFF2-40B4-BE49-F238E27FC236}">
                <a16:creationId xmlns:a16="http://schemas.microsoft.com/office/drawing/2014/main" id="{AF949E22-41C9-89A6-17EB-328B74828E52}"/>
              </a:ext>
            </a:extLst>
          </p:cNvPr>
          <p:cNvSpPr txBox="1"/>
          <p:nvPr/>
        </p:nvSpPr>
        <p:spPr>
          <a:xfrm>
            <a:off x="11150215" y="1744028"/>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50215" y="1526590"/>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76" name="CasellaDiTesto 75">
            <a:extLst>
              <a:ext uri="{FF2B5EF4-FFF2-40B4-BE49-F238E27FC236}">
                <a16:creationId xmlns:a16="http://schemas.microsoft.com/office/drawing/2014/main" id="{41F80E6B-D256-030F-E77E-F0003B61EE0D}"/>
              </a:ext>
            </a:extLst>
          </p:cNvPr>
          <p:cNvSpPr txBox="1"/>
          <p:nvPr/>
        </p:nvSpPr>
        <p:spPr>
          <a:xfrm>
            <a:off x="38236" y="1611985"/>
            <a:ext cx="11340455" cy="523220"/>
          </a:xfrm>
          <a:prstGeom prst="rect">
            <a:avLst/>
          </a:prstGeom>
          <a:noFill/>
        </p:spPr>
        <p:txBody>
          <a:bodyPr wrap="square" rtlCol="0">
            <a:spAutoFit/>
          </a:bodyPr>
          <a:lstStyle/>
          <a:p>
            <a:pPr algn="just"/>
            <a:r>
              <a:rPr lang="en-GB" sz="1400" b="1" dirty="0"/>
              <a:t>The differences found between the </a:t>
            </a:r>
            <a:r>
              <a:rPr lang="en-GB" sz="1400" b="1" dirty="0">
                <a:solidFill>
                  <a:schemeClr val="accent2"/>
                </a:solidFill>
              </a:rPr>
              <a:t>pre </a:t>
            </a:r>
            <a:r>
              <a:rPr lang="en-GB" sz="1400" b="1" dirty="0"/>
              <a:t>and </a:t>
            </a:r>
            <a:r>
              <a:rPr lang="en-GB" sz="1400" b="1" dirty="0">
                <a:solidFill>
                  <a:schemeClr val="accent2"/>
                </a:solidFill>
              </a:rPr>
              <a:t>post-fabrication </a:t>
            </a:r>
            <a:r>
              <a:rPr lang="en-GB" sz="1400" b="1" dirty="0"/>
              <a:t>case of the pressure sensor </a:t>
            </a:r>
            <a:r>
              <a:rPr lang="en-GB" sz="1400" b="1" dirty="0">
                <a:solidFill>
                  <a:srgbClr val="FF0000"/>
                </a:solidFill>
              </a:rPr>
              <a:t>provide a fixed variation introduced This is applied to the accelerometer</a:t>
            </a:r>
            <a:r>
              <a:rPr lang="en-GB" sz="1400" b="1" dirty="0"/>
              <a:t>, which has not been released at the moment</a:t>
            </a:r>
          </a:p>
        </p:txBody>
      </p:sp>
      <mc:AlternateContent xmlns:mc="http://schemas.openxmlformats.org/markup-compatibility/2006" xmlns:a14="http://schemas.microsoft.com/office/drawing/2010/main">
        <mc:Choice Requires="a14">
          <p:graphicFrame>
            <p:nvGraphicFramePr>
              <p:cNvPr id="77" name="Tabella 76">
                <a:extLst>
                  <a:ext uri="{FF2B5EF4-FFF2-40B4-BE49-F238E27FC236}">
                    <a16:creationId xmlns:a16="http://schemas.microsoft.com/office/drawing/2014/main" id="{315EEDEA-1312-3A74-2B42-AFB760FD9619}"/>
                  </a:ext>
                </a:extLst>
              </p:cNvPr>
              <p:cNvGraphicFramePr>
                <a:graphicFrameLocks noGrp="1"/>
              </p:cNvGraphicFramePr>
              <p:nvPr>
                <p:extLst>
                  <p:ext uri="{D42A27DB-BD31-4B8C-83A1-F6EECF244321}">
                    <p14:modId xmlns:p14="http://schemas.microsoft.com/office/powerpoint/2010/main" val="1083392320"/>
                  </p:ext>
                </p:extLst>
              </p:nvPr>
            </p:nvGraphicFramePr>
            <p:xfrm>
              <a:off x="239947" y="2714056"/>
              <a:ext cx="5967290" cy="3659320"/>
            </p:xfrm>
            <a:graphic>
              <a:graphicData uri="http://schemas.openxmlformats.org/drawingml/2006/table">
                <a:tbl>
                  <a:tblPr firstRow="1" firstCol="1" bandRow="1">
                    <a:tableStyleId>{5C22544A-7EE6-4342-B048-85BDC9FD1C3A}</a:tableStyleId>
                  </a:tblPr>
                  <a:tblGrid>
                    <a:gridCol w="2983645">
                      <a:extLst>
                        <a:ext uri="{9D8B030D-6E8A-4147-A177-3AD203B41FA5}">
                          <a16:colId xmlns:a16="http://schemas.microsoft.com/office/drawing/2014/main" val="2772899823"/>
                        </a:ext>
                      </a:extLst>
                    </a:gridCol>
                    <a:gridCol w="2983645">
                      <a:extLst>
                        <a:ext uri="{9D8B030D-6E8A-4147-A177-3AD203B41FA5}">
                          <a16:colId xmlns:a16="http://schemas.microsoft.com/office/drawing/2014/main" val="2467211541"/>
                        </a:ext>
                      </a:extLst>
                    </a:gridCol>
                  </a:tblGrid>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𝐖</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𝟏𝟒𝟔</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𝟐𝟐𝐮𝐦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Width central resonator plate</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528574598"/>
                      </a:ext>
                    </a:extLst>
                  </a:tr>
                  <a:tr h="65504">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𝐋</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𝟏𝟒𝟔</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𝟐𝟐𝐮𝐦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Length central resonator plate</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02998845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b="1" i="1" smtClean="0">
                                        <a:solidFill>
                                          <a:schemeClr val="tx1"/>
                                        </a:solidFill>
                                        <a:effectLst/>
                                        <a:latin typeface="Cambria Math" panose="02040503050406030204" pitchFamily="18" charset="0"/>
                                      </a:rPr>
                                    </m:ctrlPr>
                                  </m:sSubPr>
                                  <m:e>
                                    <m:r>
                                      <a:rPr lang="it-IT" sz="1400" b="1" i="1" smtClean="0">
                                        <a:solidFill>
                                          <a:schemeClr val="tx1"/>
                                        </a:solidFill>
                                        <a:effectLst/>
                                        <a:latin typeface="Cambria Math" panose="02040503050406030204" pitchFamily="18" charset="0"/>
                                      </a:rPr>
                                      <m:t>𝐋</m:t>
                                    </m:r>
                                  </m:e>
                                  <m:sub>
                                    <m:r>
                                      <a:rPr lang="it-IT" sz="1400" b="1" i="1" smtClean="0">
                                        <a:solidFill>
                                          <a:schemeClr val="tx1"/>
                                        </a:solidFill>
                                        <a:effectLst/>
                                        <a:latin typeface="Cambria Math" panose="02040503050406030204" pitchFamily="18" charset="0"/>
                                      </a:rPr>
                                      <m:t>𝐡</m:t>
                                    </m:r>
                                  </m:sub>
                                </m:sSub>
                                <m:r>
                                  <a:rPr lang="it-IT" sz="1400" b="1" smtClean="0">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𝟏𝟕</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𝟓𝟔𝐮𝐦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Perforation length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076231074"/>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𝐬</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𝟓</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𝟖𝟔𝐮𝐦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Spacing between perforations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306667813"/>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b="1" i="1" smtClean="0">
                                        <a:solidFill>
                                          <a:schemeClr val="tx1"/>
                                        </a:solidFill>
                                        <a:effectLst/>
                                        <a:latin typeface="Cambria Math" panose="02040503050406030204" pitchFamily="18" charset="0"/>
                                      </a:rPr>
                                    </m:ctrlPr>
                                  </m:sSubPr>
                                  <m:e>
                                    <m:r>
                                      <a:rPr lang="it-IT" sz="1400" b="1" i="1" smtClean="0">
                                        <a:solidFill>
                                          <a:schemeClr val="tx1"/>
                                        </a:solidFill>
                                        <a:effectLst/>
                                        <a:latin typeface="Cambria Math" panose="02040503050406030204" pitchFamily="18" charset="0"/>
                                      </a:rPr>
                                      <m:t>𝐡</m:t>
                                    </m:r>
                                  </m:e>
                                  <m:sub>
                                    <m:r>
                                      <a:rPr lang="it-IT" sz="1400" b="1" i="1" smtClean="0">
                                        <a:solidFill>
                                          <a:schemeClr val="tx1"/>
                                        </a:solidFill>
                                        <a:effectLst/>
                                        <a:latin typeface="Cambria Math" panose="02040503050406030204" pitchFamily="18" charset="0"/>
                                      </a:rPr>
                                      <m:t>𝟎</m:t>
                                    </m:r>
                                  </m:sub>
                                </m:sSub>
                                <m:r>
                                  <a:rPr lang="it-IT" sz="1400" b="1" smtClean="0">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𝟐</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𝟐𝟑𝐮𝐦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Air gap</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113486819"/>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b="1" i="1" smtClean="0">
                                        <a:solidFill>
                                          <a:schemeClr val="tx1"/>
                                        </a:solidFill>
                                        <a:effectLst/>
                                        <a:latin typeface="Cambria Math" panose="02040503050406030204" pitchFamily="18" charset="0"/>
                                      </a:rPr>
                                    </m:ctrlPr>
                                  </m:sSubPr>
                                  <m:e>
                                    <m:r>
                                      <a:rPr lang="it-IT" sz="1400" b="1" i="1" smtClean="0">
                                        <a:solidFill>
                                          <a:schemeClr val="tx1"/>
                                        </a:solidFill>
                                        <a:effectLst/>
                                        <a:latin typeface="Cambria Math" panose="02040503050406030204" pitchFamily="18" charset="0"/>
                                      </a:rPr>
                                      <m:t>𝐓</m:t>
                                    </m:r>
                                  </m:e>
                                  <m:sub>
                                    <m:r>
                                      <a:rPr lang="it-IT" sz="1400" b="1" i="1" smtClean="0">
                                        <a:solidFill>
                                          <a:schemeClr val="tx1"/>
                                        </a:solidFill>
                                        <a:effectLst/>
                                        <a:latin typeface="Cambria Math" panose="02040503050406030204" pitchFamily="18" charset="0"/>
                                      </a:rPr>
                                      <m:t>𝐩</m:t>
                                    </m:r>
                                  </m:sub>
                                </m:sSub>
                                <m:r>
                                  <a:rPr lang="it-IT" sz="1400" b="1" smtClean="0">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𝟑</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𝟑𝟖𝐮𝐦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Thickness central plate resonator</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04127233"/>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𝐦</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𝟏</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𝟓𝟑𝐱</m:t>
                                </m:r>
                                <m:sSup>
                                  <m:sSupPr>
                                    <m:ctrlPr>
                                      <a:rPr lang="en-GB" sz="1400" b="1" i="1">
                                        <a:solidFill>
                                          <a:schemeClr val="tx1"/>
                                        </a:solidFill>
                                        <a:effectLst/>
                                        <a:latin typeface="Cambria Math" panose="02040503050406030204" pitchFamily="18" charset="0"/>
                                      </a:rPr>
                                    </m:ctrlPr>
                                  </m:sSupPr>
                                  <m:e>
                                    <m:r>
                                      <a:rPr lang="it-IT" sz="1400" b="1" i="1" smtClean="0">
                                        <a:solidFill>
                                          <a:schemeClr val="tx1"/>
                                        </a:solidFill>
                                        <a:effectLst/>
                                        <a:latin typeface="Cambria Math" panose="02040503050406030204" pitchFamily="18" charset="0"/>
                                      </a:rPr>
                                      <m:t>𝟏𝟎</m:t>
                                    </m:r>
                                  </m:e>
                                  <m:sup>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𝟏𝟎</m:t>
                                    </m:r>
                                  </m:sup>
                                </m:sSup>
                                <m:r>
                                  <a:rPr lang="it-IT" sz="1400" b="1" i="1" smtClean="0">
                                    <a:solidFill>
                                      <a:schemeClr val="tx1"/>
                                    </a:solidFill>
                                    <a:effectLst/>
                                    <a:latin typeface="Cambria Math" panose="02040503050406030204" pitchFamily="18" charset="0"/>
                                  </a:rPr>
                                  <m:t>𝐤𝐠</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Mass central plate resonator</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47876085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𝐐</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𝟖𝟕</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𝟔𝟓</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Quality factor</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267685589"/>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b="1" i="1" smtClean="0">
                                        <a:solidFill>
                                          <a:schemeClr val="tx1"/>
                                        </a:solidFill>
                                        <a:effectLst/>
                                        <a:latin typeface="Cambria Math" panose="02040503050406030204" pitchFamily="18" charset="0"/>
                                      </a:rPr>
                                    </m:ctrlPr>
                                  </m:sSubPr>
                                  <m:e>
                                    <m:r>
                                      <a:rPr lang="it-IT" sz="1400" b="1" i="1" smtClean="0">
                                        <a:solidFill>
                                          <a:schemeClr val="tx1"/>
                                        </a:solidFill>
                                        <a:effectLst/>
                                        <a:latin typeface="Cambria Math" panose="02040503050406030204" pitchFamily="18" charset="0"/>
                                      </a:rPr>
                                      <m:t>𝐟</m:t>
                                    </m:r>
                                  </m:e>
                                  <m:sub>
                                    <m:r>
                                      <a:rPr lang="it-IT" sz="1400" b="1" i="1" smtClean="0">
                                        <a:solidFill>
                                          <a:schemeClr val="tx1"/>
                                        </a:solidFill>
                                        <a:effectLst/>
                                        <a:latin typeface="Cambria Math" panose="02040503050406030204" pitchFamily="18" charset="0"/>
                                      </a:rPr>
                                      <m:t>𝐫</m:t>
                                    </m:r>
                                  </m:sub>
                                </m:sSub>
                                <m:r>
                                  <a:rPr lang="it-IT" sz="1400" b="1" smtClean="0">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𝟏𝟑𝟓𝐤𝐇𝐳</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Resonance frequency</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23291732"/>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𝐛</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𝟏</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𝟒𝟖𝐱</m:t>
                                </m:r>
                                <m:sSup>
                                  <m:sSupPr>
                                    <m:ctrlPr>
                                      <a:rPr lang="en-GB" sz="1400" b="1" i="1">
                                        <a:solidFill>
                                          <a:schemeClr val="tx1"/>
                                        </a:solidFill>
                                        <a:effectLst/>
                                        <a:latin typeface="Cambria Math" panose="02040503050406030204" pitchFamily="18" charset="0"/>
                                      </a:rPr>
                                    </m:ctrlPr>
                                  </m:sSupPr>
                                  <m:e>
                                    <m:r>
                                      <a:rPr lang="it-IT" sz="1400" b="1" i="1" smtClean="0">
                                        <a:solidFill>
                                          <a:schemeClr val="tx1"/>
                                        </a:solidFill>
                                        <a:effectLst/>
                                        <a:latin typeface="Cambria Math" panose="02040503050406030204" pitchFamily="18" charset="0"/>
                                      </a:rPr>
                                      <m:t>𝟏𝟎</m:t>
                                    </m:r>
                                  </m:e>
                                  <m:sup>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𝟔</m:t>
                                    </m:r>
                                  </m:sup>
                                </m:sSup>
                                <m:r>
                                  <a:rPr lang="it-IT" sz="1400" b="1" smtClean="0">
                                    <a:solidFill>
                                      <a:schemeClr val="tx1"/>
                                    </a:solidFill>
                                    <a:effectLst/>
                                    <a:latin typeface="Cambria Math" panose="02040503050406030204" pitchFamily="18" charset="0"/>
                                  </a:rPr>
                                  <m:t> </m:t>
                                </m:r>
                                <m:r>
                                  <a:rPr lang="it-IT" sz="1400" b="1" i="1">
                                    <a:solidFill>
                                      <a:schemeClr val="tx1"/>
                                    </a:solidFill>
                                    <a:effectLst/>
                                    <a:latin typeface="Cambria Math" panose="02040503050406030204" pitchFamily="18" charset="0"/>
                                  </a:rPr>
                                  <m:t>𝐍𝐬</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Damping coefficient</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877652766"/>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𝐤</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𝟏𝟏𝟎</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𝟎𝟖</m:t>
                                </m:r>
                                <m:r>
                                  <a:rPr lang="it-IT" sz="1400" b="1" smtClean="0">
                                    <a:solidFill>
                                      <a:schemeClr val="tx1"/>
                                    </a:solidFill>
                                    <a:effectLst/>
                                    <a:latin typeface="Cambria Math" panose="02040503050406030204" pitchFamily="18" charset="0"/>
                                  </a:rPr>
                                  <m:t> </m:t>
                                </m:r>
                                <m:r>
                                  <a:rPr lang="it-IT" sz="1400" b="1" i="1" smtClean="0">
                                    <a:solidFill>
                                      <a:schemeClr val="tx1"/>
                                    </a:solidFill>
                                    <a:effectLst/>
                                    <a:latin typeface="Cambria Math" panose="02040503050406030204" pitchFamily="18" charset="0"/>
                                  </a:rPr>
                                  <m:t>𝐍</m:t>
                                </m:r>
                                <m:r>
                                  <a:rPr lang="it-IT" sz="1400" b="1" smtClean="0">
                                    <a:solidFill>
                                      <a:schemeClr val="tx1"/>
                                    </a:solidFill>
                                    <a:effectLst/>
                                    <a:latin typeface="Cambria Math" panose="02040503050406030204" pitchFamily="18" charset="0"/>
                                  </a:rPr>
                                  <m:t>/</m:t>
                                </m:r>
                                <m:r>
                                  <a:rPr lang="it-IT" sz="1400" b="1" i="1" smtClean="0">
                                    <a:solidFill>
                                      <a:schemeClr val="tx1"/>
                                    </a:solidFill>
                                    <a:effectLst/>
                                    <a:latin typeface="Cambria Math" panose="02040503050406030204" pitchFamily="18" charset="0"/>
                                  </a:rPr>
                                  <m:t>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400" b="1" dirty="0">
                              <a:solidFill>
                                <a:schemeClr val="tx1"/>
                              </a:solidFill>
                              <a:effectLst/>
                            </a:rPr>
                            <a:t>Stiffness constant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175678048"/>
                      </a:ext>
                    </a:extLst>
                  </a:tr>
                </a:tbl>
              </a:graphicData>
            </a:graphic>
          </p:graphicFrame>
        </mc:Choice>
        <mc:Fallback xmlns="">
          <p:graphicFrame>
            <p:nvGraphicFramePr>
              <p:cNvPr id="77" name="Tabella 76">
                <a:extLst>
                  <a:ext uri="{FF2B5EF4-FFF2-40B4-BE49-F238E27FC236}">
                    <a16:creationId xmlns:a16="http://schemas.microsoft.com/office/drawing/2014/main" id="{315EEDEA-1312-3A74-2B42-AFB760FD9619}"/>
                  </a:ext>
                </a:extLst>
              </p:cNvPr>
              <p:cNvGraphicFramePr>
                <a:graphicFrameLocks noGrp="1"/>
              </p:cNvGraphicFramePr>
              <p:nvPr>
                <p:extLst>
                  <p:ext uri="{D42A27DB-BD31-4B8C-83A1-F6EECF244321}">
                    <p14:modId xmlns:p14="http://schemas.microsoft.com/office/powerpoint/2010/main" val="1083392320"/>
                  </p:ext>
                </p:extLst>
              </p:nvPr>
            </p:nvGraphicFramePr>
            <p:xfrm>
              <a:off x="239947" y="2714056"/>
              <a:ext cx="5967290" cy="3659320"/>
            </p:xfrm>
            <a:graphic>
              <a:graphicData uri="http://schemas.openxmlformats.org/drawingml/2006/table">
                <a:tbl>
                  <a:tblPr firstRow="1" firstCol="1" bandRow="1">
                    <a:tableStyleId>{5C22544A-7EE6-4342-B048-85BDC9FD1C3A}</a:tableStyleId>
                  </a:tblPr>
                  <a:tblGrid>
                    <a:gridCol w="2983645">
                      <a:extLst>
                        <a:ext uri="{9D8B030D-6E8A-4147-A177-3AD203B41FA5}">
                          <a16:colId xmlns:a16="http://schemas.microsoft.com/office/drawing/2014/main" val="2772899823"/>
                        </a:ext>
                      </a:extLst>
                    </a:gridCol>
                    <a:gridCol w="2983645">
                      <a:extLst>
                        <a:ext uri="{9D8B030D-6E8A-4147-A177-3AD203B41FA5}">
                          <a16:colId xmlns:a16="http://schemas.microsoft.com/office/drawing/2014/main" val="2467211541"/>
                        </a:ext>
                      </a:extLst>
                    </a:gridCol>
                  </a:tblGrid>
                  <a:tr h="329883">
                    <a:tc>
                      <a:txBody>
                        <a:bodyPr/>
                        <a:lstStyle/>
                        <a:p>
                          <a:endParaRPr lang="en-US"/>
                        </a:p>
                      </a:txBody>
                      <a:tcPr marL="68580" marR="68580" marT="0" marB="0">
                        <a:blipFill>
                          <a:blip r:embed="rId3"/>
                          <a:stretch>
                            <a:fillRect l="-204" t="-16667" r="-100816" b="-1016667"/>
                          </a:stretch>
                        </a:blipFill>
                      </a:tcPr>
                    </a:tc>
                    <a:tc>
                      <a:txBody>
                        <a:bodyPr/>
                        <a:lstStyle/>
                        <a:p>
                          <a:pPr algn="just">
                            <a:lnSpc>
                              <a:spcPct val="107000"/>
                            </a:lnSpc>
                            <a:spcAft>
                              <a:spcPts val="800"/>
                            </a:spcAft>
                          </a:pPr>
                          <a:r>
                            <a:rPr lang="en-GB" sz="1400" b="1" dirty="0">
                              <a:solidFill>
                                <a:schemeClr val="tx1"/>
                              </a:solidFill>
                              <a:effectLst/>
                            </a:rPr>
                            <a:t>Width central resonator plate</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528574598"/>
                      </a:ext>
                    </a:extLst>
                  </a:tr>
                  <a:tr h="329883">
                    <a:tc>
                      <a:txBody>
                        <a:bodyPr/>
                        <a:lstStyle/>
                        <a:p>
                          <a:endParaRPr lang="en-US"/>
                        </a:p>
                      </a:txBody>
                      <a:tcPr marL="68580" marR="68580" marT="0" marB="0">
                        <a:blipFill>
                          <a:blip r:embed="rId3"/>
                          <a:stretch>
                            <a:fillRect l="-204" t="-116667" r="-100816" b="-916667"/>
                          </a:stretch>
                        </a:blipFill>
                      </a:tcPr>
                    </a:tc>
                    <a:tc>
                      <a:txBody>
                        <a:bodyPr/>
                        <a:lstStyle/>
                        <a:p>
                          <a:pPr algn="just">
                            <a:lnSpc>
                              <a:spcPct val="107000"/>
                            </a:lnSpc>
                            <a:spcAft>
                              <a:spcPts val="800"/>
                            </a:spcAft>
                          </a:pPr>
                          <a:r>
                            <a:rPr lang="en-GB" sz="1400" b="1" dirty="0">
                              <a:solidFill>
                                <a:schemeClr val="tx1"/>
                              </a:solidFill>
                              <a:effectLst/>
                            </a:rPr>
                            <a:t>Length central resonator plate</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029988451"/>
                      </a:ext>
                    </a:extLst>
                  </a:tr>
                  <a:tr h="329883">
                    <a:tc>
                      <a:txBody>
                        <a:bodyPr/>
                        <a:lstStyle/>
                        <a:p>
                          <a:endParaRPr lang="en-US"/>
                        </a:p>
                      </a:txBody>
                      <a:tcPr marL="68580" marR="68580" marT="0" marB="0">
                        <a:blipFill>
                          <a:blip r:embed="rId3"/>
                          <a:stretch>
                            <a:fillRect l="-204" t="-212727" r="-100816" b="-800000"/>
                          </a:stretch>
                        </a:blipFill>
                      </a:tcPr>
                    </a:tc>
                    <a:tc>
                      <a:txBody>
                        <a:bodyPr/>
                        <a:lstStyle/>
                        <a:p>
                          <a:pPr algn="just">
                            <a:lnSpc>
                              <a:spcPct val="107000"/>
                            </a:lnSpc>
                            <a:spcAft>
                              <a:spcPts val="800"/>
                            </a:spcAft>
                          </a:pPr>
                          <a:r>
                            <a:rPr lang="en-GB" sz="1400" b="1" dirty="0">
                              <a:solidFill>
                                <a:schemeClr val="tx1"/>
                              </a:solidFill>
                              <a:effectLst/>
                            </a:rPr>
                            <a:t>Perforation length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076231074"/>
                      </a:ext>
                    </a:extLst>
                  </a:tr>
                  <a:tr h="329883">
                    <a:tc>
                      <a:txBody>
                        <a:bodyPr/>
                        <a:lstStyle/>
                        <a:p>
                          <a:endParaRPr lang="en-US"/>
                        </a:p>
                      </a:txBody>
                      <a:tcPr marL="68580" marR="68580" marT="0" marB="0">
                        <a:blipFill>
                          <a:blip r:embed="rId3"/>
                          <a:stretch>
                            <a:fillRect l="-204" t="-318519" r="-100816" b="-714815"/>
                          </a:stretch>
                        </a:blipFill>
                      </a:tcPr>
                    </a:tc>
                    <a:tc>
                      <a:txBody>
                        <a:bodyPr/>
                        <a:lstStyle/>
                        <a:p>
                          <a:pPr algn="just">
                            <a:lnSpc>
                              <a:spcPct val="107000"/>
                            </a:lnSpc>
                            <a:spcAft>
                              <a:spcPts val="800"/>
                            </a:spcAft>
                          </a:pPr>
                          <a:r>
                            <a:rPr lang="en-GB" sz="1400" b="1" dirty="0">
                              <a:solidFill>
                                <a:schemeClr val="tx1"/>
                              </a:solidFill>
                              <a:effectLst/>
                            </a:rPr>
                            <a:t>Spacing between perforations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306667813"/>
                      </a:ext>
                    </a:extLst>
                  </a:tr>
                  <a:tr h="329883">
                    <a:tc>
                      <a:txBody>
                        <a:bodyPr/>
                        <a:lstStyle/>
                        <a:p>
                          <a:endParaRPr lang="en-US"/>
                        </a:p>
                      </a:txBody>
                      <a:tcPr marL="68580" marR="68580" marT="0" marB="0">
                        <a:blipFill>
                          <a:blip r:embed="rId3"/>
                          <a:stretch>
                            <a:fillRect l="-204" t="-418519" r="-100816" b="-614815"/>
                          </a:stretch>
                        </a:blipFill>
                      </a:tcPr>
                    </a:tc>
                    <a:tc>
                      <a:txBody>
                        <a:bodyPr/>
                        <a:lstStyle/>
                        <a:p>
                          <a:pPr algn="just">
                            <a:lnSpc>
                              <a:spcPct val="107000"/>
                            </a:lnSpc>
                            <a:spcAft>
                              <a:spcPts val="800"/>
                            </a:spcAft>
                          </a:pPr>
                          <a:r>
                            <a:rPr lang="en-GB" sz="1400" b="1" dirty="0">
                              <a:solidFill>
                                <a:schemeClr val="tx1"/>
                              </a:solidFill>
                              <a:effectLst/>
                            </a:rPr>
                            <a:t>Air gap</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113486819"/>
                      </a:ext>
                    </a:extLst>
                  </a:tr>
                  <a:tr h="350330">
                    <a:tc>
                      <a:txBody>
                        <a:bodyPr/>
                        <a:lstStyle/>
                        <a:p>
                          <a:endParaRPr lang="en-US"/>
                        </a:p>
                      </a:txBody>
                      <a:tcPr marL="68580" marR="68580" marT="0" marB="0">
                        <a:blipFill>
                          <a:blip r:embed="rId3"/>
                          <a:stretch>
                            <a:fillRect l="-204" t="-491228" r="-100816" b="-482456"/>
                          </a:stretch>
                        </a:blipFill>
                      </a:tcPr>
                    </a:tc>
                    <a:tc>
                      <a:txBody>
                        <a:bodyPr/>
                        <a:lstStyle/>
                        <a:p>
                          <a:pPr algn="just">
                            <a:lnSpc>
                              <a:spcPct val="107000"/>
                            </a:lnSpc>
                            <a:spcAft>
                              <a:spcPts val="800"/>
                            </a:spcAft>
                          </a:pPr>
                          <a:r>
                            <a:rPr lang="en-GB" sz="1400" b="1" dirty="0">
                              <a:solidFill>
                                <a:schemeClr val="tx1"/>
                              </a:solidFill>
                              <a:effectLst/>
                            </a:rPr>
                            <a:t>Thickness central plate resonator</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04127233"/>
                      </a:ext>
                    </a:extLst>
                  </a:tr>
                  <a:tr h="334963">
                    <a:tc>
                      <a:txBody>
                        <a:bodyPr/>
                        <a:lstStyle/>
                        <a:p>
                          <a:endParaRPr lang="en-US"/>
                        </a:p>
                      </a:txBody>
                      <a:tcPr marL="68580" marR="68580" marT="0" marB="0">
                        <a:blipFill>
                          <a:blip r:embed="rId3"/>
                          <a:stretch>
                            <a:fillRect l="-204" t="-612727" r="-100816" b="-400000"/>
                          </a:stretch>
                        </a:blipFill>
                      </a:tcPr>
                    </a:tc>
                    <a:tc>
                      <a:txBody>
                        <a:bodyPr/>
                        <a:lstStyle/>
                        <a:p>
                          <a:pPr algn="just">
                            <a:lnSpc>
                              <a:spcPct val="107000"/>
                            </a:lnSpc>
                            <a:spcAft>
                              <a:spcPts val="800"/>
                            </a:spcAft>
                          </a:pPr>
                          <a:r>
                            <a:rPr lang="en-GB" sz="1400" b="1" dirty="0">
                              <a:solidFill>
                                <a:schemeClr val="tx1"/>
                              </a:solidFill>
                              <a:effectLst/>
                            </a:rPr>
                            <a:t>Mass central plate resonator</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478760851"/>
                      </a:ext>
                    </a:extLst>
                  </a:tr>
                  <a:tr h="329883">
                    <a:tc>
                      <a:txBody>
                        <a:bodyPr/>
                        <a:lstStyle/>
                        <a:p>
                          <a:endParaRPr lang="en-US"/>
                        </a:p>
                      </a:txBody>
                      <a:tcPr marL="68580" marR="68580" marT="0" marB="0">
                        <a:blipFill>
                          <a:blip r:embed="rId3"/>
                          <a:stretch>
                            <a:fillRect l="-204" t="-712727" r="-100816" b="-300000"/>
                          </a:stretch>
                        </a:blipFill>
                      </a:tcPr>
                    </a:tc>
                    <a:tc>
                      <a:txBody>
                        <a:bodyPr/>
                        <a:lstStyle/>
                        <a:p>
                          <a:pPr algn="just">
                            <a:lnSpc>
                              <a:spcPct val="107000"/>
                            </a:lnSpc>
                            <a:spcAft>
                              <a:spcPts val="800"/>
                            </a:spcAft>
                          </a:pPr>
                          <a:r>
                            <a:rPr lang="en-GB" sz="1400" b="1" dirty="0">
                              <a:solidFill>
                                <a:schemeClr val="tx1"/>
                              </a:solidFill>
                              <a:effectLst/>
                            </a:rPr>
                            <a:t>Quality factor</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267685589"/>
                      </a:ext>
                    </a:extLst>
                  </a:tr>
                  <a:tr h="329883">
                    <a:tc>
                      <a:txBody>
                        <a:bodyPr/>
                        <a:lstStyle/>
                        <a:p>
                          <a:endParaRPr lang="en-US"/>
                        </a:p>
                      </a:txBody>
                      <a:tcPr marL="68580" marR="68580" marT="0" marB="0">
                        <a:blipFill>
                          <a:blip r:embed="rId3"/>
                          <a:stretch>
                            <a:fillRect l="-204" t="-827778" r="-100816" b="-205556"/>
                          </a:stretch>
                        </a:blipFill>
                      </a:tcPr>
                    </a:tc>
                    <a:tc>
                      <a:txBody>
                        <a:bodyPr/>
                        <a:lstStyle/>
                        <a:p>
                          <a:pPr algn="just">
                            <a:lnSpc>
                              <a:spcPct val="107000"/>
                            </a:lnSpc>
                            <a:spcAft>
                              <a:spcPts val="800"/>
                            </a:spcAft>
                          </a:pPr>
                          <a:r>
                            <a:rPr lang="en-GB" sz="1400" b="1" dirty="0">
                              <a:solidFill>
                                <a:schemeClr val="tx1"/>
                              </a:solidFill>
                              <a:effectLst/>
                            </a:rPr>
                            <a:t>Resonance frequency</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23291732"/>
                      </a:ext>
                    </a:extLst>
                  </a:tr>
                  <a:tr h="334963">
                    <a:tc>
                      <a:txBody>
                        <a:bodyPr/>
                        <a:lstStyle/>
                        <a:p>
                          <a:endParaRPr lang="en-US"/>
                        </a:p>
                      </a:txBody>
                      <a:tcPr marL="68580" marR="68580" marT="0" marB="0">
                        <a:blipFill>
                          <a:blip r:embed="rId3"/>
                          <a:stretch>
                            <a:fillRect l="-204" t="-910909" r="-100816" b="-101818"/>
                          </a:stretch>
                        </a:blipFill>
                      </a:tcPr>
                    </a:tc>
                    <a:tc>
                      <a:txBody>
                        <a:bodyPr/>
                        <a:lstStyle/>
                        <a:p>
                          <a:pPr algn="just">
                            <a:lnSpc>
                              <a:spcPct val="107000"/>
                            </a:lnSpc>
                            <a:spcAft>
                              <a:spcPts val="800"/>
                            </a:spcAft>
                          </a:pPr>
                          <a:r>
                            <a:rPr lang="en-GB" sz="1400" b="1" dirty="0">
                              <a:solidFill>
                                <a:schemeClr val="tx1"/>
                              </a:solidFill>
                              <a:effectLst/>
                            </a:rPr>
                            <a:t>Damping coefficient</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877652766"/>
                      </a:ext>
                    </a:extLst>
                  </a:tr>
                  <a:tr h="329883">
                    <a:tc>
                      <a:txBody>
                        <a:bodyPr/>
                        <a:lstStyle/>
                        <a:p>
                          <a:endParaRPr lang="en-US"/>
                        </a:p>
                      </a:txBody>
                      <a:tcPr marL="68580" marR="68580" marT="0" marB="0">
                        <a:blipFill>
                          <a:blip r:embed="rId3"/>
                          <a:stretch>
                            <a:fillRect l="-204" t="-1029630" r="-100816" b="-3704"/>
                          </a:stretch>
                        </a:blipFill>
                      </a:tcPr>
                    </a:tc>
                    <a:tc>
                      <a:txBody>
                        <a:bodyPr/>
                        <a:lstStyle/>
                        <a:p>
                          <a:pPr algn="just">
                            <a:lnSpc>
                              <a:spcPct val="107000"/>
                            </a:lnSpc>
                            <a:spcAft>
                              <a:spcPts val="800"/>
                            </a:spcAft>
                          </a:pPr>
                          <a:r>
                            <a:rPr lang="en-GB" sz="1400" b="1" dirty="0">
                              <a:solidFill>
                                <a:schemeClr val="tx1"/>
                              </a:solidFill>
                              <a:effectLst/>
                            </a:rPr>
                            <a:t>Stiffness constant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175678048"/>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8" name="Tabella 77">
                <a:extLst>
                  <a:ext uri="{FF2B5EF4-FFF2-40B4-BE49-F238E27FC236}">
                    <a16:creationId xmlns:a16="http://schemas.microsoft.com/office/drawing/2014/main" id="{5AAC3D0F-AF36-A720-2EB8-9FE8A3BD6E0F}"/>
                  </a:ext>
                </a:extLst>
              </p:cNvPr>
              <p:cNvGraphicFramePr>
                <a:graphicFrameLocks noGrp="1"/>
              </p:cNvGraphicFramePr>
              <p:nvPr>
                <p:extLst>
                  <p:ext uri="{D42A27DB-BD31-4B8C-83A1-F6EECF244321}">
                    <p14:modId xmlns:p14="http://schemas.microsoft.com/office/powerpoint/2010/main" val="1979987790"/>
                  </p:ext>
                </p:extLst>
              </p:nvPr>
            </p:nvGraphicFramePr>
            <p:xfrm>
              <a:off x="6293641" y="2722901"/>
              <a:ext cx="5762056" cy="2094487"/>
            </p:xfrm>
            <a:graphic>
              <a:graphicData uri="http://schemas.openxmlformats.org/drawingml/2006/table">
                <a:tbl>
                  <a:tblPr firstRow="1" firstCol="1" bandRow="1">
                    <a:tableStyleId>{5C22544A-7EE6-4342-B048-85BDC9FD1C3A}</a:tableStyleId>
                  </a:tblPr>
                  <a:tblGrid>
                    <a:gridCol w="2881028">
                      <a:extLst>
                        <a:ext uri="{9D8B030D-6E8A-4147-A177-3AD203B41FA5}">
                          <a16:colId xmlns:a16="http://schemas.microsoft.com/office/drawing/2014/main" val="2954977899"/>
                        </a:ext>
                      </a:extLst>
                    </a:gridCol>
                    <a:gridCol w="2881028">
                      <a:extLst>
                        <a:ext uri="{9D8B030D-6E8A-4147-A177-3AD203B41FA5}">
                          <a16:colId xmlns:a16="http://schemas.microsoft.com/office/drawing/2014/main" val="11219257"/>
                        </a:ext>
                      </a:extLst>
                    </a:gridCol>
                  </a:tblGrid>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𝐖</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𝟏𝟒𝟔</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𝟐𝟐𝐮𝐦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Width central resonator plate</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23570797"/>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𝐋</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𝟏𝟒𝟔</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𝟐𝟐𝐮𝐦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Length central resonator plate</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436191920"/>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b="1" i="1" smtClean="0">
                                        <a:solidFill>
                                          <a:schemeClr val="tx1"/>
                                        </a:solidFill>
                                        <a:effectLst/>
                                        <a:latin typeface="Cambria Math" panose="02040503050406030204" pitchFamily="18" charset="0"/>
                                      </a:rPr>
                                    </m:ctrlPr>
                                  </m:sSubPr>
                                  <m:e>
                                    <m:r>
                                      <a:rPr lang="it-IT" sz="1400" b="1" i="1" smtClean="0">
                                        <a:solidFill>
                                          <a:schemeClr val="tx1"/>
                                        </a:solidFill>
                                        <a:effectLst/>
                                        <a:latin typeface="Cambria Math" panose="02040503050406030204" pitchFamily="18" charset="0"/>
                                      </a:rPr>
                                      <m:t>𝐋</m:t>
                                    </m:r>
                                  </m:e>
                                  <m:sub>
                                    <m:r>
                                      <a:rPr lang="it-IT" sz="1400" b="1" i="1" smtClean="0">
                                        <a:solidFill>
                                          <a:schemeClr val="tx1"/>
                                        </a:solidFill>
                                        <a:effectLst/>
                                        <a:latin typeface="Cambria Math" panose="02040503050406030204" pitchFamily="18" charset="0"/>
                                      </a:rPr>
                                      <m:t>𝐡</m:t>
                                    </m:r>
                                  </m:sub>
                                </m:sSub>
                                <m:r>
                                  <a:rPr lang="it-IT" sz="1400" b="1" smtClean="0">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𝟏𝟕</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𝟓𝟔𝐮𝐦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Perforation length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553705403"/>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400" b="1" i="1" smtClean="0">
                                    <a:solidFill>
                                      <a:schemeClr val="tx1"/>
                                    </a:solidFill>
                                    <a:effectLst/>
                                    <a:latin typeface="Cambria Math" panose="02040503050406030204" pitchFamily="18" charset="0"/>
                                  </a:rPr>
                                  <m:t>𝐬</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𝟓</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𝟖𝟔𝐮𝐦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Spacing between perforations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433086826"/>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b="1" i="1" smtClean="0">
                                        <a:solidFill>
                                          <a:schemeClr val="tx1"/>
                                        </a:solidFill>
                                        <a:effectLst/>
                                        <a:latin typeface="Cambria Math" panose="02040503050406030204" pitchFamily="18" charset="0"/>
                                      </a:rPr>
                                    </m:ctrlPr>
                                  </m:sSubPr>
                                  <m:e>
                                    <m:r>
                                      <a:rPr lang="it-IT" sz="1400" b="1" i="1" smtClean="0">
                                        <a:solidFill>
                                          <a:schemeClr val="tx1"/>
                                        </a:solidFill>
                                        <a:effectLst/>
                                        <a:latin typeface="Cambria Math" panose="02040503050406030204" pitchFamily="18" charset="0"/>
                                      </a:rPr>
                                      <m:t>𝐡</m:t>
                                    </m:r>
                                  </m:e>
                                  <m:sub>
                                    <m:r>
                                      <a:rPr lang="it-IT" sz="1400" b="1" i="1" smtClean="0">
                                        <a:solidFill>
                                          <a:schemeClr val="tx1"/>
                                        </a:solidFill>
                                        <a:effectLst/>
                                        <a:latin typeface="Cambria Math" panose="02040503050406030204" pitchFamily="18" charset="0"/>
                                      </a:rPr>
                                      <m:t>𝟎</m:t>
                                    </m:r>
                                  </m:sub>
                                </m:sSub>
                                <m:r>
                                  <a:rPr lang="it-IT" sz="1400" b="1" smtClean="0">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𝟐</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𝟐𝟑𝐮𝐦</m:t>
                                </m:r>
                              </m:oMath>
                            </m:oMathPara>
                          </a14:m>
                          <a:endParaRPr lang="en-GB" sz="1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Air gap</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04537096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b="1" i="1" smtClean="0">
                                        <a:solidFill>
                                          <a:schemeClr val="tx1"/>
                                        </a:solidFill>
                                        <a:effectLst/>
                                        <a:latin typeface="Cambria Math" panose="02040503050406030204" pitchFamily="18" charset="0"/>
                                      </a:rPr>
                                    </m:ctrlPr>
                                  </m:sSubPr>
                                  <m:e>
                                    <m:r>
                                      <a:rPr lang="it-IT" sz="1400" b="1" i="1" smtClean="0">
                                        <a:solidFill>
                                          <a:schemeClr val="tx1"/>
                                        </a:solidFill>
                                        <a:effectLst/>
                                        <a:latin typeface="Cambria Math" panose="02040503050406030204" pitchFamily="18" charset="0"/>
                                      </a:rPr>
                                      <m:t>𝐓</m:t>
                                    </m:r>
                                  </m:e>
                                  <m:sub>
                                    <m:r>
                                      <a:rPr lang="it-IT" sz="1400" b="1" i="1" smtClean="0">
                                        <a:solidFill>
                                          <a:schemeClr val="tx1"/>
                                        </a:solidFill>
                                        <a:effectLst/>
                                        <a:latin typeface="Cambria Math" panose="02040503050406030204" pitchFamily="18" charset="0"/>
                                      </a:rPr>
                                      <m:t>𝐩</m:t>
                                    </m:r>
                                  </m:sub>
                                </m:sSub>
                                <m:r>
                                  <a:rPr lang="it-IT" sz="1400" b="1" smtClean="0">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𝟑</m:t>
                                </m:r>
                                <m:r>
                                  <a:rPr lang="it-IT" sz="1400" b="1">
                                    <a:solidFill>
                                      <a:schemeClr val="tx1"/>
                                    </a:solidFill>
                                    <a:effectLst/>
                                    <a:latin typeface="Cambria Math" panose="02040503050406030204" pitchFamily="18" charset="0"/>
                                  </a:rPr>
                                  <m:t>.</m:t>
                                </m:r>
                                <m:r>
                                  <a:rPr lang="it-IT" sz="1400" b="1" i="1">
                                    <a:solidFill>
                                      <a:schemeClr val="tx1"/>
                                    </a:solidFill>
                                    <a:effectLst/>
                                    <a:latin typeface="Cambria Math" panose="02040503050406030204" pitchFamily="18" charset="0"/>
                                  </a:rPr>
                                  <m:t>𝟖𝟕𝐮𝐦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Thickness central plate resonator</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00065066"/>
                      </a:ext>
                    </a:extLst>
                  </a:tr>
                </a:tbl>
              </a:graphicData>
            </a:graphic>
          </p:graphicFrame>
        </mc:Choice>
        <mc:Fallback xmlns="">
          <p:graphicFrame>
            <p:nvGraphicFramePr>
              <p:cNvPr id="78" name="Tabella 77">
                <a:extLst>
                  <a:ext uri="{FF2B5EF4-FFF2-40B4-BE49-F238E27FC236}">
                    <a16:creationId xmlns:a16="http://schemas.microsoft.com/office/drawing/2014/main" id="{5AAC3D0F-AF36-A720-2EB8-9FE8A3BD6E0F}"/>
                  </a:ext>
                </a:extLst>
              </p:cNvPr>
              <p:cNvGraphicFramePr>
                <a:graphicFrameLocks noGrp="1"/>
              </p:cNvGraphicFramePr>
              <p:nvPr>
                <p:extLst>
                  <p:ext uri="{D42A27DB-BD31-4B8C-83A1-F6EECF244321}">
                    <p14:modId xmlns:p14="http://schemas.microsoft.com/office/powerpoint/2010/main" val="1979987790"/>
                  </p:ext>
                </p:extLst>
              </p:nvPr>
            </p:nvGraphicFramePr>
            <p:xfrm>
              <a:off x="6293641" y="2722901"/>
              <a:ext cx="5762056" cy="2094487"/>
            </p:xfrm>
            <a:graphic>
              <a:graphicData uri="http://schemas.openxmlformats.org/drawingml/2006/table">
                <a:tbl>
                  <a:tblPr firstRow="1" firstCol="1" bandRow="1">
                    <a:tableStyleId>{5C22544A-7EE6-4342-B048-85BDC9FD1C3A}</a:tableStyleId>
                  </a:tblPr>
                  <a:tblGrid>
                    <a:gridCol w="2881028">
                      <a:extLst>
                        <a:ext uri="{9D8B030D-6E8A-4147-A177-3AD203B41FA5}">
                          <a16:colId xmlns:a16="http://schemas.microsoft.com/office/drawing/2014/main" val="2954977899"/>
                        </a:ext>
                      </a:extLst>
                    </a:gridCol>
                    <a:gridCol w="2881028">
                      <a:extLst>
                        <a:ext uri="{9D8B030D-6E8A-4147-A177-3AD203B41FA5}">
                          <a16:colId xmlns:a16="http://schemas.microsoft.com/office/drawing/2014/main" val="11219257"/>
                        </a:ext>
                      </a:extLst>
                    </a:gridCol>
                  </a:tblGrid>
                  <a:tr h="329883">
                    <a:tc>
                      <a:txBody>
                        <a:bodyPr/>
                        <a:lstStyle/>
                        <a:p>
                          <a:endParaRPr lang="en-US"/>
                        </a:p>
                      </a:txBody>
                      <a:tcPr marL="68580" marR="68580" marT="0" marB="0">
                        <a:blipFill>
                          <a:blip r:embed="rId4"/>
                          <a:stretch>
                            <a:fillRect l="-211" t="-16667" r="-100846" b="-570370"/>
                          </a:stretch>
                        </a:blipFill>
                      </a:tcPr>
                    </a:tc>
                    <a:tc>
                      <a:txBody>
                        <a:bodyPr/>
                        <a:lstStyle/>
                        <a:p>
                          <a:pPr algn="just">
                            <a:lnSpc>
                              <a:spcPct val="107000"/>
                            </a:lnSpc>
                            <a:spcAft>
                              <a:spcPts val="800"/>
                            </a:spcAft>
                          </a:pPr>
                          <a:r>
                            <a:rPr lang="en-GB" sz="1400" b="1" dirty="0">
                              <a:solidFill>
                                <a:schemeClr val="tx1"/>
                              </a:solidFill>
                              <a:effectLst/>
                            </a:rPr>
                            <a:t>Width central resonator plate</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23570797"/>
                      </a:ext>
                    </a:extLst>
                  </a:tr>
                  <a:tr h="329883">
                    <a:tc>
                      <a:txBody>
                        <a:bodyPr/>
                        <a:lstStyle/>
                        <a:p>
                          <a:endParaRPr lang="en-US"/>
                        </a:p>
                      </a:txBody>
                      <a:tcPr marL="68580" marR="68580" marT="0" marB="0">
                        <a:blipFill>
                          <a:blip r:embed="rId4"/>
                          <a:stretch>
                            <a:fillRect l="-211" t="-114545" r="-100846" b="-460000"/>
                          </a:stretch>
                        </a:blipFill>
                      </a:tcPr>
                    </a:tc>
                    <a:tc>
                      <a:txBody>
                        <a:bodyPr/>
                        <a:lstStyle/>
                        <a:p>
                          <a:pPr algn="just">
                            <a:lnSpc>
                              <a:spcPct val="107000"/>
                            </a:lnSpc>
                            <a:spcAft>
                              <a:spcPts val="800"/>
                            </a:spcAft>
                          </a:pPr>
                          <a:r>
                            <a:rPr lang="en-GB" sz="1400" b="1" dirty="0">
                              <a:solidFill>
                                <a:schemeClr val="tx1"/>
                              </a:solidFill>
                              <a:effectLst/>
                            </a:rPr>
                            <a:t>Length central resonator plate</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436191920"/>
                      </a:ext>
                    </a:extLst>
                  </a:tr>
                  <a:tr h="329883">
                    <a:tc>
                      <a:txBody>
                        <a:bodyPr/>
                        <a:lstStyle/>
                        <a:p>
                          <a:endParaRPr lang="en-US"/>
                        </a:p>
                      </a:txBody>
                      <a:tcPr marL="68580" marR="68580" marT="0" marB="0">
                        <a:blipFill>
                          <a:blip r:embed="rId4"/>
                          <a:stretch>
                            <a:fillRect l="-211" t="-218519" r="-100846" b="-368519"/>
                          </a:stretch>
                        </a:blipFill>
                      </a:tcPr>
                    </a:tc>
                    <a:tc>
                      <a:txBody>
                        <a:bodyPr/>
                        <a:lstStyle/>
                        <a:p>
                          <a:pPr algn="just">
                            <a:lnSpc>
                              <a:spcPct val="107000"/>
                            </a:lnSpc>
                            <a:spcAft>
                              <a:spcPts val="800"/>
                            </a:spcAft>
                          </a:pPr>
                          <a:r>
                            <a:rPr lang="en-GB" sz="1400" b="1" dirty="0">
                              <a:solidFill>
                                <a:schemeClr val="tx1"/>
                              </a:solidFill>
                              <a:effectLst/>
                            </a:rPr>
                            <a:t>Perforation length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553705403"/>
                      </a:ext>
                    </a:extLst>
                  </a:tr>
                  <a:tr h="329883">
                    <a:tc>
                      <a:txBody>
                        <a:bodyPr/>
                        <a:lstStyle/>
                        <a:p>
                          <a:endParaRPr lang="en-US"/>
                        </a:p>
                      </a:txBody>
                      <a:tcPr marL="68580" marR="68580" marT="0" marB="0">
                        <a:blipFill>
                          <a:blip r:embed="rId4"/>
                          <a:stretch>
                            <a:fillRect l="-211" t="-318519" r="-100846" b="-268519"/>
                          </a:stretch>
                        </a:blipFill>
                      </a:tcPr>
                    </a:tc>
                    <a:tc>
                      <a:txBody>
                        <a:bodyPr/>
                        <a:lstStyle/>
                        <a:p>
                          <a:pPr algn="just">
                            <a:lnSpc>
                              <a:spcPct val="107000"/>
                            </a:lnSpc>
                            <a:spcAft>
                              <a:spcPts val="800"/>
                            </a:spcAft>
                          </a:pPr>
                          <a:r>
                            <a:rPr lang="en-GB" sz="1400" b="1" dirty="0">
                              <a:solidFill>
                                <a:schemeClr val="tx1"/>
                              </a:solidFill>
                              <a:effectLst/>
                            </a:rPr>
                            <a:t>Spacing between perforations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433086826"/>
                      </a:ext>
                    </a:extLst>
                  </a:tr>
                  <a:tr h="329883">
                    <a:tc>
                      <a:txBody>
                        <a:bodyPr/>
                        <a:lstStyle/>
                        <a:p>
                          <a:endParaRPr lang="en-US"/>
                        </a:p>
                      </a:txBody>
                      <a:tcPr marL="68580" marR="68580" marT="0" marB="0">
                        <a:blipFill>
                          <a:blip r:embed="rId4"/>
                          <a:stretch>
                            <a:fillRect l="-211" t="-410909" r="-100846" b="-163636"/>
                          </a:stretch>
                        </a:blipFill>
                      </a:tcPr>
                    </a:tc>
                    <a:tc>
                      <a:txBody>
                        <a:bodyPr/>
                        <a:lstStyle/>
                        <a:p>
                          <a:pPr algn="just">
                            <a:lnSpc>
                              <a:spcPct val="107000"/>
                            </a:lnSpc>
                            <a:spcAft>
                              <a:spcPts val="800"/>
                            </a:spcAft>
                          </a:pPr>
                          <a:r>
                            <a:rPr lang="en-GB" sz="1400" b="1" dirty="0">
                              <a:solidFill>
                                <a:schemeClr val="tx1"/>
                              </a:solidFill>
                              <a:effectLst/>
                            </a:rPr>
                            <a:t>Air gap</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045370961"/>
                      </a:ext>
                    </a:extLst>
                  </a:tr>
                  <a:tr h="445072">
                    <a:tc>
                      <a:txBody>
                        <a:bodyPr/>
                        <a:lstStyle/>
                        <a:p>
                          <a:endParaRPr lang="en-US"/>
                        </a:p>
                      </a:txBody>
                      <a:tcPr marL="68580" marR="68580" marT="0" marB="0">
                        <a:blipFill>
                          <a:blip r:embed="rId4"/>
                          <a:stretch>
                            <a:fillRect l="-211" t="-384932" r="-100846" b="-23288"/>
                          </a:stretch>
                        </a:blipFill>
                      </a:tcPr>
                    </a:tc>
                    <a:tc>
                      <a:txBody>
                        <a:bodyPr/>
                        <a:lstStyle/>
                        <a:p>
                          <a:pPr algn="just">
                            <a:lnSpc>
                              <a:spcPct val="107000"/>
                            </a:lnSpc>
                            <a:spcAft>
                              <a:spcPts val="800"/>
                            </a:spcAft>
                          </a:pPr>
                          <a:r>
                            <a:rPr lang="en-GB" sz="1400" b="1" dirty="0">
                              <a:solidFill>
                                <a:schemeClr val="tx1"/>
                              </a:solidFill>
                              <a:effectLst/>
                            </a:rPr>
                            <a:t>Thickness central plate resonator</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00065066"/>
                      </a:ext>
                    </a:extLst>
                  </a:tr>
                </a:tbl>
              </a:graphicData>
            </a:graphic>
          </p:graphicFrame>
        </mc:Fallback>
      </mc:AlternateContent>
      <p:sp>
        <p:nvSpPr>
          <p:cNvPr id="79" name="Rectangle 1">
            <a:extLst>
              <a:ext uri="{FF2B5EF4-FFF2-40B4-BE49-F238E27FC236}">
                <a16:creationId xmlns:a16="http://schemas.microsoft.com/office/drawing/2014/main" id="{BD7EBFFA-CB64-D67E-A077-47BD9815EA01}"/>
              </a:ext>
            </a:extLst>
          </p:cNvPr>
          <p:cNvSpPr>
            <a:spLocks noChangeArrowheads="1"/>
          </p:cNvSpPr>
          <p:nvPr/>
        </p:nvSpPr>
        <p:spPr bwMode="auto">
          <a:xfrm>
            <a:off x="6159663" y="4786590"/>
            <a:ext cx="618132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0" i="1" u="none" strike="noStrike" cap="none" normalizeH="0" baseline="0" dirty="0" bmk="_Toc143255807">
                <a:ln>
                  <a:noFill/>
                </a:ln>
                <a:solidFill>
                  <a:srgbClr val="1F497D"/>
                </a:solidFill>
                <a:effectLst/>
                <a:latin typeface="Verdana" panose="020B0604030504040204" pitchFamily="34" charset="0"/>
                <a:ea typeface="Calibri" panose="020F0502020204030204" pitchFamily="34" charset="0"/>
                <a:cs typeface="Times New Roman" panose="02020603050405020304" pitchFamily="18" charset="0"/>
              </a:rPr>
              <a:t>Parameters 180nm TSMC capacitive resonant pressure sensor prototype-A1 pre-fabrication</a:t>
            </a:r>
            <a:endParaRPr kumimoji="0" lang="en-GB" altLang="en-US" sz="1400" b="0" i="0" u="none" strike="noStrike" cap="none" normalizeH="0" baseline="0" dirty="0">
              <a:ln>
                <a:noFill/>
              </a:ln>
              <a:solidFill>
                <a:schemeClr val="tx1"/>
              </a:solidFill>
              <a:effectLst/>
              <a:latin typeface="Arial" panose="020B0604020202020204" pitchFamily="34" charset="0"/>
            </a:endParaRPr>
          </a:p>
        </p:txBody>
      </p:sp>
      <p:sp>
        <p:nvSpPr>
          <p:cNvPr id="81" name="CasellaDiTesto 80">
            <a:extLst>
              <a:ext uri="{FF2B5EF4-FFF2-40B4-BE49-F238E27FC236}">
                <a16:creationId xmlns:a16="http://schemas.microsoft.com/office/drawing/2014/main" id="{D32A2581-B694-23D5-D87A-33E66B173933}"/>
              </a:ext>
            </a:extLst>
          </p:cNvPr>
          <p:cNvSpPr txBox="1"/>
          <p:nvPr/>
        </p:nvSpPr>
        <p:spPr>
          <a:xfrm>
            <a:off x="-98631" y="6324977"/>
            <a:ext cx="7191405" cy="52322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0" i="1" u="none" strike="noStrike" cap="none" normalizeH="0" baseline="0" dirty="0">
                <a:ln>
                  <a:noFill/>
                </a:ln>
                <a:solidFill>
                  <a:srgbClr val="1F497D"/>
                </a:solidFill>
                <a:effectLst/>
                <a:latin typeface="Verdana" panose="020B0604030504040204" pitchFamily="34" charset="0"/>
                <a:ea typeface="Calibri" panose="020F0502020204030204" pitchFamily="34" charset="0"/>
                <a:cs typeface="Times New Roman" panose="02020603050405020304" pitchFamily="18" charset="0"/>
              </a:rPr>
              <a:t>P</a:t>
            </a:r>
            <a:r>
              <a:rPr kumimoji="0" lang="en-GB" altLang="en-US" sz="1400" b="0" i="1" u="none" strike="noStrike" cap="none" normalizeH="0" baseline="0" dirty="0" bmk="">
                <a:ln>
                  <a:noFill/>
                </a:ln>
                <a:solidFill>
                  <a:srgbClr val="1F497D"/>
                </a:solidFill>
                <a:effectLst/>
                <a:latin typeface="Verdana" panose="020B0604030504040204" pitchFamily="34" charset="0"/>
                <a:ea typeface="Calibri" panose="020F0502020204030204" pitchFamily="34" charset="0"/>
                <a:cs typeface="Times New Roman" panose="02020603050405020304" pitchFamily="18" charset="0"/>
              </a:rPr>
              <a:t>arameters 180nm TSMC capacitive resonant pressure sensor prototype-A1 post-fabrication [1]</a:t>
            </a:r>
            <a:endParaRPr kumimoji="0" lang="en-GB" altLang="en-US" sz="1400" b="0" i="0" u="none" strike="noStrike" cap="none" normalizeH="0" baseline="0" dirty="0" bmk="">
              <a:ln>
                <a:noFill/>
              </a:ln>
              <a:solidFill>
                <a:schemeClr val="tx1"/>
              </a:solidFill>
              <a:effectLst/>
            </a:endParaRPr>
          </a:p>
        </p:txBody>
      </p:sp>
      <p:sp>
        <p:nvSpPr>
          <p:cNvPr id="82" name="TextBox 30">
            <a:extLst>
              <a:ext uri="{FF2B5EF4-FFF2-40B4-BE49-F238E27FC236}">
                <a16:creationId xmlns:a16="http://schemas.microsoft.com/office/drawing/2014/main" id="{4282D278-B583-71FE-AC1D-026BD698C84C}"/>
              </a:ext>
            </a:extLst>
          </p:cNvPr>
          <p:cNvSpPr txBox="1"/>
          <p:nvPr/>
        </p:nvSpPr>
        <p:spPr>
          <a:xfrm>
            <a:off x="328637" y="2162568"/>
            <a:ext cx="3819764"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Pressure sensor</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386892" y="2340657"/>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pic>
        <p:nvPicPr>
          <p:cNvPr id="87" name="Immagine 86">
            <a:extLst>
              <a:ext uri="{FF2B5EF4-FFF2-40B4-BE49-F238E27FC236}">
                <a16:creationId xmlns:a16="http://schemas.microsoft.com/office/drawing/2014/main" id="{29B6790C-F662-5C5F-B97F-687B409D7601}"/>
              </a:ext>
            </a:extLst>
          </p:cNvPr>
          <p:cNvPicPr>
            <a:picLocks noChangeAspect="1"/>
          </p:cNvPicPr>
          <p:nvPr/>
        </p:nvPicPr>
        <p:blipFill>
          <a:blip r:embed="rId5"/>
          <a:stretch>
            <a:fillRect/>
          </a:stretch>
        </p:blipFill>
        <p:spPr>
          <a:xfrm>
            <a:off x="-6552611" y="2228122"/>
            <a:ext cx="6120130" cy="3336925"/>
          </a:xfrm>
          <a:prstGeom prst="rect">
            <a:avLst/>
          </a:prstGeom>
        </p:spPr>
      </p:pic>
      <p:pic>
        <p:nvPicPr>
          <p:cNvPr id="72" name="Immagine 71">
            <a:extLst>
              <a:ext uri="{FF2B5EF4-FFF2-40B4-BE49-F238E27FC236}">
                <a16:creationId xmlns:a16="http://schemas.microsoft.com/office/drawing/2014/main" id="{9B793FFA-215F-8B0F-CBC0-42B56AAA3E2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96217" y="5852711"/>
            <a:ext cx="6120130" cy="3026410"/>
          </a:xfrm>
          <a:prstGeom prst="rect">
            <a:avLst/>
          </a:prstGeom>
          <a:noFill/>
          <a:ln>
            <a:noFill/>
          </a:ln>
        </p:spPr>
      </p:pic>
      <p:pic>
        <p:nvPicPr>
          <p:cNvPr id="75" name="Immagine 74">
            <a:extLst>
              <a:ext uri="{FF2B5EF4-FFF2-40B4-BE49-F238E27FC236}">
                <a16:creationId xmlns:a16="http://schemas.microsoft.com/office/drawing/2014/main" id="{BE42AFCE-DFD7-6A20-A4D8-E9CA49CEEF4B}"/>
              </a:ext>
            </a:extLst>
          </p:cNvPr>
          <p:cNvPicPr>
            <a:picLocks noChangeAspect="1"/>
          </p:cNvPicPr>
          <p:nvPr/>
        </p:nvPicPr>
        <p:blipFill>
          <a:blip r:embed="rId7"/>
          <a:stretch>
            <a:fillRect/>
          </a:stretch>
        </p:blipFill>
        <p:spPr>
          <a:xfrm>
            <a:off x="-6552611" y="-1327829"/>
            <a:ext cx="6120130" cy="3067050"/>
          </a:xfrm>
          <a:prstGeom prst="rect">
            <a:avLst/>
          </a:prstGeom>
        </p:spPr>
      </p:pic>
      <p:grpSp>
        <p:nvGrpSpPr>
          <p:cNvPr id="58" name="Graphic 2">
            <a:extLst>
              <a:ext uri="{FF2B5EF4-FFF2-40B4-BE49-F238E27FC236}">
                <a16:creationId xmlns:a16="http://schemas.microsoft.com/office/drawing/2014/main" id="{63480D3C-0945-EBF0-54DD-FED5005DFE65}"/>
              </a:ext>
            </a:extLst>
          </p:cNvPr>
          <p:cNvGrpSpPr/>
          <p:nvPr/>
        </p:nvGrpSpPr>
        <p:grpSpPr>
          <a:xfrm>
            <a:off x="223199" y="159385"/>
            <a:ext cx="401907" cy="673933"/>
            <a:chOff x="8544795" y="2061601"/>
            <a:chExt cx="2445520" cy="4313293"/>
          </a:xfrm>
        </p:grpSpPr>
        <p:sp>
          <p:nvSpPr>
            <p:cNvPr id="91" name="Freeform: Shape 203">
              <a:extLst>
                <a:ext uri="{FF2B5EF4-FFF2-40B4-BE49-F238E27FC236}">
                  <a16:creationId xmlns:a16="http://schemas.microsoft.com/office/drawing/2014/main" id="{D649E2F7-21BE-519D-6D73-BD3C4709AC5C}"/>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2" name="Freeform: Shape 204">
              <a:extLst>
                <a:ext uri="{FF2B5EF4-FFF2-40B4-BE49-F238E27FC236}">
                  <a16:creationId xmlns:a16="http://schemas.microsoft.com/office/drawing/2014/main" id="{F0C33EBC-D7B5-6C68-C3BA-DC80B445B1F4}"/>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3" name="Freeform: Shape 205">
              <a:extLst>
                <a:ext uri="{FF2B5EF4-FFF2-40B4-BE49-F238E27FC236}">
                  <a16:creationId xmlns:a16="http://schemas.microsoft.com/office/drawing/2014/main" id="{3EB06B66-A55A-890F-E94E-543CE8C9A6A0}"/>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8</a:t>
              </a:r>
            </a:p>
          </p:txBody>
        </p:sp>
        <p:sp>
          <p:nvSpPr>
            <p:cNvPr id="94" name="Freeform: Shape 206">
              <a:extLst>
                <a:ext uri="{FF2B5EF4-FFF2-40B4-BE49-F238E27FC236}">
                  <a16:creationId xmlns:a16="http://schemas.microsoft.com/office/drawing/2014/main" id="{C92AAEE7-221A-97BA-0882-E793B56236A4}"/>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1130900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3308706">
            <a:off x="9742456" y="3718480"/>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8" name="TextBox 57">
            <a:extLst>
              <a:ext uri="{FF2B5EF4-FFF2-40B4-BE49-F238E27FC236}">
                <a16:creationId xmlns:a16="http://schemas.microsoft.com/office/drawing/2014/main" id="{91C3F78E-E79B-409A-AFF2-5973D7AA2BD8}"/>
              </a:ext>
            </a:extLst>
          </p:cNvPr>
          <p:cNvSpPr txBox="1"/>
          <p:nvPr/>
        </p:nvSpPr>
        <p:spPr>
          <a:xfrm>
            <a:off x="13071070" y="-691745"/>
            <a:ext cx="9533448" cy="461665"/>
          </a:xfrm>
          <a:prstGeom prst="rect">
            <a:avLst/>
          </a:prstGeom>
          <a:noFill/>
        </p:spPr>
        <p:txBody>
          <a:bodyPr wrap="square" rtlCol="0">
            <a:spAutoFit/>
          </a:bodyPr>
          <a:lstStyle/>
          <a:p>
            <a:pPr algn="just"/>
            <a:r>
              <a:rPr lang="en-GB" altLang="ko-KR" sz="1200" b="1" dirty="0">
                <a:solidFill>
                  <a:schemeClr val="accent2"/>
                </a:solidFill>
                <a:cs typeface="Arial" pitchFamily="34" charset="0"/>
              </a:rPr>
              <a:t>Simulations</a:t>
            </a:r>
            <a:r>
              <a:rPr lang="en-GB" altLang="ko-KR" sz="1200" dirty="0">
                <a:solidFill>
                  <a:schemeClr val="accent2"/>
                </a:solidFill>
                <a:cs typeface="Arial" pitchFamily="34" charset="0"/>
              </a:rPr>
              <a:t> </a:t>
            </a:r>
            <a:r>
              <a:rPr lang="en-GB" altLang="ko-KR" sz="1200" dirty="0">
                <a:solidFill>
                  <a:schemeClr val="tx1">
                    <a:lumMod val="75000"/>
                    <a:lumOff val="25000"/>
                  </a:schemeClr>
                </a:solidFill>
                <a:cs typeface="Arial" pitchFamily="34" charset="0"/>
              </a:rPr>
              <a:t>of sensors represent a pivotal role on a design, allowing to predict the behaviour of the sensor under various conditions depending on several factors such as materials, external stresses, dimensions and geometric composition of the layers used. </a:t>
            </a:r>
            <a:endParaRPr lang="en-US" altLang="ko-KR" sz="1200" dirty="0">
              <a:solidFill>
                <a:schemeClr val="tx1">
                  <a:lumMod val="75000"/>
                  <a:lumOff val="25000"/>
                </a:schemeClr>
              </a:solidFill>
              <a:cs typeface="Arial" pitchFamily="34" charset="0"/>
            </a:endParaRPr>
          </a:p>
        </p:txBody>
      </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3" name="TextBox 62">
            <a:extLst>
              <a:ext uri="{FF2B5EF4-FFF2-40B4-BE49-F238E27FC236}">
                <a16:creationId xmlns:a16="http://schemas.microsoft.com/office/drawing/2014/main" id="{D09082D5-F48D-4A64-B32F-8A77513AB951}"/>
              </a:ext>
            </a:extLst>
          </p:cNvPr>
          <p:cNvSpPr txBox="1"/>
          <p:nvPr/>
        </p:nvSpPr>
        <p:spPr>
          <a:xfrm>
            <a:off x="13071070" y="-190331"/>
            <a:ext cx="10959409" cy="461665"/>
          </a:xfrm>
          <a:prstGeom prst="rect">
            <a:avLst/>
          </a:prstGeom>
          <a:noFill/>
        </p:spPr>
        <p:txBody>
          <a:bodyPr wrap="square" rtlCol="0">
            <a:spAutoFit/>
          </a:bodyPr>
          <a:lstStyle/>
          <a:p>
            <a:pPr algn="just"/>
            <a:r>
              <a:rPr lang="en-GB" altLang="ko-KR" sz="1200" dirty="0">
                <a:solidFill>
                  <a:srgbClr val="FF0000"/>
                </a:solidFill>
                <a:cs typeface="Arial" pitchFamily="34" charset="0"/>
              </a:rPr>
              <a:t>All of the reported simulations are related to the TSMC versions of the sensors. Two main designs regarding the pressure sensor have been carried out, these will be referred as the pre-fabricated and the post-fabricated case of study.</a:t>
            </a:r>
            <a:endParaRPr lang="en-US" altLang="ko-KR" sz="1200" dirty="0">
              <a:solidFill>
                <a:srgbClr val="FF0000"/>
              </a:solidFill>
              <a:cs typeface="Arial" pitchFamily="34" charset="0"/>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pic>
        <p:nvPicPr>
          <p:cNvPr id="3" name="Immagine 2">
            <a:extLst>
              <a:ext uri="{FF2B5EF4-FFF2-40B4-BE49-F238E27FC236}">
                <a16:creationId xmlns:a16="http://schemas.microsoft.com/office/drawing/2014/main" id="{86B7A4E4-3468-CEA4-2497-4F16778B8F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29475" y="-695845"/>
            <a:ext cx="2327833" cy="213385"/>
          </a:xfrm>
          <a:prstGeom prst="rect">
            <a:avLst/>
          </a:prstGeom>
        </p:spPr>
      </p:pic>
      <p:sp>
        <p:nvSpPr>
          <p:cNvPr id="56" name="TextBox 30">
            <a:extLst>
              <a:ext uri="{FF2B5EF4-FFF2-40B4-BE49-F238E27FC236}">
                <a16:creationId xmlns:a16="http://schemas.microsoft.com/office/drawing/2014/main" id="{AF949E22-41C9-89A6-17EB-328B74828E52}"/>
              </a:ext>
            </a:extLst>
          </p:cNvPr>
          <p:cNvSpPr txBox="1"/>
          <p:nvPr/>
        </p:nvSpPr>
        <p:spPr>
          <a:xfrm>
            <a:off x="11116633" y="1471757"/>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16633" y="1254319"/>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76" name="CasellaDiTesto 75">
            <a:extLst>
              <a:ext uri="{FF2B5EF4-FFF2-40B4-BE49-F238E27FC236}">
                <a16:creationId xmlns:a16="http://schemas.microsoft.com/office/drawing/2014/main" id="{41F80E6B-D256-030F-E77E-F0003B61EE0D}"/>
              </a:ext>
            </a:extLst>
          </p:cNvPr>
          <p:cNvSpPr txBox="1"/>
          <p:nvPr/>
        </p:nvSpPr>
        <p:spPr>
          <a:xfrm>
            <a:off x="13071069" y="288823"/>
            <a:ext cx="11340455" cy="461665"/>
          </a:xfrm>
          <a:prstGeom prst="rect">
            <a:avLst/>
          </a:prstGeom>
          <a:noFill/>
        </p:spPr>
        <p:txBody>
          <a:bodyPr wrap="square" rtlCol="0">
            <a:spAutoFit/>
          </a:bodyPr>
          <a:lstStyle/>
          <a:p>
            <a:pPr algn="just"/>
            <a:r>
              <a:rPr lang="en-GB" sz="1200" dirty="0"/>
              <a:t>The differences found between the </a:t>
            </a:r>
            <a:r>
              <a:rPr lang="en-GB" sz="1200" b="1" dirty="0">
                <a:solidFill>
                  <a:schemeClr val="accent2"/>
                </a:solidFill>
              </a:rPr>
              <a:t>pre </a:t>
            </a:r>
            <a:r>
              <a:rPr lang="en-GB" sz="1200" dirty="0"/>
              <a:t>and </a:t>
            </a:r>
            <a:r>
              <a:rPr lang="en-GB" sz="1200" b="1" dirty="0">
                <a:solidFill>
                  <a:schemeClr val="accent2"/>
                </a:solidFill>
              </a:rPr>
              <a:t>post-fabrication </a:t>
            </a:r>
            <a:r>
              <a:rPr lang="en-GB" sz="1200" dirty="0"/>
              <a:t>case of the pressure sensor </a:t>
            </a:r>
            <a:r>
              <a:rPr lang="en-GB" sz="1200" dirty="0">
                <a:solidFill>
                  <a:srgbClr val="FF0000"/>
                </a:solidFill>
              </a:rPr>
              <a:t>have made it possible to suppose an ideal, constant variation introduced by the manufacturing process which can also be applied to the accelerometer itself</a:t>
            </a:r>
            <a:r>
              <a:rPr lang="en-GB" sz="1200" dirty="0"/>
              <a:t>, which has not been released at the moment, in order to suppose its future behaviour.</a:t>
            </a:r>
          </a:p>
        </p:txBody>
      </p:sp>
      <mc:AlternateContent xmlns:mc="http://schemas.openxmlformats.org/markup-compatibility/2006" xmlns:a14="http://schemas.microsoft.com/office/drawing/2010/main">
        <mc:Choice Requires="a14">
          <p:graphicFrame>
            <p:nvGraphicFramePr>
              <p:cNvPr id="77" name="Tabella 76">
                <a:extLst>
                  <a:ext uri="{FF2B5EF4-FFF2-40B4-BE49-F238E27FC236}">
                    <a16:creationId xmlns:a16="http://schemas.microsoft.com/office/drawing/2014/main" id="{315EEDEA-1312-3A74-2B42-AFB760FD9619}"/>
                  </a:ext>
                </a:extLst>
              </p:cNvPr>
              <p:cNvGraphicFramePr>
                <a:graphicFrameLocks noGrp="1"/>
              </p:cNvGraphicFramePr>
              <p:nvPr>
                <p:extLst>
                  <p:ext uri="{D42A27DB-BD31-4B8C-83A1-F6EECF244321}">
                    <p14:modId xmlns:p14="http://schemas.microsoft.com/office/powerpoint/2010/main" val="691833840"/>
                  </p:ext>
                </p:extLst>
              </p:nvPr>
            </p:nvGraphicFramePr>
            <p:xfrm>
              <a:off x="13139486" y="1374718"/>
              <a:ext cx="5967290" cy="3115061"/>
            </p:xfrm>
            <a:graphic>
              <a:graphicData uri="http://schemas.openxmlformats.org/drawingml/2006/table">
                <a:tbl>
                  <a:tblPr firstRow="1" firstCol="1" bandRow="1">
                    <a:tableStyleId>{5C22544A-7EE6-4342-B048-85BDC9FD1C3A}</a:tableStyleId>
                  </a:tblPr>
                  <a:tblGrid>
                    <a:gridCol w="2983645">
                      <a:extLst>
                        <a:ext uri="{9D8B030D-6E8A-4147-A177-3AD203B41FA5}">
                          <a16:colId xmlns:a16="http://schemas.microsoft.com/office/drawing/2014/main" val="2772899823"/>
                        </a:ext>
                      </a:extLst>
                    </a:gridCol>
                    <a:gridCol w="2983645">
                      <a:extLst>
                        <a:ext uri="{9D8B030D-6E8A-4147-A177-3AD203B41FA5}">
                          <a16:colId xmlns:a16="http://schemas.microsoft.com/office/drawing/2014/main" val="2467211541"/>
                        </a:ext>
                      </a:extLst>
                    </a:gridCol>
                  </a:tblGrid>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𝐖</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𝟏𝟒𝟔</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𝟐𝟐𝐮𝐦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Width central resonator plate</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28574598"/>
                      </a:ext>
                    </a:extLst>
                  </a:tr>
                  <a:tr h="65504">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𝐋</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𝟏𝟒𝟔</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𝟐𝟐𝐮𝐦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Length central resonator plate</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02998845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𝐋</m:t>
                                    </m:r>
                                  </m:e>
                                  <m:sub>
                                    <m:r>
                                      <a:rPr lang="it-IT" sz="1100" b="1" i="1" smtClean="0">
                                        <a:solidFill>
                                          <a:schemeClr val="tx1"/>
                                        </a:solidFill>
                                        <a:effectLst/>
                                        <a:latin typeface="Cambria Math" panose="02040503050406030204" pitchFamily="18" charset="0"/>
                                      </a:rPr>
                                      <m:t>𝐡</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𝟏𝟕</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𝟓𝟔𝐮𝐦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Perforation length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076231074"/>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𝐬</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𝟓</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𝟖𝟔𝐮𝐦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dirty="0">
                              <a:solidFill>
                                <a:schemeClr val="tx1"/>
                              </a:solidFill>
                              <a:effectLst/>
                            </a:rPr>
                            <a:t>Spacing between perforations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06667813"/>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𝐡</m:t>
                                    </m:r>
                                  </m:e>
                                  <m:sub>
                                    <m:r>
                                      <a:rPr lang="it-IT" sz="1100" b="1" i="1" smtClean="0">
                                        <a:solidFill>
                                          <a:schemeClr val="tx1"/>
                                        </a:solidFill>
                                        <a:effectLst/>
                                        <a:latin typeface="Cambria Math" panose="02040503050406030204" pitchFamily="18" charset="0"/>
                                      </a:rPr>
                                      <m:t>𝟎</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𝟐𝟑𝐮𝐦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Air gap</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113486819"/>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𝐓</m:t>
                                    </m:r>
                                  </m:e>
                                  <m:sub>
                                    <m:r>
                                      <a:rPr lang="it-IT" sz="1100" b="1" i="1" smtClean="0">
                                        <a:solidFill>
                                          <a:schemeClr val="tx1"/>
                                        </a:solidFill>
                                        <a:effectLst/>
                                        <a:latin typeface="Cambria Math" panose="02040503050406030204" pitchFamily="18" charset="0"/>
                                      </a:rPr>
                                      <m:t>𝐩</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𝟑</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𝟑𝟖𝐮𝐦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Thickness central plate resonator</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04127233"/>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𝐦</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𝟓𝟑𝐱</m:t>
                                </m:r>
                                <m:sSup>
                                  <m:sSupPr>
                                    <m:ctrlPr>
                                      <a:rPr lang="en-GB" sz="1100" b="1" i="1">
                                        <a:solidFill>
                                          <a:schemeClr val="tx1"/>
                                        </a:solidFill>
                                        <a:effectLst/>
                                        <a:latin typeface="Cambria Math" panose="02040503050406030204" pitchFamily="18" charset="0"/>
                                      </a:rPr>
                                    </m:ctrlPr>
                                  </m:sSupPr>
                                  <m:e>
                                    <m:r>
                                      <a:rPr lang="it-IT" sz="1100" b="1" i="1" smtClean="0">
                                        <a:solidFill>
                                          <a:schemeClr val="tx1"/>
                                        </a:solidFill>
                                        <a:effectLst/>
                                        <a:latin typeface="Cambria Math" panose="02040503050406030204" pitchFamily="18" charset="0"/>
                                      </a:rPr>
                                      <m:t>𝟏𝟎</m:t>
                                    </m:r>
                                  </m:e>
                                  <m:sup>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𝟏𝟎</m:t>
                                    </m:r>
                                  </m:sup>
                                </m:sSup>
                                <m:r>
                                  <a:rPr lang="it-IT" sz="1100" b="1" i="1" smtClean="0">
                                    <a:solidFill>
                                      <a:schemeClr val="tx1"/>
                                    </a:solidFill>
                                    <a:effectLst/>
                                    <a:latin typeface="Cambria Math" panose="02040503050406030204" pitchFamily="18" charset="0"/>
                                  </a:rPr>
                                  <m:t>𝐤𝐠</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dirty="0">
                              <a:solidFill>
                                <a:schemeClr val="tx1"/>
                              </a:solidFill>
                              <a:effectLst/>
                            </a:rPr>
                            <a:t>Mass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7876085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𝐐</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𝟖𝟕</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𝟔𝟓</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Quality factor</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267685589"/>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𝐟</m:t>
                                    </m:r>
                                  </m:e>
                                  <m:sub>
                                    <m:r>
                                      <a:rPr lang="it-IT" sz="1100" b="1" i="1" smtClean="0">
                                        <a:solidFill>
                                          <a:schemeClr val="tx1"/>
                                        </a:solidFill>
                                        <a:effectLst/>
                                        <a:latin typeface="Cambria Math" panose="02040503050406030204" pitchFamily="18" charset="0"/>
                                      </a:rPr>
                                      <m:t>𝐫</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𝟏𝟑𝟓𝐤𝐇𝐳</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Resonance frequency</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23291732"/>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𝐛</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𝟒𝟖𝐱</m:t>
                                </m:r>
                                <m:sSup>
                                  <m:sSupPr>
                                    <m:ctrlPr>
                                      <a:rPr lang="en-GB" sz="1100" b="1" i="1">
                                        <a:solidFill>
                                          <a:schemeClr val="tx1"/>
                                        </a:solidFill>
                                        <a:effectLst/>
                                        <a:latin typeface="Cambria Math" panose="02040503050406030204" pitchFamily="18" charset="0"/>
                                      </a:rPr>
                                    </m:ctrlPr>
                                  </m:sSupPr>
                                  <m:e>
                                    <m:r>
                                      <a:rPr lang="it-IT" sz="1100" b="1" i="1" smtClean="0">
                                        <a:solidFill>
                                          <a:schemeClr val="tx1"/>
                                        </a:solidFill>
                                        <a:effectLst/>
                                        <a:latin typeface="Cambria Math" panose="02040503050406030204" pitchFamily="18" charset="0"/>
                                      </a:rPr>
                                      <m:t>𝟏𝟎</m:t>
                                    </m:r>
                                  </m:e>
                                  <m:sup>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𝟔</m:t>
                                    </m:r>
                                  </m:sup>
                                </m:sSup>
                                <m:r>
                                  <a:rPr lang="it-IT" sz="1100" b="1" smtClean="0">
                                    <a:solidFill>
                                      <a:schemeClr val="tx1"/>
                                    </a:solidFill>
                                    <a:effectLst/>
                                    <a:latin typeface="Cambria Math" panose="02040503050406030204" pitchFamily="18" charset="0"/>
                                  </a:rPr>
                                  <m:t> </m:t>
                                </m:r>
                                <m:r>
                                  <a:rPr lang="it-IT" sz="1100" b="1" i="1">
                                    <a:solidFill>
                                      <a:schemeClr val="tx1"/>
                                    </a:solidFill>
                                    <a:effectLst/>
                                    <a:latin typeface="Cambria Math" panose="02040503050406030204" pitchFamily="18" charset="0"/>
                                  </a:rPr>
                                  <m:t>𝐍𝐬</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Damping coefficient</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877652766"/>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𝐤</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𝟏𝟏𝟎</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𝟎𝟖</m:t>
                                </m:r>
                                <m:r>
                                  <a:rPr lang="it-IT" sz="1100" b="1" smtClean="0">
                                    <a:solidFill>
                                      <a:schemeClr val="tx1"/>
                                    </a:solidFill>
                                    <a:effectLst/>
                                    <a:latin typeface="Cambria Math" panose="02040503050406030204" pitchFamily="18" charset="0"/>
                                  </a:rPr>
                                  <m:t> </m:t>
                                </m:r>
                                <m:r>
                                  <a:rPr lang="it-IT" sz="1100" b="1" i="1" smtClean="0">
                                    <a:solidFill>
                                      <a:schemeClr val="tx1"/>
                                    </a:solidFill>
                                    <a:effectLst/>
                                    <a:latin typeface="Cambria Math" panose="02040503050406030204" pitchFamily="18" charset="0"/>
                                  </a:rPr>
                                  <m:t>𝐍</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dirty="0">
                              <a:solidFill>
                                <a:schemeClr val="tx1"/>
                              </a:solidFill>
                              <a:effectLst/>
                            </a:rPr>
                            <a:t>Stiffness constant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175678048"/>
                      </a:ext>
                    </a:extLst>
                  </a:tr>
                </a:tbl>
              </a:graphicData>
            </a:graphic>
          </p:graphicFrame>
        </mc:Choice>
        <mc:Fallback xmlns="">
          <p:graphicFrame>
            <p:nvGraphicFramePr>
              <p:cNvPr id="77" name="Tabella 76">
                <a:extLst>
                  <a:ext uri="{FF2B5EF4-FFF2-40B4-BE49-F238E27FC236}">
                    <a16:creationId xmlns:a16="http://schemas.microsoft.com/office/drawing/2014/main" id="{315EEDEA-1312-3A74-2B42-AFB760FD9619}"/>
                  </a:ext>
                </a:extLst>
              </p:cNvPr>
              <p:cNvGraphicFramePr>
                <a:graphicFrameLocks noGrp="1"/>
              </p:cNvGraphicFramePr>
              <p:nvPr>
                <p:extLst>
                  <p:ext uri="{D42A27DB-BD31-4B8C-83A1-F6EECF244321}">
                    <p14:modId xmlns:p14="http://schemas.microsoft.com/office/powerpoint/2010/main" val="691833840"/>
                  </p:ext>
                </p:extLst>
              </p:nvPr>
            </p:nvGraphicFramePr>
            <p:xfrm>
              <a:off x="13139486" y="1374718"/>
              <a:ext cx="5967290" cy="3115061"/>
            </p:xfrm>
            <a:graphic>
              <a:graphicData uri="http://schemas.openxmlformats.org/drawingml/2006/table">
                <a:tbl>
                  <a:tblPr firstRow="1" firstCol="1" bandRow="1">
                    <a:tableStyleId>{5C22544A-7EE6-4342-B048-85BDC9FD1C3A}</a:tableStyleId>
                  </a:tblPr>
                  <a:tblGrid>
                    <a:gridCol w="2983645">
                      <a:extLst>
                        <a:ext uri="{9D8B030D-6E8A-4147-A177-3AD203B41FA5}">
                          <a16:colId xmlns:a16="http://schemas.microsoft.com/office/drawing/2014/main" val="2772899823"/>
                        </a:ext>
                      </a:extLst>
                    </a:gridCol>
                    <a:gridCol w="2983645">
                      <a:extLst>
                        <a:ext uri="{9D8B030D-6E8A-4147-A177-3AD203B41FA5}">
                          <a16:colId xmlns:a16="http://schemas.microsoft.com/office/drawing/2014/main" val="2467211541"/>
                        </a:ext>
                      </a:extLst>
                    </a:gridCol>
                  </a:tblGrid>
                  <a:tr h="280988">
                    <a:tc>
                      <a:txBody>
                        <a:bodyPr/>
                        <a:lstStyle/>
                        <a:p>
                          <a:endParaRPr lang="en-US"/>
                        </a:p>
                      </a:txBody>
                      <a:tcPr marL="68580" marR="68580" marT="0" marB="0">
                        <a:blipFill>
                          <a:blip r:embed="rId3"/>
                          <a:stretch>
                            <a:fillRect l="-204" t="-17391" r="-100816" b="-1017391"/>
                          </a:stretch>
                        </a:blipFill>
                      </a:tcPr>
                    </a:tc>
                    <a:tc>
                      <a:txBody>
                        <a:bodyPr/>
                        <a:lstStyle/>
                        <a:p>
                          <a:pPr algn="just">
                            <a:lnSpc>
                              <a:spcPct val="107000"/>
                            </a:lnSpc>
                            <a:spcAft>
                              <a:spcPts val="800"/>
                            </a:spcAft>
                          </a:pPr>
                          <a:r>
                            <a:rPr lang="en-GB" sz="1100" b="1">
                              <a:solidFill>
                                <a:schemeClr val="tx1"/>
                              </a:solidFill>
                              <a:effectLst/>
                            </a:rPr>
                            <a:t>Width central resonator plate</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28574598"/>
                      </a:ext>
                    </a:extLst>
                  </a:tr>
                  <a:tr h="280988">
                    <a:tc>
                      <a:txBody>
                        <a:bodyPr/>
                        <a:lstStyle/>
                        <a:p>
                          <a:endParaRPr lang="en-US"/>
                        </a:p>
                      </a:txBody>
                      <a:tcPr marL="68580" marR="68580" marT="0" marB="0">
                        <a:blipFill>
                          <a:blip r:embed="rId3"/>
                          <a:stretch>
                            <a:fillRect l="-204" t="-117391" r="-100816" b="-917391"/>
                          </a:stretch>
                        </a:blipFill>
                      </a:tcPr>
                    </a:tc>
                    <a:tc>
                      <a:txBody>
                        <a:bodyPr/>
                        <a:lstStyle/>
                        <a:p>
                          <a:pPr algn="just">
                            <a:lnSpc>
                              <a:spcPct val="107000"/>
                            </a:lnSpc>
                            <a:spcAft>
                              <a:spcPts val="800"/>
                            </a:spcAft>
                          </a:pPr>
                          <a:r>
                            <a:rPr lang="en-GB" sz="1100" b="1">
                              <a:solidFill>
                                <a:schemeClr val="tx1"/>
                              </a:solidFill>
                              <a:effectLst/>
                            </a:rPr>
                            <a:t>Length central resonator plate</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029988451"/>
                      </a:ext>
                    </a:extLst>
                  </a:tr>
                  <a:tr h="280988">
                    <a:tc>
                      <a:txBody>
                        <a:bodyPr/>
                        <a:lstStyle/>
                        <a:p>
                          <a:endParaRPr lang="en-US"/>
                        </a:p>
                      </a:txBody>
                      <a:tcPr marL="68580" marR="68580" marT="0" marB="0">
                        <a:blipFill>
                          <a:blip r:embed="rId3"/>
                          <a:stretch>
                            <a:fillRect l="-204" t="-212766" r="-100816" b="-797872"/>
                          </a:stretch>
                        </a:blipFill>
                      </a:tcPr>
                    </a:tc>
                    <a:tc>
                      <a:txBody>
                        <a:bodyPr/>
                        <a:lstStyle/>
                        <a:p>
                          <a:pPr algn="just">
                            <a:lnSpc>
                              <a:spcPct val="107000"/>
                            </a:lnSpc>
                            <a:spcAft>
                              <a:spcPts val="800"/>
                            </a:spcAft>
                          </a:pPr>
                          <a:r>
                            <a:rPr lang="en-GB" sz="1100" b="1">
                              <a:solidFill>
                                <a:schemeClr val="tx1"/>
                              </a:solidFill>
                              <a:effectLst/>
                            </a:rPr>
                            <a:t>Perforation length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076231074"/>
                      </a:ext>
                    </a:extLst>
                  </a:tr>
                  <a:tr h="280988">
                    <a:tc>
                      <a:txBody>
                        <a:bodyPr/>
                        <a:lstStyle/>
                        <a:p>
                          <a:endParaRPr lang="en-US"/>
                        </a:p>
                      </a:txBody>
                      <a:tcPr marL="68580" marR="68580" marT="0" marB="0">
                        <a:blipFill>
                          <a:blip r:embed="rId3"/>
                          <a:stretch>
                            <a:fillRect l="-204" t="-319565" r="-100816" b="-715217"/>
                          </a:stretch>
                        </a:blipFill>
                      </a:tcPr>
                    </a:tc>
                    <a:tc>
                      <a:txBody>
                        <a:bodyPr/>
                        <a:lstStyle/>
                        <a:p>
                          <a:pPr algn="just">
                            <a:lnSpc>
                              <a:spcPct val="107000"/>
                            </a:lnSpc>
                            <a:spcAft>
                              <a:spcPts val="800"/>
                            </a:spcAft>
                          </a:pPr>
                          <a:r>
                            <a:rPr lang="en-GB" sz="1100" b="1" dirty="0">
                              <a:solidFill>
                                <a:schemeClr val="tx1"/>
                              </a:solidFill>
                              <a:effectLst/>
                            </a:rPr>
                            <a:t>Spacing between perforations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06667813"/>
                      </a:ext>
                    </a:extLst>
                  </a:tr>
                  <a:tr h="280988">
                    <a:tc>
                      <a:txBody>
                        <a:bodyPr/>
                        <a:lstStyle/>
                        <a:p>
                          <a:endParaRPr lang="en-US"/>
                        </a:p>
                      </a:txBody>
                      <a:tcPr marL="68580" marR="68580" marT="0" marB="0">
                        <a:blipFill>
                          <a:blip r:embed="rId3"/>
                          <a:stretch>
                            <a:fillRect l="-204" t="-419565" r="-100816" b="-615217"/>
                          </a:stretch>
                        </a:blipFill>
                      </a:tcPr>
                    </a:tc>
                    <a:tc>
                      <a:txBody>
                        <a:bodyPr/>
                        <a:lstStyle/>
                        <a:p>
                          <a:pPr algn="just">
                            <a:lnSpc>
                              <a:spcPct val="107000"/>
                            </a:lnSpc>
                            <a:spcAft>
                              <a:spcPts val="800"/>
                            </a:spcAft>
                          </a:pPr>
                          <a:r>
                            <a:rPr lang="en-GB" sz="1100" b="1">
                              <a:solidFill>
                                <a:schemeClr val="tx1"/>
                              </a:solidFill>
                              <a:effectLst/>
                            </a:rPr>
                            <a:t>Air gap</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113486819"/>
                      </a:ext>
                    </a:extLst>
                  </a:tr>
                  <a:tr h="297053">
                    <a:tc>
                      <a:txBody>
                        <a:bodyPr/>
                        <a:lstStyle/>
                        <a:p>
                          <a:endParaRPr lang="en-US"/>
                        </a:p>
                      </a:txBody>
                      <a:tcPr marL="68580" marR="68580" marT="0" marB="0">
                        <a:blipFill>
                          <a:blip r:embed="rId3"/>
                          <a:stretch>
                            <a:fillRect l="-204" t="-487755" r="-100816" b="-477551"/>
                          </a:stretch>
                        </a:blipFill>
                      </a:tcPr>
                    </a:tc>
                    <a:tc>
                      <a:txBody>
                        <a:bodyPr/>
                        <a:lstStyle/>
                        <a:p>
                          <a:pPr algn="just">
                            <a:lnSpc>
                              <a:spcPct val="107000"/>
                            </a:lnSpc>
                            <a:spcAft>
                              <a:spcPts val="800"/>
                            </a:spcAft>
                          </a:pPr>
                          <a:r>
                            <a:rPr lang="en-GB" sz="1100" b="1">
                              <a:solidFill>
                                <a:schemeClr val="tx1"/>
                              </a:solidFill>
                              <a:effectLst/>
                            </a:rPr>
                            <a:t>Thickness central plate resonator</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04127233"/>
                      </a:ext>
                    </a:extLst>
                  </a:tr>
                  <a:tr h="285052">
                    <a:tc>
                      <a:txBody>
                        <a:bodyPr/>
                        <a:lstStyle/>
                        <a:p>
                          <a:endParaRPr lang="en-US"/>
                        </a:p>
                      </a:txBody>
                      <a:tcPr marL="68580" marR="68580" marT="0" marB="0">
                        <a:blipFill>
                          <a:blip r:embed="rId3"/>
                          <a:stretch>
                            <a:fillRect l="-204" t="-612766" r="-100816" b="-397872"/>
                          </a:stretch>
                        </a:blipFill>
                      </a:tcPr>
                    </a:tc>
                    <a:tc>
                      <a:txBody>
                        <a:bodyPr/>
                        <a:lstStyle/>
                        <a:p>
                          <a:pPr algn="just">
                            <a:lnSpc>
                              <a:spcPct val="107000"/>
                            </a:lnSpc>
                            <a:spcAft>
                              <a:spcPts val="800"/>
                            </a:spcAft>
                          </a:pPr>
                          <a:r>
                            <a:rPr lang="en-GB" sz="1100" b="1" dirty="0">
                              <a:solidFill>
                                <a:schemeClr val="tx1"/>
                              </a:solidFill>
                              <a:effectLst/>
                            </a:rPr>
                            <a:t>Mass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78760851"/>
                      </a:ext>
                    </a:extLst>
                  </a:tr>
                  <a:tr h="280988">
                    <a:tc>
                      <a:txBody>
                        <a:bodyPr/>
                        <a:lstStyle/>
                        <a:p>
                          <a:endParaRPr lang="en-US"/>
                        </a:p>
                      </a:txBody>
                      <a:tcPr marL="68580" marR="68580" marT="0" marB="0">
                        <a:blipFill>
                          <a:blip r:embed="rId3"/>
                          <a:stretch>
                            <a:fillRect l="-204" t="-728261" r="-100816" b="-306522"/>
                          </a:stretch>
                        </a:blipFill>
                      </a:tcPr>
                    </a:tc>
                    <a:tc>
                      <a:txBody>
                        <a:bodyPr/>
                        <a:lstStyle/>
                        <a:p>
                          <a:pPr algn="just">
                            <a:lnSpc>
                              <a:spcPct val="107000"/>
                            </a:lnSpc>
                            <a:spcAft>
                              <a:spcPts val="800"/>
                            </a:spcAft>
                          </a:pPr>
                          <a:r>
                            <a:rPr lang="en-GB" sz="1100" b="1">
                              <a:solidFill>
                                <a:schemeClr val="tx1"/>
                              </a:solidFill>
                              <a:effectLst/>
                            </a:rPr>
                            <a:t>Quality factor</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267685589"/>
                      </a:ext>
                    </a:extLst>
                  </a:tr>
                  <a:tr h="280988">
                    <a:tc>
                      <a:txBody>
                        <a:bodyPr/>
                        <a:lstStyle/>
                        <a:p>
                          <a:endParaRPr lang="en-US"/>
                        </a:p>
                      </a:txBody>
                      <a:tcPr marL="68580" marR="68580" marT="0" marB="0">
                        <a:blipFill>
                          <a:blip r:embed="rId3"/>
                          <a:stretch>
                            <a:fillRect l="-204" t="-828261" r="-100816" b="-206522"/>
                          </a:stretch>
                        </a:blipFill>
                      </a:tcPr>
                    </a:tc>
                    <a:tc>
                      <a:txBody>
                        <a:bodyPr/>
                        <a:lstStyle/>
                        <a:p>
                          <a:pPr algn="just">
                            <a:lnSpc>
                              <a:spcPct val="107000"/>
                            </a:lnSpc>
                            <a:spcAft>
                              <a:spcPts val="800"/>
                            </a:spcAft>
                          </a:pPr>
                          <a:r>
                            <a:rPr lang="en-GB" sz="1100" b="1">
                              <a:solidFill>
                                <a:schemeClr val="tx1"/>
                              </a:solidFill>
                              <a:effectLst/>
                            </a:rPr>
                            <a:t>Resonance frequency</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23291732"/>
                      </a:ext>
                    </a:extLst>
                  </a:tr>
                  <a:tr h="285052">
                    <a:tc>
                      <a:txBody>
                        <a:bodyPr/>
                        <a:lstStyle/>
                        <a:p>
                          <a:endParaRPr lang="en-US"/>
                        </a:p>
                      </a:txBody>
                      <a:tcPr marL="68580" marR="68580" marT="0" marB="0">
                        <a:blipFill>
                          <a:blip r:embed="rId3"/>
                          <a:stretch>
                            <a:fillRect l="-204" t="-908511" r="-100816" b="-102128"/>
                          </a:stretch>
                        </a:blipFill>
                      </a:tcPr>
                    </a:tc>
                    <a:tc>
                      <a:txBody>
                        <a:bodyPr/>
                        <a:lstStyle/>
                        <a:p>
                          <a:pPr algn="just">
                            <a:lnSpc>
                              <a:spcPct val="107000"/>
                            </a:lnSpc>
                            <a:spcAft>
                              <a:spcPts val="800"/>
                            </a:spcAft>
                          </a:pPr>
                          <a:r>
                            <a:rPr lang="en-GB" sz="1100" b="1">
                              <a:solidFill>
                                <a:schemeClr val="tx1"/>
                              </a:solidFill>
                              <a:effectLst/>
                            </a:rPr>
                            <a:t>Damping coefficient</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877652766"/>
                      </a:ext>
                    </a:extLst>
                  </a:tr>
                  <a:tr h="280988">
                    <a:tc>
                      <a:txBody>
                        <a:bodyPr/>
                        <a:lstStyle/>
                        <a:p>
                          <a:endParaRPr lang="en-US"/>
                        </a:p>
                      </a:txBody>
                      <a:tcPr marL="68580" marR="68580" marT="0" marB="0">
                        <a:blipFill>
                          <a:blip r:embed="rId3"/>
                          <a:stretch>
                            <a:fillRect l="-204" t="-1030435" r="-100816" b="-4348"/>
                          </a:stretch>
                        </a:blipFill>
                      </a:tcPr>
                    </a:tc>
                    <a:tc>
                      <a:txBody>
                        <a:bodyPr/>
                        <a:lstStyle/>
                        <a:p>
                          <a:pPr algn="just">
                            <a:lnSpc>
                              <a:spcPct val="107000"/>
                            </a:lnSpc>
                            <a:spcAft>
                              <a:spcPts val="800"/>
                            </a:spcAft>
                          </a:pPr>
                          <a:r>
                            <a:rPr lang="en-GB" sz="1100" b="1" dirty="0">
                              <a:solidFill>
                                <a:schemeClr val="tx1"/>
                              </a:solidFill>
                              <a:effectLst/>
                            </a:rPr>
                            <a:t>Stiffness constant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175678048"/>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8" name="Tabella 77">
                <a:extLst>
                  <a:ext uri="{FF2B5EF4-FFF2-40B4-BE49-F238E27FC236}">
                    <a16:creationId xmlns:a16="http://schemas.microsoft.com/office/drawing/2014/main" id="{5AAC3D0F-AF36-A720-2EB8-9FE8A3BD6E0F}"/>
                  </a:ext>
                </a:extLst>
              </p:cNvPr>
              <p:cNvGraphicFramePr>
                <a:graphicFrameLocks noGrp="1"/>
              </p:cNvGraphicFramePr>
              <p:nvPr>
                <p:extLst>
                  <p:ext uri="{D42A27DB-BD31-4B8C-83A1-F6EECF244321}">
                    <p14:modId xmlns:p14="http://schemas.microsoft.com/office/powerpoint/2010/main" val="1487665450"/>
                  </p:ext>
                </p:extLst>
              </p:nvPr>
            </p:nvGraphicFramePr>
            <p:xfrm>
              <a:off x="19300174" y="1374553"/>
              <a:ext cx="5762056" cy="1701993"/>
            </p:xfrm>
            <a:graphic>
              <a:graphicData uri="http://schemas.openxmlformats.org/drawingml/2006/table">
                <a:tbl>
                  <a:tblPr firstRow="1" firstCol="1" bandRow="1">
                    <a:tableStyleId>{5C22544A-7EE6-4342-B048-85BDC9FD1C3A}</a:tableStyleId>
                  </a:tblPr>
                  <a:tblGrid>
                    <a:gridCol w="2881028">
                      <a:extLst>
                        <a:ext uri="{9D8B030D-6E8A-4147-A177-3AD203B41FA5}">
                          <a16:colId xmlns:a16="http://schemas.microsoft.com/office/drawing/2014/main" val="2954977899"/>
                        </a:ext>
                      </a:extLst>
                    </a:gridCol>
                    <a:gridCol w="2881028">
                      <a:extLst>
                        <a:ext uri="{9D8B030D-6E8A-4147-A177-3AD203B41FA5}">
                          <a16:colId xmlns:a16="http://schemas.microsoft.com/office/drawing/2014/main" val="11219257"/>
                        </a:ext>
                      </a:extLst>
                    </a:gridCol>
                  </a:tblGrid>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𝐖</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𝟏𝟒𝟔</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𝟐𝟐𝐮𝐦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Width central resonator plate</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23570797"/>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𝐋</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𝟏𝟒𝟔</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𝟐𝟐𝐮𝐦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dirty="0">
                              <a:solidFill>
                                <a:schemeClr val="tx1"/>
                              </a:solidFill>
                              <a:effectLst/>
                            </a:rPr>
                            <a:t>Length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436191920"/>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𝐋</m:t>
                                    </m:r>
                                  </m:e>
                                  <m:sub>
                                    <m:r>
                                      <a:rPr lang="it-IT" sz="1100" b="1" i="1" smtClean="0">
                                        <a:solidFill>
                                          <a:schemeClr val="tx1"/>
                                        </a:solidFill>
                                        <a:effectLst/>
                                        <a:latin typeface="Cambria Math" panose="02040503050406030204" pitchFamily="18" charset="0"/>
                                      </a:rPr>
                                      <m:t>𝐡</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𝟏𝟕</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𝟓𝟔𝐮𝐦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dirty="0">
                              <a:solidFill>
                                <a:schemeClr val="tx1"/>
                              </a:solidFill>
                              <a:effectLst/>
                            </a:rPr>
                            <a:t>Perforation length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53705403"/>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𝐬</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𝟓</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𝟖𝟔𝐮𝐦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dirty="0">
                              <a:solidFill>
                                <a:schemeClr val="tx1"/>
                              </a:solidFill>
                              <a:effectLst/>
                            </a:rPr>
                            <a:t>Spacing between perforations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433086826"/>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𝐡</m:t>
                                    </m:r>
                                  </m:e>
                                  <m:sub>
                                    <m:r>
                                      <a:rPr lang="it-IT" sz="1100" b="1" i="1" smtClean="0">
                                        <a:solidFill>
                                          <a:schemeClr val="tx1"/>
                                        </a:solidFill>
                                        <a:effectLst/>
                                        <a:latin typeface="Cambria Math" panose="02040503050406030204" pitchFamily="18" charset="0"/>
                                      </a:rPr>
                                      <m:t>𝟎</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𝟐𝟑𝐮𝐦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Air gap</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04537096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𝐓</m:t>
                                    </m:r>
                                  </m:e>
                                  <m:sub>
                                    <m:r>
                                      <a:rPr lang="it-IT" sz="1100" b="1" i="1" smtClean="0">
                                        <a:solidFill>
                                          <a:schemeClr val="tx1"/>
                                        </a:solidFill>
                                        <a:effectLst/>
                                        <a:latin typeface="Cambria Math" panose="02040503050406030204" pitchFamily="18" charset="0"/>
                                      </a:rPr>
                                      <m:t>𝐩</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𝟑</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𝟖𝟕𝐮𝐦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dirty="0">
                              <a:solidFill>
                                <a:schemeClr val="tx1"/>
                              </a:solidFill>
                              <a:effectLst/>
                            </a:rPr>
                            <a:t>Thickness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00065066"/>
                      </a:ext>
                    </a:extLst>
                  </a:tr>
                </a:tbl>
              </a:graphicData>
            </a:graphic>
          </p:graphicFrame>
        </mc:Choice>
        <mc:Fallback xmlns="">
          <p:graphicFrame>
            <p:nvGraphicFramePr>
              <p:cNvPr id="78" name="Tabella 77">
                <a:extLst>
                  <a:ext uri="{FF2B5EF4-FFF2-40B4-BE49-F238E27FC236}">
                    <a16:creationId xmlns:a16="http://schemas.microsoft.com/office/drawing/2014/main" id="{5AAC3D0F-AF36-A720-2EB8-9FE8A3BD6E0F}"/>
                  </a:ext>
                </a:extLst>
              </p:cNvPr>
              <p:cNvGraphicFramePr>
                <a:graphicFrameLocks noGrp="1"/>
              </p:cNvGraphicFramePr>
              <p:nvPr>
                <p:extLst>
                  <p:ext uri="{D42A27DB-BD31-4B8C-83A1-F6EECF244321}">
                    <p14:modId xmlns:p14="http://schemas.microsoft.com/office/powerpoint/2010/main" val="1487665450"/>
                  </p:ext>
                </p:extLst>
              </p:nvPr>
            </p:nvGraphicFramePr>
            <p:xfrm>
              <a:off x="19300174" y="1374553"/>
              <a:ext cx="5762056" cy="1701993"/>
            </p:xfrm>
            <a:graphic>
              <a:graphicData uri="http://schemas.openxmlformats.org/drawingml/2006/table">
                <a:tbl>
                  <a:tblPr firstRow="1" firstCol="1" bandRow="1">
                    <a:tableStyleId>{5C22544A-7EE6-4342-B048-85BDC9FD1C3A}</a:tableStyleId>
                  </a:tblPr>
                  <a:tblGrid>
                    <a:gridCol w="2881028">
                      <a:extLst>
                        <a:ext uri="{9D8B030D-6E8A-4147-A177-3AD203B41FA5}">
                          <a16:colId xmlns:a16="http://schemas.microsoft.com/office/drawing/2014/main" val="2954977899"/>
                        </a:ext>
                      </a:extLst>
                    </a:gridCol>
                    <a:gridCol w="2881028">
                      <a:extLst>
                        <a:ext uri="{9D8B030D-6E8A-4147-A177-3AD203B41FA5}">
                          <a16:colId xmlns:a16="http://schemas.microsoft.com/office/drawing/2014/main" val="11219257"/>
                        </a:ext>
                      </a:extLst>
                    </a:gridCol>
                  </a:tblGrid>
                  <a:tr h="280988">
                    <a:tc>
                      <a:txBody>
                        <a:bodyPr/>
                        <a:lstStyle/>
                        <a:p>
                          <a:endParaRPr lang="en-US"/>
                        </a:p>
                      </a:txBody>
                      <a:tcPr marL="68580" marR="68580" marT="0" marB="0">
                        <a:blipFill>
                          <a:blip r:embed="rId4"/>
                          <a:stretch>
                            <a:fillRect l="-423" t="-17391" r="-100846" b="-513043"/>
                          </a:stretch>
                        </a:blipFill>
                      </a:tcPr>
                    </a:tc>
                    <a:tc>
                      <a:txBody>
                        <a:bodyPr/>
                        <a:lstStyle/>
                        <a:p>
                          <a:pPr algn="just">
                            <a:lnSpc>
                              <a:spcPct val="107000"/>
                            </a:lnSpc>
                            <a:spcAft>
                              <a:spcPts val="800"/>
                            </a:spcAft>
                          </a:pPr>
                          <a:r>
                            <a:rPr lang="en-GB" sz="1100" b="1">
                              <a:solidFill>
                                <a:schemeClr val="tx1"/>
                              </a:solidFill>
                              <a:effectLst/>
                            </a:rPr>
                            <a:t>Width central resonator plate</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23570797"/>
                      </a:ext>
                    </a:extLst>
                  </a:tr>
                  <a:tr h="280988">
                    <a:tc>
                      <a:txBody>
                        <a:bodyPr/>
                        <a:lstStyle/>
                        <a:p>
                          <a:endParaRPr lang="en-US"/>
                        </a:p>
                      </a:txBody>
                      <a:tcPr marL="68580" marR="68580" marT="0" marB="0">
                        <a:blipFill>
                          <a:blip r:embed="rId4"/>
                          <a:stretch>
                            <a:fillRect l="-423" t="-117391" r="-100846" b="-413043"/>
                          </a:stretch>
                        </a:blipFill>
                      </a:tcPr>
                    </a:tc>
                    <a:tc>
                      <a:txBody>
                        <a:bodyPr/>
                        <a:lstStyle/>
                        <a:p>
                          <a:pPr algn="just">
                            <a:lnSpc>
                              <a:spcPct val="107000"/>
                            </a:lnSpc>
                            <a:spcAft>
                              <a:spcPts val="800"/>
                            </a:spcAft>
                          </a:pPr>
                          <a:r>
                            <a:rPr lang="en-GB" sz="1100" b="1" dirty="0">
                              <a:solidFill>
                                <a:schemeClr val="tx1"/>
                              </a:solidFill>
                              <a:effectLst/>
                            </a:rPr>
                            <a:t>Length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436191920"/>
                      </a:ext>
                    </a:extLst>
                  </a:tr>
                  <a:tr h="280988">
                    <a:tc>
                      <a:txBody>
                        <a:bodyPr/>
                        <a:lstStyle/>
                        <a:p>
                          <a:endParaRPr lang="en-US"/>
                        </a:p>
                      </a:txBody>
                      <a:tcPr marL="68580" marR="68580" marT="0" marB="0">
                        <a:blipFill>
                          <a:blip r:embed="rId4"/>
                          <a:stretch>
                            <a:fillRect l="-423" t="-212766" r="-100846" b="-304255"/>
                          </a:stretch>
                        </a:blipFill>
                      </a:tcPr>
                    </a:tc>
                    <a:tc>
                      <a:txBody>
                        <a:bodyPr/>
                        <a:lstStyle/>
                        <a:p>
                          <a:pPr algn="just">
                            <a:lnSpc>
                              <a:spcPct val="107000"/>
                            </a:lnSpc>
                            <a:spcAft>
                              <a:spcPts val="800"/>
                            </a:spcAft>
                          </a:pPr>
                          <a:r>
                            <a:rPr lang="en-GB" sz="1100" b="1" dirty="0">
                              <a:solidFill>
                                <a:schemeClr val="tx1"/>
                              </a:solidFill>
                              <a:effectLst/>
                            </a:rPr>
                            <a:t>Perforation length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53705403"/>
                      </a:ext>
                    </a:extLst>
                  </a:tr>
                  <a:tr h="280988">
                    <a:tc>
                      <a:txBody>
                        <a:bodyPr/>
                        <a:lstStyle/>
                        <a:p>
                          <a:endParaRPr lang="en-US"/>
                        </a:p>
                      </a:txBody>
                      <a:tcPr marL="68580" marR="68580" marT="0" marB="0">
                        <a:blipFill>
                          <a:blip r:embed="rId4"/>
                          <a:stretch>
                            <a:fillRect l="-423" t="-319565" r="-100846" b="-210870"/>
                          </a:stretch>
                        </a:blipFill>
                      </a:tcPr>
                    </a:tc>
                    <a:tc>
                      <a:txBody>
                        <a:bodyPr/>
                        <a:lstStyle/>
                        <a:p>
                          <a:pPr algn="just">
                            <a:lnSpc>
                              <a:spcPct val="107000"/>
                            </a:lnSpc>
                            <a:spcAft>
                              <a:spcPts val="800"/>
                            </a:spcAft>
                          </a:pPr>
                          <a:r>
                            <a:rPr lang="en-GB" sz="1100" b="1" dirty="0">
                              <a:solidFill>
                                <a:schemeClr val="tx1"/>
                              </a:solidFill>
                              <a:effectLst/>
                            </a:rPr>
                            <a:t>Spacing between perforations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433086826"/>
                      </a:ext>
                    </a:extLst>
                  </a:tr>
                  <a:tr h="280988">
                    <a:tc>
                      <a:txBody>
                        <a:bodyPr/>
                        <a:lstStyle/>
                        <a:p>
                          <a:endParaRPr lang="en-US"/>
                        </a:p>
                      </a:txBody>
                      <a:tcPr marL="68580" marR="68580" marT="0" marB="0">
                        <a:blipFill>
                          <a:blip r:embed="rId4"/>
                          <a:stretch>
                            <a:fillRect l="-423" t="-419565" r="-100846" b="-110870"/>
                          </a:stretch>
                        </a:blipFill>
                      </a:tcPr>
                    </a:tc>
                    <a:tc>
                      <a:txBody>
                        <a:bodyPr/>
                        <a:lstStyle/>
                        <a:p>
                          <a:pPr algn="just">
                            <a:lnSpc>
                              <a:spcPct val="107000"/>
                            </a:lnSpc>
                            <a:spcAft>
                              <a:spcPts val="800"/>
                            </a:spcAft>
                          </a:pPr>
                          <a:r>
                            <a:rPr lang="en-GB" sz="1100" b="1">
                              <a:solidFill>
                                <a:schemeClr val="tx1"/>
                              </a:solidFill>
                              <a:effectLst/>
                            </a:rPr>
                            <a:t>Air gap</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045370961"/>
                      </a:ext>
                    </a:extLst>
                  </a:tr>
                  <a:tr h="297053">
                    <a:tc>
                      <a:txBody>
                        <a:bodyPr/>
                        <a:lstStyle/>
                        <a:p>
                          <a:endParaRPr lang="en-US"/>
                        </a:p>
                      </a:txBody>
                      <a:tcPr marL="68580" marR="68580" marT="0" marB="0">
                        <a:blipFill>
                          <a:blip r:embed="rId4"/>
                          <a:stretch>
                            <a:fillRect l="-423" t="-487755" r="-100846" b="-4082"/>
                          </a:stretch>
                        </a:blipFill>
                      </a:tcPr>
                    </a:tc>
                    <a:tc>
                      <a:txBody>
                        <a:bodyPr/>
                        <a:lstStyle/>
                        <a:p>
                          <a:pPr algn="just">
                            <a:lnSpc>
                              <a:spcPct val="107000"/>
                            </a:lnSpc>
                            <a:spcAft>
                              <a:spcPts val="800"/>
                            </a:spcAft>
                          </a:pPr>
                          <a:r>
                            <a:rPr lang="en-GB" sz="1100" b="1" dirty="0">
                              <a:solidFill>
                                <a:schemeClr val="tx1"/>
                              </a:solidFill>
                              <a:effectLst/>
                            </a:rPr>
                            <a:t>Thickness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00065066"/>
                      </a:ext>
                    </a:extLst>
                  </a:tr>
                </a:tbl>
              </a:graphicData>
            </a:graphic>
          </p:graphicFrame>
        </mc:Fallback>
      </mc:AlternateContent>
      <p:sp>
        <p:nvSpPr>
          <p:cNvPr id="79" name="Rectangle 1">
            <a:extLst>
              <a:ext uri="{FF2B5EF4-FFF2-40B4-BE49-F238E27FC236}">
                <a16:creationId xmlns:a16="http://schemas.microsoft.com/office/drawing/2014/main" id="{BD7EBFFA-CB64-D67E-A077-47BD9815EA01}"/>
              </a:ext>
            </a:extLst>
          </p:cNvPr>
          <p:cNvSpPr>
            <a:spLocks noChangeArrowheads="1"/>
          </p:cNvSpPr>
          <p:nvPr/>
        </p:nvSpPr>
        <p:spPr bwMode="auto">
          <a:xfrm>
            <a:off x="19137543" y="3185517"/>
            <a:ext cx="618132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1" u="none" strike="noStrike" cap="none" normalizeH="0" baseline="0" dirty="0" bmk="_Toc143255807">
                <a:ln>
                  <a:noFill/>
                </a:ln>
                <a:solidFill>
                  <a:srgbClr val="1F497D"/>
                </a:solidFill>
                <a:effectLst/>
                <a:latin typeface="Verdana" panose="020B0604030504040204" pitchFamily="34" charset="0"/>
                <a:ea typeface="Calibri" panose="020F0502020204030204" pitchFamily="34" charset="0"/>
                <a:cs typeface="Times New Roman" panose="02020603050405020304" pitchFamily="18" charset="0"/>
              </a:rPr>
              <a:t>Parameters 180nm TSMC capacitive resonant pressure sensor prototype-A1 pre-fabrication</a:t>
            </a:r>
            <a:endParaRPr kumimoji="0" lang="en-GB" altLang="en-US" sz="1000" b="0" i="0" u="none" strike="noStrike" cap="none" normalizeH="0" baseline="0" dirty="0">
              <a:ln>
                <a:noFill/>
              </a:ln>
              <a:solidFill>
                <a:schemeClr val="tx1"/>
              </a:solidFill>
              <a:effectLst/>
              <a:latin typeface="Arial" panose="020B0604020202020204" pitchFamily="34" charset="0"/>
            </a:endParaRPr>
          </a:p>
        </p:txBody>
      </p:sp>
      <p:sp>
        <p:nvSpPr>
          <p:cNvPr id="81" name="CasellaDiTesto 80">
            <a:extLst>
              <a:ext uri="{FF2B5EF4-FFF2-40B4-BE49-F238E27FC236}">
                <a16:creationId xmlns:a16="http://schemas.microsoft.com/office/drawing/2014/main" id="{D32A2581-B694-23D5-D87A-33E66B173933}"/>
              </a:ext>
            </a:extLst>
          </p:cNvPr>
          <p:cNvSpPr txBox="1"/>
          <p:nvPr/>
        </p:nvSpPr>
        <p:spPr>
          <a:xfrm>
            <a:off x="13050551" y="4478826"/>
            <a:ext cx="6525614" cy="2462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1" u="none" strike="noStrike" cap="none" normalizeH="0" baseline="0" dirty="0">
                <a:ln>
                  <a:noFill/>
                </a:ln>
                <a:solidFill>
                  <a:srgbClr val="1F497D"/>
                </a:solidFill>
                <a:effectLst/>
                <a:latin typeface="Verdana" panose="020B0604030504040204" pitchFamily="34" charset="0"/>
                <a:ea typeface="Calibri" panose="020F0502020204030204" pitchFamily="34" charset="0"/>
                <a:cs typeface="Times New Roman" panose="02020603050405020304" pitchFamily="18" charset="0"/>
              </a:rPr>
              <a:t>P</a:t>
            </a:r>
            <a:r>
              <a:rPr kumimoji="0" lang="en-GB" altLang="en-US" sz="1000" b="0" i="1" u="none" strike="noStrike" cap="none" normalizeH="0" baseline="0" dirty="0" bmk="">
                <a:ln>
                  <a:noFill/>
                </a:ln>
                <a:solidFill>
                  <a:srgbClr val="1F497D"/>
                </a:solidFill>
                <a:effectLst/>
                <a:latin typeface="Verdana" panose="020B0604030504040204" pitchFamily="34" charset="0"/>
                <a:ea typeface="Calibri" panose="020F0502020204030204" pitchFamily="34" charset="0"/>
                <a:cs typeface="Times New Roman" panose="02020603050405020304" pitchFamily="18" charset="0"/>
              </a:rPr>
              <a:t>arameters 180nm TSMC capacitive resonant pressure sensor prototype-A1 post-fabrication [1]</a:t>
            </a:r>
            <a:endParaRPr kumimoji="0" lang="en-GB" altLang="en-US" sz="1000" b="0" i="0" u="none" strike="noStrike" cap="none" normalizeH="0" baseline="0" dirty="0" bmk="">
              <a:ln>
                <a:noFill/>
              </a:ln>
              <a:solidFill>
                <a:schemeClr val="tx1"/>
              </a:solidFill>
              <a:effectLst/>
            </a:endParaRPr>
          </a:p>
        </p:txBody>
      </p:sp>
      <p:sp>
        <p:nvSpPr>
          <p:cNvPr id="82" name="TextBox 30">
            <a:extLst>
              <a:ext uri="{FF2B5EF4-FFF2-40B4-BE49-F238E27FC236}">
                <a16:creationId xmlns:a16="http://schemas.microsoft.com/office/drawing/2014/main" id="{4282D278-B583-71FE-AC1D-026BD698C84C}"/>
              </a:ext>
            </a:extLst>
          </p:cNvPr>
          <p:cNvSpPr txBox="1"/>
          <p:nvPr/>
        </p:nvSpPr>
        <p:spPr>
          <a:xfrm>
            <a:off x="185860" y="1264980"/>
            <a:ext cx="9852833"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Pressure sensor: central resonator simplification</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pic>
        <p:nvPicPr>
          <p:cNvPr id="87" name="Immagine 86">
            <a:extLst>
              <a:ext uri="{FF2B5EF4-FFF2-40B4-BE49-F238E27FC236}">
                <a16:creationId xmlns:a16="http://schemas.microsoft.com/office/drawing/2014/main" id="{29B6790C-F662-5C5F-B97F-687B409D7601}"/>
              </a:ext>
            </a:extLst>
          </p:cNvPr>
          <p:cNvPicPr>
            <a:picLocks noChangeAspect="1"/>
          </p:cNvPicPr>
          <p:nvPr/>
        </p:nvPicPr>
        <p:blipFill>
          <a:blip r:embed="rId5"/>
          <a:stretch>
            <a:fillRect/>
          </a:stretch>
        </p:blipFill>
        <p:spPr>
          <a:xfrm>
            <a:off x="-6552611" y="2228122"/>
            <a:ext cx="6120130" cy="3336925"/>
          </a:xfrm>
          <a:prstGeom prst="rect">
            <a:avLst/>
          </a:prstGeom>
        </p:spPr>
      </p:pic>
      <mc:AlternateContent xmlns:mc="http://schemas.openxmlformats.org/markup-compatibility/2006" xmlns:a14="http://schemas.microsoft.com/office/drawing/2010/main">
        <mc:Choice Requires="a14">
          <p:sp>
            <p:nvSpPr>
              <p:cNvPr id="83" name="CasellaDiTesto 82">
                <a:extLst>
                  <a:ext uri="{FF2B5EF4-FFF2-40B4-BE49-F238E27FC236}">
                    <a16:creationId xmlns:a16="http://schemas.microsoft.com/office/drawing/2014/main" id="{46D13A21-EF0C-C8B9-BA5A-2101965708D7}"/>
                  </a:ext>
                </a:extLst>
              </p:cNvPr>
              <p:cNvSpPr txBox="1"/>
              <p:nvPr/>
            </p:nvSpPr>
            <p:spPr>
              <a:xfrm>
                <a:off x="4734501" y="1498945"/>
                <a:ext cx="6577723" cy="5433410"/>
              </a:xfrm>
              <a:prstGeom prst="rect">
                <a:avLst/>
              </a:prstGeom>
              <a:noFill/>
            </p:spPr>
            <p:txBody>
              <a:bodyPr wrap="square">
                <a:spAutoFit/>
              </a:bodyPr>
              <a:lstStyle/>
              <a:p>
                <a:pPr algn="just">
                  <a:lnSpc>
                    <a:spcPct val="107000"/>
                  </a:lnSpc>
                  <a:spcAft>
                    <a:spcPts val="800"/>
                  </a:spcAft>
                </a:pPr>
                <a:endParaRPr lang="en-GB" sz="16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endParaRPr lang="en-GB" sz="16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smtClean="0">
                          <a:effectLst/>
                          <a:latin typeface="Cambria Math" panose="02040503050406030204" pitchFamily="18" charset="0"/>
                          <a:ea typeface="Calibri" panose="020F0502020204030204" pitchFamily="34" charset="0"/>
                          <a:cs typeface="Arial" panose="020B0604020202020204" pitchFamily="34" charset="0"/>
                        </a:rPr>
                        <m:t>𝑉𝑜𝑙𝑢𝑚</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𝑒</m:t>
                          </m:r>
                        </m:e>
                        <m:sub>
                          <m:r>
                            <a:rPr lang="en-GB" sz="1600" i="1">
                              <a:effectLst/>
                              <a:latin typeface="Cambria Math" panose="02040503050406030204" pitchFamily="18" charset="0"/>
                              <a:ea typeface="Calibri" panose="020F0502020204030204" pitchFamily="34" charset="0"/>
                              <a:cs typeface="Arial" panose="020B0604020202020204" pitchFamily="34" charset="0"/>
                            </a:rPr>
                            <m:t>h𝑜𝑚𝑜𝑔𝑒𝑛𝑒𝑜𝑢𝑠</m:t>
                          </m:r>
                        </m:sub>
                      </m:sSub>
                      <m:r>
                        <a:rPr lang="en-GB" sz="1600" i="1">
                          <a:effectLst/>
                          <a:latin typeface="Cambria Math" panose="02040503050406030204" pitchFamily="18" charset="0"/>
                          <a:ea typeface="Calibri" panose="020F0502020204030204" pitchFamily="34" charset="0"/>
                          <a:cs typeface="Arial" panose="020B0604020202020204" pitchFamily="34" charset="0"/>
                        </a:rPr>
                        <m:t>=3.97</m:t>
                      </m:r>
                      <m:r>
                        <a:rPr lang="it-IT" sz="1600" b="0" i="1" smtClean="0">
                          <a:effectLst/>
                          <a:latin typeface="Cambria Math" panose="02040503050406030204" pitchFamily="18" charset="0"/>
                          <a:ea typeface="Calibri" panose="020F0502020204030204" pitchFamily="34" charset="0"/>
                          <a:cs typeface="Arial" panose="020B0604020202020204" pitchFamily="34" charset="0"/>
                        </a:rPr>
                        <m:t>5</m:t>
                      </m:r>
                      <m:r>
                        <a:rPr lang="en-GB" sz="1600" i="1">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10</m:t>
                          </m:r>
                        </m:e>
                        <m:sup>
                          <m:r>
                            <a:rPr lang="en-GB" sz="1600" i="1">
                              <a:effectLst/>
                              <a:latin typeface="Cambria Math" panose="02040503050406030204" pitchFamily="18" charset="0"/>
                              <a:ea typeface="Calibri" panose="020F0502020204030204" pitchFamily="34" charset="0"/>
                              <a:cs typeface="Arial" panose="020B0604020202020204" pitchFamily="34" charset="0"/>
                            </a:rPr>
                            <m:t>−14</m:t>
                          </m:r>
                        </m:sup>
                      </m:sSup>
                      <m:r>
                        <a:rPr lang="en-GB" sz="1600" i="1">
                          <a:effectLst/>
                          <a:latin typeface="Cambria Math" panose="02040503050406030204" pitchFamily="18" charset="0"/>
                          <a:ea typeface="Calibri" panose="020F0502020204030204" pitchFamily="34" charset="0"/>
                          <a:cs typeface="Arial" panose="020B0604020202020204" pitchFamily="34" charset="0"/>
                        </a:rPr>
                        <m:t> </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p>
                          <m:r>
                            <a:rPr lang="en-GB" sz="1600" i="1">
                              <a:effectLst/>
                              <a:latin typeface="Cambria Math" panose="02040503050406030204" pitchFamily="18" charset="0"/>
                              <a:ea typeface="Calibri" panose="020F0502020204030204" pitchFamily="34" charset="0"/>
                              <a:cs typeface="Arial" panose="020B0604020202020204" pitchFamily="34" charset="0"/>
                            </a:rPr>
                            <m:t>3</m:t>
                          </m:r>
                        </m:sup>
                      </m:sSup>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a:effectLst/>
                          <a:latin typeface="Cambria Math" panose="02040503050406030204" pitchFamily="18" charset="0"/>
                          <a:ea typeface="Calibri" panose="020F0502020204030204" pitchFamily="34" charset="0"/>
                          <a:cs typeface="Arial" panose="020B0604020202020204" pitchFamily="34" charset="0"/>
                        </a:rPr>
                        <m:t>𝑚𝑎𝑠</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𝑠</m:t>
                          </m:r>
                        </m:e>
                        <m:sub>
                          <m:r>
                            <a:rPr lang="en-GB" sz="1600" i="1">
                              <a:effectLst/>
                              <a:latin typeface="Cambria Math" panose="02040503050406030204" pitchFamily="18" charset="0"/>
                              <a:ea typeface="Calibri" panose="020F0502020204030204" pitchFamily="34" charset="0"/>
                              <a:cs typeface="Arial" panose="020B0604020202020204" pitchFamily="34" charset="0"/>
                            </a:rPr>
                            <m:t>h𝑜𝑚𝑜𝑔𝑒𝑛𝑒𝑜𝑢𝑠</m:t>
                          </m:r>
                        </m:sub>
                      </m:sSub>
                      <m:r>
                        <a:rPr lang="en-GB" sz="1600" i="1">
                          <a:effectLst/>
                          <a:latin typeface="Cambria Math" panose="02040503050406030204" pitchFamily="18" charset="0"/>
                          <a:ea typeface="Calibri" panose="020F0502020204030204" pitchFamily="34" charset="0"/>
                          <a:cs typeface="Arial" panose="020B0604020202020204" pitchFamily="34" charset="0"/>
                        </a:rPr>
                        <m:t>=1.8995∗</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10</m:t>
                          </m:r>
                        </m:e>
                        <m:sup>
                          <m:r>
                            <a:rPr lang="en-GB" sz="1600" i="1">
                              <a:effectLst/>
                              <a:latin typeface="Cambria Math" panose="02040503050406030204" pitchFamily="18" charset="0"/>
                              <a:ea typeface="Calibri" panose="020F0502020204030204" pitchFamily="34" charset="0"/>
                              <a:cs typeface="Arial" panose="020B0604020202020204" pitchFamily="34" charset="0"/>
                            </a:rPr>
                            <m:t>−10</m:t>
                          </m:r>
                        </m:sup>
                      </m:sSup>
                      <m:r>
                        <a:rPr lang="en-GB" sz="1600" i="1">
                          <a:effectLst/>
                          <a:latin typeface="Cambria Math" panose="02040503050406030204" pitchFamily="18" charset="0"/>
                          <a:ea typeface="Calibri" panose="020F0502020204030204" pitchFamily="34" charset="0"/>
                          <a:cs typeface="Arial" panose="020B0604020202020204" pitchFamily="34" charset="0"/>
                        </a:rPr>
                        <m:t>𝑘𝑔</m:t>
                      </m:r>
                    </m:oMath>
                  </m:oMathPara>
                </a14:m>
                <a:endParaRPr lang="en-GB" sz="1600" dirty="0">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endParaRPr lang="en-GB" sz="16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endParaRPr lang="en-GB" sz="16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endParaRPr lang="en-GB" sz="16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smtClean="0">
                          <a:effectLst/>
                          <a:latin typeface="Cambria Math" panose="02040503050406030204" pitchFamily="18" charset="0"/>
                          <a:ea typeface="Calibri" panose="020F0502020204030204" pitchFamily="34" charset="0"/>
                          <a:cs typeface="Arial" panose="020B0604020202020204" pitchFamily="34" charset="0"/>
                        </a:rPr>
                        <m:t>𝑉𝑜𝑙𝑢𝑚</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𝑒</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 3.817 1</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0</m:t>
                          </m:r>
                        </m:e>
                        <m:sup>
                          <m:r>
                            <a:rPr lang="en-GB" sz="1600" i="1">
                              <a:effectLst/>
                              <a:latin typeface="Cambria Math" panose="02040503050406030204" pitchFamily="18" charset="0"/>
                              <a:ea typeface="Calibri" panose="020F0502020204030204" pitchFamily="34" charset="0"/>
                              <a:cs typeface="Arial" panose="020B0604020202020204" pitchFamily="34" charset="0"/>
                            </a:rPr>
                            <m:t>−14</m:t>
                          </m:r>
                        </m:sup>
                      </m:sSup>
                      <m:r>
                        <a:rPr lang="en-GB" sz="1600" i="1">
                          <a:effectLst/>
                          <a:latin typeface="Cambria Math" panose="02040503050406030204" pitchFamily="18" charset="0"/>
                          <a:ea typeface="Calibri" panose="020F0502020204030204" pitchFamily="34" charset="0"/>
                          <a:cs typeface="Arial" panose="020B0604020202020204" pitchFamily="34" charset="0"/>
                        </a:rPr>
                        <m:t> </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p>
                          <m:r>
                            <a:rPr lang="en-GB" sz="1600" i="1">
                              <a:effectLst/>
                              <a:latin typeface="Cambria Math" panose="02040503050406030204" pitchFamily="18" charset="0"/>
                              <a:ea typeface="Calibri" panose="020F0502020204030204" pitchFamily="34" charset="0"/>
                              <a:cs typeface="Arial" panose="020B0604020202020204" pitchFamily="34" charset="0"/>
                            </a:rPr>
                            <m:t>3</m:t>
                          </m:r>
                        </m:sup>
                      </m:sSup>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a:effectLst/>
                          <a:latin typeface="Cambria Math" panose="02040503050406030204" pitchFamily="18" charset="0"/>
                          <a:ea typeface="Calibri" panose="020F0502020204030204" pitchFamily="34" charset="0"/>
                          <a:cs typeface="Arial" panose="020B0604020202020204" pitchFamily="34" charset="0"/>
                        </a:rPr>
                        <m:t>𝑚𝑎𝑠</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𝑠</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=1.824 1</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0</m:t>
                          </m:r>
                        </m:e>
                        <m:sup>
                          <m:r>
                            <a:rPr lang="en-GB" sz="1600" i="1">
                              <a:effectLst/>
                              <a:latin typeface="Cambria Math" panose="02040503050406030204" pitchFamily="18" charset="0"/>
                              <a:ea typeface="Calibri" panose="020F0502020204030204" pitchFamily="34" charset="0"/>
                              <a:cs typeface="Arial" panose="020B0604020202020204" pitchFamily="34" charset="0"/>
                            </a:rPr>
                            <m:t>−10</m:t>
                          </m:r>
                        </m:sup>
                      </m:sSup>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𝑘𝑔</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a:effectLst/>
                          <a:latin typeface="Cambria Math" panose="02040503050406030204" pitchFamily="18" charset="0"/>
                          <a:ea typeface="Calibri" panose="020F0502020204030204" pitchFamily="34" charset="0"/>
                          <a:cs typeface="Arial" panose="020B0604020202020204" pitchFamily="34" charset="0"/>
                        </a:rPr>
                        <m:t>𝐷𝑒𝑛𝑠𝑖𝑡</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𝑦</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 4778.85 </m:t>
                      </m:r>
                      <m:r>
                        <a:rPr lang="en-GB" sz="1600" i="1">
                          <a:effectLst/>
                          <a:latin typeface="Cambria Math" panose="02040503050406030204" pitchFamily="18" charset="0"/>
                          <a:ea typeface="Calibri" panose="020F0502020204030204" pitchFamily="34" charset="0"/>
                          <a:cs typeface="Arial" panose="020B0604020202020204" pitchFamily="34" charset="0"/>
                        </a:rPr>
                        <m:t>𝑘𝑔</m:t>
                      </m:r>
                      <m:r>
                        <a:rPr lang="en-GB" sz="1600" i="1">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p>
                          <m:r>
                            <a:rPr lang="en-GB" sz="1600" i="1">
                              <a:effectLst/>
                              <a:latin typeface="Cambria Math" panose="02040503050406030204" pitchFamily="18" charset="0"/>
                              <a:ea typeface="Calibri" panose="020F0502020204030204" pitchFamily="34" charset="0"/>
                              <a:cs typeface="Arial" panose="020B0604020202020204" pitchFamily="34" charset="0"/>
                            </a:rPr>
                            <m:t>3</m:t>
                          </m:r>
                        </m:sup>
                      </m:sSup>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𝐸</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=113.59 </m:t>
                      </m:r>
                      <m:r>
                        <a:rPr lang="en-GB" sz="1600" i="1">
                          <a:effectLst/>
                          <a:latin typeface="Cambria Math" panose="02040503050406030204" pitchFamily="18" charset="0"/>
                          <a:ea typeface="Calibri" panose="020F0502020204030204" pitchFamily="34" charset="0"/>
                          <a:cs typeface="Arial" panose="020B0604020202020204" pitchFamily="34" charset="0"/>
                        </a:rPr>
                        <m:t>𝐺𝑃𝑎</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𝑣</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=0.30</m:t>
                      </m:r>
                      <m:r>
                        <a:rPr lang="it-IT" sz="1600" b="0" i="1" smtClean="0">
                          <a:effectLst/>
                          <a:latin typeface="Cambria Math" panose="02040503050406030204" pitchFamily="18" charset="0"/>
                          <a:ea typeface="Calibri" panose="020F0502020204030204" pitchFamily="34" charset="0"/>
                          <a:cs typeface="Arial" panose="020B0604020202020204" pitchFamily="34" charset="0"/>
                        </a:rPr>
                        <m:t>8</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𝜀</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 3.71</m:t>
                      </m:r>
                      <m:r>
                        <a:rPr lang="it-IT" sz="1600" b="0" i="1" smtClean="0">
                          <a:effectLst/>
                          <a:latin typeface="Cambria Math" panose="02040503050406030204" pitchFamily="18" charset="0"/>
                          <a:ea typeface="Calibri" panose="020F0502020204030204" pitchFamily="34" charset="0"/>
                          <a:cs typeface="Arial" panose="020B0604020202020204" pitchFamily="34" charset="0"/>
                        </a:rPr>
                        <m:t>4</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𝜎</m:t>
                          </m:r>
                        </m:e>
                        <m:sub>
                          <m:r>
                            <a:rPr lang="en-GB" sz="1600" i="1">
                              <a:effectLst/>
                              <a:latin typeface="Cambria Math" panose="02040503050406030204" pitchFamily="18" charset="0"/>
                              <a:ea typeface="Calibri" panose="020F0502020204030204" pitchFamily="34" charset="0"/>
                              <a:cs typeface="Arial" panose="020B0604020202020204" pitchFamily="34" charset="0"/>
                            </a:rPr>
                            <m:t>𝑎𝑣𝑎𝑟𝑎𝑔𝑒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=3.17∗</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10</m:t>
                          </m:r>
                        </m:e>
                        <m:sup>
                          <m:r>
                            <a:rPr lang="en-GB" sz="1600" i="1">
                              <a:effectLst/>
                              <a:latin typeface="Cambria Math" panose="02040503050406030204" pitchFamily="18" charset="0"/>
                              <a:ea typeface="Calibri" panose="020F0502020204030204" pitchFamily="34" charset="0"/>
                              <a:cs typeface="Arial" panose="020B0604020202020204" pitchFamily="34" charset="0"/>
                            </a:rPr>
                            <m:t>7</m:t>
                          </m:r>
                        </m:sup>
                      </m:sSup>
                      <m:r>
                        <a:rPr lang="en-GB" sz="1600" i="1">
                          <a:effectLst/>
                          <a:latin typeface="Cambria Math" panose="02040503050406030204" pitchFamily="18" charset="0"/>
                          <a:ea typeface="Calibri" panose="020F0502020204030204" pitchFamily="34" charset="0"/>
                          <a:cs typeface="Arial" panose="020B0604020202020204" pitchFamily="34" charset="0"/>
                        </a:rPr>
                        <m:t>𝑆</m:t>
                      </m:r>
                      <m:r>
                        <a:rPr lang="en-GB" sz="1600" i="1">
                          <a:effectLst/>
                          <a:latin typeface="Cambria Math" panose="02040503050406030204" pitchFamily="18" charset="0"/>
                          <a:ea typeface="Calibri" panose="020F0502020204030204" pitchFamily="34" charset="0"/>
                          <a:cs typeface="Arial" panose="020B0604020202020204" pitchFamily="34" charset="0"/>
                        </a:rPr>
                        <m:t>/</m:t>
                      </m:r>
                      <m:r>
                        <a:rPr lang="en-GB" sz="1600" i="1">
                          <a:effectLst/>
                          <a:latin typeface="Cambria Math" panose="02040503050406030204" pitchFamily="18" charset="0"/>
                          <a:ea typeface="Calibri" panose="020F0502020204030204" pitchFamily="34" charset="0"/>
                          <a:cs typeface="Arial" panose="020B0604020202020204" pitchFamily="34" charset="0"/>
                        </a:rPr>
                        <m:t>𝑚</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83" name="CasellaDiTesto 82">
                <a:extLst>
                  <a:ext uri="{FF2B5EF4-FFF2-40B4-BE49-F238E27FC236}">
                    <a16:creationId xmlns:a16="http://schemas.microsoft.com/office/drawing/2014/main" id="{46D13A21-EF0C-C8B9-BA5A-2101965708D7}"/>
                  </a:ext>
                </a:extLst>
              </p:cNvPr>
              <p:cNvSpPr txBox="1">
                <a:spLocks noRot="1" noChangeAspect="1" noMove="1" noResize="1" noEditPoints="1" noAdjustHandles="1" noChangeArrowheads="1" noChangeShapeType="1" noTextEdit="1"/>
              </p:cNvSpPr>
              <p:nvPr/>
            </p:nvSpPr>
            <p:spPr>
              <a:xfrm>
                <a:off x="4734501" y="1498945"/>
                <a:ext cx="6577723" cy="5433410"/>
              </a:xfrm>
              <a:prstGeom prst="rect">
                <a:avLst/>
              </a:prstGeom>
              <a:blipFill>
                <a:blip r:embed="rId6"/>
                <a:stretch>
                  <a:fillRect/>
                </a:stretch>
              </a:blipFill>
            </p:spPr>
            <p:txBody>
              <a:bodyPr/>
              <a:lstStyle/>
              <a:p>
                <a:r>
                  <a:rPr lang="en-GB">
                    <a:noFill/>
                  </a:rPr>
                  <a:t> </a:t>
                </a:r>
              </a:p>
            </p:txBody>
          </p:sp>
        </mc:Fallback>
      </mc:AlternateContent>
      <p:pic>
        <p:nvPicPr>
          <p:cNvPr id="80" name="Immagine 79">
            <a:extLst>
              <a:ext uri="{FF2B5EF4-FFF2-40B4-BE49-F238E27FC236}">
                <a16:creationId xmlns:a16="http://schemas.microsoft.com/office/drawing/2014/main" id="{6324B171-4692-1AF2-22F9-987A3B35D5F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32276" y="1788200"/>
            <a:ext cx="4908888" cy="2427450"/>
          </a:xfrm>
          <a:prstGeom prst="rect">
            <a:avLst/>
          </a:prstGeom>
          <a:noFill/>
          <a:ln>
            <a:noFill/>
          </a:ln>
        </p:spPr>
      </p:pic>
      <p:pic>
        <p:nvPicPr>
          <p:cNvPr id="88" name="Immagine 87">
            <a:extLst>
              <a:ext uri="{FF2B5EF4-FFF2-40B4-BE49-F238E27FC236}">
                <a16:creationId xmlns:a16="http://schemas.microsoft.com/office/drawing/2014/main" id="{34FDF94C-A922-63A3-A2FA-2D3EE5966668}"/>
              </a:ext>
            </a:extLst>
          </p:cNvPr>
          <p:cNvPicPr>
            <a:picLocks noChangeAspect="1"/>
          </p:cNvPicPr>
          <p:nvPr/>
        </p:nvPicPr>
        <p:blipFill>
          <a:blip r:embed="rId8"/>
          <a:stretch>
            <a:fillRect/>
          </a:stretch>
        </p:blipFill>
        <p:spPr>
          <a:xfrm>
            <a:off x="612377" y="4262435"/>
            <a:ext cx="4908888" cy="2460047"/>
          </a:xfrm>
          <a:prstGeom prst="rect">
            <a:avLst/>
          </a:prstGeom>
        </p:spPr>
      </p:pic>
      <p:grpSp>
        <p:nvGrpSpPr>
          <p:cNvPr id="89" name="Graphic 2">
            <a:extLst>
              <a:ext uri="{FF2B5EF4-FFF2-40B4-BE49-F238E27FC236}">
                <a16:creationId xmlns:a16="http://schemas.microsoft.com/office/drawing/2014/main" id="{CF5CACD2-411C-75BA-9647-743C333EA122}"/>
              </a:ext>
            </a:extLst>
          </p:cNvPr>
          <p:cNvGrpSpPr/>
          <p:nvPr/>
        </p:nvGrpSpPr>
        <p:grpSpPr>
          <a:xfrm>
            <a:off x="223199" y="159385"/>
            <a:ext cx="303920" cy="591103"/>
            <a:chOff x="8544795" y="2061601"/>
            <a:chExt cx="2445520" cy="4313293"/>
          </a:xfrm>
        </p:grpSpPr>
        <p:sp>
          <p:nvSpPr>
            <p:cNvPr id="90" name="Freeform: Shape 203">
              <a:extLst>
                <a:ext uri="{FF2B5EF4-FFF2-40B4-BE49-F238E27FC236}">
                  <a16:creationId xmlns:a16="http://schemas.microsoft.com/office/drawing/2014/main" id="{9D399B9F-B1D7-F64C-1684-0EDA7972DBF4}"/>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1" name="Freeform: Shape 204">
              <a:extLst>
                <a:ext uri="{FF2B5EF4-FFF2-40B4-BE49-F238E27FC236}">
                  <a16:creationId xmlns:a16="http://schemas.microsoft.com/office/drawing/2014/main" id="{81D0CAFC-C003-8A0D-A5B9-03DF3F98F0B7}"/>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2" name="Freeform: Shape 205">
              <a:extLst>
                <a:ext uri="{FF2B5EF4-FFF2-40B4-BE49-F238E27FC236}">
                  <a16:creationId xmlns:a16="http://schemas.microsoft.com/office/drawing/2014/main" id="{2796BFE9-3D2E-B02C-2BBC-AC9591C6BC30}"/>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9</a:t>
              </a:r>
            </a:p>
          </p:txBody>
        </p:sp>
        <p:sp>
          <p:nvSpPr>
            <p:cNvPr id="93" name="Freeform: Shape 206">
              <a:extLst>
                <a:ext uri="{FF2B5EF4-FFF2-40B4-BE49-F238E27FC236}">
                  <a16:creationId xmlns:a16="http://schemas.microsoft.com/office/drawing/2014/main" id="{EE25FDE3-3B11-6E3D-41B5-38DAEDA87589}"/>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15937770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3308706">
            <a:off x="18787232" y="4290663"/>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56" name="TextBox 30">
            <a:extLst>
              <a:ext uri="{FF2B5EF4-FFF2-40B4-BE49-F238E27FC236}">
                <a16:creationId xmlns:a16="http://schemas.microsoft.com/office/drawing/2014/main" id="{AF949E22-41C9-89A6-17EB-328B74828E52}"/>
              </a:ext>
            </a:extLst>
          </p:cNvPr>
          <p:cNvSpPr txBox="1"/>
          <p:nvPr/>
        </p:nvSpPr>
        <p:spPr>
          <a:xfrm>
            <a:off x="11116633" y="1471757"/>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16633" y="1254319"/>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82" name="TextBox 30">
            <a:extLst>
              <a:ext uri="{FF2B5EF4-FFF2-40B4-BE49-F238E27FC236}">
                <a16:creationId xmlns:a16="http://schemas.microsoft.com/office/drawing/2014/main" id="{4282D278-B583-71FE-AC1D-026BD698C84C}"/>
              </a:ext>
            </a:extLst>
          </p:cNvPr>
          <p:cNvSpPr txBox="1"/>
          <p:nvPr/>
        </p:nvSpPr>
        <p:spPr>
          <a:xfrm>
            <a:off x="185860" y="1264980"/>
            <a:ext cx="8814798" cy="954107"/>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Pre-fabrication Pressure sensor: Mechanical characteristics</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pic>
        <p:nvPicPr>
          <p:cNvPr id="87" name="Immagine 86">
            <a:extLst>
              <a:ext uri="{FF2B5EF4-FFF2-40B4-BE49-F238E27FC236}">
                <a16:creationId xmlns:a16="http://schemas.microsoft.com/office/drawing/2014/main" id="{29B6790C-F662-5C5F-B97F-687B409D7601}"/>
              </a:ext>
            </a:extLst>
          </p:cNvPr>
          <p:cNvPicPr>
            <a:picLocks noChangeAspect="1"/>
          </p:cNvPicPr>
          <p:nvPr/>
        </p:nvPicPr>
        <p:blipFill>
          <a:blip r:embed="rId2"/>
          <a:stretch>
            <a:fillRect/>
          </a:stretch>
        </p:blipFill>
        <p:spPr>
          <a:xfrm>
            <a:off x="293672" y="2341879"/>
            <a:ext cx="6592139" cy="3594282"/>
          </a:xfrm>
          <a:prstGeom prst="rect">
            <a:avLst/>
          </a:prstGeom>
        </p:spPr>
      </p:pic>
      <p:pic>
        <p:nvPicPr>
          <p:cNvPr id="72" name="Immagine 71">
            <a:extLst>
              <a:ext uri="{FF2B5EF4-FFF2-40B4-BE49-F238E27FC236}">
                <a16:creationId xmlns:a16="http://schemas.microsoft.com/office/drawing/2014/main" id="{9B793FFA-215F-8B0F-CBC0-42B56AAA3E2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341471"/>
            <a:ext cx="4689204" cy="2318816"/>
          </a:xfrm>
          <a:prstGeom prst="rect">
            <a:avLst/>
          </a:prstGeom>
          <a:noFill/>
          <a:ln>
            <a:noFill/>
          </a:ln>
        </p:spPr>
      </p:pic>
      <p:pic>
        <p:nvPicPr>
          <p:cNvPr id="75" name="Immagine 74">
            <a:extLst>
              <a:ext uri="{FF2B5EF4-FFF2-40B4-BE49-F238E27FC236}">
                <a16:creationId xmlns:a16="http://schemas.microsoft.com/office/drawing/2014/main" id="{BE42AFCE-DFD7-6A20-A4D8-E9CA49CEEF4B}"/>
              </a:ext>
            </a:extLst>
          </p:cNvPr>
          <p:cNvPicPr>
            <a:picLocks noChangeAspect="1"/>
          </p:cNvPicPr>
          <p:nvPr/>
        </p:nvPicPr>
        <p:blipFill>
          <a:blip r:embed="rId4"/>
          <a:stretch>
            <a:fillRect/>
          </a:stretch>
        </p:blipFill>
        <p:spPr>
          <a:xfrm>
            <a:off x="110534" y="8075282"/>
            <a:ext cx="4689204" cy="2349954"/>
          </a:xfrm>
          <a:prstGeom prst="rect">
            <a:avLst/>
          </a:prstGeom>
        </p:spPr>
      </p:pic>
      <mc:AlternateContent xmlns:mc="http://schemas.openxmlformats.org/markup-compatibility/2006" xmlns:a14="http://schemas.microsoft.com/office/drawing/2010/main">
        <mc:Choice Requires="a14">
          <p:sp>
            <p:nvSpPr>
              <p:cNvPr id="83" name="CasellaDiTesto 82">
                <a:extLst>
                  <a:ext uri="{FF2B5EF4-FFF2-40B4-BE49-F238E27FC236}">
                    <a16:creationId xmlns:a16="http://schemas.microsoft.com/office/drawing/2014/main" id="{46D13A21-EF0C-C8B9-BA5A-2101965708D7}"/>
                  </a:ext>
                </a:extLst>
              </p:cNvPr>
              <p:cNvSpPr txBox="1"/>
              <p:nvPr/>
            </p:nvSpPr>
            <p:spPr>
              <a:xfrm>
                <a:off x="15251538" y="-1311063"/>
                <a:ext cx="6577723" cy="5130764"/>
              </a:xfrm>
              <a:prstGeom prst="rect">
                <a:avLst/>
              </a:prstGeom>
              <a:noFill/>
            </p:spPr>
            <p:txBody>
              <a:bodyPr wrap="square">
                <a:spAutoFit/>
              </a:bodyPr>
              <a:lstStyle/>
              <a:p>
                <a:pPr algn="just">
                  <a:lnSpc>
                    <a:spcPct val="107000"/>
                  </a:lnSpc>
                  <a:spcAft>
                    <a:spcPts val="800"/>
                  </a:spcAft>
                </a:pPr>
                <a:endParaRPr lang="en-GB" sz="14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400" i="1" smtClean="0">
                          <a:effectLst/>
                          <a:latin typeface="Cambria Math" panose="02040503050406030204" pitchFamily="18" charset="0"/>
                          <a:ea typeface="Calibri" panose="020F0502020204030204" pitchFamily="34" charset="0"/>
                          <a:cs typeface="Arial" panose="020B0604020202020204" pitchFamily="34" charset="0"/>
                        </a:rPr>
                        <m:t>𝑉𝑜𝑙𝑢𝑚</m:t>
                      </m:r>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𝑒</m:t>
                          </m:r>
                        </m:e>
                        <m:sub>
                          <m:r>
                            <a:rPr lang="en-GB" sz="1400" i="1">
                              <a:effectLst/>
                              <a:latin typeface="Cambria Math" panose="02040503050406030204" pitchFamily="18" charset="0"/>
                              <a:ea typeface="Calibri" panose="020F0502020204030204" pitchFamily="34" charset="0"/>
                              <a:cs typeface="Arial" panose="020B0604020202020204" pitchFamily="34" charset="0"/>
                            </a:rPr>
                            <m:t>h𝑜𝑚𝑜𝑔𝑒𝑛𝑒𝑜𝑢𝑠</m:t>
                          </m:r>
                        </m:sub>
                      </m:sSub>
                      <m:r>
                        <a:rPr lang="en-GB" sz="1400" i="1">
                          <a:effectLst/>
                          <a:latin typeface="Cambria Math" panose="02040503050406030204" pitchFamily="18" charset="0"/>
                          <a:ea typeface="Calibri" panose="020F0502020204030204" pitchFamily="34" charset="0"/>
                          <a:cs typeface="Arial" panose="020B0604020202020204" pitchFamily="34" charset="0"/>
                        </a:rPr>
                        <m:t>=3.9747∗</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10</m:t>
                          </m:r>
                        </m:e>
                        <m:sup>
                          <m:r>
                            <a:rPr lang="en-GB" sz="1400" i="1">
                              <a:effectLst/>
                              <a:latin typeface="Cambria Math" panose="02040503050406030204" pitchFamily="18" charset="0"/>
                              <a:ea typeface="Calibri" panose="020F0502020204030204" pitchFamily="34" charset="0"/>
                              <a:cs typeface="Arial" panose="020B0604020202020204" pitchFamily="34" charset="0"/>
                            </a:rPr>
                            <m:t>−14</m:t>
                          </m:r>
                        </m:sup>
                      </m:sSup>
                      <m:r>
                        <a:rPr lang="en-GB" sz="1400" i="1">
                          <a:effectLst/>
                          <a:latin typeface="Cambria Math" panose="02040503050406030204" pitchFamily="18" charset="0"/>
                          <a:ea typeface="Calibri" panose="020F0502020204030204" pitchFamily="34" charset="0"/>
                          <a:cs typeface="Arial" panose="020B0604020202020204" pitchFamily="34" charset="0"/>
                        </a:rPr>
                        <m:t> </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oMath>
                  </m:oMathPara>
                </a14:m>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400" i="1">
                          <a:effectLst/>
                          <a:latin typeface="Cambria Math" panose="02040503050406030204" pitchFamily="18" charset="0"/>
                          <a:ea typeface="Calibri" panose="020F0502020204030204" pitchFamily="34" charset="0"/>
                          <a:cs typeface="Arial" panose="020B0604020202020204" pitchFamily="34" charset="0"/>
                        </a:rPr>
                        <m:t>𝑚𝑎𝑠</m:t>
                      </m:r>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𝑠</m:t>
                          </m:r>
                        </m:e>
                        <m:sub>
                          <m:r>
                            <a:rPr lang="en-GB" sz="1400" i="1">
                              <a:effectLst/>
                              <a:latin typeface="Cambria Math" panose="02040503050406030204" pitchFamily="18" charset="0"/>
                              <a:ea typeface="Calibri" panose="020F0502020204030204" pitchFamily="34" charset="0"/>
                              <a:cs typeface="Arial" panose="020B0604020202020204" pitchFamily="34" charset="0"/>
                            </a:rPr>
                            <m:t>h𝑜𝑚𝑜𝑔𝑒𝑛𝑒𝑜𝑢𝑠</m:t>
                          </m:r>
                        </m:sub>
                      </m:sSub>
                      <m:r>
                        <a:rPr lang="en-GB" sz="1400" i="1">
                          <a:effectLst/>
                          <a:latin typeface="Cambria Math" panose="02040503050406030204" pitchFamily="18" charset="0"/>
                          <a:ea typeface="Calibri" panose="020F0502020204030204" pitchFamily="34" charset="0"/>
                          <a:cs typeface="Arial" panose="020B0604020202020204" pitchFamily="34" charset="0"/>
                        </a:rPr>
                        <m:t>=1.8995∗</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10</m:t>
                          </m:r>
                        </m:e>
                        <m:sup>
                          <m:r>
                            <a:rPr lang="en-GB" sz="1400" i="1">
                              <a:effectLst/>
                              <a:latin typeface="Cambria Math" panose="02040503050406030204" pitchFamily="18" charset="0"/>
                              <a:ea typeface="Calibri" panose="020F0502020204030204" pitchFamily="34" charset="0"/>
                              <a:cs typeface="Arial" panose="020B0604020202020204" pitchFamily="34" charset="0"/>
                            </a:rPr>
                            <m:t>−10</m:t>
                          </m:r>
                        </m:sup>
                      </m:sSup>
                      <m:r>
                        <a:rPr lang="en-GB" sz="1400" i="1">
                          <a:effectLst/>
                          <a:latin typeface="Cambria Math" panose="02040503050406030204" pitchFamily="18" charset="0"/>
                          <a:ea typeface="Calibri" panose="020F0502020204030204" pitchFamily="34" charset="0"/>
                          <a:cs typeface="Arial" panose="020B0604020202020204" pitchFamily="34" charset="0"/>
                        </a:rPr>
                        <m:t>𝑘𝑔</m:t>
                      </m:r>
                    </m:oMath>
                  </m:oMathPara>
                </a14:m>
                <a:endParaRPr lang="en-GB" sz="1400" dirty="0">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endParaRPr lang="en-GB" sz="14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endParaRPr lang="en-GB" sz="14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400" i="1" smtClean="0">
                          <a:effectLst/>
                          <a:latin typeface="Cambria Math" panose="02040503050406030204" pitchFamily="18" charset="0"/>
                          <a:ea typeface="Calibri" panose="020F0502020204030204" pitchFamily="34" charset="0"/>
                          <a:cs typeface="Arial" panose="020B0604020202020204" pitchFamily="34" charset="0"/>
                        </a:rPr>
                        <m:t>𝑉𝑜𝑙𝑢𝑚</m:t>
                      </m:r>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𝑒</m:t>
                          </m:r>
                        </m:e>
                        <m:sub>
                          <m:r>
                            <a:rPr lang="en-GB" sz="14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400" i="1">
                          <a:effectLst/>
                          <a:latin typeface="Cambria Math" panose="02040503050406030204" pitchFamily="18" charset="0"/>
                          <a:ea typeface="Calibri" panose="020F0502020204030204" pitchFamily="34" charset="0"/>
                          <a:cs typeface="Arial" panose="020B0604020202020204" pitchFamily="34" charset="0"/>
                        </a:rPr>
                        <m:t>=38170.0 </m:t>
                      </m:r>
                      <m:r>
                        <a:rPr lang="en-GB" sz="1400" i="1">
                          <a:effectLst/>
                          <a:latin typeface="Cambria Math" panose="02040503050406030204" pitchFamily="18" charset="0"/>
                          <a:ea typeface="Calibri" panose="020F0502020204030204" pitchFamily="34" charset="0"/>
                          <a:cs typeface="Arial" panose="020B0604020202020204" pitchFamily="34" charset="0"/>
                        </a:rPr>
                        <m:t>𝑢</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r>
                        <a:rPr lang="en-GB" sz="1400" i="1">
                          <a:effectLst/>
                          <a:latin typeface="Cambria Math" panose="02040503050406030204" pitchFamily="18" charset="0"/>
                          <a:ea typeface="Calibri" panose="020F0502020204030204" pitchFamily="34" charset="0"/>
                          <a:cs typeface="Arial" panose="020B0604020202020204" pitchFamily="34" charset="0"/>
                        </a:rPr>
                        <m:t>= 3.817 1</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0</m:t>
                          </m:r>
                        </m:e>
                        <m:sup>
                          <m:r>
                            <a:rPr lang="en-GB" sz="1400" i="1">
                              <a:effectLst/>
                              <a:latin typeface="Cambria Math" panose="02040503050406030204" pitchFamily="18" charset="0"/>
                              <a:ea typeface="Calibri" panose="020F0502020204030204" pitchFamily="34" charset="0"/>
                              <a:cs typeface="Arial" panose="020B0604020202020204" pitchFamily="34" charset="0"/>
                            </a:rPr>
                            <m:t>−14</m:t>
                          </m:r>
                        </m:sup>
                      </m:sSup>
                      <m:r>
                        <a:rPr lang="en-GB" sz="1400" i="1">
                          <a:effectLst/>
                          <a:latin typeface="Cambria Math" panose="02040503050406030204" pitchFamily="18" charset="0"/>
                          <a:ea typeface="Calibri" panose="020F0502020204030204" pitchFamily="34" charset="0"/>
                          <a:cs typeface="Arial" panose="020B0604020202020204" pitchFamily="34" charset="0"/>
                        </a:rPr>
                        <m:t> </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oMath>
                  </m:oMathPara>
                </a14:m>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400" i="1">
                          <a:effectLst/>
                          <a:latin typeface="Cambria Math" panose="02040503050406030204" pitchFamily="18" charset="0"/>
                          <a:ea typeface="Calibri" panose="020F0502020204030204" pitchFamily="34" charset="0"/>
                          <a:cs typeface="Arial" panose="020B0604020202020204" pitchFamily="34" charset="0"/>
                        </a:rPr>
                        <m:t>𝑚𝑎𝑠</m:t>
                      </m:r>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𝑠</m:t>
                          </m:r>
                        </m:e>
                        <m:sub>
                          <m:r>
                            <a:rPr lang="en-GB" sz="14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400" i="1">
                          <a:effectLst/>
                          <a:latin typeface="Cambria Math" panose="02040503050406030204" pitchFamily="18" charset="0"/>
                          <a:ea typeface="Calibri" panose="020F0502020204030204" pitchFamily="34" charset="0"/>
                          <a:cs typeface="Arial" panose="020B0604020202020204" pitchFamily="34" charset="0"/>
                        </a:rPr>
                        <m:t>=1.824088112 1</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0</m:t>
                          </m:r>
                        </m:e>
                        <m:sup>
                          <m:r>
                            <a:rPr lang="en-GB" sz="1400" i="1">
                              <a:effectLst/>
                              <a:latin typeface="Cambria Math" panose="02040503050406030204" pitchFamily="18" charset="0"/>
                              <a:ea typeface="Calibri" panose="020F0502020204030204" pitchFamily="34" charset="0"/>
                              <a:cs typeface="Arial" panose="020B0604020202020204" pitchFamily="34" charset="0"/>
                            </a:rPr>
                            <m:t>−10</m:t>
                          </m:r>
                        </m:sup>
                      </m:sSup>
                      <m:r>
                        <a:rPr lang="en-GB" sz="1400" i="1">
                          <a:effectLst/>
                          <a:latin typeface="Cambria Math" panose="02040503050406030204" pitchFamily="18" charset="0"/>
                          <a:ea typeface="Calibri" panose="020F0502020204030204" pitchFamily="34" charset="0"/>
                          <a:cs typeface="Arial" panose="020B0604020202020204" pitchFamily="34" charset="0"/>
                        </a:rPr>
                        <m:t> </m:t>
                      </m:r>
                      <m:r>
                        <a:rPr lang="en-GB" sz="1400" i="1">
                          <a:effectLst/>
                          <a:latin typeface="Cambria Math" panose="02040503050406030204" pitchFamily="18" charset="0"/>
                          <a:ea typeface="Calibri" panose="020F0502020204030204" pitchFamily="34" charset="0"/>
                          <a:cs typeface="Arial" panose="020B0604020202020204" pitchFamily="34" charset="0"/>
                        </a:rPr>
                        <m:t>𝑘𝑔</m:t>
                      </m:r>
                    </m:oMath>
                  </m:oMathPara>
                </a14:m>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400" i="1">
                          <a:effectLst/>
                          <a:latin typeface="Cambria Math" panose="02040503050406030204" pitchFamily="18" charset="0"/>
                          <a:ea typeface="Calibri" panose="020F0502020204030204" pitchFamily="34" charset="0"/>
                          <a:cs typeface="Arial" panose="020B0604020202020204" pitchFamily="34" charset="0"/>
                        </a:rPr>
                        <m:t>𝐷𝑒𝑛𝑠𝑖𝑡</m:t>
                      </m:r>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𝑦</m:t>
                          </m:r>
                        </m:e>
                        <m:sub>
                          <m:r>
                            <a:rPr lang="en-GB" sz="14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400" i="1">
                          <a:effectLst/>
                          <a:latin typeface="Cambria Math" panose="02040503050406030204" pitchFamily="18" charset="0"/>
                          <a:ea typeface="Calibri" panose="020F0502020204030204" pitchFamily="34" charset="0"/>
                          <a:cs typeface="Arial" panose="020B0604020202020204" pitchFamily="34" charset="0"/>
                        </a:rPr>
                        <m:t>=</m:t>
                      </m:r>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𝜌</m:t>
                          </m:r>
                        </m:e>
                        <m:sub>
                          <m:r>
                            <a:rPr lang="en-GB" sz="14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400" i="1">
                          <a:effectLst/>
                          <a:latin typeface="Cambria Math" panose="02040503050406030204" pitchFamily="18" charset="0"/>
                          <a:ea typeface="Calibri" panose="020F0502020204030204" pitchFamily="34" charset="0"/>
                          <a:cs typeface="Arial" panose="020B0604020202020204" pitchFamily="34" charset="0"/>
                        </a:rPr>
                        <m:t>=</m:t>
                      </m:r>
                      <m:f>
                        <m:fPr>
                          <m:ctrlPr>
                            <a:rPr lang="en-GB" sz="1400" i="1">
                              <a:effectLst/>
                              <a:latin typeface="Cambria Math" panose="02040503050406030204" pitchFamily="18" charset="0"/>
                              <a:ea typeface="Calibri" panose="020F0502020204030204" pitchFamily="34" charset="0"/>
                              <a:cs typeface="Arial" panose="020B0604020202020204" pitchFamily="34" charset="0"/>
                            </a:rPr>
                          </m:ctrlPr>
                        </m:fPr>
                        <m:num>
                          <m:r>
                            <a:rPr lang="en-GB" sz="1400" i="1">
                              <a:effectLst/>
                              <a:latin typeface="Cambria Math" panose="02040503050406030204" pitchFamily="18" charset="0"/>
                              <a:ea typeface="Calibri" panose="020F0502020204030204" pitchFamily="34" charset="0"/>
                              <a:cs typeface="Arial" panose="020B0604020202020204" pitchFamily="34" charset="0"/>
                            </a:rPr>
                            <m:t>𝑚</m:t>
                          </m:r>
                        </m:num>
                        <m:den>
                          <m:r>
                            <a:rPr lang="en-GB" sz="1400" i="1">
                              <a:effectLst/>
                              <a:latin typeface="Cambria Math" panose="02040503050406030204" pitchFamily="18" charset="0"/>
                              <a:ea typeface="Calibri" panose="020F0502020204030204" pitchFamily="34" charset="0"/>
                              <a:cs typeface="Arial" panose="020B0604020202020204" pitchFamily="34" charset="0"/>
                            </a:rPr>
                            <m:t>𝑉</m:t>
                          </m:r>
                        </m:den>
                      </m:f>
                      <m:r>
                        <a:rPr lang="en-GB" sz="1400" i="1">
                          <a:effectLst/>
                          <a:latin typeface="Cambria Math" panose="02040503050406030204" pitchFamily="18" charset="0"/>
                          <a:ea typeface="Calibri" panose="020F0502020204030204" pitchFamily="34" charset="0"/>
                          <a:cs typeface="Arial" panose="020B0604020202020204" pitchFamily="34" charset="0"/>
                        </a:rPr>
                        <m:t>=</m:t>
                      </m:r>
                      <m:f>
                        <m:fPr>
                          <m:ctrlPr>
                            <a:rPr lang="en-GB" sz="1400" i="1">
                              <a:effectLst/>
                              <a:latin typeface="Cambria Math" panose="02040503050406030204" pitchFamily="18" charset="0"/>
                              <a:ea typeface="Calibri" panose="020F0502020204030204" pitchFamily="34" charset="0"/>
                              <a:cs typeface="Arial" panose="020B0604020202020204" pitchFamily="34" charset="0"/>
                            </a:rPr>
                          </m:ctrlPr>
                        </m:fPr>
                        <m:num>
                          <m:r>
                            <a:rPr lang="en-GB" sz="1400" i="1">
                              <a:effectLst/>
                              <a:latin typeface="Cambria Math" panose="02040503050406030204" pitchFamily="18" charset="0"/>
                              <a:ea typeface="Calibri" panose="020F0502020204030204" pitchFamily="34" charset="0"/>
                              <a:cs typeface="Arial" panose="020B0604020202020204" pitchFamily="34" charset="0"/>
                            </a:rPr>
                            <m:t>1.824088112∗1</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0</m:t>
                              </m:r>
                            </m:e>
                            <m:sup>
                              <m:r>
                                <a:rPr lang="en-GB" sz="1400" i="1">
                                  <a:effectLst/>
                                  <a:latin typeface="Cambria Math" panose="02040503050406030204" pitchFamily="18" charset="0"/>
                                  <a:ea typeface="Calibri" panose="020F0502020204030204" pitchFamily="34" charset="0"/>
                                  <a:cs typeface="Arial" panose="020B0604020202020204" pitchFamily="34" charset="0"/>
                                </a:rPr>
                                <m:t>−10</m:t>
                              </m:r>
                            </m:sup>
                          </m:sSup>
                          <m:r>
                            <a:rPr lang="en-GB" sz="1400" i="1">
                              <a:effectLst/>
                              <a:latin typeface="Cambria Math" panose="02040503050406030204" pitchFamily="18" charset="0"/>
                              <a:ea typeface="Calibri" panose="020F0502020204030204" pitchFamily="34" charset="0"/>
                              <a:cs typeface="Arial" panose="020B0604020202020204" pitchFamily="34" charset="0"/>
                            </a:rPr>
                            <m:t>𝑘𝑔</m:t>
                          </m:r>
                        </m:num>
                        <m:den>
                          <m:r>
                            <a:rPr lang="en-GB" sz="1400" i="1">
                              <a:effectLst/>
                              <a:latin typeface="Cambria Math" panose="02040503050406030204" pitchFamily="18" charset="0"/>
                              <a:ea typeface="Calibri" panose="020F0502020204030204" pitchFamily="34" charset="0"/>
                              <a:cs typeface="Arial" panose="020B0604020202020204" pitchFamily="34" charset="0"/>
                            </a:rPr>
                            <m:t>3.817∗1</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0</m:t>
                              </m:r>
                            </m:e>
                            <m:sup>
                              <m:r>
                                <a:rPr lang="en-GB" sz="1400" i="1">
                                  <a:effectLst/>
                                  <a:latin typeface="Cambria Math" panose="02040503050406030204" pitchFamily="18" charset="0"/>
                                  <a:ea typeface="Calibri" panose="020F0502020204030204" pitchFamily="34" charset="0"/>
                                  <a:cs typeface="Arial" panose="020B0604020202020204" pitchFamily="34" charset="0"/>
                                </a:rPr>
                                <m:t>−14</m:t>
                              </m:r>
                            </m:sup>
                          </m:sSup>
                          <m:r>
                            <a:rPr lang="en-GB" sz="1400" i="1">
                              <a:effectLst/>
                              <a:latin typeface="Cambria Math" panose="02040503050406030204" pitchFamily="18" charset="0"/>
                              <a:ea typeface="Calibri" panose="020F0502020204030204" pitchFamily="34" charset="0"/>
                              <a:cs typeface="Arial" panose="020B0604020202020204" pitchFamily="34" charset="0"/>
                            </a:rPr>
                            <m:t> </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den>
                      </m:f>
                      <m:r>
                        <a:rPr lang="en-GB" sz="1400" i="1">
                          <a:effectLst/>
                          <a:latin typeface="Cambria Math" panose="02040503050406030204" pitchFamily="18" charset="0"/>
                          <a:ea typeface="Calibri" panose="020F0502020204030204" pitchFamily="34" charset="0"/>
                          <a:cs typeface="Arial" panose="020B0604020202020204" pitchFamily="34" charset="0"/>
                        </a:rPr>
                        <m:t> = 4778.85 </m:t>
                      </m:r>
                      <m:r>
                        <a:rPr lang="en-GB" sz="1400" i="1">
                          <a:effectLst/>
                          <a:latin typeface="Cambria Math" panose="02040503050406030204" pitchFamily="18" charset="0"/>
                          <a:ea typeface="Calibri" panose="020F0502020204030204" pitchFamily="34" charset="0"/>
                          <a:cs typeface="Arial" panose="020B0604020202020204" pitchFamily="34" charset="0"/>
                        </a:rPr>
                        <m:t>𝑘𝑔</m:t>
                      </m:r>
                      <m:r>
                        <a:rPr lang="en-GB" sz="1400" i="1">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oMath>
                  </m:oMathPara>
                </a14:m>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𝐸</m:t>
                          </m:r>
                        </m:e>
                        <m:sub>
                          <m:r>
                            <a:rPr lang="en-GB" sz="14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400" i="1">
                          <a:effectLst/>
                          <a:latin typeface="Cambria Math" panose="02040503050406030204" pitchFamily="18" charset="0"/>
                          <a:ea typeface="Calibri" panose="020F0502020204030204" pitchFamily="34" charset="0"/>
                          <a:cs typeface="Arial" panose="020B0604020202020204" pitchFamily="34" charset="0"/>
                        </a:rPr>
                        <m:t>=</m:t>
                      </m:r>
                      <m:f>
                        <m:fPr>
                          <m:ctrlPr>
                            <a:rPr lang="en-GB" sz="1400" i="1">
                              <a:effectLst/>
                              <a:latin typeface="Cambria Math" panose="02040503050406030204" pitchFamily="18" charset="0"/>
                              <a:ea typeface="Calibri" panose="020F0502020204030204" pitchFamily="34" charset="0"/>
                              <a:cs typeface="Arial" panose="020B0604020202020204" pitchFamily="34" charset="0"/>
                            </a:rPr>
                          </m:ctrlPr>
                        </m:fPr>
                        <m:num>
                          <m:r>
                            <a:rPr lang="en-GB" sz="1400" i="1">
                              <a:effectLst/>
                              <a:latin typeface="Cambria Math" panose="02040503050406030204" pitchFamily="18" charset="0"/>
                              <a:ea typeface="Calibri" panose="020F0502020204030204" pitchFamily="34" charset="0"/>
                              <a:cs typeface="Arial" panose="020B0604020202020204" pitchFamily="34" charset="0"/>
                            </a:rPr>
                            <m:t>0.0043361 </m:t>
                          </m:r>
                          <m:r>
                            <a:rPr lang="en-GB" sz="1400" i="1">
                              <a:effectLst/>
                              <a:latin typeface="Cambria Math" panose="02040503050406030204" pitchFamily="18" charset="0"/>
                              <a:ea typeface="Calibri" panose="020F0502020204030204" pitchFamily="34" charset="0"/>
                              <a:cs typeface="Arial" panose="020B0604020202020204" pitchFamily="34" charset="0"/>
                            </a:rPr>
                            <m:t>𝐽</m:t>
                          </m:r>
                          <m:r>
                            <a:rPr lang="en-GB" sz="1400" i="1">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num>
                        <m:den>
                          <m:r>
                            <a:rPr lang="en-GB" sz="1400" i="1">
                              <a:effectLst/>
                              <a:latin typeface="Cambria Math" panose="02040503050406030204" pitchFamily="18" charset="0"/>
                              <a:ea typeface="Calibri" panose="020F0502020204030204" pitchFamily="34" charset="0"/>
                              <a:cs typeface="Arial" panose="020B0604020202020204" pitchFamily="34" charset="0"/>
                            </a:rPr>
                            <m:t> 3.817∗1</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0</m:t>
                              </m:r>
                            </m:e>
                            <m:sup>
                              <m:r>
                                <a:rPr lang="en-GB" sz="1400" i="1">
                                  <a:effectLst/>
                                  <a:latin typeface="Cambria Math" panose="02040503050406030204" pitchFamily="18" charset="0"/>
                                  <a:ea typeface="Calibri" panose="020F0502020204030204" pitchFamily="34" charset="0"/>
                                  <a:cs typeface="Arial" panose="020B0604020202020204" pitchFamily="34" charset="0"/>
                                </a:rPr>
                                <m:t>−14</m:t>
                              </m:r>
                            </m:sup>
                          </m:sSup>
                          <m:r>
                            <a:rPr lang="en-GB" sz="1400" i="1">
                              <a:effectLst/>
                              <a:latin typeface="Cambria Math" panose="02040503050406030204" pitchFamily="18" charset="0"/>
                              <a:ea typeface="Calibri" panose="020F0502020204030204" pitchFamily="34" charset="0"/>
                              <a:cs typeface="Arial" panose="020B0604020202020204" pitchFamily="34" charset="0"/>
                            </a:rPr>
                            <m:t> </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den>
                      </m:f>
                      <m:r>
                        <a:rPr lang="en-GB" sz="1400" i="1">
                          <a:effectLst/>
                          <a:latin typeface="Cambria Math" panose="02040503050406030204" pitchFamily="18" charset="0"/>
                          <a:ea typeface="Calibri" panose="020F0502020204030204" pitchFamily="34" charset="0"/>
                          <a:cs typeface="Arial" panose="020B0604020202020204" pitchFamily="34" charset="0"/>
                        </a:rPr>
                        <m:t>= 113.59 </m:t>
                      </m:r>
                      <m:r>
                        <a:rPr lang="en-GB" sz="1400" i="1">
                          <a:effectLst/>
                          <a:latin typeface="Cambria Math" panose="02040503050406030204" pitchFamily="18" charset="0"/>
                          <a:ea typeface="Calibri" panose="020F0502020204030204" pitchFamily="34" charset="0"/>
                          <a:cs typeface="Arial" panose="020B0604020202020204" pitchFamily="34" charset="0"/>
                        </a:rPr>
                        <m:t>𝐺𝑃𝑎</m:t>
                      </m:r>
                    </m:oMath>
                  </m:oMathPara>
                </a14:m>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𝑣</m:t>
                          </m:r>
                        </m:e>
                        <m:sub>
                          <m:r>
                            <a:rPr lang="en-GB" sz="14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400" i="1">
                          <a:effectLst/>
                          <a:latin typeface="Cambria Math" panose="02040503050406030204" pitchFamily="18" charset="0"/>
                          <a:ea typeface="Calibri" panose="020F0502020204030204" pitchFamily="34" charset="0"/>
                          <a:cs typeface="Arial" panose="020B0604020202020204" pitchFamily="34" charset="0"/>
                        </a:rPr>
                        <m:t>= </m:t>
                      </m:r>
                      <m:f>
                        <m:fPr>
                          <m:ctrlPr>
                            <a:rPr lang="en-GB" sz="1400" i="1">
                              <a:effectLst/>
                              <a:latin typeface="Cambria Math" panose="02040503050406030204" pitchFamily="18" charset="0"/>
                              <a:ea typeface="Calibri" panose="020F0502020204030204" pitchFamily="34" charset="0"/>
                              <a:cs typeface="Arial" panose="020B0604020202020204" pitchFamily="34" charset="0"/>
                            </a:rPr>
                          </m:ctrlPr>
                        </m:fPr>
                        <m:num>
                          <m:r>
                            <a:rPr lang="en-GB" sz="1400" i="1">
                              <a:effectLst/>
                              <a:latin typeface="Cambria Math" panose="02040503050406030204" pitchFamily="18" charset="0"/>
                              <a:ea typeface="Calibri" panose="020F0502020204030204" pitchFamily="34" charset="0"/>
                              <a:cs typeface="Arial" panose="020B0604020202020204" pitchFamily="34" charset="0"/>
                            </a:rPr>
                            <m:t>1.1742∗1</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0</m:t>
                              </m:r>
                            </m:e>
                            <m:sup>
                              <m:r>
                                <a:rPr lang="en-GB" sz="1400" i="1">
                                  <a:effectLst/>
                                  <a:latin typeface="Cambria Math" panose="02040503050406030204" pitchFamily="18" charset="0"/>
                                  <a:ea typeface="Calibri" panose="020F0502020204030204" pitchFamily="34" charset="0"/>
                                  <a:cs typeface="Arial" panose="020B0604020202020204" pitchFamily="34" charset="0"/>
                                </a:rPr>
                                <m:t>−14</m:t>
                              </m:r>
                            </m:sup>
                          </m:sSup>
                          <m:r>
                            <a:rPr lang="en-GB" sz="1400" i="1">
                              <a:effectLst/>
                              <a:latin typeface="Cambria Math" panose="02040503050406030204" pitchFamily="18" charset="0"/>
                              <a:ea typeface="Calibri" panose="020F0502020204030204" pitchFamily="34" charset="0"/>
                              <a:cs typeface="Arial" panose="020B0604020202020204" pitchFamily="34" charset="0"/>
                            </a:rPr>
                            <m:t> </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num>
                        <m:den>
                          <m:r>
                            <a:rPr lang="en-GB" sz="1400" i="1">
                              <a:effectLst/>
                              <a:latin typeface="Cambria Math" panose="02040503050406030204" pitchFamily="18" charset="0"/>
                              <a:ea typeface="Calibri" panose="020F0502020204030204" pitchFamily="34" charset="0"/>
                              <a:cs typeface="Arial" panose="020B0604020202020204" pitchFamily="34" charset="0"/>
                            </a:rPr>
                            <m:t>3.817∗1</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0</m:t>
                              </m:r>
                            </m:e>
                            <m:sup>
                              <m:r>
                                <a:rPr lang="en-GB" sz="1400" i="1">
                                  <a:effectLst/>
                                  <a:latin typeface="Cambria Math" panose="02040503050406030204" pitchFamily="18" charset="0"/>
                                  <a:ea typeface="Calibri" panose="020F0502020204030204" pitchFamily="34" charset="0"/>
                                  <a:cs typeface="Arial" panose="020B0604020202020204" pitchFamily="34" charset="0"/>
                                </a:rPr>
                                <m:t>−14</m:t>
                              </m:r>
                            </m:sup>
                          </m:sSup>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den>
                      </m:f>
                      <m:r>
                        <a:rPr lang="en-GB" sz="1400" i="1">
                          <a:effectLst/>
                          <a:latin typeface="Cambria Math" panose="02040503050406030204" pitchFamily="18" charset="0"/>
                          <a:ea typeface="Calibri" panose="020F0502020204030204" pitchFamily="34" charset="0"/>
                          <a:cs typeface="Arial" panose="020B0604020202020204" pitchFamily="34" charset="0"/>
                        </a:rPr>
                        <m:t>=0.307623</m:t>
                      </m:r>
                    </m:oMath>
                  </m:oMathPara>
                </a14:m>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𝜀</m:t>
                          </m:r>
                        </m:e>
                        <m:sub>
                          <m:r>
                            <a:rPr lang="en-GB" sz="14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400" i="1">
                          <a:effectLst/>
                          <a:latin typeface="Cambria Math" panose="02040503050406030204" pitchFamily="18" charset="0"/>
                          <a:ea typeface="Calibri" panose="020F0502020204030204" pitchFamily="34" charset="0"/>
                          <a:cs typeface="Arial" panose="020B0604020202020204" pitchFamily="34" charset="0"/>
                        </a:rPr>
                        <m:t>=</m:t>
                      </m:r>
                      <m:f>
                        <m:fPr>
                          <m:ctrlPr>
                            <a:rPr lang="en-GB" sz="1400" i="1">
                              <a:effectLst/>
                              <a:latin typeface="Cambria Math" panose="02040503050406030204" pitchFamily="18" charset="0"/>
                              <a:ea typeface="Calibri" panose="020F0502020204030204" pitchFamily="34" charset="0"/>
                              <a:cs typeface="Arial" panose="020B0604020202020204" pitchFamily="34" charset="0"/>
                            </a:rPr>
                          </m:ctrlPr>
                        </m:fPr>
                        <m:num>
                          <m:r>
                            <a:rPr lang="en-GB" sz="1400" i="1">
                              <a:effectLst/>
                              <a:latin typeface="Cambria Math" panose="02040503050406030204" pitchFamily="18" charset="0"/>
                              <a:ea typeface="Calibri" panose="020F0502020204030204" pitchFamily="34" charset="0"/>
                              <a:cs typeface="Arial" panose="020B0604020202020204" pitchFamily="34" charset="0"/>
                            </a:rPr>
                            <m:t>1.4175∗1</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0</m:t>
                              </m:r>
                            </m:e>
                            <m:sup>
                              <m:r>
                                <a:rPr lang="en-GB" sz="1400" i="1">
                                  <a:effectLst/>
                                  <a:latin typeface="Cambria Math" panose="02040503050406030204" pitchFamily="18" charset="0"/>
                                  <a:ea typeface="Calibri" panose="020F0502020204030204" pitchFamily="34" charset="0"/>
                                  <a:cs typeface="Arial" panose="020B0604020202020204" pitchFamily="34" charset="0"/>
                                </a:rPr>
                                <m:t>−13</m:t>
                              </m:r>
                            </m:sup>
                          </m:sSup>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num>
                        <m:den>
                          <m:r>
                            <a:rPr lang="en-GB" sz="1400" i="1">
                              <a:effectLst/>
                              <a:latin typeface="Cambria Math" panose="02040503050406030204" pitchFamily="18" charset="0"/>
                              <a:ea typeface="Calibri" panose="020F0502020204030204" pitchFamily="34" charset="0"/>
                              <a:cs typeface="Arial" panose="020B0604020202020204" pitchFamily="34" charset="0"/>
                            </a:rPr>
                            <m:t>3.817∗1</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0</m:t>
                              </m:r>
                            </m:e>
                            <m:sup>
                              <m:r>
                                <a:rPr lang="en-GB" sz="1400" i="1">
                                  <a:effectLst/>
                                  <a:latin typeface="Cambria Math" panose="02040503050406030204" pitchFamily="18" charset="0"/>
                                  <a:ea typeface="Calibri" panose="020F0502020204030204" pitchFamily="34" charset="0"/>
                                  <a:cs typeface="Arial" panose="020B0604020202020204" pitchFamily="34" charset="0"/>
                                </a:rPr>
                                <m:t>−14</m:t>
                              </m:r>
                            </m:sup>
                          </m:sSup>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𝑚</m:t>
                              </m:r>
                            </m:e>
                            <m:sup>
                              <m:r>
                                <a:rPr lang="en-GB" sz="1400" i="1">
                                  <a:effectLst/>
                                  <a:latin typeface="Cambria Math" panose="02040503050406030204" pitchFamily="18" charset="0"/>
                                  <a:ea typeface="Calibri" panose="020F0502020204030204" pitchFamily="34" charset="0"/>
                                  <a:cs typeface="Arial" panose="020B0604020202020204" pitchFamily="34" charset="0"/>
                                </a:rPr>
                                <m:t>3</m:t>
                              </m:r>
                            </m:sup>
                          </m:sSup>
                        </m:den>
                      </m:f>
                      <m:r>
                        <a:rPr lang="en-GB" sz="1400" i="1">
                          <a:effectLst/>
                          <a:latin typeface="Cambria Math" panose="02040503050406030204" pitchFamily="18" charset="0"/>
                          <a:ea typeface="Calibri" panose="020F0502020204030204" pitchFamily="34" charset="0"/>
                          <a:cs typeface="Arial" panose="020B0604020202020204" pitchFamily="34" charset="0"/>
                        </a:rPr>
                        <m:t> = 3.7136</m:t>
                      </m:r>
                    </m:oMath>
                  </m:oMathPara>
                </a14:m>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i="1">
                              <a:effectLst/>
                              <a:latin typeface="Cambria Math" panose="02040503050406030204" pitchFamily="18" charset="0"/>
                              <a:ea typeface="Calibri" panose="020F0502020204030204" pitchFamily="34" charset="0"/>
                              <a:cs typeface="Arial" panose="020B0604020202020204" pitchFamily="34" charset="0"/>
                            </a:rPr>
                          </m:ctrlPr>
                        </m:sSubPr>
                        <m:e>
                          <m:r>
                            <a:rPr lang="en-GB" sz="1400" i="1">
                              <a:effectLst/>
                              <a:latin typeface="Cambria Math" panose="02040503050406030204" pitchFamily="18" charset="0"/>
                              <a:ea typeface="Calibri" panose="020F0502020204030204" pitchFamily="34" charset="0"/>
                              <a:cs typeface="Arial" panose="020B0604020202020204" pitchFamily="34" charset="0"/>
                            </a:rPr>
                            <m:t>𝜎</m:t>
                          </m:r>
                        </m:e>
                        <m:sub>
                          <m:r>
                            <a:rPr lang="en-GB" sz="1400" i="1">
                              <a:effectLst/>
                              <a:latin typeface="Cambria Math" panose="02040503050406030204" pitchFamily="18" charset="0"/>
                              <a:ea typeface="Calibri" panose="020F0502020204030204" pitchFamily="34" charset="0"/>
                              <a:cs typeface="Arial" panose="020B0604020202020204" pitchFamily="34" charset="0"/>
                            </a:rPr>
                            <m:t>𝑎𝑣𝑎𝑟𝑎𝑔𝑒</m:t>
                          </m:r>
                        </m:sub>
                      </m:sSub>
                      <m:r>
                        <a:rPr lang="en-GB" sz="1400" i="1">
                          <a:effectLst/>
                          <a:latin typeface="Cambria Math" panose="02040503050406030204" pitchFamily="18" charset="0"/>
                          <a:ea typeface="Calibri" panose="020F0502020204030204" pitchFamily="34" charset="0"/>
                          <a:cs typeface="Arial" panose="020B0604020202020204" pitchFamily="34" charset="0"/>
                        </a:rPr>
                        <m:t>=3.170146967782359∗</m:t>
                      </m:r>
                      <m:sSup>
                        <m:sSupPr>
                          <m:ctrlPr>
                            <a:rPr lang="en-GB" sz="1400" i="1">
                              <a:effectLst/>
                              <a:latin typeface="Cambria Math" panose="02040503050406030204" pitchFamily="18" charset="0"/>
                              <a:ea typeface="Calibri" panose="020F0502020204030204" pitchFamily="34" charset="0"/>
                              <a:cs typeface="Arial" panose="020B0604020202020204" pitchFamily="34" charset="0"/>
                            </a:rPr>
                          </m:ctrlPr>
                        </m:sSupPr>
                        <m:e>
                          <m:r>
                            <a:rPr lang="en-GB" sz="1400" i="1">
                              <a:effectLst/>
                              <a:latin typeface="Cambria Math" panose="02040503050406030204" pitchFamily="18" charset="0"/>
                              <a:ea typeface="Calibri" panose="020F0502020204030204" pitchFamily="34" charset="0"/>
                              <a:cs typeface="Arial" panose="020B0604020202020204" pitchFamily="34" charset="0"/>
                            </a:rPr>
                            <m:t>10</m:t>
                          </m:r>
                        </m:e>
                        <m:sup>
                          <m:r>
                            <a:rPr lang="en-GB" sz="1400" i="1">
                              <a:effectLst/>
                              <a:latin typeface="Cambria Math" panose="02040503050406030204" pitchFamily="18" charset="0"/>
                              <a:ea typeface="Calibri" panose="020F0502020204030204" pitchFamily="34" charset="0"/>
                              <a:cs typeface="Arial" panose="020B0604020202020204" pitchFamily="34" charset="0"/>
                            </a:rPr>
                            <m:t>7</m:t>
                          </m:r>
                        </m:sup>
                      </m:sSup>
                      <m:r>
                        <a:rPr lang="en-GB" sz="1400" i="1">
                          <a:effectLst/>
                          <a:latin typeface="Cambria Math" panose="02040503050406030204" pitchFamily="18" charset="0"/>
                          <a:ea typeface="Calibri" panose="020F0502020204030204" pitchFamily="34" charset="0"/>
                          <a:cs typeface="Arial" panose="020B0604020202020204" pitchFamily="34" charset="0"/>
                        </a:rPr>
                        <m:t>𝑆</m:t>
                      </m:r>
                      <m:r>
                        <a:rPr lang="en-GB" sz="1400" i="1">
                          <a:effectLst/>
                          <a:latin typeface="Cambria Math" panose="02040503050406030204" pitchFamily="18" charset="0"/>
                          <a:ea typeface="Calibri" panose="020F0502020204030204" pitchFamily="34" charset="0"/>
                          <a:cs typeface="Arial" panose="020B0604020202020204" pitchFamily="34" charset="0"/>
                        </a:rPr>
                        <m:t>/</m:t>
                      </m:r>
                      <m:r>
                        <a:rPr lang="en-GB" sz="1400" i="1">
                          <a:effectLst/>
                          <a:latin typeface="Cambria Math" panose="02040503050406030204" pitchFamily="18" charset="0"/>
                          <a:ea typeface="Calibri" panose="020F0502020204030204" pitchFamily="34" charset="0"/>
                          <a:cs typeface="Arial" panose="020B0604020202020204" pitchFamily="34" charset="0"/>
                        </a:rPr>
                        <m:t>𝑚</m:t>
                      </m:r>
                    </m:oMath>
                  </m:oMathPara>
                </a14:m>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83" name="CasellaDiTesto 82">
                <a:extLst>
                  <a:ext uri="{FF2B5EF4-FFF2-40B4-BE49-F238E27FC236}">
                    <a16:creationId xmlns:a16="http://schemas.microsoft.com/office/drawing/2014/main" id="{46D13A21-EF0C-C8B9-BA5A-2101965708D7}"/>
                  </a:ext>
                </a:extLst>
              </p:cNvPr>
              <p:cNvSpPr txBox="1">
                <a:spLocks noRot="1" noChangeAspect="1" noMove="1" noResize="1" noEditPoints="1" noAdjustHandles="1" noChangeArrowheads="1" noChangeShapeType="1" noTextEdit="1"/>
              </p:cNvSpPr>
              <p:nvPr/>
            </p:nvSpPr>
            <p:spPr>
              <a:xfrm>
                <a:off x="15251538" y="-1311063"/>
                <a:ext cx="6577723" cy="5130764"/>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8" name="CasellaDiTesto 87">
                <a:extLst>
                  <a:ext uri="{FF2B5EF4-FFF2-40B4-BE49-F238E27FC236}">
                    <a16:creationId xmlns:a16="http://schemas.microsoft.com/office/drawing/2014/main" id="{610915B9-C745-6705-8DCB-1DECE337DAAD}"/>
                  </a:ext>
                </a:extLst>
              </p:cNvPr>
              <p:cNvSpPr txBox="1"/>
              <p:nvPr/>
            </p:nvSpPr>
            <p:spPr>
              <a:xfrm>
                <a:off x="6796549" y="1900573"/>
                <a:ext cx="5439754" cy="5342809"/>
              </a:xfrm>
              <a:prstGeom prst="rect">
                <a:avLst/>
              </a:prstGeom>
              <a:noFill/>
            </p:spPr>
            <p:txBody>
              <a:bodyPr wrap="square">
                <a:spAutoFit/>
              </a:bodyPr>
              <a:lstStyle/>
              <a:p>
                <a:pPr algn="just">
                  <a:lnSpc>
                    <a:spcPct val="107000"/>
                  </a:lnSpc>
                  <a:spcAft>
                    <a:spcPts val="800"/>
                  </a:spcAft>
                </a:pPr>
                <a:endParaRPr lang="en-GB" sz="1600" dirty="0">
                  <a:latin typeface="Calibri" panose="020F0502020204030204" pitchFamily="34" charset="0"/>
                  <a:ea typeface="Calibri" panose="020F0502020204030204" pitchFamily="34" charset="0"/>
                  <a:cs typeface="Arial" panose="020B0604020202020204" pitchFamily="34" charset="0"/>
                </a:endParaRPr>
              </a:p>
              <a:p>
                <a:pPr/>
                <a14:m>
                  <m:oMathPara xmlns:m="http://schemas.openxmlformats.org/officeDocument/2006/math">
                    <m:oMathParaPr>
                      <m:jc m:val="centerGroup"/>
                    </m:oMathParaPr>
                    <m:oMath xmlns:m="http://schemas.openxmlformats.org/officeDocument/2006/math">
                      <m:sSub>
                        <m:sSubPr>
                          <m:ctrlPr>
                            <a:rPr lang="en-GB" sz="1600" i="1" smtClean="0">
                              <a:latin typeface="Cambria Math" panose="02040503050406030204" pitchFamily="18" charset="0"/>
                            </a:rPr>
                          </m:ctrlPr>
                        </m:sSubPr>
                        <m:e>
                          <m:r>
                            <a:rPr lang="en-GB" sz="1600" i="1">
                              <a:latin typeface="Cambria Math" panose="02040503050406030204" pitchFamily="18" charset="0"/>
                            </a:rPr>
                            <m:t>h</m:t>
                          </m:r>
                        </m:e>
                        <m:sub>
                          <m:r>
                            <a:rPr lang="en-GB" sz="1600" i="1">
                              <a:latin typeface="Cambria Math" panose="02040503050406030204" pitchFamily="18" charset="0"/>
                            </a:rPr>
                            <m:t>𝑠𝑝𝑟𝑖𝑛𝑔𝑠</m:t>
                          </m:r>
                        </m:sub>
                      </m:sSub>
                      <m:r>
                        <a:rPr lang="en-GB" sz="1600" i="1">
                          <a:latin typeface="Cambria Math" panose="02040503050406030204" pitchFamily="18" charset="0"/>
                        </a:rPr>
                        <m:t> (</m:t>
                      </m:r>
                      <m:r>
                        <a:rPr lang="en-GB" sz="1600" i="1">
                          <a:latin typeface="Cambria Math" panose="02040503050406030204" pitchFamily="18" charset="0"/>
                        </a:rPr>
                        <m:t>𝑀𝑒𝑡𝑎𝑙</m:t>
                      </m:r>
                      <m:r>
                        <a:rPr lang="en-GB" sz="1600" i="1">
                          <a:latin typeface="Cambria Math" panose="02040503050406030204" pitchFamily="18" charset="0"/>
                        </a:rPr>
                        <m:t>6 </m:t>
                      </m:r>
                      <m:r>
                        <a:rPr lang="en-GB" sz="1600" i="1">
                          <a:latin typeface="Cambria Math" panose="02040503050406030204" pitchFamily="18" charset="0"/>
                        </a:rPr>
                        <m:t>h𝑒𝑖𝑔h𝑡</m:t>
                      </m:r>
                      <m:r>
                        <a:rPr lang="en-GB" sz="1600" i="1">
                          <a:latin typeface="Cambria Math" panose="02040503050406030204" pitchFamily="18" charset="0"/>
                        </a:rPr>
                        <m:t>) =2.34</m:t>
                      </m:r>
                      <m:r>
                        <a:rPr lang="en-GB" sz="1600" i="1">
                          <a:latin typeface="Cambria Math" panose="02040503050406030204" pitchFamily="18" charset="0"/>
                        </a:rPr>
                        <m:t>𝑢𝑚</m:t>
                      </m:r>
                      <m:r>
                        <a:rPr lang="en-GB" sz="1600" i="1">
                          <a:latin typeface="Cambria Math" panose="02040503050406030204" pitchFamily="18" charset="0"/>
                        </a:rPr>
                        <m:t> </m:t>
                      </m:r>
                    </m:oMath>
                  </m:oMathPara>
                </a14:m>
                <a:endParaRPr lang="en-GB" sz="1600" dirty="0"/>
              </a:p>
              <a:p>
                <a:pPr/>
                <a14:m>
                  <m:oMathPara xmlns:m="http://schemas.openxmlformats.org/officeDocument/2006/math">
                    <m:oMathParaPr>
                      <m:jc m:val="centerGroup"/>
                    </m:oMathParaPr>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h</m:t>
                          </m:r>
                        </m:e>
                        <m:sub>
                          <m:r>
                            <a:rPr lang="en-GB" sz="1600" i="1">
                              <a:latin typeface="Cambria Math" panose="02040503050406030204" pitchFamily="18" charset="0"/>
                            </a:rPr>
                            <m:t>𝑐𝑒𝑛𝑡𝑟𝑎𝑙</m:t>
                          </m:r>
                          <m:r>
                            <a:rPr lang="en-GB" sz="1600" i="1">
                              <a:latin typeface="Cambria Math" panose="02040503050406030204" pitchFamily="18" charset="0"/>
                            </a:rPr>
                            <m:t> </m:t>
                          </m:r>
                          <m:r>
                            <a:rPr lang="en-GB" sz="1600" i="1">
                              <a:latin typeface="Cambria Math" panose="02040503050406030204" pitchFamily="18" charset="0"/>
                            </a:rPr>
                            <m:t>𝑟𝑒𝑠𝑜𝑛𝑎𝑡𝑜𝑟</m:t>
                          </m:r>
                        </m:sub>
                      </m:sSub>
                      <m:r>
                        <a:rPr lang="en-GB" sz="1600" i="1">
                          <a:latin typeface="Cambria Math" panose="02040503050406030204" pitchFamily="18" charset="0"/>
                        </a:rPr>
                        <m:t>= 3.</m:t>
                      </m:r>
                      <m:r>
                        <a:rPr lang="it-IT" sz="1600" b="0" i="1" smtClean="0">
                          <a:latin typeface="Cambria Math" panose="02040503050406030204" pitchFamily="18" charset="0"/>
                        </a:rPr>
                        <m:t>87 </m:t>
                      </m:r>
                      <m:r>
                        <a:rPr lang="en-GB" sz="1600" i="1">
                          <a:latin typeface="Cambria Math" panose="02040503050406030204" pitchFamily="18" charset="0"/>
                        </a:rPr>
                        <m:t>𝑢𝑚</m:t>
                      </m:r>
                    </m:oMath>
                  </m:oMathPara>
                </a14:m>
                <a:endParaRPr lang="en-GB" sz="1600" dirty="0"/>
              </a:p>
              <a:p>
                <a:pPr algn="just">
                  <a:lnSpc>
                    <a:spcPct val="107000"/>
                  </a:lnSpc>
                  <a:spcAft>
                    <a:spcPts val="800"/>
                  </a:spcAft>
                </a:pP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a:effectLst/>
                          <a:latin typeface="Cambria Math" panose="02040503050406030204" pitchFamily="18" charset="0"/>
                          <a:ea typeface="Calibri" panose="020F0502020204030204" pitchFamily="34" charset="0"/>
                          <a:cs typeface="Arial" panose="020B0604020202020204" pitchFamily="34" charset="0"/>
                        </a:rPr>
                        <m:t>𝑏</m:t>
                      </m:r>
                      <m:r>
                        <a:rPr lang="en-GB" sz="1600" i="1">
                          <a:effectLst/>
                          <a:latin typeface="Cambria Math" panose="02040503050406030204" pitchFamily="18" charset="0"/>
                          <a:ea typeface="Calibri" panose="020F0502020204030204" pitchFamily="34" charset="0"/>
                          <a:cs typeface="Arial" panose="020B0604020202020204" pitchFamily="34" charset="0"/>
                        </a:rPr>
                        <m:t>=1.985∗</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10</m:t>
                          </m:r>
                        </m:e>
                        <m:sup>
                          <m:r>
                            <a:rPr lang="en-GB" sz="1600" i="1">
                              <a:effectLst/>
                              <a:latin typeface="Cambria Math" panose="02040503050406030204" pitchFamily="18" charset="0"/>
                              <a:ea typeface="Calibri" panose="020F0502020204030204" pitchFamily="34" charset="0"/>
                              <a:cs typeface="Arial" panose="020B0604020202020204" pitchFamily="34" charset="0"/>
                            </a:rPr>
                            <m:t>−6</m:t>
                          </m:r>
                        </m:sup>
                      </m:sSup>
                      <m:f>
                        <m:fPr>
                          <m:ctrlPr>
                            <a:rPr lang="en-GB" sz="1600" i="1">
                              <a:effectLst/>
                              <a:latin typeface="Cambria Math" panose="02040503050406030204" pitchFamily="18" charset="0"/>
                              <a:ea typeface="Calibri" panose="020F0502020204030204" pitchFamily="34" charset="0"/>
                              <a:cs typeface="Arial" panose="020B0604020202020204" pitchFamily="34" charset="0"/>
                            </a:rPr>
                          </m:ctrlPr>
                        </m:fPr>
                        <m:num>
                          <m:r>
                            <a:rPr lang="en-GB" sz="1600" i="1">
                              <a:effectLst/>
                              <a:latin typeface="Cambria Math" panose="02040503050406030204" pitchFamily="18" charset="0"/>
                              <a:ea typeface="Calibri" panose="020F0502020204030204" pitchFamily="34" charset="0"/>
                              <a:cs typeface="Arial" panose="020B0604020202020204" pitchFamily="34" charset="0"/>
                            </a:rPr>
                            <m:t>𝑁𝑠</m:t>
                          </m:r>
                        </m:num>
                        <m:den>
                          <m:r>
                            <a:rPr lang="en-GB" sz="1600" i="1">
                              <a:effectLst/>
                              <a:latin typeface="Cambria Math" panose="02040503050406030204" pitchFamily="18" charset="0"/>
                              <a:ea typeface="Calibri" panose="020F0502020204030204" pitchFamily="34" charset="0"/>
                              <a:cs typeface="Arial" panose="020B0604020202020204" pitchFamily="34" charset="0"/>
                            </a:rPr>
                            <m:t>𝑚</m:t>
                          </m:r>
                        </m:den>
                      </m:f>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a:effectLst/>
                          <a:latin typeface="Cambria Math" panose="02040503050406030204" pitchFamily="18" charset="0"/>
                          <a:ea typeface="Calibri" panose="020F0502020204030204" pitchFamily="34" charset="0"/>
                          <a:cs typeface="Arial" panose="020B0604020202020204" pitchFamily="34" charset="0"/>
                        </a:rPr>
                        <m:t>𝑘</m:t>
                      </m:r>
                      <m:r>
                        <a:rPr lang="en-GB" sz="1600" i="1">
                          <a:effectLst/>
                          <a:latin typeface="Cambria Math" panose="02040503050406030204" pitchFamily="18" charset="0"/>
                          <a:ea typeface="Calibri" panose="020F0502020204030204" pitchFamily="34" charset="0"/>
                          <a:cs typeface="Arial" panose="020B0604020202020204" pitchFamily="34" charset="0"/>
                        </a:rPr>
                        <m:t>=162.39</m:t>
                      </m:r>
                      <m:f>
                        <m:fPr>
                          <m:ctrlPr>
                            <a:rPr lang="en-GB" sz="1600" i="1">
                              <a:effectLst/>
                              <a:latin typeface="Cambria Math" panose="02040503050406030204" pitchFamily="18" charset="0"/>
                              <a:ea typeface="Calibri" panose="020F0502020204030204" pitchFamily="34" charset="0"/>
                              <a:cs typeface="Arial" panose="020B0604020202020204" pitchFamily="34" charset="0"/>
                            </a:rPr>
                          </m:ctrlPr>
                        </m:fPr>
                        <m:num>
                          <m:r>
                            <a:rPr lang="en-GB" sz="1600" i="1">
                              <a:effectLst/>
                              <a:latin typeface="Cambria Math" panose="02040503050406030204" pitchFamily="18" charset="0"/>
                              <a:ea typeface="Calibri" panose="020F0502020204030204" pitchFamily="34" charset="0"/>
                              <a:cs typeface="Arial" panose="020B0604020202020204" pitchFamily="34" charset="0"/>
                            </a:rPr>
                            <m:t>𝑁</m:t>
                          </m:r>
                        </m:num>
                        <m:den>
                          <m:r>
                            <a:rPr lang="en-GB" sz="1600" i="1">
                              <a:effectLst/>
                              <a:latin typeface="Cambria Math" panose="02040503050406030204" pitchFamily="18" charset="0"/>
                              <a:ea typeface="Calibri" panose="020F0502020204030204" pitchFamily="34" charset="0"/>
                              <a:cs typeface="Arial" panose="020B0604020202020204" pitchFamily="34" charset="0"/>
                            </a:rPr>
                            <m:t>𝑚</m:t>
                          </m:r>
                        </m:den>
                      </m:f>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b="1" i="1" smtClean="0">
                              <a:effectLst/>
                              <a:latin typeface="Cambria Math" panose="02040503050406030204" pitchFamily="18" charset="0"/>
                              <a:ea typeface="Calibri" panose="020F0502020204030204" pitchFamily="34" charset="0"/>
                              <a:cs typeface="Arial" panose="020B0604020202020204" pitchFamily="34" charset="0"/>
                            </a:rPr>
                          </m:ctrlPr>
                        </m:sSubPr>
                        <m:e>
                          <m:r>
                            <a:rPr lang="en-GB" sz="1600" b="1" i="1">
                              <a:effectLst/>
                              <a:latin typeface="Cambria Math" panose="02040503050406030204" pitchFamily="18" charset="0"/>
                              <a:ea typeface="Calibri" panose="020F0502020204030204" pitchFamily="34" charset="0"/>
                              <a:cs typeface="Arial" panose="020B0604020202020204" pitchFamily="34" charset="0"/>
                            </a:rPr>
                            <m:t>𝒇</m:t>
                          </m:r>
                        </m:e>
                        <m:sub>
                          <m:r>
                            <a:rPr lang="en-GB" sz="1600" b="1" i="1">
                              <a:effectLst/>
                              <a:latin typeface="Cambria Math" panose="02040503050406030204" pitchFamily="18" charset="0"/>
                              <a:ea typeface="Calibri" panose="020F0502020204030204" pitchFamily="34" charset="0"/>
                              <a:cs typeface="Arial" panose="020B0604020202020204" pitchFamily="34" charset="0"/>
                            </a:rPr>
                            <m:t>𝒓</m:t>
                          </m:r>
                        </m:sub>
                      </m:sSub>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𝟏𝟒𝟕</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𝟏𝟔</m:t>
                      </m:r>
                      <m:r>
                        <a:rPr lang="en-GB" sz="1600" b="1" i="1">
                          <a:effectLst/>
                          <a:latin typeface="Cambria Math" panose="02040503050406030204" pitchFamily="18" charset="0"/>
                          <a:ea typeface="Calibri" panose="020F0502020204030204" pitchFamily="34" charset="0"/>
                          <a:cs typeface="Arial" panose="020B0604020202020204" pitchFamily="34" charset="0"/>
                        </a:rPr>
                        <m:t> </m:t>
                      </m:r>
                      <m:r>
                        <a:rPr lang="en-GB" sz="1600" b="1" i="1">
                          <a:effectLst/>
                          <a:latin typeface="Cambria Math" panose="02040503050406030204" pitchFamily="18" charset="0"/>
                          <a:ea typeface="Calibri" panose="020F0502020204030204" pitchFamily="34" charset="0"/>
                          <a:cs typeface="Arial" panose="020B0604020202020204" pitchFamily="34" charset="0"/>
                        </a:rPr>
                        <m:t>𝒌𝑯𝒛</m:t>
                      </m:r>
                    </m:oMath>
                  </m:oMathPara>
                </a14:m>
                <a:endParaRPr lang="en-GB" sz="1600" b="1"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b="1" i="1">
                          <a:effectLst/>
                          <a:latin typeface="Cambria Math" panose="02040503050406030204" pitchFamily="18" charset="0"/>
                          <a:ea typeface="Calibri" panose="020F0502020204030204" pitchFamily="34" charset="0"/>
                          <a:cs typeface="Arial" panose="020B0604020202020204" pitchFamily="34" charset="0"/>
                        </a:rPr>
                        <m:t>𝑸</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𝟖𝟖</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𝟒𝟔</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endParaRPr lang="en-GB" sz="16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smtClean="0">
                          <a:effectLst/>
                          <a:latin typeface="Cambria Math" panose="02040503050406030204" pitchFamily="18" charset="0"/>
                          <a:ea typeface="Calibri" panose="020F0502020204030204" pitchFamily="34" charset="0"/>
                          <a:cs typeface="Arial" panose="020B0604020202020204" pitchFamily="34" charset="0"/>
                        </a:rPr>
                        <m:t>𝛼</m:t>
                      </m:r>
                      <m:r>
                        <a:rPr lang="en-GB" sz="1600" i="1" smtClean="0">
                          <a:effectLst/>
                          <a:latin typeface="Cambria Math" panose="02040503050406030204" pitchFamily="18" charset="0"/>
                          <a:ea typeface="Calibri" panose="020F0502020204030204" pitchFamily="34" charset="0"/>
                          <a:cs typeface="Arial" panose="020B0604020202020204" pitchFamily="34" charset="0"/>
                        </a:rPr>
                        <m:t>=7072.9</m:t>
                      </m:r>
                      <m:r>
                        <a:rPr lang="en-GB" sz="1600" i="1">
                          <a:effectLst/>
                          <a:latin typeface="Cambria Math" panose="02040503050406030204" pitchFamily="18" charset="0"/>
                          <a:ea typeface="Calibri" panose="020F0502020204030204" pitchFamily="34" charset="0"/>
                          <a:cs typeface="Monospace821BT-Roman"/>
                        </a:rPr>
                        <m:t>𝐻𝑧</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a:effectLst/>
                          <a:latin typeface="Cambria Math" panose="02040503050406030204" pitchFamily="18" charset="0"/>
                          <a:ea typeface="Calibri" panose="020F0502020204030204" pitchFamily="34" charset="0"/>
                          <a:cs typeface="Arial" panose="020B0604020202020204" pitchFamily="34" charset="0"/>
                        </a:rPr>
                        <m:t>𝛽</m:t>
                      </m:r>
                      <m:r>
                        <a:rPr lang="en-GB" sz="1600" i="1">
                          <a:effectLst/>
                          <a:latin typeface="Cambria Math" panose="02040503050406030204" pitchFamily="18" charset="0"/>
                          <a:ea typeface="Calibri" panose="020F0502020204030204" pitchFamily="34" charset="0"/>
                          <a:cs typeface="Monospace821BT-Roman"/>
                        </a:rPr>
                        <m:t>=</m:t>
                      </m:r>
                      <m:r>
                        <a:rPr lang="en-GB" sz="1600" i="1">
                          <a:effectLst/>
                          <a:latin typeface="Cambria Math" panose="02040503050406030204" pitchFamily="18" charset="0"/>
                          <a:ea typeface="Calibri" panose="020F0502020204030204" pitchFamily="34" charset="0"/>
                          <a:cs typeface="Arial" panose="020B0604020202020204" pitchFamily="34" charset="0"/>
                        </a:rPr>
                        <m:t>4.0896∗</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10</m:t>
                          </m:r>
                        </m:e>
                        <m:sup>
                          <m:r>
                            <a:rPr lang="en-GB" sz="1600" i="1">
                              <a:effectLst/>
                              <a:latin typeface="Cambria Math" panose="02040503050406030204" pitchFamily="18" charset="0"/>
                              <a:ea typeface="Calibri" panose="020F0502020204030204" pitchFamily="34" charset="0"/>
                              <a:cs typeface="Arial" panose="020B0604020202020204" pitchFamily="34" charset="0"/>
                            </a:rPr>
                            <m:t>−9</m:t>
                          </m:r>
                        </m:sup>
                      </m:sSup>
                      <m:r>
                        <a:rPr lang="en-GB" sz="1600" i="1">
                          <a:effectLst/>
                          <a:latin typeface="Cambria Math" panose="02040503050406030204" pitchFamily="18" charset="0"/>
                          <a:ea typeface="Calibri" panose="020F0502020204030204" pitchFamily="34" charset="0"/>
                          <a:cs typeface="Arial" panose="020B0604020202020204" pitchFamily="34" charset="0"/>
                        </a:rPr>
                        <m:t>𝑠</m:t>
                      </m:r>
                    </m:oMath>
                  </m:oMathPara>
                </a14:m>
                <a:endParaRPr lang="en-GB" sz="1600" dirty="0">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endParaRPr lang="en-GB" sz="16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88" name="CasellaDiTesto 87">
                <a:extLst>
                  <a:ext uri="{FF2B5EF4-FFF2-40B4-BE49-F238E27FC236}">
                    <a16:creationId xmlns:a16="http://schemas.microsoft.com/office/drawing/2014/main" id="{610915B9-C745-6705-8DCB-1DECE337DAAD}"/>
                  </a:ext>
                </a:extLst>
              </p:cNvPr>
              <p:cNvSpPr txBox="1">
                <a:spLocks noRot="1" noChangeAspect="1" noMove="1" noResize="1" noEditPoints="1" noAdjustHandles="1" noChangeArrowheads="1" noChangeShapeType="1" noTextEdit="1"/>
              </p:cNvSpPr>
              <p:nvPr/>
            </p:nvSpPr>
            <p:spPr>
              <a:xfrm>
                <a:off x="6796549" y="1900573"/>
                <a:ext cx="5439754" cy="5342809"/>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8" name="CasellaDiTesto 57">
                <a:extLst>
                  <a:ext uri="{FF2B5EF4-FFF2-40B4-BE49-F238E27FC236}">
                    <a16:creationId xmlns:a16="http://schemas.microsoft.com/office/drawing/2014/main" id="{12698B83-196E-68E5-23D9-FF2A47475559}"/>
                  </a:ext>
                </a:extLst>
              </p:cNvPr>
              <p:cNvSpPr txBox="1"/>
              <p:nvPr/>
            </p:nvSpPr>
            <p:spPr>
              <a:xfrm>
                <a:off x="3427246" y="7544865"/>
                <a:ext cx="4860757" cy="66832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800" i="1" smtClean="0">
                          <a:effectLst/>
                          <a:latin typeface="Cambria Math" panose="02040503050406030204" pitchFamily="18" charset="0"/>
                          <a:ea typeface="Calibri" panose="020F0502020204030204" pitchFamily="34" charset="0"/>
                          <a:cs typeface="Arial" panose="020B0604020202020204" pitchFamily="34" charset="0"/>
                        </a:rPr>
                        <m:t>𝑏</m:t>
                      </m:r>
                      <m:r>
                        <a:rPr lang="en-GB" sz="1800" i="1" smtClean="0">
                          <a:effectLst/>
                          <a:latin typeface="Cambria Math" panose="02040503050406030204" pitchFamily="18" charset="0"/>
                          <a:ea typeface="Calibri" panose="020F0502020204030204" pitchFamily="34" charset="0"/>
                          <a:cs typeface="Arial" panose="020B0604020202020204" pitchFamily="34" charset="0"/>
                        </a:rPr>
                        <m:t>=</m:t>
                      </m:r>
                      <m:f>
                        <m:fPr>
                          <m:ctrlPr>
                            <a:rPr lang="en-GB" sz="1800" i="1">
                              <a:effectLst/>
                              <a:latin typeface="Cambria Math" panose="02040503050406030204" pitchFamily="18" charset="0"/>
                              <a:ea typeface="Calibri" panose="020F0502020204030204" pitchFamily="34" charset="0"/>
                              <a:cs typeface="Arial" panose="020B0604020202020204" pitchFamily="34" charset="0"/>
                            </a:rPr>
                          </m:ctrlPr>
                        </m:fPr>
                        <m:num>
                          <m:r>
                            <a:rPr lang="en-GB" sz="1800" i="1">
                              <a:effectLst/>
                              <a:latin typeface="Cambria Math" panose="02040503050406030204" pitchFamily="18" charset="0"/>
                              <a:ea typeface="Calibri" panose="020F0502020204030204" pitchFamily="34" charset="0"/>
                              <a:cs typeface="Arial" panose="020B0604020202020204" pitchFamily="34" charset="0"/>
                            </a:rPr>
                            <m:t>2 </m:t>
                          </m:r>
                          <m:r>
                            <a:rPr lang="en-GB" sz="1800" i="1">
                              <a:effectLst/>
                              <a:latin typeface="Cambria Math" panose="02040503050406030204" pitchFamily="18" charset="0"/>
                              <a:ea typeface="Calibri" panose="020F0502020204030204" pitchFamily="34" charset="0"/>
                              <a:cs typeface="Arial" panose="020B0604020202020204" pitchFamily="34" charset="0"/>
                            </a:rPr>
                            <m:t>𝜋</m:t>
                          </m:r>
                          <m:r>
                            <a:rPr lang="en-GB" sz="1800" i="1">
                              <a:effectLst/>
                              <a:latin typeface="Cambria Math" panose="02040503050406030204" pitchFamily="18" charset="0"/>
                              <a:ea typeface="Calibri" panose="020F0502020204030204" pitchFamily="34" charset="0"/>
                              <a:cs typeface="Arial" panose="020B0604020202020204" pitchFamily="34" charset="0"/>
                            </a:rPr>
                            <m:t> </m:t>
                          </m:r>
                          <m:r>
                            <a:rPr lang="en-GB" sz="1800" i="1">
                              <a:effectLst/>
                              <a:latin typeface="Cambria Math" panose="02040503050406030204" pitchFamily="18" charset="0"/>
                              <a:ea typeface="Calibri" panose="020F0502020204030204" pitchFamily="34" charset="0"/>
                              <a:cs typeface="Arial" panose="020B0604020202020204" pitchFamily="34" charset="0"/>
                            </a:rPr>
                            <m:t>𝑚𝑎𝑠</m:t>
                          </m:r>
                          <m:sSub>
                            <m:sSubPr>
                              <m:ctrlPr>
                                <a:rPr lang="en-GB" sz="1800" i="1">
                                  <a:effectLst/>
                                  <a:latin typeface="Cambria Math" panose="02040503050406030204" pitchFamily="18" charset="0"/>
                                  <a:ea typeface="Calibri" panose="020F0502020204030204" pitchFamily="34" charset="0"/>
                                  <a:cs typeface="Arial" panose="020B0604020202020204" pitchFamily="34" charset="0"/>
                                </a:rPr>
                              </m:ctrlPr>
                            </m:sSubPr>
                            <m:e>
                              <m:r>
                                <a:rPr lang="en-GB" sz="1800" i="1">
                                  <a:effectLst/>
                                  <a:latin typeface="Cambria Math" panose="02040503050406030204" pitchFamily="18" charset="0"/>
                                  <a:ea typeface="Calibri" panose="020F0502020204030204" pitchFamily="34" charset="0"/>
                                  <a:cs typeface="Arial" panose="020B0604020202020204" pitchFamily="34" charset="0"/>
                                </a:rPr>
                                <m:t>𝑠</m:t>
                              </m:r>
                            </m:e>
                            <m:sub>
                              <m:r>
                                <a:rPr lang="en-GB" sz="1800" i="1">
                                  <a:effectLst/>
                                  <a:latin typeface="Cambria Math" panose="02040503050406030204" pitchFamily="18" charset="0"/>
                                  <a:ea typeface="Calibri" panose="020F0502020204030204" pitchFamily="34" charset="0"/>
                                  <a:cs typeface="Arial" panose="020B0604020202020204" pitchFamily="34" charset="0"/>
                                </a:rPr>
                                <m:t>𝑐𝑒𝑛𝑡𝑟𝑎𝑙</m:t>
                              </m:r>
                              <m:r>
                                <a:rPr lang="en-GB" sz="1800" i="1">
                                  <a:effectLst/>
                                  <a:latin typeface="Cambria Math" panose="02040503050406030204" pitchFamily="18" charset="0"/>
                                  <a:ea typeface="Calibri" panose="020F0502020204030204" pitchFamily="34" charset="0"/>
                                  <a:cs typeface="Arial" panose="020B0604020202020204" pitchFamily="34" charset="0"/>
                                </a:rPr>
                                <m:t> </m:t>
                              </m:r>
                              <m:r>
                                <a:rPr lang="en-GB" sz="1800" i="1">
                                  <a:effectLst/>
                                  <a:latin typeface="Cambria Math" panose="02040503050406030204" pitchFamily="18" charset="0"/>
                                  <a:ea typeface="Calibri" panose="020F0502020204030204" pitchFamily="34" charset="0"/>
                                  <a:cs typeface="Arial" panose="020B0604020202020204" pitchFamily="34" charset="0"/>
                                </a:rPr>
                                <m:t>𝑟𝑒𝑠</m:t>
                              </m:r>
                              <m:r>
                                <a:rPr lang="en-GB" sz="1800" i="1">
                                  <a:effectLst/>
                                  <a:latin typeface="Cambria Math" panose="02040503050406030204" pitchFamily="18" charset="0"/>
                                  <a:ea typeface="Calibri" panose="020F0502020204030204" pitchFamily="34" charset="0"/>
                                  <a:cs typeface="Arial" panose="020B0604020202020204" pitchFamily="34" charset="0"/>
                                </a:rPr>
                                <m:t> </m:t>
                              </m:r>
                              <m:r>
                                <a:rPr lang="en-GB" sz="1800" i="1">
                                  <a:effectLst/>
                                  <a:latin typeface="Cambria Math" panose="02040503050406030204" pitchFamily="18" charset="0"/>
                                  <a:ea typeface="Calibri" panose="020F0502020204030204" pitchFamily="34" charset="0"/>
                                  <a:cs typeface="Arial" panose="020B0604020202020204" pitchFamily="34" charset="0"/>
                                </a:rPr>
                                <m:t>h𝑜𝑚𝑜𝑔𝑒𝑛𝑒𝑜𝑢𝑠</m:t>
                              </m:r>
                              <m:r>
                                <a:rPr lang="en-GB" sz="1800" i="1">
                                  <a:effectLst/>
                                  <a:latin typeface="Cambria Math" panose="02040503050406030204" pitchFamily="18" charset="0"/>
                                  <a:ea typeface="Calibri" panose="020F0502020204030204" pitchFamily="34" charset="0"/>
                                  <a:cs typeface="Arial" panose="020B0604020202020204" pitchFamily="34" charset="0"/>
                                </a:rPr>
                                <m:t> </m:t>
                              </m:r>
                            </m:sub>
                          </m:sSub>
                          <m:sSub>
                            <m:sSubPr>
                              <m:ctrlPr>
                                <a:rPr lang="en-GB" sz="1800" i="1">
                                  <a:effectLst/>
                                  <a:latin typeface="Cambria Math" panose="02040503050406030204" pitchFamily="18" charset="0"/>
                                  <a:ea typeface="Calibri" panose="020F0502020204030204" pitchFamily="34" charset="0"/>
                                  <a:cs typeface="Arial" panose="020B0604020202020204" pitchFamily="34" charset="0"/>
                                </a:rPr>
                              </m:ctrlPr>
                            </m:sSubPr>
                            <m:e>
                              <m:r>
                                <a:rPr lang="en-GB" sz="1800" i="1">
                                  <a:effectLst/>
                                  <a:latin typeface="Cambria Math" panose="02040503050406030204" pitchFamily="18" charset="0"/>
                                  <a:ea typeface="Calibri" panose="020F0502020204030204" pitchFamily="34" charset="0"/>
                                  <a:cs typeface="Arial" panose="020B0604020202020204" pitchFamily="34" charset="0"/>
                                </a:rPr>
                                <m:t>𝑓</m:t>
                              </m:r>
                            </m:e>
                            <m:sub>
                              <m:r>
                                <a:rPr lang="en-GB" sz="1800" i="1">
                                  <a:effectLst/>
                                  <a:latin typeface="Cambria Math" panose="02040503050406030204" pitchFamily="18" charset="0"/>
                                  <a:ea typeface="Calibri" panose="020F0502020204030204" pitchFamily="34" charset="0"/>
                                  <a:cs typeface="Arial" panose="020B0604020202020204" pitchFamily="34" charset="0"/>
                                </a:rPr>
                                <m:t>𝑟</m:t>
                              </m:r>
                            </m:sub>
                          </m:sSub>
                        </m:num>
                        <m:den>
                          <m:r>
                            <a:rPr lang="en-GB" sz="1800" i="1">
                              <a:effectLst/>
                              <a:latin typeface="Cambria Math" panose="02040503050406030204" pitchFamily="18" charset="0"/>
                              <a:ea typeface="Calibri" panose="020F0502020204030204" pitchFamily="34" charset="0"/>
                              <a:cs typeface="Arial" panose="020B0604020202020204" pitchFamily="34" charset="0"/>
                            </a:rPr>
                            <m:t>𝑄</m:t>
                          </m:r>
                        </m:den>
                      </m:f>
                    </m:oMath>
                  </m:oMathPara>
                </a14:m>
                <a:endParaRPr lang="en-GB" dirty="0"/>
              </a:p>
            </p:txBody>
          </p:sp>
        </mc:Choice>
        <mc:Fallback xmlns="">
          <p:sp>
            <p:nvSpPr>
              <p:cNvPr id="58" name="CasellaDiTesto 57">
                <a:extLst>
                  <a:ext uri="{FF2B5EF4-FFF2-40B4-BE49-F238E27FC236}">
                    <a16:creationId xmlns:a16="http://schemas.microsoft.com/office/drawing/2014/main" id="{12698B83-196E-68E5-23D9-FF2A47475559}"/>
                  </a:ext>
                </a:extLst>
              </p:cNvPr>
              <p:cNvSpPr txBox="1">
                <a:spLocks noRot="1" noChangeAspect="1" noMove="1" noResize="1" noEditPoints="1" noAdjustHandles="1" noChangeArrowheads="1" noChangeShapeType="1" noTextEdit="1"/>
              </p:cNvSpPr>
              <p:nvPr/>
            </p:nvSpPr>
            <p:spPr>
              <a:xfrm>
                <a:off x="3427246" y="7544865"/>
                <a:ext cx="4860757" cy="668324"/>
              </a:xfrm>
              <a:prstGeom prst="rect">
                <a:avLst/>
              </a:prstGeom>
              <a:blipFill>
                <a:blip r:embed="rId9"/>
                <a:stretch>
                  <a:fillRect/>
                </a:stretch>
              </a:blipFill>
            </p:spPr>
            <p:txBody>
              <a:bodyPr/>
              <a:lstStyle/>
              <a:p>
                <a:r>
                  <a:rPr lang="en-GB">
                    <a:noFill/>
                  </a:rPr>
                  <a:t> </a:t>
                </a:r>
              </a:p>
            </p:txBody>
          </p:sp>
        </mc:Fallback>
      </mc:AlternateContent>
      <p:grpSp>
        <p:nvGrpSpPr>
          <p:cNvPr id="63" name="Graphic 2">
            <a:extLst>
              <a:ext uri="{FF2B5EF4-FFF2-40B4-BE49-F238E27FC236}">
                <a16:creationId xmlns:a16="http://schemas.microsoft.com/office/drawing/2014/main" id="{9B665064-C2F5-85CD-63D5-DE95496B37D3}"/>
              </a:ext>
            </a:extLst>
          </p:cNvPr>
          <p:cNvGrpSpPr/>
          <p:nvPr/>
        </p:nvGrpSpPr>
        <p:grpSpPr>
          <a:xfrm>
            <a:off x="223199" y="159385"/>
            <a:ext cx="530780" cy="894335"/>
            <a:chOff x="8544795" y="2061601"/>
            <a:chExt cx="2445520" cy="4313293"/>
          </a:xfrm>
        </p:grpSpPr>
        <p:sp>
          <p:nvSpPr>
            <p:cNvPr id="76" name="Freeform: Shape 203">
              <a:extLst>
                <a:ext uri="{FF2B5EF4-FFF2-40B4-BE49-F238E27FC236}">
                  <a16:creationId xmlns:a16="http://schemas.microsoft.com/office/drawing/2014/main" id="{2AD194D7-05AB-543A-3D28-E8CBF77E5BCB}"/>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7" name="Freeform: Shape 204">
              <a:extLst>
                <a:ext uri="{FF2B5EF4-FFF2-40B4-BE49-F238E27FC236}">
                  <a16:creationId xmlns:a16="http://schemas.microsoft.com/office/drawing/2014/main" id="{7DD281BC-09BE-944A-53F8-13B5712F3025}"/>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8" name="Freeform: Shape 205">
              <a:extLst>
                <a:ext uri="{FF2B5EF4-FFF2-40B4-BE49-F238E27FC236}">
                  <a16:creationId xmlns:a16="http://schemas.microsoft.com/office/drawing/2014/main" id="{E32B2665-4666-379E-E1F6-CF0F25A3326F}"/>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10</a:t>
              </a:r>
            </a:p>
          </p:txBody>
        </p:sp>
        <p:sp>
          <p:nvSpPr>
            <p:cNvPr id="79" name="Freeform: Shape 206">
              <a:extLst>
                <a:ext uri="{FF2B5EF4-FFF2-40B4-BE49-F238E27FC236}">
                  <a16:creationId xmlns:a16="http://schemas.microsoft.com/office/drawing/2014/main" id="{C5E7FA86-F234-FDAC-A052-0D3655674FEA}"/>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mc:AlternateContent xmlns:mc="http://schemas.openxmlformats.org/markup-compatibility/2006" xmlns:a14="http://schemas.microsoft.com/office/drawing/2010/main">
        <mc:Choice Requires="a14">
          <p:sp>
            <p:nvSpPr>
              <p:cNvPr id="3" name="CasellaDiTesto 2">
                <a:extLst>
                  <a:ext uri="{FF2B5EF4-FFF2-40B4-BE49-F238E27FC236}">
                    <a16:creationId xmlns:a16="http://schemas.microsoft.com/office/drawing/2014/main" id="{8B6D9983-102F-82AE-7507-B081F42AD1A8}"/>
                  </a:ext>
                </a:extLst>
              </p:cNvPr>
              <p:cNvSpPr txBox="1"/>
              <p:nvPr/>
            </p:nvSpPr>
            <p:spPr>
              <a:xfrm>
                <a:off x="12896546" y="4207550"/>
                <a:ext cx="3453337" cy="7288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400" i="1" smtClean="0">
                              <a:solidFill>
                                <a:srgbClr val="836967"/>
                              </a:solidFill>
                              <a:latin typeface="Cambria Math" panose="02040503050406030204" pitchFamily="18" charset="0"/>
                            </a:rPr>
                          </m:ctrlPr>
                        </m:sSubPr>
                        <m:e>
                          <m:r>
                            <a:rPr lang="en-GB" sz="1400" i="1">
                              <a:latin typeface="Cambria Math" panose="02040503050406030204" pitchFamily="18" charset="0"/>
                            </a:rPr>
                            <m:t>𝑉</m:t>
                          </m:r>
                        </m:e>
                        <m:sub>
                          <m:r>
                            <a:rPr lang="en-GB" sz="1400" i="1">
                              <a:latin typeface="Cambria Math" panose="02040503050406030204" pitchFamily="18" charset="0"/>
                            </a:rPr>
                            <m:t>𝑝𝑢𝑙𝑙</m:t>
                          </m:r>
                          <m:r>
                            <a:rPr lang="en-GB" sz="1400" i="0">
                              <a:latin typeface="Cambria Math" panose="02040503050406030204" pitchFamily="18" charset="0"/>
                            </a:rPr>
                            <m:t>−</m:t>
                          </m:r>
                          <m:r>
                            <a:rPr lang="en-GB" sz="1400" i="1">
                              <a:latin typeface="Cambria Math" panose="02040503050406030204" pitchFamily="18" charset="0"/>
                            </a:rPr>
                            <m:t>𝑖𝑛</m:t>
                          </m:r>
                        </m:sub>
                      </m:sSub>
                      <m:r>
                        <a:rPr lang="en-GB" sz="1400" i="0">
                          <a:latin typeface="Cambria Math" panose="02040503050406030204" pitchFamily="18" charset="0"/>
                        </a:rPr>
                        <m:t>=</m:t>
                      </m:r>
                      <m:rad>
                        <m:radPr>
                          <m:degHide m:val="on"/>
                          <m:ctrlPr>
                            <a:rPr lang="en-GB" sz="1400" i="1">
                              <a:solidFill>
                                <a:srgbClr val="836967"/>
                              </a:solidFill>
                              <a:latin typeface="Cambria Math" panose="02040503050406030204" pitchFamily="18" charset="0"/>
                            </a:rPr>
                          </m:ctrlPr>
                        </m:radPr>
                        <m:deg/>
                        <m:e>
                          <m:f>
                            <m:fPr>
                              <m:ctrlPr>
                                <a:rPr lang="en-GB" sz="1400" i="1">
                                  <a:solidFill>
                                    <a:srgbClr val="836967"/>
                                  </a:solidFill>
                                  <a:latin typeface="Cambria Math" panose="02040503050406030204" pitchFamily="18" charset="0"/>
                                </a:rPr>
                              </m:ctrlPr>
                            </m:fPr>
                            <m:num>
                              <m:f>
                                <m:fPr>
                                  <m:ctrlPr>
                                    <a:rPr lang="en-GB" sz="1400" i="1">
                                      <a:solidFill>
                                        <a:srgbClr val="836967"/>
                                      </a:solidFill>
                                      <a:latin typeface="Cambria Math" panose="02040503050406030204" pitchFamily="18" charset="0"/>
                                    </a:rPr>
                                  </m:ctrlPr>
                                </m:fPr>
                                <m:num>
                                  <m:r>
                                    <a:rPr lang="en-GB" sz="1400" i="0">
                                      <a:latin typeface="Cambria Math" panose="02040503050406030204" pitchFamily="18" charset="0"/>
                                    </a:rPr>
                                    <m:t>8</m:t>
                                  </m:r>
                                </m:num>
                                <m:den>
                                  <m:r>
                                    <a:rPr lang="en-GB" sz="1400" i="0">
                                      <a:latin typeface="Cambria Math" panose="02040503050406030204" pitchFamily="18" charset="0"/>
                                    </a:rPr>
                                    <m:t>27</m:t>
                                  </m:r>
                                </m:den>
                              </m:f>
                              <m:d>
                                <m:dPr>
                                  <m:ctrlPr>
                                    <a:rPr lang="en-GB" sz="1400" i="1">
                                      <a:solidFill>
                                        <a:srgbClr val="836967"/>
                                      </a:solidFill>
                                      <a:latin typeface="Cambria Math" panose="02040503050406030204" pitchFamily="18" charset="0"/>
                                    </a:rPr>
                                  </m:ctrlPr>
                                </m:dPr>
                                <m:e>
                                  <m:r>
                                    <a:rPr lang="en-GB" sz="1400" i="1">
                                      <a:latin typeface="Cambria Math" panose="02040503050406030204" pitchFamily="18" charset="0"/>
                                    </a:rPr>
                                    <m:t>𝑘</m:t>
                                  </m:r>
                                  <m:sSup>
                                    <m:sSupPr>
                                      <m:ctrlPr>
                                        <a:rPr lang="en-GB" sz="1400" i="1">
                                          <a:solidFill>
                                            <a:srgbClr val="836967"/>
                                          </a:solidFill>
                                          <a:latin typeface="Cambria Math" panose="02040503050406030204" pitchFamily="18" charset="0"/>
                                        </a:rPr>
                                      </m:ctrlPr>
                                    </m:sSupPr>
                                    <m:e>
                                      <m:r>
                                        <a:rPr lang="en-GB" sz="1400" i="1">
                                          <a:latin typeface="Cambria Math" panose="02040503050406030204" pitchFamily="18" charset="0"/>
                                        </a:rPr>
                                        <m:t>𝑑</m:t>
                                      </m:r>
                                    </m:e>
                                    <m:sup>
                                      <m:r>
                                        <a:rPr lang="en-GB" sz="1400" i="0">
                                          <a:latin typeface="Cambria Math" panose="02040503050406030204" pitchFamily="18" charset="0"/>
                                        </a:rPr>
                                        <m:t>3</m:t>
                                      </m:r>
                                    </m:sup>
                                  </m:sSup>
                                </m:e>
                              </m:d>
                            </m:num>
                            <m:den>
                              <m:sSub>
                                <m:sSubPr>
                                  <m:ctrlPr>
                                    <a:rPr lang="en-GB" sz="1400" i="1">
                                      <a:solidFill>
                                        <a:srgbClr val="836967"/>
                                      </a:solidFill>
                                      <a:latin typeface="Cambria Math" panose="02040503050406030204" pitchFamily="18" charset="0"/>
                                    </a:rPr>
                                  </m:ctrlPr>
                                </m:sSubPr>
                                <m:e>
                                  <m:r>
                                    <a:rPr lang="en-GB" sz="1400" i="1">
                                      <a:latin typeface="Cambria Math" panose="02040503050406030204" pitchFamily="18" charset="0"/>
                                    </a:rPr>
                                    <m:t>𝜀</m:t>
                                  </m:r>
                                  <m:r>
                                    <a:rPr lang="en-GB" sz="1400" i="1">
                                      <a:latin typeface="Cambria Math" panose="02040503050406030204" pitchFamily="18" charset="0"/>
                                    </a:rPr>
                                    <m:t>𝐴</m:t>
                                  </m:r>
                                </m:e>
                                <m:sub>
                                  <m:r>
                                    <a:rPr lang="en-GB" sz="1400" i="1">
                                      <a:latin typeface="Cambria Math" panose="02040503050406030204" pitchFamily="18" charset="0"/>
                                    </a:rPr>
                                    <m:t>𝑐𝑒𝑛𝑡𝑟𝑎𝑙</m:t>
                                  </m:r>
                                  <m:r>
                                    <a:rPr lang="en-GB" sz="1400" i="0">
                                      <a:latin typeface="Cambria Math" panose="02040503050406030204" pitchFamily="18" charset="0"/>
                                    </a:rPr>
                                    <m:t> </m:t>
                                  </m:r>
                                  <m:r>
                                    <a:rPr lang="en-GB" sz="1400" i="1">
                                      <a:latin typeface="Cambria Math" panose="02040503050406030204" pitchFamily="18" charset="0"/>
                                    </a:rPr>
                                    <m:t>𝑟𝑒𝑠</m:t>
                                  </m:r>
                                </m:sub>
                              </m:sSub>
                            </m:den>
                          </m:f>
                        </m:e>
                      </m:rad>
                    </m:oMath>
                  </m:oMathPara>
                </a14:m>
                <a:endParaRPr lang="en-GB" sz="1400" dirty="0"/>
              </a:p>
            </p:txBody>
          </p:sp>
        </mc:Choice>
        <mc:Fallback xmlns="">
          <p:sp>
            <p:nvSpPr>
              <p:cNvPr id="3" name="CasellaDiTesto 2">
                <a:extLst>
                  <a:ext uri="{FF2B5EF4-FFF2-40B4-BE49-F238E27FC236}">
                    <a16:creationId xmlns:a16="http://schemas.microsoft.com/office/drawing/2014/main" id="{8B6D9983-102F-82AE-7507-B081F42AD1A8}"/>
                  </a:ext>
                </a:extLst>
              </p:cNvPr>
              <p:cNvSpPr txBox="1">
                <a:spLocks noRot="1" noChangeAspect="1" noMove="1" noResize="1" noEditPoints="1" noAdjustHandles="1" noChangeArrowheads="1" noChangeShapeType="1" noTextEdit="1"/>
              </p:cNvSpPr>
              <p:nvPr/>
            </p:nvSpPr>
            <p:spPr>
              <a:xfrm>
                <a:off x="12896546" y="4207550"/>
                <a:ext cx="3453337" cy="728854"/>
              </a:xfrm>
              <a:prstGeom prst="rect">
                <a:avLst/>
              </a:prstGeom>
              <a:blipFill>
                <a:blip r:embed="rId10"/>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4966699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3308706">
            <a:off x="18046580" y="8597968"/>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6686374" y="6541866"/>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9698256" y="6541866"/>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21204197" y="6541804"/>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8192315" y="6541804"/>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8292744" y="6636286"/>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21338980" y="6598848"/>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6811423" y="6616621"/>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9814324" y="6658277"/>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6324460" y="7219941"/>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7836026" y="7219941"/>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9347594" y="7219941"/>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20859160" y="7219941"/>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56" name="TextBox 30">
            <a:extLst>
              <a:ext uri="{FF2B5EF4-FFF2-40B4-BE49-F238E27FC236}">
                <a16:creationId xmlns:a16="http://schemas.microsoft.com/office/drawing/2014/main" id="{AF949E22-41C9-89A6-17EB-328B74828E52}"/>
              </a:ext>
            </a:extLst>
          </p:cNvPr>
          <p:cNvSpPr txBox="1"/>
          <p:nvPr/>
        </p:nvSpPr>
        <p:spPr>
          <a:xfrm>
            <a:off x="11116633" y="1471757"/>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16633" y="1254319"/>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82" name="TextBox 30">
            <a:extLst>
              <a:ext uri="{FF2B5EF4-FFF2-40B4-BE49-F238E27FC236}">
                <a16:creationId xmlns:a16="http://schemas.microsoft.com/office/drawing/2014/main" id="{4282D278-B583-71FE-AC1D-026BD698C84C}"/>
              </a:ext>
            </a:extLst>
          </p:cNvPr>
          <p:cNvSpPr txBox="1"/>
          <p:nvPr/>
        </p:nvSpPr>
        <p:spPr>
          <a:xfrm>
            <a:off x="185860" y="1264980"/>
            <a:ext cx="8814798" cy="954107"/>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Post-fabrication Pressure sensor: Mechanical characteristics</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mc:AlternateContent xmlns:mc="http://schemas.openxmlformats.org/markup-compatibility/2006" xmlns:a14="http://schemas.microsoft.com/office/drawing/2010/main">
        <mc:Choice Requires="a14">
          <p:sp>
            <p:nvSpPr>
              <p:cNvPr id="88" name="CasellaDiTesto 87">
                <a:extLst>
                  <a:ext uri="{FF2B5EF4-FFF2-40B4-BE49-F238E27FC236}">
                    <a16:creationId xmlns:a16="http://schemas.microsoft.com/office/drawing/2014/main" id="{610915B9-C745-6705-8DCB-1DECE337DAAD}"/>
                  </a:ext>
                </a:extLst>
              </p:cNvPr>
              <p:cNvSpPr txBox="1"/>
              <p:nvPr/>
            </p:nvSpPr>
            <p:spPr>
              <a:xfrm>
                <a:off x="6752246" y="3055510"/>
                <a:ext cx="5439754" cy="30866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h</m:t>
                          </m:r>
                        </m:e>
                        <m:sub>
                          <m:r>
                            <a:rPr lang="en-GB" sz="1600" i="1">
                              <a:latin typeface="Cambria Math" panose="02040503050406030204" pitchFamily="18" charset="0"/>
                            </a:rPr>
                            <m:t>𝑠𝑝𝑟𝑖𝑛𝑔𝑠</m:t>
                          </m:r>
                        </m:sub>
                      </m:sSub>
                      <m:r>
                        <a:rPr lang="en-GB" sz="1600" i="1">
                          <a:latin typeface="Cambria Math" panose="02040503050406030204" pitchFamily="18" charset="0"/>
                        </a:rPr>
                        <m:t> (</m:t>
                      </m:r>
                      <m:r>
                        <a:rPr lang="en-GB" sz="1600" i="1">
                          <a:latin typeface="Cambria Math" panose="02040503050406030204" pitchFamily="18" charset="0"/>
                        </a:rPr>
                        <m:t>𝑀𝑒𝑡𝑎𝑙</m:t>
                      </m:r>
                      <m:r>
                        <a:rPr lang="en-GB" sz="1600" i="1">
                          <a:latin typeface="Cambria Math" panose="02040503050406030204" pitchFamily="18" charset="0"/>
                        </a:rPr>
                        <m:t>6 </m:t>
                      </m:r>
                      <m:r>
                        <a:rPr lang="en-GB" sz="1600" i="1">
                          <a:latin typeface="Cambria Math" panose="02040503050406030204" pitchFamily="18" charset="0"/>
                        </a:rPr>
                        <m:t>h𝑒𝑖𝑔h𝑡</m:t>
                      </m:r>
                      <m:r>
                        <a:rPr lang="en-GB" sz="1600" i="1">
                          <a:latin typeface="Cambria Math" panose="02040503050406030204" pitchFamily="18" charset="0"/>
                        </a:rPr>
                        <m:t>) =2.17</m:t>
                      </m:r>
                      <m:r>
                        <a:rPr lang="en-GB" sz="1600" i="1">
                          <a:latin typeface="Cambria Math" panose="02040503050406030204" pitchFamily="18" charset="0"/>
                        </a:rPr>
                        <m:t>𝑢𝑚</m:t>
                      </m:r>
                      <m:r>
                        <a:rPr lang="en-GB" sz="1600" i="1">
                          <a:latin typeface="Cambria Math" panose="02040503050406030204" pitchFamily="18" charset="0"/>
                        </a:rPr>
                        <m:t> </m:t>
                      </m:r>
                    </m:oMath>
                  </m:oMathPara>
                </a14:m>
                <a:endParaRPr lang="en-GB" sz="1600" dirty="0"/>
              </a:p>
              <a:p>
                <a:pPr/>
                <a14:m>
                  <m:oMathPara xmlns:m="http://schemas.openxmlformats.org/officeDocument/2006/math">
                    <m:oMathParaPr>
                      <m:jc m:val="centerGroup"/>
                    </m:oMathParaPr>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h</m:t>
                          </m:r>
                        </m:e>
                        <m:sub>
                          <m:r>
                            <a:rPr lang="en-GB" sz="1600" i="1">
                              <a:latin typeface="Cambria Math" panose="02040503050406030204" pitchFamily="18" charset="0"/>
                            </a:rPr>
                            <m:t>𝑐𝑒𝑛𝑡𝑟𝑎𝑙</m:t>
                          </m:r>
                          <m:r>
                            <a:rPr lang="en-GB" sz="1600" i="1">
                              <a:latin typeface="Cambria Math" panose="02040503050406030204" pitchFamily="18" charset="0"/>
                            </a:rPr>
                            <m:t> </m:t>
                          </m:r>
                          <m:r>
                            <a:rPr lang="en-GB" sz="1600" i="1">
                              <a:latin typeface="Cambria Math" panose="02040503050406030204" pitchFamily="18" charset="0"/>
                            </a:rPr>
                            <m:t>𝑟𝑒𝑠𝑜𝑛𝑎𝑡𝑜𝑟</m:t>
                          </m:r>
                        </m:sub>
                      </m:sSub>
                      <m:r>
                        <a:rPr lang="en-GB" sz="1600" i="1">
                          <a:latin typeface="Cambria Math" panose="02040503050406030204" pitchFamily="18" charset="0"/>
                        </a:rPr>
                        <m:t>= 3.494</m:t>
                      </m:r>
                      <m:r>
                        <a:rPr lang="en-GB" sz="1600" i="1">
                          <a:latin typeface="Cambria Math" panose="02040503050406030204" pitchFamily="18" charset="0"/>
                        </a:rPr>
                        <m:t>𝑢𝑚</m:t>
                      </m:r>
                    </m:oMath>
                  </m:oMathPara>
                </a14:m>
                <a:endParaRPr lang="en-GB" sz="1600" dirty="0"/>
              </a:p>
              <a:p>
                <a:endParaRPr lang="en-GB" sz="1600" dirty="0"/>
              </a:p>
              <a:p>
                <a:endParaRPr lang="en-GB" sz="1600" dirty="0"/>
              </a:p>
              <a:p>
                <a:endParaRPr lang="en-GB" sz="1600" dirty="0"/>
              </a:p>
              <a:p>
                <a:endParaRPr lang="en-GB" sz="1600" dirty="0"/>
              </a:p>
              <a:p>
                <a:pPr/>
                <a14:m>
                  <m:oMathPara xmlns:m="http://schemas.openxmlformats.org/officeDocument/2006/math">
                    <m:oMathParaPr>
                      <m:jc m:val="centerGroup"/>
                    </m:oMathParaPr>
                    <m:oMath xmlns:m="http://schemas.openxmlformats.org/officeDocument/2006/math">
                      <m:r>
                        <a:rPr lang="en-GB" sz="1600" i="1">
                          <a:latin typeface="Cambria Math" panose="02040503050406030204" pitchFamily="18" charset="0"/>
                        </a:rPr>
                        <m:t>𝑄</m:t>
                      </m:r>
                      <m:r>
                        <a:rPr lang="en-GB" sz="1600" i="1">
                          <a:latin typeface="Cambria Math" panose="02040503050406030204" pitchFamily="18" charset="0"/>
                        </a:rPr>
                        <m:t>=87.584</m:t>
                      </m:r>
                    </m:oMath>
                  </m:oMathPara>
                </a14:m>
                <a:endParaRPr lang="en-GB" sz="1600" dirty="0"/>
              </a:p>
              <a:p>
                <a:endParaRPr lang="en-GB" sz="1600" i="1" dirty="0"/>
              </a:p>
              <a:p>
                <a:pPr/>
                <a14:m>
                  <m:oMathPara xmlns:m="http://schemas.openxmlformats.org/officeDocument/2006/math">
                    <m:oMathParaPr>
                      <m:jc m:val="centerGroup"/>
                    </m:oMathParaPr>
                    <m:oMath xmlns:m="http://schemas.openxmlformats.org/officeDocument/2006/math">
                      <m:r>
                        <a:rPr lang="en-GB" sz="1600" i="1">
                          <a:latin typeface="Cambria Math" panose="02040503050406030204" pitchFamily="18" charset="0"/>
                        </a:rPr>
                        <m:t>𝑏</m:t>
                      </m:r>
                      <m:r>
                        <a:rPr lang="en-GB" sz="1600" i="1">
                          <a:latin typeface="Cambria Math" panose="02040503050406030204" pitchFamily="18" charset="0"/>
                        </a:rPr>
                        <m:t>=1.657∗1</m:t>
                      </m:r>
                      <m:sSup>
                        <m:sSupPr>
                          <m:ctrlPr>
                            <a:rPr lang="en-GB" sz="1600" i="1">
                              <a:latin typeface="Cambria Math" panose="02040503050406030204" pitchFamily="18" charset="0"/>
                            </a:rPr>
                          </m:ctrlPr>
                        </m:sSupPr>
                        <m:e>
                          <m:r>
                            <a:rPr lang="en-GB" sz="1600" i="1">
                              <a:latin typeface="Cambria Math" panose="02040503050406030204" pitchFamily="18" charset="0"/>
                            </a:rPr>
                            <m:t>0</m:t>
                          </m:r>
                        </m:e>
                        <m:sup>
                          <m:r>
                            <a:rPr lang="en-GB" sz="1600" i="1">
                              <a:latin typeface="Cambria Math" panose="02040503050406030204" pitchFamily="18" charset="0"/>
                            </a:rPr>
                            <m:t>−6</m:t>
                          </m:r>
                        </m:sup>
                      </m:sSup>
                      <m:f>
                        <m:fPr>
                          <m:ctrlPr>
                            <a:rPr lang="en-GB" sz="1600" i="1">
                              <a:latin typeface="Cambria Math" panose="02040503050406030204" pitchFamily="18" charset="0"/>
                            </a:rPr>
                          </m:ctrlPr>
                        </m:fPr>
                        <m:num>
                          <m:r>
                            <a:rPr lang="en-GB" sz="1600" i="1">
                              <a:latin typeface="Cambria Math" panose="02040503050406030204" pitchFamily="18" charset="0"/>
                            </a:rPr>
                            <m:t>𝑁</m:t>
                          </m:r>
                          <m:r>
                            <a:rPr lang="en-GB" sz="1600" i="1">
                              <a:latin typeface="Cambria Math" panose="02040503050406030204" pitchFamily="18" charset="0"/>
                            </a:rPr>
                            <m:t> </m:t>
                          </m:r>
                          <m:r>
                            <a:rPr lang="en-GB" sz="1600" i="1">
                              <a:latin typeface="Cambria Math" panose="02040503050406030204" pitchFamily="18" charset="0"/>
                            </a:rPr>
                            <m:t>𝑠</m:t>
                          </m:r>
                        </m:num>
                        <m:den>
                          <m:r>
                            <a:rPr lang="en-GB" sz="1600" i="1">
                              <a:latin typeface="Cambria Math" panose="02040503050406030204" pitchFamily="18" charset="0"/>
                            </a:rPr>
                            <m:t>𝑚</m:t>
                          </m:r>
                        </m:den>
                      </m:f>
                    </m:oMath>
                  </m:oMathPara>
                </a14:m>
                <a:endParaRPr lang="en-GB" sz="1600" dirty="0"/>
              </a:p>
              <a:p>
                <a:endParaRPr lang="en-GB" sz="1600" b="1" i="1" dirty="0"/>
              </a:p>
              <a:p>
                <a:pPr/>
                <a14:m>
                  <m:oMathPara xmlns:m="http://schemas.openxmlformats.org/officeDocument/2006/math">
                    <m:oMathParaPr>
                      <m:jc m:val="centerGroup"/>
                    </m:oMathParaPr>
                    <m:oMath xmlns:m="http://schemas.openxmlformats.org/officeDocument/2006/math">
                      <m:r>
                        <a:rPr lang="en-GB" sz="1600" b="1" i="1">
                          <a:latin typeface="Cambria Math" panose="02040503050406030204" pitchFamily="18" charset="0"/>
                        </a:rPr>
                        <m:t>𝒇𝒓</m:t>
                      </m:r>
                      <m:r>
                        <a:rPr lang="en-GB" sz="1600" b="1" i="1">
                          <a:latin typeface="Cambria Math" panose="02040503050406030204" pitchFamily="18" charset="0"/>
                        </a:rPr>
                        <m:t>=</m:t>
                      </m:r>
                      <m:r>
                        <a:rPr lang="en-GB" sz="1600" b="1" i="1">
                          <a:latin typeface="Cambria Math" panose="02040503050406030204" pitchFamily="18" charset="0"/>
                        </a:rPr>
                        <m:t>𝟏𝟑𝟒</m:t>
                      </m:r>
                      <m:r>
                        <a:rPr lang="en-GB" sz="1600" b="1" i="1">
                          <a:latin typeface="Cambria Math" panose="02040503050406030204" pitchFamily="18" charset="0"/>
                        </a:rPr>
                        <m:t>.</m:t>
                      </m:r>
                      <m:r>
                        <a:rPr lang="en-GB" sz="1600" b="1" i="1">
                          <a:latin typeface="Cambria Math" panose="02040503050406030204" pitchFamily="18" charset="0"/>
                        </a:rPr>
                        <m:t>𝟔𝟗</m:t>
                      </m:r>
                      <m:r>
                        <a:rPr lang="en-GB" sz="1600" b="1" i="1">
                          <a:latin typeface="Cambria Math" panose="02040503050406030204" pitchFamily="18" charset="0"/>
                        </a:rPr>
                        <m:t>𝒌𝑯𝒛</m:t>
                      </m:r>
                    </m:oMath>
                  </m:oMathPara>
                </a14:m>
                <a:endParaRPr lang="en-GB" sz="1600" dirty="0"/>
              </a:p>
            </p:txBody>
          </p:sp>
        </mc:Choice>
        <mc:Fallback xmlns="">
          <p:sp>
            <p:nvSpPr>
              <p:cNvPr id="88" name="CasellaDiTesto 87">
                <a:extLst>
                  <a:ext uri="{FF2B5EF4-FFF2-40B4-BE49-F238E27FC236}">
                    <a16:creationId xmlns:a16="http://schemas.microsoft.com/office/drawing/2014/main" id="{610915B9-C745-6705-8DCB-1DECE337DAAD}"/>
                  </a:ext>
                </a:extLst>
              </p:cNvPr>
              <p:cNvSpPr txBox="1">
                <a:spLocks noRot="1" noChangeAspect="1" noMove="1" noResize="1" noEditPoints="1" noAdjustHandles="1" noChangeArrowheads="1" noChangeShapeType="1" noTextEdit="1"/>
              </p:cNvSpPr>
              <p:nvPr/>
            </p:nvSpPr>
            <p:spPr>
              <a:xfrm>
                <a:off x="6752246" y="3055510"/>
                <a:ext cx="5439754" cy="3086614"/>
              </a:xfrm>
              <a:prstGeom prst="rect">
                <a:avLst/>
              </a:prstGeom>
              <a:blipFill>
                <a:blip r:embed="rId2"/>
                <a:stretch>
                  <a:fillRect/>
                </a:stretch>
              </a:blipFill>
            </p:spPr>
            <p:txBody>
              <a:bodyPr/>
              <a:lstStyle/>
              <a:p>
                <a:r>
                  <a:rPr lang="en-GB">
                    <a:noFill/>
                  </a:rPr>
                  <a:t> </a:t>
                </a:r>
              </a:p>
            </p:txBody>
          </p:sp>
        </mc:Fallback>
      </mc:AlternateContent>
      <p:sp>
        <p:nvSpPr>
          <p:cNvPr id="3" name="CasellaDiTesto 2">
            <a:extLst>
              <a:ext uri="{FF2B5EF4-FFF2-40B4-BE49-F238E27FC236}">
                <a16:creationId xmlns:a16="http://schemas.microsoft.com/office/drawing/2014/main" id="{9CE4A74C-D396-8D59-B0D2-4197871F4576}"/>
              </a:ext>
            </a:extLst>
          </p:cNvPr>
          <p:cNvSpPr txBox="1"/>
          <p:nvPr/>
        </p:nvSpPr>
        <p:spPr>
          <a:xfrm>
            <a:off x="6656294" y="2503849"/>
            <a:ext cx="5844785" cy="323165"/>
          </a:xfrm>
          <a:prstGeom prst="rect">
            <a:avLst/>
          </a:prstGeom>
          <a:noFill/>
        </p:spPr>
        <p:txBody>
          <a:bodyPr wrap="square" rtlCol="0">
            <a:spAutoFit/>
          </a:bodyPr>
          <a:lstStyle/>
          <a:p>
            <a:r>
              <a:rPr lang="it-IT" sz="1500" dirty="0" err="1"/>
              <a:t>Supposed</a:t>
            </a:r>
            <a:r>
              <a:rPr lang="it-IT" sz="1500" dirty="0"/>
              <a:t> </a:t>
            </a:r>
            <a:r>
              <a:rPr lang="it-IT" sz="1500" dirty="0" err="1"/>
              <a:t>thickness</a:t>
            </a:r>
            <a:r>
              <a:rPr lang="it-IT" sz="1500" dirty="0"/>
              <a:t> due to manufacturing </a:t>
            </a:r>
            <a:r>
              <a:rPr lang="it-IT" sz="1500" dirty="0" err="1"/>
              <a:t>process</a:t>
            </a:r>
            <a:r>
              <a:rPr lang="it-IT" sz="1500" dirty="0"/>
              <a:t> (</a:t>
            </a:r>
            <a:r>
              <a:rPr lang="it-IT" sz="1500" dirty="0" err="1"/>
              <a:t>within</a:t>
            </a:r>
            <a:r>
              <a:rPr lang="it-IT" sz="1500" dirty="0"/>
              <a:t> 20%):</a:t>
            </a:r>
            <a:endParaRPr lang="en-GB" sz="1500" dirty="0"/>
          </a:p>
        </p:txBody>
      </p:sp>
      <p:pic>
        <p:nvPicPr>
          <p:cNvPr id="58" name="Immagine 57">
            <a:extLst>
              <a:ext uri="{FF2B5EF4-FFF2-40B4-BE49-F238E27FC236}">
                <a16:creationId xmlns:a16="http://schemas.microsoft.com/office/drawing/2014/main" id="{03DC903E-37E0-FF8D-28DD-6174D55CE91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09843" y="-3666081"/>
            <a:ext cx="6120130" cy="3060065"/>
          </a:xfrm>
          <a:prstGeom prst="rect">
            <a:avLst/>
          </a:prstGeom>
          <a:noFill/>
          <a:ln>
            <a:noFill/>
          </a:ln>
        </p:spPr>
      </p:pic>
      <p:pic>
        <p:nvPicPr>
          <p:cNvPr id="63" name="Immagine 62">
            <a:extLst>
              <a:ext uri="{FF2B5EF4-FFF2-40B4-BE49-F238E27FC236}">
                <a16:creationId xmlns:a16="http://schemas.microsoft.com/office/drawing/2014/main" id="{D4D4B3B1-4705-F24F-5ACA-BC208AF26D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112167" y="-3613627"/>
            <a:ext cx="6064250" cy="3014980"/>
          </a:xfrm>
          <a:prstGeom prst="rect">
            <a:avLst/>
          </a:prstGeom>
          <a:noFill/>
          <a:ln>
            <a:noFill/>
          </a:ln>
        </p:spPr>
      </p:pic>
      <p:pic>
        <p:nvPicPr>
          <p:cNvPr id="77" name="Immagine 76">
            <a:extLst>
              <a:ext uri="{FF2B5EF4-FFF2-40B4-BE49-F238E27FC236}">
                <a16:creationId xmlns:a16="http://schemas.microsoft.com/office/drawing/2014/main" id="{52BEA16E-9B90-F511-3B31-DCD0BE1108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9335" y="2151896"/>
            <a:ext cx="6056959" cy="4657882"/>
          </a:xfrm>
          <a:prstGeom prst="rect">
            <a:avLst/>
          </a:prstGeom>
        </p:spPr>
      </p:pic>
      <p:grpSp>
        <p:nvGrpSpPr>
          <p:cNvPr id="72" name="Graphic 2">
            <a:extLst>
              <a:ext uri="{FF2B5EF4-FFF2-40B4-BE49-F238E27FC236}">
                <a16:creationId xmlns:a16="http://schemas.microsoft.com/office/drawing/2014/main" id="{C40AA998-EC95-7669-984B-FCB2C53F3027}"/>
              </a:ext>
            </a:extLst>
          </p:cNvPr>
          <p:cNvGrpSpPr/>
          <p:nvPr/>
        </p:nvGrpSpPr>
        <p:grpSpPr>
          <a:xfrm>
            <a:off x="223199" y="159385"/>
            <a:ext cx="530780" cy="894335"/>
            <a:chOff x="8544795" y="2061601"/>
            <a:chExt cx="2445520" cy="4313293"/>
          </a:xfrm>
        </p:grpSpPr>
        <p:sp>
          <p:nvSpPr>
            <p:cNvPr id="75" name="Freeform: Shape 203">
              <a:extLst>
                <a:ext uri="{FF2B5EF4-FFF2-40B4-BE49-F238E27FC236}">
                  <a16:creationId xmlns:a16="http://schemas.microsoft.com/office/drawing/2014/main" id="{B2211B92-ACF7-C5A9-09A3-511427F38CC1}"/>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6" name="Freeform: Shape 204">
              <a:extLst>
                <a:ext uri="{FF2B5EF4-FFF2-40B4-BE49-F238E27FC236}">
                  <a16:creationId xmlns:a16="http://schemas.microsoft.com/office/drawing/2014/main" id="{09D4B8EB-D12E-49B7-81C8-1CE97E64989F}"/>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8" name="Freeform: Shape 205">
              <a:extLst>
                <a:ext uri="{FF2B5EF4-FFF2-40B4-BE49-F238E27FC236}">
                  <a16:creationId xmlns:a16="http://schemas.microsoft.com/office/drawing/2014/main" id="{35A5613F-88C1-25BC-D024-42BC180F90B4}"/>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11</a:t>
              </a:r>
            </a:p>
          </p:txBody>
        </p:sp>
        <p:sp>
          <p:nvSpPr>
            <p:cNvPr id="79" name="Freeform: Shape 206">
              <a:extLst>
                <a:ext uri="{FF2B5EF4-FFF2-40B4-BE49-F238E27FC236}">
                  <a16:creationId xmlns:a16="http://schemas.microsoft.com/office/drawing/2014/main" id="{2D3415CD-CAF7-AAEA-EB41-967A7406FA2F}"/>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29040951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3308706">
            <a:off x="18787232" y="4290663"/>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56" name="TextBox 30">
            <a:extLst>
              <a:ext uri="{FF2B5EF4-FFF2-40B4-BE49-F238E27FC236}">
                <a16:creationId xmlns:a16="http://schemas.microsoft.com/office/drawing/2014/main" id="{AF949E22-41C9-89A6-17EB-328B74828E52}"/>
              </a:ext>
            </a:extLst>
          </p:cNvPr>
          <p:cNvSpPr txBox="1"/>
          <p:nvPr/>
        </p:nvSpPr>
        <p:spPr>
          <a:xfrm>
            <a:off x="11116633" y="1471757"/>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16633" y="1254319"/>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82" name="TextBox 30">
            <a:extLst>
              <a:ext uri="{FF2B5EF4-FFF2-40B4-BE49-F238E27FC236}">
                <a16:creationId xmlns:a16="http://schemas.microsoft.com/office/drawing/2014/main" id="{4282D278-B583-71FE-AC1D-026BD698C84C}"/>
              </a:ext>
            </a:extLst>
          </p:cNvPr>
          <p:cNvSpPr txBox="1"/>
          <p:nvPr/>
        </p:nvSpPr>
        <p:spPr>
          <a:xfrm>
            <a:off x="185860" y="1264980"/>
            <a:ext cx="8814798" cy="954107"/>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Post-fabrication Pressure sensor: Mechanical characteristics</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pic>
        <p:nvPicPr>
          <p:cNvPr id="87" name="Immagine 86">
            <a:extLst>
              <a:ext uri="{FF2B5EF4-FFF2-40B4-BE49-F238E27FC236}">
                <a16:creationId xmlns:a16="http://schemas.microsoft.com/office/drawing/2014/main" id="{29B6790C-F662-5C5F-B97F-687B409D7601}"/>
              </a:ext>
            </a:extLst>
          </p:cNvPr>
          <p:cNvPicPr>
            <a:picLocks noChangeAspect="1"/>
          </p:cNvPicPr>
          <p:nvPr/>
        </p:nvPicPr>
        <p:blipFill>
          <a:blip r:embed="rId2"/>
          <a:stretch>
            <a:fillRect/>
          </a:stretch>
        </p:blipFill>
        <p:spPr>
          <a:xfrm>
            <a:off x="356490" y="7436132"/>
            <a:ext cx="6592139" cy="3594282"/>
          </a:xfrm>
          <a:prstGeom prst="rect">
            <a:avLst/>
          </a:prstGeom>
        </p:spPr>
      </p:pic>
      <mc:AlternateContent xmlns:mc="http://schemas.openxmlformats.org/markup-compatibility/2006" xmlns:a14="http://schemas.microsoft.com/office/drawing/2010/main">
        <mc:Choice Requires="a14">
          <p:sp>
            <p:nvSpPr>
              <p:cNvPr id="88" name="CasellaDiTesto 87">
                <a:extLst>
                  <a:ext uri="{FF2B5EF4-FFF2-40B4-BE49-F238E27FC236}">
                    <a16:creationId xmlns:a16="http://schemas.microsoft.com/office/drawing/2014/main" id="{610915B9-C745-6705-8DCB-1DECE337DAAD}"/>
                  </a:ext>
                </a:extLst>
              </p:cNvPr>
              <p:cNvSpPr txBox="1"/>
              <p:nvPr/>
            </p:nvSpPr>
            <p:spPr>
              <a:xfrm>
                <a:off x="8317431" y="7709861"/>
                <a:ext cx="5439754" cy="207165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h</m:t>
                          </m:r>
                        </m:e>
                        <m:sub>
                          <m:r>
                            <a:rPr lang="en-GB" sz="1400" i="1">
                              <a:latin typeface="Cambria Math" panose="02040503050406030204" pitchFamily="18" charset="0"/>
                            </a:rPr>
                            <m:t>𝑠𝑝𝑟𝑖𝑛𝑔𝑠</m:t>
                          </m:r>
                        </m:sub>
                      </m:sSub>
                      <m:r>
                        <a:rPr lang="en-GB" sz="1400" i="1">
                          <a:latin typeface="Cambria Math" panose="02040503050406030204" pitchFamily="18" charset="0"/>
                        </a:rPr>
                        <m:t> (</m:t>
                      </m:r>
                      <m:r>
                        <a:rPr lang="en-GB" sz="1400" i="1">
                          <a:latin typeface="Cambria Math" panose="02040503050406030204" pitchFamily="18" charset="0"/>
                        </a:rPr>
                        <m:t>𝑀𝑒𝑡𝑎𝑙</m:t>
                      </m:r>
                      <m:r>
                        <a:rPr lang="en-GB" sz="1400" i="1">
                          <a:latin typeface="Cambria Math" panose="02040503050406030204" pitchFamily="18" charset="0"/>
                        </a:rPr>
                        <m:t>6 </m:t>
                      </m:r>
                      <m:r>
                        <a:rPr lang="en-GB" sz="1400" i="1">
                          <a:latin typeface="Cambria Math" panose="02040503050406030204" pitchFamily="18" charset="0"/>
                        </a:rPr>
                        <m:t>h𝑒𝑖𝑔h𝑡</m:t>
                      </m:r>
                      <m:r>
                        <a:rPr lang="en-GB" sz="1400" i="1">
                          <a:latin typeface="Cambria Math" panose="02040503050406030204" pitchFamily="18" charset="0"/>
                        </a:rPr>
                        <m:t>) =2.17</m:t>
                      </m:r>
                      <m:r>
                        <a:rPr lang="en-GB" sz="1400" i="1">
                          <a:latin typeface="Cambria Math" panose="02040503050406030204" pitchFamily="18" charset="0"/>
                        </a:rPr>
                        <m:t>𝑢𝑚</m:t>
                      </m:r>
                      <m:r>
                        <a:rPr lang="en-GB" sz="1400" i="1">
                          <a:latin typeface="Cambria Math" panose="02040503050406030204" pitchFamily="18" charset="0"/>
                        </a:rPr>
                        <m:t> </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h</m:t>
                          </m:r>
                        </m:e>
                        <m:sub>
                          <m:r>
                            <a:rPr lang="en-GB" sz="1400" i="1">
                              <a:latin typeface="Cambria Math" panose="02040503050406030204" pitchFamily="18" charset="0"/>
                            </a:rPr>
                            <m:t>𝑐𝑒𝑛𝑡𝑟𝑎𝑙</m:t>
                          </m:r>
                          <m:r>
                            <a:rPr lang="en-GB" sz="1400" i="1">
                              <a:latin typeface="Cambria Math" panose="02040503050406030204" pitchFamily="18" charset="0"/>
                            </a:rPr>
                            <m:t> </m:t>
                          </m:r>
                          <m:r>
                            <a:rPr lang="en-GB" sz="1400" i="1">
                              <a:latin typeface="Cambria Math" panose="02040503050406030204" pitchFamily="18" charset="0"/>
                            </a:rPr>
                            <m:t>𝑟𝑒𝑠𝑜𝑛𝑎𝑡𝑜𝑟</m:t>
                          </m:r>
                        </m:sub>
                      </m:sSub>
                      <m:r>
                        <a:rPr lang="en-GB" sz="1400" i="1">
                          <a:latin typeface="Cambria Math" panose="02040503050406030204" pitchFamily="18" charset="0"/>
                        </a:rPr>
                        <m:t>= 3.494</m:t>
                      </m:r>
                      <m:r>
                        <a:rPr lang="en-GB" sz="1400" i="1">
                          <a:latin typeface="Cambria Math" panose="02040503050406030204" pitchFamily="18" charset="0"/>
                        </a:rPr>
                        <m:t>𝑢𝑚</m:t>
                      </m:r>
                    </m:oMath>
                  </m:oMathPara>
                </a14:m>
                <a:endParaRPr lang="en-GB" sz="1400" dirty="0"/>
              </a:p>
              <a:p>
                <a:endParaRPr lang="en-GB" sz="1400" dirty="0"/>
              </a:p>
              <a:p>
                <a:pPr/>
                <a14:m>
                  <m:oMathPara xmlns:m="http://schemas.openxmlformats.org/officeDocument/2006/math">
                    <m:oMathParaPr>
                      <m:jc m:val="centerGroup"/>
                    </m:oMathParaPr>
                    <m:oMath xmlns:m="http://schemas.openxmlformats.org/officeDocument/2006/math">
                      <m:r>
                        <a:rPr lang="en-GB" sz="1400" i="1">
                          <a:latin typeface="Cambria Math" panose="02040503050406030204" pitchFamily="18" charset="0"/>
                        </a:rPr>
                        <m:t>𝑄</m:t>
                      </m:r>
                      <m:r>
                        <a:rPr lang="en-GB" sz="1400" i="1">
                          <a:latin typeface="Cambria Math" panose="02040503050406030204" pitchFamily="18" charset="0"/>
                        </a:rPr>
                        <m:t>=87.584</m:t>
                      </m:r>
                    </m:oMath>
                  </m:oMathPara>
                </a14:m>
                <a:endParaRPr lang="en-GB" sz="1400" dirty="0"/>
              </a:p>
              <a:p>
                <a:endParaRPr lang="en-GB" sz="1400" i="1" dirty="0"/>
              </a:p>
              <a:p>
                <a:pPr/>
                <a14:m>
                  <m:oMathPara xmlns:m="http://schemas.openxmlformats.org/officeDocument/2006/math">
                    <m:oMathParaPr>
                      <m:jc m:val="centerGroup"/>
                    </m:oMathParaPr>
                    <m:oMath xmlns:m="http://schemas.openxmlformats.org/officeDocument/2006/math">
                      <m:r>
                        <a:rPr lang="en-GB" sz="1400" i="1">
                          <a:latin typeface="Cambria Math" panose="02040503050406030204" pitchFamily="18" charset="0"/>
                        </a:rPr>
                        <m:t>𝑏</m:t>
                      </m:r>
                      <m:r>
                        <a:rPr lang="en-GB" sz="1400" i="1">
                          <a:latin typeface="Cambria Math" panose="02040503050406030204" pitchFamily="18" charset="0"/>
                        </a:rPr>
                        <m:t>=</m:t>
                      </m:r>
                      <m:f>
                        <m:fPr>
                          <m:ctrlPr>
                            <a:rPr lang="en-GB" sz="1400" i="1">
                              <a:latin typeface="Cambria Math" panose="02040503050406030204" pitchFamily="18" charset="0"/>
                            </a:rPr>
                          </m:ctrlPr>
                        </m:fPr>
                        <m:num>
                          <m:r>
                            <a:rPr lang="en-GB" sz="1400" i="1">
                              <a:latin typeface="Cambria Math" panose="02040503050406030204" pitchFamily="18" charset="0"/>
                            </a:rPr>
                            <m:t>2 </m:t>
                          </m:r>
                          <m:r>
                            <a:rPr lang="en-GB" sz="1400" i="1">
                              <a:latin typeface="Cambria Math" panose="02040503050406030204" pitchFamily="18" charset="0"/>
                            </a:rPr>
                            <m:t>𝑝𝑖</m:t>
                          </m:r>
                          <m:r>
                            <a:rPr lang="en-GB" sz="1400" i="1">
                              <a:latin typeface="Cambria Math" panose="02040503050406030204" pitchFamily="18" charset="0"/>
                            </a:rPr>
                            <m:t> </m:t>
                          </m:r>
                          <m:r>
                            <a:rPr lang="en-GB" sz="1400" i="1">
                              <a:latin typeface="Cambria Math" panose="02040503050406030204" pitchFamily="18" charset="0"/>
                            </a:rPr>
                            <m:t>𝑚𝑎𝑠</m:t>
                          </m:r>
                          <m:sSub>
                            <m:sSubPr>
                              <m:ctrlPr>
                                <a:rPr lang="en-GB" sz="1400" i="1">
                                  <a:latin typeface="Cambria Math" panose="02040503050406030204" pitchFamily="18" charset="0"/>
                                </a:rPr>
                              </m:ctrlPr>
                            </m:sSubPr>
                            <m:e>
                              <m:r>
                                <a:rPr lang="en-GB" sz="1400" i="1">
                                  <a:latin typeface="Cambria Math" panose="02040503050406030204" pitchFamily="18" charset="0"/>
                                </a:rPr>
                                <m:t>𝑠</m:t>
                              </m:r>
                            </m:e>
                            <m:sub>
                              <m:r>
                                <a:rPr lang="en-GB" sz="1400" i="1">
                                  <a:latin typeface="Cambria Math" panose="02040503050406030204" pitchFamily="18" charset="0"/>
                                </a:rPr>
                                <m:t>𝑐𝑒𝑛𝑡𝑟𝑎𝑙</m:t>
                              </m:r>
                              <m:r>
                                <a:rPr lang="en-GB" sz="1400" i="1">
                                  <a:latin typeface="Cambria Math" panose="02040503050406030204" pitchFamily="18" charset="0"/>
                                </a:rPr>
                                <m:t> </m:t>
                              </m:r>
                              <m:r>
                                <a:rPr lang="en-GB" sz="1400" i="1">
                                  <a:latin typeface="Cambria Math" panose="02040503050406030204" pitchFamily="18" charset="0"/>
                                </a:rPr>
                                <m:t>𝑟𝑒𝑠</m:t>
                              </m:r>
                              <m:r>
                                <a:rPr lang="en-GB" sz="1400" i="1">
                                  <a:latin typeface="Cambria Math" panose="02040503050406030204" pitchFamily="18" charset="0"/>
                                </a:rPr>
                                <m:t> </m:t>
                              </m:r>
                              <m:r>
                                <a:rPr lang="en-GB" sz="1400" i="1">
                                  <a:latin typeface="Cambria Math" panose="02040503050406030204" pitchFamily="18" charset="0"/>
                                </a:rPr>
                                <m:t>h𝑜𝑚𝑜𝑔𝑒𝑛𝑒𝑜𝑢𝑠</m:t>
                              </m:r>
                            </m:sub>
                          </m:sSub>
                          <m:sSub>
                            <m:sSubPr>
                              <m:ctrlPr>
                                <a:rPr lang="en-GB" sz="1400" i="1">
                                  <a:latin typeface="Cambria Math" panose="02040503050406030204" pitchFamily="18" charset="0"/>
                                </a:rPr>
                              </m:ctrlPr>
                            </m:sSubPr>
                            <m:e>
                              <m:r>
                                <a:rPr lang="en-GB" sz="1400" i="1">
                                  <a:latin typeface="Cambria Math" panose="02040503050406030204" pitchFamily="18" charset="0"/>
                                </a:rPr>
                                <m:t>𝑓</m:t>
                              </m:r>
                            </m:e>
                            <m:sub>
                              <m:r>
                                <a:rPr lang="en-GB" sz="1400" i="1">
                                  <a:latin typeface="Cambria Math" panose="02040503050406030204" pitchFamily="18" charset="0"/>
                                </a:rPr>
                                <m:t>𝑟</m:t>
                              </m:r>
                            </m:sub>
                          </m:sSub>
                        </m:num>
                        <m:den>
                          <m:r>
                            <a:rPr lang="en-GB" sz="1400" i="1">
                              <a:latin typeface="Cambria Math" panose="02040503050406030204" pitchFamily="18" charset="0"/>
                            </a:rPr>
                            <m:t>𝑄</m:t>
                          </m:r>
                        </m:den>
                      </m:f>
                      <m:r>
                        <a:rPr lang="en-GB" sz="1400" i="1">
                          <a:latin typeface="Cambria Math" panose="02040503050406030204" pitchFamily="18" charset="0"/>
                        </a:rPr>
                        <m:t>=1.657∗1</m:t>
                      </m:r>
                      <m:sSup>
                        <m:sSupPr>
                          <m:ctrlPr>
                            <a:rPr lang="en-GB" sz="1400" i="1">
                              <a:latin typeface="Cambria Math" panose="02040503050406030204" pitchFamily="18" charset="0"/>
                            </a:rPr>
                          </m:ctrlPr>
                        </m:sSupPr>
                        <m:e>
                          <m:r>
                            <a:rPr lang="en-GB" sz="1400" i="1">
                              <a:latin typeface="Cambria Math" panose="02040503050406030204" pitchFamily="18" charset="0"/>
                            </a:rPr>
                            <m:t>0</m:t>
                          </m:r>
                        </m:e>
                        <m:sup>
                          <m:r>
                            <a:rPr lang="en-GB" sz="1400" i="1">
                              <a:latin typeface="Cambria Math" panose="02040503050406030204" pitchFamily="18" charset="0"/>
                            </a:rPr>
                            <m:t>−6</m:t>
                          </m:r>
                        </m:sup>
                      </m:sSup>
                      <m:f>
                        <m:fPr>
                          <m:ctrlPr>
                            <a:rPr lang="en-GB" sz="1400" i="1">
                              <a:latin typeface="Cambria Math" panose="02040503050406030204" pitchFamily="18" charset="0"/>
                            </a:rPr>
                          </m:ctrlPr>
                        </m:fPr>
                        <m:num>
                          <m:r>
                            <a:rPr lang="en-GB" sz="1400" i="1">
                              <a:latin typeface="Cambria Math" panose="02040503050406030204" pitchFamily="18" charset="0"/>
                            </a:rPr>
                            <m:t>𝑁</m:t>
                          </m:r>
                          <m:r>
                            <a:rPr lang="en-GB" sz="1400" i="1">
                              <a:latin typeface="Cambria Math" panose="02040503050406030204" pitchFamily="18" charset="0"/>
                            </a:rPr>
                            <m:t> </m:t>
                          </m:r>
                          <m:r>
                            <a:rPr lang="en-GB" sz="1400" i="1">
                              <a:latin typeface="Cambria Math" panose="02040503050406030204" pitchFamily="18" charset="0"/>
                            </a:rPr>
                            <m:t>𝑠</m:t>
                          </m:r>
                        </m:num>
                        <m:den>
                          <m:r>
                            <a:rPr lang="en-GB" sz="1400" i="1">
                              <a:latin typeface="Cambria Math" panose="02040503050406030204" pitchFamily="18" charset="0"/>
                            </a:rPr>
                            <m:t>𝑚</m:t>
                          </m:r>
                        </m:den>
                      </m:f>
                    </m:oMath>
                  </m:oMathPara>
                </a14:m>
                <a:endParaRPr lang="en-GB" sz="1400" dirty="0"/>
              </a:p>
              <a:p>
                <a:endParaRPr lang="en-GB" sz="1400" b="1" i="1" dirty="0"/>
              </a:p>
              <a:p>
                <a:pPr/>
                <a14:m>
                  <m:oMathPara xmlns:m="http://schemas.openxmlformats.org/officeDocument/2006/math">
                    <m:oMathParaPr>
                      <m:jc m:val="centerGroup"/>
                    </m:oMathParaPr>
                    <m:oMath xmlns:m="http://schemas.openxmlformats.org/officeDocument/2006/math">
                      <m:r>
                        <a:rPr lang="en-GB" sz="1400" b="1" i="1">
                          <a:latin typeface="Cambria Math" panose="02040503050406030204" pitchFamily="18" charset="0"/>
                        </a:rPr>
                        <m:t>𝒇𝒓</m:t>
                      </m:r>
                      <m:r>
                        <a:rPr lang="en-GB" sz="1400" b="1" i="1">
                          <a:latin typeface="Cambria Math" panose="02040503050406030204" pitchFamily="18" charset="0"/>
                        </a:rPr>
                        <m:t>=</m:t>
                      </m:r>
                      <m:r>
                        <a:rPr lang="en-GB" sz="1400" b="1" i="1">
                          <a:latin typeface="Cambria Math" panose="02040503050406030204" pitchFamily="18" charset="0"/>
                        </a:rPr>
                        <m:t>𝟏𝟑𝟒</m:t>
                      </m:r>
                      <m:r>
                        <a:rPr lang="en-GB" sz="1400" b="1" i="1">
                          <a:latin typeface="Cambria Math" panose="02040503050406030204" pitchFamily="18" charset="0"/>
                        </a:rPr>
                        <m:t>.</m:t>
                      </m:r>
                      <m:r>
                        <a:rPr lang="en-GB" sz="1400" b="1" i="1">
                          <a:latin typeface="Cambria Math" panose="02040503050406030204" pitchFamily="18" charset="0"/>
                        </a:rPr>
                        <m:t>𝟔𝟗</m:t>
                      </m:r>
                      <m:r>
                        <a:rPr lang="en-GB" sz="1400" b="1" i="1">
                          <a:latin typeface="Cambria Math" panose="02040503050406030204" pitchFamily="18" charset="0"/>
                        </a:rPr>
                        <m:t>𝒌𝑯𝒛</m:t>
                      </m:r>
                    </m:oMath>
                  </m:oMathPara>
                </a14:m>
                <a:endParaRPr lang="en-GB" sz="1400" dirty="0"/>
              </a:p>
            </p:txBody>
          </p:sp>
        </mc:Choice>
        <mc:Fallback xmlns="">
          <p:sp>
            <p:nvSpPr>
              <p:cNvPr id="88" name="CasellaDiTesto 87">
                <a:extLst>
                  <a:ext uri="{FF2B5EF4-FFF2-40B4-BE49-F238E27FC236}">
                    <a16:creationId xmlns:a16="http://schemas.microsoft.com/office/drawing/2014/main" id="{610915B9-C745-6705-8DCB-1DECE337DAAD}"/>
                  </a:ext>
                </a:extLst>
              </p:cNvPr>
              <p:cNvSpPr txBox="1">
                <a:spLocks noRot="1" noChangeAspect="1" noMove="1" noResize="1" noEditPoints="1" noAdjustHandles="1" noChangeArrowheads="1" noChangeShapeType="1" noTextEdit="1"/>
              </p:cNvSpPr>
              <p:nvPr/>
            </p:nvSpPr>
            <p:spPr>
              <a:xfrm>
                <a:off x="8317431" y="7709861"/>
                <a:ext cx="5439754" cy="2071657"/>
              </a:xfrm>
              <a:prstGeom prst="rect">
                <a:avLst/>
              </a:prstGeom>
              <a:blipFill>
                <a:blip r:embed="rId3"/>
                <a:stretch>
                  <a:fillRect b="-294"/>
                </a:stretch>
              </a:blipFill>
            </p:spPr>
            <p:txBody>
              <a:bodyPr/>
              <a:lstStyle/>
              <a:p>
                <a:r>
                  <a:rPr lang="en-GB">
                    <a:noFill/>
                  </a:rPr>
                  <a:t> </a:t>
                </a:r>
              </a:p>
            </p:txBody>
          </p:sp>
        </mc:Fallback>
      </mc:AlternateContent>
      <p:sp>
        <p:nvSpPr>
          <p:cNvPr id="3" name="CasellaDiTesto 2">
            <a:extLst>
              <a:ext uri="{FF2B5EF4-FFF2-40B4-BE49-F238E27FC236}">
                <a16:creationId xmlns:a16="http://schemas.microsoft.com/office/drawing/2014/main" id="{9CE4A74C-D396-8D59-B0D2-4197871F4576}"/>
              </a:ext>
            </a:extLst>
          </p:cNvPr>
          <p:cNvSpPr txBox="1"/>
          <p:nvPr/>
        </p:nvSpPr>
        <p:spPr>
          <a:xfrm>
            <a:off x="8997227" y="7362959"/>
            <a:ext cx="4464684" cy="276999"/>
          </a:xfrm>
          <a:prstGeom prst="rect">
            <a:avLst/>
          </a:prstGeom>
          <a:noFill/>
        </p:spPr>
        <p:txBody>
          <a:bodyPr wrap="none" rtlCol="0">
            <a:spAutoFit/>
          </a:bodyPr>
          <a:lstStyle/>
          <a:p>
            <a:r>
              <a:rPr lang="it-IT" sz="1200" dirty="0" err="1"/>
              <a:t>Supposed</a:t>
            </a:r>
            <a:r>
              <a:rPr lang="it-IT" sz="1200" dirty="0"/>
              <a:t> </a:t>
            </a:r>
            <a:r>
              <a:rPr lang="it-IT" sz="1200" dirty="0" err="1"/>
              <a:t>thickness</a:t>
            </a:r>
            <a:r>
              <a:rPr lang="it-IT" sz="1200" dirty="0"/>
              <a:t> due to manufacturing </a:t>
            </a:r>
            <a:r>
              <a:rPr lang="it-IT" sz="1200" dirty="0" err="1"/>
              <a:t>process</a:t>
            </a:r>
            <a:r>
              <a:rPr lang="it-IT" sz="1200" dirty="0"/>
              <a:t> (</a:t>
            </a:r>
            <a:r>
              <a:rPr lang="it-IT" sz="1200" dirty="0" err="1"/>
              <a:t>within</a:t>
            </a:r>
            <a:r>
              <a:rPr lang="it-IT" sz="1200" dirty="0"/>
              <a:t> 20%)</a:t>
            </a:r>
            <a:endParaRPr lang="en-GB" sz="1200" dirty="0"/>
          </a:p>
        </p:txBody>
      </p:sp>
      <p:pic>
        <p:nvPicPr>
          <p:cNvPr id="58" name="Immagine 57">
            <a:extLst>
              <a:ext uri="{FF2B5EF4-FFF2-40B4-BE49-F238E27FC236}">
                <a16:creationId xmlns:a16="http://schemas.microsoft.com/office/drawing/2014/main" id="{03DC903E-37E0-FF8D-28DD-6174D55CE91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1796" y="2435143"/>
            <a:ext cx="7815058" cy="3907529"/>
          </a:xfrm>
          <a:prstGeom prst="rect">
            <a:avLst/>
          </a:prstGeom>
          <a:noFill/>
          <a:ln>
            <a:noFill/>
          </a:ln>
        </p:spPr>
      </p:pic>
      <p:pic>
        <p:nvPicPr>
          <p:cNvPr id="63" name="Immagine 62">
            <a:extLst>
              <a:ext uri="{FF2B5EF4-FFF2-40B4-BE49-F238E27FC236}">
                <a16:creationId xmlns:a16="http://schemas.microsoft.com/office/drawing/2014/main" id="{D4D4B3B1-4705-F24F-5ACA-BC208AF26DFF}"/>
              </a:ext>
            </a:extLst>
          </p:cNvPr>
          <p:cNvPicPr>
            <a:picLocks noChangeAspect="1"/>
          </p:cNvPicPr>
          <p:nvPr/>
        </p:nvPicPr>
        <p:blipFill rotWithShape="1">
          <a:blip r:embed="rId5">
            <a:extLst>
              <a:ext uri="{28A0092B-C50C-407E-A947-70E740481C1C}">
                <a14:useLocalDpi xmlns:a14="http://schemas.microsoft.com/office/drawing/2010/main" val="0"/>
              </a:ext>
            </a:extLst>
          </a:blip>
          <a:srcRect t="3488"/>
          <a:stretch/>
        </p:blipFill>
        <p:spPr bwMode="auto">
          <a:xfrm>
            <a:off x="82073" y="2435142"/>
            <a:ext cx="8143563" cy="3907529"/>
          </a:xfrm>
          <a:prstGeom prst="rect">
            <a:avLst/>
          </a:prstGeom>
          <a:noFill/>
          <a:ln>
            <a:noFill/>
          </a:ln>
        </p:spPr>
      </p:pic>
      <mc:AlternateContent xmlns:mc="http://schemas.openxmlformats.org/markup-compatibility/2006" xmlns:a14="http://schemas.microsoft.com/office/drawing/2010/main">
        <mc:Choice Requires="a14">
          <p:sp>
            <p:nvSpPr>
              <p:cNvPr id="75" name="CasellaDiTesto 74">
                <a:extLst>
                  <a:ext uri="{FF2B5EF4-FFF2-40B4-BE49-F238E27FC236}">
                    <a16:creationId xmlns:a16="http://schemas.microsoft.com/office/drawing/2014/main" id="{95259408-5036-435E-DE2E-1D45FAC450B4}"/>
                  </a:ext>
                </a:extLst>
              </p:cNvPr>
              <p:cNvSpPr txBox="1"/>
              <p:nvPr/>
            </p:nvSpPr>
            <p:spPr>
              <a:xfrm>
                <a:off x="8356364" y="2579434"/>
                <a:ext cx="3343198" cy="58477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600" b="1" i="1" smtClean="0">
                              <a:solidFill>
                                <a:srgbClr val="836967"/>
                              </a:solidFill>
                              <a:latin typeface="Cambria Math" panose="02040503050406030204" pitchFamily="18" charset="0"/>
                            </a:rPr>
                          </m:ctrlPr>
                        </m:sSubPr>
                        <m:e>
                          <m:r>
                            <a:rPr lang="en-GB" sz="1600" b="1" i="1">
                              <a:latin typeface="Cambria Math" panose="02040503050406030204" pitchFamily="18" charset="0"/>
                            </a:rPr>
                            <m:t>𝑽</m:t>
                          </m:r>
                        </m:e>
                        <m:sub>
                          <m:r>
                            <a:rPr lang="en-GB" sz="1600" b="1" i="1">
                              <a:latin typeface="Cambria Math" panose="02040503050406030204" pitchFamily="18" charset="0"/>
                            </a:rPr>
                            <m:t>𝑷𝒖𝒍𝒍</m:t>
                          </m:r>
                          <m:r>
                            <a:rPr lang="en-GB" sz="1600" b="0" i="0">
                              <a:latin typeface="Cambria Math" panose="02040503050406030204" pitchFamily="18" charset="0"/>
                            </a:rPr>
                            <m:t> </m:t>
                          </m:r>
                          <m:r>
                            <a:rPr lang="en-GB" sz="1600" b="1" i="1">
                              <a:latin typeface="Cambria Math" panose="02040503050406030204" pitchFamily="18" charset="0"/>
                            </a:rPr>
                            <m:t>𝒊𝒏</m:t>
                          </m:r>
                        </m:sub>
                      </m:sSub>
                      <m:r>
                        <a:rPr lang="en-GB" sz="1600" b="0" i="0">
                          <a:latin typeface="Cambria Math" panose="02040503050406030204" pitchFamily="18" charset="0"/>
                        </a:rPr>
                        <m:t>≅67</m:t>
                      </m:r>
                      <m:r>
                        <a:rPr lang="en-GB" sz="1600" b="1" i="1">
                          <a:latin typeface="Cambria Math" panose="02040503050406030204" pitchFamily="18" charset="0"/>
                        </a:rPr>
                        <m:t>𝑽</m:t>
                      </m:r>
                    </m:oMath>
                  </m:oMathPara>
                </a14:m>
                <a:endParaRPr lang="en-GB" sz="1600" dirty="0"/>
              </a:p>
              <a:p>
                <a:pPr/>
                <a14:m>
                  <m:oMathPara xmlns:m="http://schemas.openxmlformats.org/officeDocument/2006/math">
                    <m:oMathParaPr>
                      <m:jc m:val="centerGroup"/>
                    </m:oMathParaPr>
                    <m:oMath xmlns:m="http://schemas.openxmlformats.org/officeDocument/2006/math">
                      <m:sSub>
                        <m:sSubPr>
                          <m:ctrlPr>
                            <a:rPr lang="en-GB" sz="1600" b="1" i="1" smtClean="0">
                              <a:solidFill>
                                <a:srgbClr val="836967"/>
                              </a:solidFill>
                              <a:latin typeface="Cambria Math" panose="02040503050406030204" pitchFamily="18" charset="0"/>
                            </a:rPr>
                          </m:ctrlPr>
                        </m:sSubPr>
                        <m:e>
                          <m:r>
                            <a:rPr lang="en-GB" sz="1600" b="1" i="0">
                              <a:latin typeface="Cambria Math" panose="02040503050406030204" pitchFamily="18" charset="0"/>
                            </a:rPr>
                            <m:t>𝐂</m:t>
                          </m:r>
                        </m:e>
                        <m:sub>
                          <m:r>
                            <a:rPr lang="en-GB" sz="1600" b="1" i="0">
                              <a:latin typeface="Cambria Math" panose="02040503050406030204" pitchFamily="18" charset="0"/>
                            </a:rPr>
                            <m:t>𝐚𝐭</m:t>
                          </m:r>
                          <m:r>
                            <a:rPr lang="en-GB" sz="1600" b="0" i="0">
                              <a:latin typeface="Cambria Math" panose="02040503050406030204" pitchFamily="18" charset="0"/>
                            </a:rPr>
                            <m:t> 30</m:t>
                          </m:r>
                          <m:r>
                            <a:rPr lang="en-GB" sz="1600" b="1" i="0">
                              <a:latin typeface="Cambria Math" panose="02040503050406030204" pitchFamily="18" charset="0"/>
                            </a:rPr>
                            <m:t>𝐕</m:t>
                          </m:r>
                        </m:sub>
                      </m:sSub>
                      <m:r>
                        <a:rPr lang="en-GB" sz="1600" b="0" i="0">
                          <a:latin typeface="Cambria Math" panose="02040503050406030204" pitchFamily="18" charset="0"/>
                        </a:rPr>
                        <m:t> = 67.979 </m:t>
                      </m:r>
                      <m:r>
                        <a:rPr lang="en-GB" sz="1600" b="1" i="1">
                          <a:latin typeface="Cambria Math" panose="02040503050406030204" pitchFamily="18" charset="0"/>
                        </a:rPr>
                        <m:t>𝒇𝑭</m:t>
                      </m:r>
                    </m:oMath>
                  </m:oMathPara>
                </a14:m>
                <a:endParaRPr lang="en-GB" sz="1600" dirty="0"/>
              </a:p>
            </p:txBody>
          </p:sp>
        </mc:Choice>
        <mc:Fallback xmlns="">
          <p:sp>
            <p:nvSpPr>
              <p:cNvPr id="75" name="CasellaDiTesto 74">
                <a:extLst>
                  <a:ext uri="{FF2B5EF4-FFF2-40B4-BE49-F238E27FC236}">
                    <a16:creationId xmlns:a16="http://schemas.microsoft.com/office/drawing/2014/main" id="{95259408-5036-435E-DE2E-1D45FAC450B4}"/>
                  </a:ext>
                </a:extLst>
              </p:cNvPr>
              <p:cNvSpPr txBox="1">
                <a:spLocks noRot="1" noChangeAspect="1" noMove="1" noResize="1" noEditPoints="1" noAdjustHandles="1" noChangeArrowheads="1" noChangeShapeType="1" noTextEdit="1"/>
              </p:cNvSpPr>
              <p:nvPr/>
            </p:nvSpPr>
            <p:spPr>
              <a:xfrm>
                <a:off x="8356364" y="2579434"/>
                <a:ext cx="3343198" cy="584775"/>
              </a:xfrm>
              <a:prstGeom prst="rect">
                <a:avLst/>
              </a:prstGeom>
              <a:blipFill>
                <a:blip r:embed="rId6"/>
                <a:stretch>
                  <a:fillRect b="-62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6" name="CasellaDiTesto 75">
                <a:extLst>
                  <a:ext uri="{FF2B5EF4-FFF2-40B4-BE49-F238E27FC236}">
                    <a16:creationId xmlns:a16="http://schemas.microsoft.com/office/drawing/2014/main" id="{B9EBD51A-CF62-F48F-418C-2F3888614870}"/>
                  </a:ext>
                </a:extLst>
              </p:cNvPr>
              <p:cNvSpPr txBox="1"/>
              <p:nvPr/>
            </p:nvSpPr>
            <p:spPr>
              <a:xfrm>
                <a:off x="8723751" y="3490460"/>
                <a:ext cx="2470869" cy="338554"/>
              </a:xfrm>
              <a:prstGeom prst="rect">
                <a:avLst/>
              </a:prstGeom>
              <a:noFill/>
            </p:spPr>
            <p:txBody>
              <a:bodyPr wrap="none" rtlCol="0">
                <a:spAutoFit/>
              </a:bodyPr>
              <a:lstStyle/>
              <a:p>
                <a:r>
                  <a:rPr lang="it-IT" sz="1600" b="1" dirty="0">
                    <a:solidFill>
                      <a:schemeClr val="accent3"/>
                    </a:solidFill>
                  </a:rPr>
                  <a:t>Pull-in</a:t>
                </a:r>
                <a:r>
                  <a:rPr lang="it-IT" sz="1600" dirty="0"/>
                  <a:t> </a:t>
                </a:r>
                <a:r>
                  <a:rPr lang="it-IT" sz="1600" dirty="0" err="1"/>
                  <a:t>at</a:t>
                </a:r>
                <a:r>
                  <a:rPr lang="it-IT" sz="1600" dirty="0"/>
                  <a:t> </a:t>
                </a:r>
                <a:r>
                  <a:rPr lang="it-IT" sz="1600" dirty="0" err="1"/>
                  <a:t>around</a:t>
                </a:r>
                <a:r>
                  <a:rPr lang="it-IT" sz="1600" dirty="0"/>
                  <a:t> </a:t>
                </a:r>
                <a14:m>
                  <m:oMath xmlns:m="http://schemas.openxmlformats.org/officeDocument/2006/math">
                    <m:r>
                      <a:rPr lang="it-IT" sz="1600" i="1" dirty="0" smtClean="0">
                        <a:latin typeface="Cambria Math" panose="02040503050406030204" pitchFamily="18" charset="0"/>
                      </a:rPr>
                      <m:t>0.76</m:t>
                    </m:r>
                    <m:r>
                      <a:rPr lang="it-IT" sz="1600" i="1" dirty="0" smtClean="0">
                        <a:latin typeface="Cambria Math" panose="02040503050406030204" pitchFamily="18" charset="0"/>
                      </a:rPr>
                      <m:t>𝑢𝑚</m:t>
                    </m:r>
                  </m:oMath>
                </a14:m>
                <a:endParaRPr lang="en-GB" sz="1600" dirty="0"/>
              </a:p>
            </p:txBody>
          </p:sp>
        </mc:Choice>
        <mc:Fallback xmlns="">
          <p:sp>
            <p:nvSpPr>
              <p:cNvPr id="76" name="CasellaDiTesto 75">
                <a:extLst>
                  <a:ext uri="{FF2B5EF4-FFF2-40B4-BE49-F238E27FC236}">
                    <a16:creationId xmlns:a16="http://schemas.microsoft.com/office/drawing/2014/main" id="{B9EBD51A-CF62-F48F-418C-2F3888614870}"/>
                  </a:ext>
                </a:extLst>
              </p:cNvPr>
              <p:cNvSpPr txBox="1">
                <a:spLocks noRot="1" noChangeAspect="1" noMove="1" noResize="1" noEditPoints="1" noAdjustHandles="1" noChangeArrowheads="1" noChangeShapeType="1" noTextEdit="1"/>
              </p:cNvSpPr>
              <p:nvPr/>
            </p:nvSpPr>
            <p:spPr>
              <a:xfrm>
                <a:off x="8723751" y="3490460"/>
                <a:ext cx="2470869" cy="338554"/>
              </a:xfrm>
              <a:prstGeom prst="rect">
                <a:avLst/>
              </a:prstGeom>
              <a:blipFill>
                <a:blip r:embed="rId7"/>
                <a:stretch>
                  <a:fillRect l="-1235" t="-5455" b="-23636"/>
                </a:stretch>
              </a:blipFill>
            </p:spPr>
            <p:txBody>
              <a:bodyPr/>
              <a:lstStyle/>
              <a:p>
                <a:r>
                  <a:rPr lang="en-GB">
                    <a:noFill/>
                  </a:rPr>
                  <a:t> </a:t>
                </a:r>
              </a:p>
            </p:txBody>
          </p:sp>
        </mc:Fallback>
      </mc:AlternateContent>
      <p:pic>
        <p:nvPicPr>
          <p:cNvPr id="77" name="Immagine 76">
            <a:extLst>
              <a:ext uri="{FF2B5EF4-FFF2-40B4-BE49-F238E27FC236}">
                <a16:creationId xmlns:a16="http://schemas.microsoft.com/office/drawing/2014/main" id="{0092D1E4-57D8-3C4E-C959-0488AD192637}"/>
              </a:ext>
            </a:extLst>
          </p:cNvPr>
          <p:cNvPicPr>
            <a:picLocks noChangeAspect="1"/>
          </p:cNvPicPr>
          <p:nvPr/>
        </p:nvPicPr>
        <p:blipFill>
          <a:blip r:embed="rId8"/>
          <a:stretch>
            <a:fillRect/>
          </a:stretch>
        </p:blipFill>
        <p:spPr>
          <a:xfrm>
            <a:off x="-6120130" y="-2980127"/>
            <a:ext cx="6120130" cy="2315845"/>
          </a:xfrm>
          <a:prstGeom prst="rect">
            <a:avLst/>
          </a:prstGeom>
        </p:spPr>
      </p:pic>
      <p:pic>
        <p:nvPicPr>
          <p:cNvPr id="78" name="Immagine 77">
            <a:extLst>
              <a:ext uri="{FF2B5EF4-FFF2-40B4-BE49-F238E27FC236}">
                <a16:creationId xmlns:a16="http://schemas.microsoft.com/office/drawing/2014/main" id="{0937B20B-AB27-5B35-147D-0E35692F24CF}"/>
              </a:ext>
            </a:extLst>
          </p:cNvPr>
          <p:cNvPicPr>
            <a:picLocks noChangeAspect="1"/>
          </p:cNvPicPr>
          <p:nvPr/>
        </p:nvPicPr>
        <p:blipFill>
          <a:blip r:embed="rId9"/>
          <a:stretch>
            <a:fillRect/>
          </a:stretch>
        </p:blipFill>
        <p:spPr>
          <a:xfrm>
            <a:off x="-7523747" y="8213189"/>
            <a:ext cx="6120130" cy="3073400"/>
          </a:xfrm>
          <a:prstGeom prst="rect">
            <a:avLst/>
          </a:prstGeom>
        </p:spPr>
      </p:pic>
      <p:grpSp>
        <p:nvGrpSpPr>
          <p:cNvPr id="72" name="Graphic 2">
            <a:extLst>
              <a:ext uri="{FF2B5EF4-FFF2-40B4-BE49-F238E27FC236}">
                <a16:creationId xmlns:a16="http://schemas.microsoft.com/office/drawing/2014/main" id="{BA15141F-023F-3D85-C4D2-3533016AE5E5}"/>
              </a:ext>
            </a:extLst>
          </p:cNvPr>
          <p:cNvGrpSpPr/>
          <p:nvPr/>
        </p:nvGrpSpPr>
        <p:grpSpPr>
          <a:xfrm>
            <a:off x="223199" y="159385"/>
            <a:ext cx="530780" cy="894335"/>
            <a:chOff x="8544795" y="2061601"/>
            <a:chExt cx="2445520" cy="4313293"/>
          </a:xfrm>
        </p:grpSpPr>
        <p:sp>
          <p:nvSpPr>
            <p:cNvPr id="79" name="Freeform: Shape 203">
              <a:extLst>
                <a:ext uri="{FF2B5EF4-FFF2-40B4-BE49-F238E27FC236}">
                  <a16:creationId xmlns:a16="http://schemas.microsoft.com/office/drawing/2014/main" id="{5EFF9B9F-E925-4AE4-220C-59AA2223027A}"/>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0" name="Freeform: Shape 204">
              <a:extLst>
                <a:ext uri="{FF2B5EF4-FFF2-40B4-BE49-F238E27FC236}">
                  <a16:creationId xmlns:a16="http://schemas.microsoft.com/office/drawing/2014/main" id="{C1C0E1A9-7374-DC91-A3E8-69DF541278DB}"/>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1" name="Freeform: Shape 205">
              <a:extLst>
                <a:ext uri="{FF2B5EF4-FFF2-40B4-BE49-F238E27FC236}">
                  <a16:creationId xmlns:a16="http://schemas.microsoft.com/office/drawing/2014/main" id="{7DA47F75-F0E8-7577-7F21-9D2B2F0BE23B}"/>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12</a:t>
              </a:r>
            </a:p>
          </p:txBody>
        </p:sp>
        <p:sp>
          <p:nvSpPr>
            <p:cNvPr id="83" name="Freeform: Shape 206">
              <a:extLst>
                <a:ext uri="{FF2B5EF4-FFF2-40B4-BE49-F238E27FC236}">
                  <a16:creationId xmlns:a16="http://schemas.microsoft.com/office/drawing/2014/main" id="{37C0D29B-3BCE-53C4-19F8-2217547B6FE1}"/>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mc:AlternateContent xmlns:mc="http://schemas.openxmlformats.org/markup-compatibility/2006" xmlns:a14="http://schemas.microsoft.com/office/drawing/2010/main">
        <mc:Choice Requires="a14">
          <p:sp>
            <p:nvSpPr>
              <p:cNvPr id="89" name="CasellaDiTesto 88">
                <a:extLst>
                  <a:ext uri="{FF2B5EF4-FFF2-40B4-BE49-F238E27FC236}">
                    <a16:creationId xmlns:a16="http://schemas.microsoft.com/office/drawing/2014/main" id="{BBD6823F-6902-49FD-45A5-BDC064AF994C}"/>
                  </a:ext>
                </a:extLst>
              </p:cNvPr>
              <p:cNvSpPr txBox="1"/>
              <p:nvPr/>
            </p:nvSpPr>
            <p:spPr>
              <a:xfrm>
                <a:off x="0" y="6996272"/>
                <a:ext cx="451184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it-IT" b="0" i="0" smtClean="0">
                          <a:latin typeface="Cambria Math" panose="02040503050406030204" pitchFamily="18" charset="0"/>
                        </a:rPr>
                        <m:t>Mechanical</m:t>
                      </m:r>
                      <m:r>
                        <a:rPr lang="it-IT" b="0" i="0" smtClean="0">
                          <a:latin typeface="Cambria Math" panose="02040503050406030204" pitchFamily="18" charset="0"/>
                        </a:rPr>
                        <m:t> </m:t>
                      </m:r>
                      <m:r>
                        <m:rPr>
                          <m:sty m:val="p"/>
                        </m:rPr>
                        <a:rPr lang="it-IT" b="0" i="0" smtClean="0">
                          <a:latin typeface="Cambria Math" panose="02040503050406030204" pitchFamily="18" charset="0"/>
                        </a:rPr>
                        <m:t>Sensitivity</m:t>
                      </m:r>
                      <m:r>
                        <a:rPr lang="it-IT" b="0" i="0" smtClean="0">
                          <a:latin typeface="Cambria Math" panose="02040503050406030204" pitchFamily="18" charset="0"/>
                        </a:rPr>
                        <m:t>=0.1</m:t>
                      </m:r>
                      <m:f>
                        <m:fPr>
                          <m:type m:val="lin"/>
                          <m:ctrlPr>
                            <a:rPr lang="en-GB" i="1">
                              <a:latin typeface="Cambria Math" panose="02040503050406030204" pitchFamily="18" charset="0"/>
                            </a:rPr>
                          </m:ctrlPr>
                        </m:fPr>
                        <m:num>
                          <m:r>
                            <a:rPr lang="it-IT" b="0" i="1" smtClean="0">
                              <a:latin typeface="Cambria Math" panose="02040503050406030204" pitchFamily="18" charset="0"/>
                            </a:rPr>
                            <m:t>𝑛</m:t>
                          </m:r>
                          <m:r>
                            <a:rPr lang="en-GB" i="1">
                              <a:latin typeface="Cambria Math" panose="02040503050406030204" pitchFamily="18" charset="0"/>
                            </a:rPr>
                            <m:t>𝑚</m:t>
                          </m:r>
                        </m:num>
                        <m:den>
                          <m:r>
                            <a:rPr lang="en-GB" i="1">
                              <a:latin typeface="Cambria Math" panose="02040503050406030204" pitchFamily="18" charset="0"/>
                            </a:rPr>
                            <m:t>𝑃</m:t>
                          </m:r>
                          <m:r>
                            <a:rPr lang="it-IT" b="0" i="1" smtClean="0">
                              <a:latin typeface="Cambria Math" panose="02040503050406030204" pitchFamily="18" charset="0"/>
                            </a:rPr>
                            <m:t>𝑎</m:t>
                          </m:r>
                        </m:den>
                      </m:f>
                    </m:oMath>
                  </m:oMathPara>
                </a14:m>
                <a:endParaRPr lang="en-GB" dirty="0"/>
              </a:p>
            </p:txBody>
          </p:sp>
        </mc:Choice>
        <mc:Fallback xmlns="">
          <p:sp>
            <p:nvSpPr>
              <p:cNvPr id="89" name="CasellaDiTesto 88">
                <a:extLst>
                  <a:ext uri="{FF2B5EF4-FFF2-40B4-BE49-F238E27FC236}">
                    <a16:creationId xmlns:a16="http://schemas.microsoft.com/office/drawing/2014/main" id="{BBD6823F-6902-49FD-45A5-BDC064AF994C}"/>
                  </a:ext>
                </a:extLst>
              </p:cNvPr>
              <p:cNvSpPr txBox="1">
                <a:spLocks noRot="1" noChangeAspect="1" noMove="1" noResize="1" noEditPoints="1" noAdjustHandles="1" noChangeArrowheads="1" noChangeShapeType="1" noTextEdit="1"/>
              </p:cNvSpPr>
              <p:nvPr/>
            </p:nvSpPr>
            <p:spPr>
              <a:xfrm>
                <a:off x="0" y="6996272"/>
                <a:ext cx="4511841" cy="369332"/>
              </a:xfrm>
              <a:prstGeom prst="rect">
                <a:avLst/>
              </a:prstGeom>
              <a:blipFill>
                <a:blip r:embed="rId10"/>
                <a:stretch>
                  <a:fillRect t="-116667" b="-181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1" name="CasellaDiTesto 90">
                <a:extLst>
                  <a:ext uri="{FF2B5EF4-FFF2-40B4-BE49-F238E27FC236}">
                    <a16:creationId xmlns:a16="http://schemas.microsoft.com/office/drawing/2014/main" id="{C5F77B9E-58E5-CF37-03E9-CFD8C78BE969}"/>
                  </a:ext>
                </a:extLst>
              </p:cNvPr>
              <p:cNvSpPr txBox="1"/>
              <p:nvPr/>
            </p:nvSpPr>
            <p:spPr>
              <a:xfrm>
                <a:off x="8536837" y="3923059"/>
                <a:ext cx="3216603" cy="1560299"/>
              </a:xfrm>
              <a:prstGeom prst="rect">
                <a:avLst/>
              </a:prstGeom>
              <a:noFill/>
            </p:spPr>
            <p:txBody>
              <a:bodyPr wrap="square">
                <a:spAutoFit/>
              </a:bodyPr>
              <a:lstStyle/>
              <a:p>
                <a:pPr algn="just">
                  <a:lnSpc>
                    <a:spcPct val="107000"/>
                  </a:lnSpc>
                  <a:spcAft>
                    <a:spcPts val="800"/>
                  </a:spcAft>
                </a:pPr>
                <a:r>
                  <a:rPr lang="en-GB" sz="1800" dirty="0">
                    <a:latin typeface="Calibri" panose="020F0502020204030204" pitchFamily="34" charset="0"/>
                    <a:ea typeface="Calibri" panose="020F0502020204030204" pitchFamily="34" charset="0"/>
                    <a:cs typeface="Arial" panose="020B0604020202020204" pitchFamily="34" charset="0"/>
                  </a:rPr>
                  <a:t>A</a:t>
                </a:r>
                <a:r>
                  <a:rPr lang="en-GB" sz="1800" dirty="0">
                    <a:effectLst/>
                    <a:latin typeface="Calibri" panose="020F0502020204030204" pitchFamily="34" charset="0"/>
                    <a:ea typeface="Calibri" panose="020F0502020204030204" pitchFamily="34" charset="0"/>
                    <a:cs typeface="Arial" panose="020B0604020202020204" pitchFamily="34" charset="0"/>
                  </a:rPr>
                  <a:t>s the theory explain, the </a:t>
                </a:r>
                <a:r>
                  <a:rPr lang="en-GB" sz="1800" b="1" dirty="0">
                    <a:solidFill>
                      <a:schemeClr val="accent3"/>
                    </a:solidFill>
                    <a:effectLst/>
                    <a:latin typeface="Calibri" panose="020F0502020204030204" pitchFamily="34" charset="0"/>
                    <a:ea typeface="Calibri" panose="020F0502020204030204" pitchFamily="34" charset="0"/>
                    <a:cs typeface="Arial" panose="020B0604020202020204" pitchFamily="34" charset="0"/>
                  </a:rPr>
                  <a:t>pull-in </a:t>
                </a:r>
                <a:r>
                  <a:rPr lang="en-GB" sz="1800" dirty="0">
                    <a:effectLst/>
                    <a:latin typeface="Calibri" panose="020F0502020204030204" pitchFamily="34" charset="0"/>
                    <a:ea typeface="Calibri" panose="020F0502020204030204" pitchFamily="34" charset="0"/>
                    <a:cs typeface="Arial" panose="020B0604020202020204" pitchFamily="34" charset="0"/>
                  </a:rPr>
                  <a:t>(condition of divergence) arises at 1/3 of the air gap between the two electrodes: </a:t>
                </a:r>
                <a14:m>
                  <m:oMath xmlns:m="http://schemas.openxmlformats.org/officeDocument/2006/math">
                    <m:r>
                      <a:rPr lang="en-GB" sz="1800" i="1">
                        <a:effectLst/>
                        <a:latin typeface="Cambria Math" panose="02040503050406030204" pitchFamily="18" charset="0"/>
                        <a:ea typeface="Calibri" panose="020F0502020204030204" pitchFamily="34" charset="0"/>
                        <a:cs typeface="Arial" panose="020B0604020202020204" pitchFamily="34" charset="0"/>
                      </a:rPr>
                      <m:t>2.23</m:t>
                    </m:r>
                    <m:r>
                      <a:rPr lang="en-GB" sz="1800" i="1">
                        <a:effectLst/>
                        <a:latin typeface="Cambria Math" panose="02040503050406030204" pitchFamily="18" charset="0"/>
                        <a:ea typeface="Calibri" panose="020F0502020204030204" pitchFamily="34" charset="0"/>
                        <a:cs typeface="Arial" panose="020B0604020202020204" pitchFamily="34" charset="0"/>
                      </a:rPr>
                      <m:t>𝑢𝑚</m:t>
                    </m:r>
                    <m:r>
                      <a:rPr lang="en-GB" sz="1800" i="1">
                        <a:effectLst/>
                        <a:latin typeface="Cambria Math" panose="02040503050406030204" pitchFamily="18" charset="0"/>
                        <a:ea typeface="Calibri" panose="020F0502020204030204" pitchFamily="34" charset="0"/>
                        <a:cs typeface="Arial" panose="020B0604020202020204" pitchFamily="34" charset="0"/>
                      </a:rPr>
                      <m:t>/3=</m:t>
                    </m:r>
                    <m:r>
                      <a:rPr lang="en-GB" sz="1800" b="1" i="1">
                        <a:effectLst/>
                        <a:latin typeface="Cambria Math" panose="02040503050406030204" pitchFamily="18" charset="0"/>
                        <a:ea typeface="Calibri" panose="020F0502020204030204" pitchFamily="34" charset="0"/>
                        <a:cs typeface="Arial" panose="020B0604020202020204" pitchFamily="34" charset="0"/>
                      </a:rPr>
                      <m:t>𝟎</m:t>
                    </m:r>
                    <m:r>
                      <a:rPr lang="en-GB" sz="1800" b="1" i="1">
                        <a:effectLst/>
                        <a:latin typeface="Cambria Math" panose="02040503050406030204" pitchFamily="18" charset="0"/>
                        <a:ea typeface="Calibri" panose="020F0502020204030204" pitchFamily="34" charset="0"/>
                        <a:cs typeface="Arial" panose="020B0604020202020204" pitchFamily="34" charset="0"/>
                      </a:rPr>
                      <m:t>.</m:t>
                    </m:r>
                    <m:r>
                      <a:rPr lang="en-GB" sz="1800" b="1" i="1">
                        <a:effectLst/>
                        <a:latin typeface="Cambria Math" panose="02040503050406030204" pitchFamily="18" charset="0"/>
                        <a:ea typeface="Calibri" panose="020F0502020204030204" pitchFamily="34" charset="0"/>
                        <a:cs typeface="Arial" panose="020B0604020202020204" pitchFamily="34" charset="0"/>
                      </a:rPr>
                      <m:t>𝟕𝟒</m:t>
                    </m:r>
                    <m:r>
                      <a:rPr lang="en-GB" sz="1800" b="1" i="1">
                        <a:effectLst/>
                        <a:latin typeface="Cambria Math" panose="02040503050406030204" pitchFamily="18" charset="0"/>
                        <a:ea typeface="Calibri" panose="020F0502020204030204" pitchFamily="34" charset="0"/>
                        <a:cs typeface="Arial" panose="020B0604020202020204" pitchFamily="34" charset="0"/>
                      </a:rPr>
                      <m:t>𝒖𝒎</m:t>
                    </m:r>
                  </m:oMath>
                </a14:m>
                <a:endParaRPr lang="en-GB" sz="1800" b="1"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91" name="CasellaDiTesto 90">
                <a:extLst>
                  <a:ext uri="{FF2B5EF4-FFF2-40B4-BE49-F238E27FC236}">
                    <a16:creationId xmlns:a16="http://schemas.microsoft.com/office/drawing/2014/main" id="{C5F77B9E-58E5-CF37-03E9-CFD8C78BE969}"/>
                  </a:ext>
                </a:extLst>
              </p:cNvPr>
              <p:cNvSpPr txBox="1">
                <a:spLocks noRot="1" noChangeAspect="1" noMove="1" noResize="1" noEditPoints="1" noAdjustHandles="1" noChangeArrowheads="1" noChangeShapeType="1" noTextEdit="1"/>
              </p:cNvSpPr>
              <p:nvPr/>
            </p:nvSpPr>
            <p:spPr>
              <a:xfrm>
                <a:off x="8536837" y="3923059"/>
                <a:ext cx="3216603" cy="1560299"/>
              </a:xfrm>
              <a:prstGeom prst="rect">
                <a:avLst/>
              </a:prstGeom>
              <a:blipFill>
                <a:blip r:embed="rId11"/>
                <a:stretch>
                  <a:fillRect l="-1515" t="-1953" r="-1705" b="-234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2" name="CasellaDiTesto 91">
                <a:extLst>
                  <a:ext uri="{FF2B5EF4-FFF2-40B4-BE49-F238E27FC236}">
                    <a16:creationId xmlns:a16="http://schemas.microsoft.com/office/drawing/2014/main" id="{346804DE-6B1C-66A2-2230-CB81DD03E4C7}"/>
                  </a:ext>
                </a:extLst>
              </p:cNvPr>
              <p:cNvSpPr txBox="1"/>
              <p:nvPr/>
            </p:nvSpPr>
            <p:spPr>
              <a:xfrm>
                <a:off x="8421052" y="5611596"/>
                <a:ext cx="3453337" cy="7288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400" i="1" smtClean="0">
                              <a:solidFill>
                                <a:srgbClr val="836967"/>
                              </a:solidFill>
                              <a:latin typeface="Cambria Math" panose="02040503050406030204" pitchFamily="18" charset="0"/>
                            </a:rPr>
                          </m:ctrlPr>
                        </m:sSubPr>
                        <m:e>
                          <m:r>
                            <a:rPr lang="en-GB" sz="1400" i="1">
                              <a:latin typeface="Cambria Math" panose="02040503050406030204" pitchFamily="18" charset="0"/>
                            </a:rPr>
                            <m:t>𝑉</m:t>
                          </m:r>
                        </m:e>
                        <m:sub>
                          <m:r>
                            <a:rPr lang="en-GB" sz="1400" i="1">
                              <a:latin typeface="Cambria Math" panose="02040503050406030204" pitchFamily="18" charset="0"/>
                            </a:rPr>
                            <m:t>𝑝𝑢𝑙𝑙</m:t>
                          </m:r>
                          <m:r>
                            <a:rPr lang="en-GB" sz="1400" i="0">
                              <a:latin typeface="Cambria Math" panose="02040503050406030204" pitchFamily="18" charset="0"/>
                            </a:rPr>
                            <m:t>−</m:t>
                          </m:r>
                          <m:r>
                            <a:rPr lang="en-GB" sz="1400" i="1">
                              <a:latin typeface="Cambria Math" panose="02040503050406030204" pitchFamily="18" charset="0"/>
                            </a:rPr>
                            <m:t>𝑖𝑛</m:t>
                          </m:r>
                        </m:sub>
                      </m:sSub>
                      <m:r>
                        <a:rPr lang="en-GB" sz="1400" i="0">
                          <a:latin typeface="Cambria Math" panose="02040503050406030204" pitchFamily="18" charset="0"/>
                        </a:rPr>
                        <m:t>=</m:t>
                      </m:r>
                      <m:rad>
                        <m:radPr>
                          <m:degHide m:val="on"/>
                          <m:ctrlPr>
                            <a:rPr lang="en-GB" sz="1400" i="1">
                              <a:solidFill>
                                <a:srgbClr val="836967"/>
                              </a:solidFill>
                              <a:latin typeface="Cambria Math" panose="02040503050406030204" pitchFamily="18" charset="0"/>
                            </a:rPr>
                          </m:ctrlPr>
                        </m:radPr>
                        <m:deg/>
                        <m:e>
                          <m:f>
                            <m:fPr>
                              <m:ctrlPr>
                                <a:rPr lang="en-GB" sz="1400" i="1">
                                  <a:solidFill>
                                    <a:srgbClr val="836967"/>
                                  </a:solidFill>
                                  <a:latin typeface="Cambria Math" panose="02040503050406030204" pitchFamily="18" charset="0"/>
                                </a:rPr>
                              </m:ctrlPr>
                            </m:fPr>
                            <m:num>
                              <m:f>
                                <m:fPr>
                                  <m:ctrlPr>
                                    <a:rPr lang="en-GB" sz="1400" i="1">
                                      <a:solidFill>
                                        <a:srgbClr val="836967"/>
                                      </a:solidFill>
                                      <a:latin typeface="Cambria Math" panose="02040503050406030204" pitchFamily="18" charset="0"/>
                                    </a:rPr>
                                  </m:ctrlPr>
                                </m:fPr>
                                <m:num>
                                  <m:r>
                                    <a:rPr lang="en-GB" sz="1400" i="0">
                                      <a:latin typeface="Cambria Math" panose="02040503050406030204" pitchFamily="18" charset="0"/>
                                    </a:rPr>
                                    <m:t>8</m:t>
                                  </m:r>
                                </m:num>
                                <m:den>
                                  <m:r>
                                    <a:rPr lang="en-GB" sz="1400" i="0">
                                      <a:latin typeface="Cambria Math" panose="02040503050406030204" pitchFamily="18" charset="0"/>
                                    </a:rPr>
                                    <m:t>27</m:t>
                                  </m:r>
                                </m:den>
                              </m:f>
                              <m:d>
                                <m:dPr>
                                  <m:ctrlPr>
                                    <a:rPr lang="en-GB" sz="1400" i="1">
                                      <a:solidFill>
                                        <a:srgbClr val="836967"/>
                                      </a:solidFill>
                                      <a:latin typeface="Cambria Math" panose="02040503050406030204" pitchFamily="18" charset="0"/>
                                    </a:rPr>
                                  </m:ctrlPr>
                                </m:dPr>
                                <m:e>
                                  <m:r>
                                    <a:rPr lang="en-GB" sz="1400" i="1">
                                      <a:latin typeface="Cambria Math" panose="02040503050406030204" pitchFamily="18" charset="0"/>
                                    </a:rPr>
                                    <m:t>𝑘</m:t>
                                  </m:r>
                                  <m:sSup>
                                    <m:sSupPr>
                                      <m:ctrlPr>
                                        <a:rPr lang="en-GB" sz="1400" i="1">
                                          <a:solidFill>
                                            <a:srgbClr val="836967"/>
                                          </a:solidFill>
                                          <a:latin typeface="Cambria Math" panose="02040503050406030204" pitchFamily="18" charset="0"/>
                                        </a:rPr>
                                      </m:ctrlPr>
                                    </m:sSupPr>
                                    <m:e>
                                      <m:r>
                                        <a:rPr lang="en-GB" sz="1400" i="1">
                                          <a:latin typeface="Cambria Math" panose="02040503050406030204" pitchFamily="18" charset="0"/>
                                        </a:rPr>
                                        <m:t>𝑑</m:t>
                                      </m:r>
                                    </m:e>
                                    <m:sup>
                                      <m:r>
                                        <a:rPr lang="en-GB" sz="1400" i="0">
                                          <a:latin typeface="Cambria Math" panose="02040503050406030204" pitchFamily="18" charset="0"/>
                                        </a:rPr>
                                        <m:t>3</m:t>
                                      </m:r>
                                    </m:sup>
                                  </m:sSup>
                                </m:e>
                              </m:d>
                            </m:num>
                            <m:den>
                              <m:sSub>
                                <m:sSubPr>
                                  <m:ctrlPr>
                                    <a:rPr lang="en-GB" sz="1400" i="1">
                                      <a:solidFill>
                                        <a:srgbClr val="836967"/>
                                      </a:solidFill>
                                      <a:latin typeface="Cambria Math" panose="02040503050406030204" pitchFamily="18" charset="0"/>
                                    </a:rPr>
                                  </m:ctrlPr>
                                </m:sSubPr>
                                <m:e>
                                  <m:r>
                                    <a:rPr lang="en-GB" sz="1400" i="1">
                                      <a:latin typeface="Cambria Math" panose="02040503050406030204" pitchFamily="18" charset="0"/>
                                    </a:rPr>
                                    <m:t>𝜀</m:t>
                                  </m:r>
                                  <m:r>
                                    <a:rPr lang="en-GB" sz="1400" i="1">
                                      <a:latin typeface="Cambria Math" panose="02040503050406030204" pitchFamily="18" charset="0"/>
                                    </a:rPr>
                                    <m:t>𝐴</m:t>
                                  </m:r>
                                </m:e>
                                <m:sub>
                                  <m:r>
                                    <a:rPr lang="en-GB" sz="1400" i="1">
                                      <a:latin typeface="Cambria Math" panose="02040503050406030204" pitchFamily="18" charset="0"/>
                                    </a:rPr>
                                    <m:t>𝑐𝑒𝑛𝑡𝑟𝑎𝑙</m:t>
                                  </m:r>
                                  <m:r>
                                    <a:rPr lang="en-GB" sz="1400" i="0">
                                      <a:latin typeface="Cambria Math" panose="02040503050406030204" pitchFamily="18" charset="0"/>
                                    </a:rPr>
                                    <m:t> </m:t>
                                  </m:r>
                                  <m:r>
                                    <a:rPr lang="en-GB" sz="1400" i="1">
                                      <a:latin typeface="Cambria Math" panose="02040503050406030204" pitchFamily="18" charset="0"/>
                                    </a:rPr>
                                    <m:t>𝑟𝑒𝑠</m:t>
                                  </m:r>
                                </m:sub>
                              </m:sSub>
                            </m:den>
                          </m:f>
                        </m:e>
                      </m:rad>
                    </m:oMath>
                  </m:oMathPara>
                </a14:m>
                <a:endParaRPr lang="en-GB" sz="1400" dirty="0"/>
              </a:p>
            </p:txBody>
          </p:sp>
        </mc:Choice>
        <mc:Fallback xmlns="">
          <p:sp>
            <p:nvSpPr>
              <p:cNvPr id="92" name="CasellaDiTesto 91">
                <a:extLst>
                  <a:ext uri="{FF2B5EF4-FFF2-40B4-BE49-F238E27FC236}">
                    <a16:creationId xmlns:a16="http://schemas.microsoft.com/office/drawing/2014/main" id="{346804DE-6B1C-66A2-2230-CB81DD03E4C7}"/>
                  </a:ext>
                </a:extLst>
              </p:cNvPr>
              <p:cNvSpPr txBox="1">
                <a:spLocks noRot="1" noChangeAspect="1" noMove="1" noResize="1" noEditPoints="1" noAdjustHandles="1" noChangeArrowheads="1" noChangeShapeType="1" noTextEdit="1"/>
              </p:cNvSpPr>
              <p:nvPr/>
            </p:nvSpPr>
            <p:spPr>
              <a:xfrm>
                <a:off x="8421052" y="5611596"/>
                <a:ext cx="3453337" cy="728854"/>
              </a:xfrm>
              <a:prstGeom prst="rect">
                <a:avLst/>
              </a:prstGeom>
              <a:blipFill>
                <a:blip r:embed="rId12"/>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1649088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arn(inVertical)">
                                      <p:cBhvr>
                                        <p:cTn id="7" dur="500"/>
                                        <p:tgtEl>
                                          <p:spTgt spid="76"/>
                                        </p:tgtEl>
                                      </p:cBhvr>
                                    </p:animEffect>
                                  </p:childTnLst>
                                </p:cTn>
                              </p:par>
                              <p:par>
                                <p:cTn id="8" presetID="16" presetClass="entr" presetSubtype="21"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barn(inVertical)">
                                      <p:cBhvr>
                                        <p:cTn id="1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3308706">
            <a:off x="18787232" y="4290663"/>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56" name="TextBox 30">
            <a:extLst>
              <a:ext uri="{FF2B5EF4-FFF2-40B4-BE49-F238E27FC236}">
                <a16:creationId xmlns:a16="http://schemas.microsoft.com/office/drawing/2014/main" id="{AF949E22-41C9-89A6-17EB-328B74828E52}"/>
              </a:ext>
            </a:extLst>
          </p:cNvPr>
          <p:cNvSpPr txBox="1"/>
          <p:nvPr/>
        </p:nvSpPr>
        <p:spPr>
          <a:xfrm>
            <a:off x="11116633" y="1471757"/>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16633" y="1254319"/>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82" name="TextBox 30">
            <a:extLst>
              <a:ext uri="{FF2B5EF4-FFF2-40B4-BE49-F238E27FC236}">
                <a16:creationId xmlns:a16="http://schemas.microsoft.com/office/drawing/2014/main" id="{4282D278-B583-71FE-AC1D-026BD698C84C}"/>
              </a:ext>
            </a:extLst>
          </p:cNvPr>
          <p:cNvSpPr txBox="1"/>
          <p:nvPr/>
        </p:nvSpPr>
        <p:spPr>
          <a:xfrm>
            <a:off x="185860" y="1264980"/>
            <a:ext cx="8814798" cy="954107"/>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Post-fabrication Pressure sensor: relative external pressure and bias applied</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pic>
        <p:nvPicPr>
          <p:cNvPr id="58" name="Immagine 57">
            <a:extLst>
              <a:ext uri="{FF2B5EF4-FFF2-40B4-BE49-F238E27FC236}">
                <a16:creationId xmlns:a16="http://schemas.microsoft.com/office/drawing/2014/main" id="{03DC903E-37E0-FF8D-28DD-6174D55CE91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18675" y="2724641"/>
            <a:ext cx="7815058" cy="3907529"/>
          </a:xfrm>
          <a:prstGeom prst="rect">
            <a:avLst/>
          </a:prstGeom>
          <a:noFill/>
          <a:ln>
            <a:noFill/>
          </a:ln>
        </p:spPr>
      </p:pic>
      <p:pic>
        <p:nvPicPr>
          <p:cNvPr id="63" name="Immagine 62">
            <a:extLst>
              <a:ext uri="{FF2B5EF4-FFF2-40B4-BE49-F238E27FC236}">
                <a16:creationId xmlns:a16="http://schemas.microsoft.com/office/drawing/2014/main" id="{D4D4B3B1-4705-F24F-5ACA-BC208AF26DFF}"/>
              </a:ext>
            </a:extLst>
          </p:cNvPr>
          <p:cNvPicPr>
            <a:picLocks noChangeAspect="1"/>
          </p:cNvPicPr>
          <p:nvPr/>
        </p:nvPicPr>
        <p:blipFill rotWithShape="1">
          <a:blip r:embed="rId3">
            <a:extLst>
              <a:ext uri="{28A0092B-C50C-407E-A947-70E740481C1C}">
                <a14:useLocalDpi xmlns:a14="http://schemas.microsoft.com/office/drawing/2010/main" val="0"/>
              </a:ext>
            </a:extLst>
          </a:blip>
          <a:srcRect t="3488"/>
          <a:stretch/>
        </p:blipFill>
        <p:spPr bwMode="auto">
          <a:xfrm>
            <a:off x="35387" y="8144277"/>
            <a:ext cx="8143563" cy="3907529"/>
          </a:xfrm>
          <a:prstGeom prst="rect">
            <a:avLst/>
          </a:prstGeom>
          <a:noFill/>
          <a:ln>
            <a:noFill/>
          </a:ln>
        </p:spPr>
      </p:pic>
      <mc:AlternateContent xmlns:mc="http://schemas.openxmlformats.org/markup-compatibility/2006" xmlns:a14="http://schemas.microsoft.com/office/drawing/2010/main">
        <mc:Choice Requires="a14">
          <p:sp>
            <p:nvSpPr>
              <p:cNvPr id="75" name="CasellaDiTesto 74">
                <a:extLst>
                  <a:ext uri="{FF2B5EF4-FFF2-40B4-BE49-F238E27FC236}">
                    <a16:creationId xmlns:a16="http://schemas.microsoft.com/office/drawing/2014/main" id="{95259408-5036-435E-DE2E-1D45FAC450B4}"/>
                  </a:ext>
                </a:extLst>
              </p:cNvPr>
              <p:cNvSpPr txBox="1"/>
              <p:nvPr/>
            </p:nvSpPr>
            <p:spPr>
              <a:xfrm>
                <a:off x="13764932" y="1994977"/>
                <a:ext cx="3343198" cy="5232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400" b="1" i="1" smtClean="0">
                              <a:solidFill>
                                <a:srgbClr val="836967"/>
                              </a:solidFill>
                              <a:latin typeface="Cambria Math" panose="02040503050406030204" pitchFamily="18" charset="0"/>
                            </a:rPr>
                          </m:ctrlPr>
                        </m:sSubPr>
                        <m:e>
                          <m:r>
                            <a:rPr lang="en-GB" sz="1400" b="1" i="1">
                              <a:latin typeface="Cambria Math" panose="02040503050406030204" pitchFamily="18" charset="0"/>
                            </a:rPr>
                            <m:t>𝑽</m:t>
                          </m:r>
                        </m:e>
                        <m:sub>
                          <m:r>
                            <a:rPr lang="en-GB" sz="1400" b="1" i="1">
                              <a:latin typeface="Cambria Math" panose="02040503050406030204" pitchFamily="18" charset="0"/>
                            </a:rPr>
                            <m:t>𝑷𝒖𝒍𝒍</m:t>
                          </m:r>
                          <m:r>
                            <a:rPr lang="en-GB" sz="1400" b="0" i="0">
                              <a:latin typeface="Cambria Math" panose="02040503050406030204" pitchFamily="18" charset="0"/>
                            </a:rPr>
                            <m:t> </m:t>
                          </m:r>
                          <m:r>
                            <a:rPr lang="en-GB" sz="1400" b="1" i="1">
                              <a:latin typeface="Cambria Math" panose="02040503050406030204" pitchFamily="18" charset="0"/>
                            </a:rPr>
                            <m:t>𝒊𝒏</m:t>
                          </m:r>
                        </m:sub>
                      </m:sSub>
                      <m:r>
                        <a:rPr lang="en-GB" sz="1400" b="0" i="0">
                          <a:latin typeface="Cambria Math" panose="02040503050406030204" pitchFamily="18" charset="0"/>
                        </a:rPr>
                        <m:t>≅67</m:t>
                      </m:r>
                      <m:r>
                        <a:rPr lang="en-GB" sz="1400" b="1" i="1">
                          <a:latin typeface="Cambria Math" panose="02040503050406030204" pitchFamily="18" charset="0"/>
                        </a:rPr>
                        <m:t>𝑽</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b="1" i="1" smtClean="0">
                              <a:solidFill>
                                <a:srgbClr val="836967"/>
                              </a:solidFill>
                              <a:latin typeface="Cambria Math" panose="02040503050406030204" pitchFamily="18" charset="0"/>
                            </a:rPr>
                          </m:ctrlPr>
                        </m:sSubPr>
                        <m:e>
                          <m:r>
                            <a:rPr lang="en-GB" sz="1400" b="1" i="0">
                              <a:latin typeface="Cambria Math" panose="02040503050406030204" pitchFamily="18" charset="0"/>
                            </a:rPr>
                            <m:t>𝐂</m:t>
                          </m:r>
                        </m:e>
                        <m:sub>
                          <m:r>
                            <a:rPr lang="en-GB" sz="1400" b="1" i="0">
                              <a:latin typeface="Cambria Math" panose="02040503050406030204" pitchFamily="18" charset="0"/>
                            </a:rPr>
                            <m:t>𝐚𝐭</m:t>
                          </m:r>
                          <m:r>
                            <a:rPr lang="en-GB" sz="1400" b="0" i="0">
                              <a:latin typeface="Cambria Math" panose="02040503050406030204" pitchFamily="18" charset="0"/>
                            </a:rPr>
                            <m:t> 30</m:t>
                          </m:r>
                          <m:r>
                            <a:rPr lang="en-GB" sz="1400" b="1" i="0">
                              <a:latin typeface="Cambria Math" panose="02040503050406030204" pitchFamily="18" charset="0"/>
                            </a:rPr>
                            <m:t>𝐕</m:t>
                          </m:r>
                        </m:sub>
                      </m:sSub>
                      <m:r>
                        <a:rPr lang="en-GB" sz="1400" b="0" i="0">
                          <a:latin typeface="Cambria Math" panose="02040503050406030204" pitchFamily="18" charset="0"/>
                        </a:rPr>
                        <m:t> = 67.979 </m:t>
                      </m:r>
                      <m:r>
                        <a:rPr lang="en-GB" sz="1400" b="1" i="1">
                          <a:latin typeface="Cambria Math" panose="02040503050406030204" pitchFamily="18" charset="0"/>
                        </a:rPr>
                        <m:t>𝒇𝑭</m:t>
                      </m:r>
                    </m:oMath>
                  </m:oMathPara>
                </a14:m>
                <a:endParaRPr lang="en-GB" sz="1400" dirty="0"/>
              </a:p>
            </p:txBody>
          </p:sp>
        </mc:Choice>
        <mc:Fallback xmlns="">
          <p:sp>
            <p:nvSpPr>
              <p:cNvPr id="75" name="CasellaDiTesto 74">
                <a:extLst>
                  <a:ext uri="{FF2B5EF4-FFF2-40B4-BE49-F238E27FC236}">
                    <a16:creationId xmlns:a16="http://schemas.microsoft.com/office/drawing/2014/main" id="{95259408-5036-435E-DE2E-1D45FAC450B4}"/>
                  </a:ext>
                </a:extLst>
              </p:cNvPr>
              <p:cNvSpPr txBox="1">
                <a:spLocks noRot="1" noChangeAspect="1" noMove="1" noResize="1" noEditPoints="1" noAdjustHandles="1" noChangeArrowheads="1" noChangeShapeType="1" noTextEdit="1"/>
              </p:cNvSpPr>
              <p:nvPr/>
            </p:nvSpPr>
            <p:spPr>
              <a:xfrm>
                <a:off x="13764932" y="1994977"/>
                <a:ext cx="3343198" cy="523220"/>
              </a:xfrm>
              <a:prstGeom prst="rect">
                <a:avLst/>
              </a:prstGeom>
              <a:blipFill>
                <a:blip r:embed="rId4"/>
                <a:stretch>
                  <a:fillRect b="-465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6" name="CasellaDiTesto 75">
                <a:extLst>
                  <a:ext uri="{FF2B5EF4-FFF2-40B4-BE49-F238E27FC236}">
                    <a16:creationId xmlns:a16="http://schemas.microsoft.com/office/drawing/2014/main" id="{B9EBD51A-CF62-F48F-418C-2F3888614870}"/>
                  </a:ext>
                </a:extLst>
              </p:cNvPr>
              <p:cNvSpPr txBox="1"/>
              <p:nvPr/>
            </p:nvSpPr>
            <p:spPr>
              <a:xfrm>
                <a:off x="14967852" y="3152097"/>
                <a:ext cx="2177071" cy="307777"/>
              </a:xfrm>
              <a:prstGeom prst="rect">
                <a:avLst/>
              </a:prstGeom>
              <a:noFill/>
            </p:spPr>
            <p:txBody>
              <a:bodyPr wrap="none" rtlCol="0">
                <a:spAutoFit/>
              </a:bodyPr>
              <a:lstStyle/>
              <a:p>
                <a:r>
                  <a:rPr lang="it-IT" sz="1400" b="1" dirty="0">
                    <a:solidFill>
                      <a:schemeClr val="accent3"/>
                    </a:solidFill>
                  </a:rPr>
                  <a:t>Pull-in</a:t>
                </a:r>
                <a:r>
                  <a:rPr lang="it-IT" sz="1400" dirty="0"/>
                  <a:t> </a:t>
                </a:r>
                <a:r>
                  <a:rPr lang="it-IT" sz="1400" dirty="0" err="1"/>
                  <a:t>at</a:t>
                </a:r>
                <a:r>
                  <a:rPr lang="it-IT" sz="1400" dirty="0"/>
                  <a:t> </a:t>
                </a:r>
                <a:r>
                  <a:rPr lang="it-IT" sz="1400" dirty="0" err="1"/>
                  <a:t>around</a:t>
                </a:r>
                <a:r>
                  <a:rPr lang="it-IT" sz="1400" dirty="0"/>
                  <a:t> </a:t>
                </a:r>
                <a14:m>
                  <m:oMath xmlns:m="http://schemas.openxmlformats.org/officeDocument/2006/math">
                    <m:r>
                      <a:rPr lang="it-IT" sz="1400" i="1" dirty="0" smtClean="0">
                        <a:latin typeface="Cambria Math" panose="02040503050406030204" pitchFamily="18" charset="0"/>
                      </a:rPr>
                      <m:t>0.76</m:t>
                    </m:r>
                    <m:r>
                      <a:rPr lang="it-IT" sz="1400" i="1" dirty="0" smtClean="0">
                        <a:latin typeface="Cambria Math" panose="02040503050406030204" pitchFamily="18" charset="0"/>
                      </a:rPr>
                      <m:t>𝑢𝑚</m:t>
                    </m:r>
                  </m:oMath>
                </a14:m>
                <a:endParaRPr lang="en-GB" sz="1400" dirty="0"/>
              </a:p>
            </p:txBody>
          </p:sp>
        </mc:Choice>
        <mc:Fallback xmlns="">
          <p:sp>
            <p:nvSpPr>
              <p:cNvPr id="76" name="CasellaDiTesto 75">
                <a:extLst>
                  <a:ext uri="{FF2B5EF4-FFF2-40B4-BE49-F238E27FC236}">
                    <a16:creationId xmlns:a16="http://schemas.microsoft.com/office/drawing/2014/main" id="{B9EBD51A-CF62-F48F-418C-2F3888614870}"/>
                  </a:ext>
                </a:extLst>
              </p:cNvPr>
              <p:cNvSpPr txBox="1">
                <a:spLocks noRot="1" noChangeAspect="1" noMove="1" noResize="1" noEditPoints="1" noAdjustHandles="1" noChangeArrowheads="1" noChangeShapeType="1" noTextEdit="1"/>
              </p:cNvSpPr>
              <p:nvPr/>
            </p:nvSpPr>
            <p:spPr>
              <a:xfrm>
                <a:off x="14967852" y="3152097"/>
                <a:ext cx="2177071" cy="307777"/>
              </a:xfrm>
              <a:prstGeom prst="rect">
                <a:avLst/>
              </a:prstGeom>
              <a:blipFill>
                <a:blip r:embed="rId5"/>
                <a:stretch>
                  <a:fillRect l="-840" t="-3922" b="-19608"/>
                </a:stretch>
              </a:blipFill>
            </p:spPr>
            <p:txBody>
              <a:bodyPr/>
              <a:lstStyle/>
              <a:p>
                <a:r>
                  <a:rPr lang="en-GB">
                    <a:noFill/>
                  </a:rPr>
                  <a:t> </a:t>
                </a:r>
              </a:p>
            </p:txBody>
          </p:sp>
        </mc:Fallback>
      </mc:AlternateContent>
      <p:pic>
        <p:nvPicPr>
          <p:cNvPr id="77" name="Immagine 76">
            <a:extLst>
              <a:ext uri="{FF2B5EF4-FFF2-40B4-BE49-F238E27FC236}">
                <a16:creationId xmlns:a16="http://schemas.microsoft.com/office/drawing/2014/main" id="{0092D1E4-57D8-3C4E-C959-0488AD192637}"/>
              </a:ext>
            </a:extLst>
          </p:cNvPr>
          <p:cNvPicPr>
            <a:picLocks noChangeAspect="1"/>
          </p:cNvPicPr>
          <p:nvPr/>
        </p:nvPicPr>
        <p:blipFill>
          <a:blip r:embed="rId6"/>
          <a:stretch>
            <a:fillRect/>
          </a:stretch>
        </p:blipFill>
        <p:spPr>
          <a:xfrm>
            <a:off x="372793" y="2323069"/>
            <a:ext cx="6120130" cy="2315845"/>
          </a:xfrm>
          <a:prstGeom prst="rect">
            <a:avLst/>
          </a:prstGeom>
        </p:spPr>
      </p:pic>
      <p:pic>
        <p:nvPicPr>
          <p:cNvPr id="78" name="Immagine 77">
            <a:extLst>
              <a:ext uri="{FF2B5EF4-FFF2-40B4-BE49-F238E27FC236}">
                <a16:creationId xmlns:a16="http://schemas.microsoft.com/office/drawing/2014/main" id="{0937B20B-AB27-5B35-147D-0E35692F24CF}"/>
              </a:ext>
            </a:extLst>
          </p:cNvPr>
          <p:cNvPicPr>
            <a:picLocks noChangeAspect="1"/>
          </p:cNvPicPr>
          <p:nvPr/>
        </p:nvPicPr>
        <p:blipFill>
          <a:blip r:embed="rId7"/>
          <a:stretch>
            <a:fillRect/>
          </a:stretch>
        </p:blipFill>
        <p:spPr>
          <a:xfrm>
            <a:off x="5928079" y="3624984"/>
            <a:ext cx="6120130" cy="3073400"/>
          </a:xfrm>
          <a:prstGeom prst="rect">
            <a:avLst/>
          </a:prstGeom>
        </p:spPr>
      </p:pic>
      <p:sp>
        <p:nvSpPr>
          <p:cNvPr id="72" name="CasellaDiTesto 71">
            <a:extLst>
              <a:ext uri="{FF2B5EF4-FFF2-40B4-BE49-F238E27FC236}">
                <a16:creationId xmlns:a16="http://schemas.microsoft.com/office/drawing/2014/main" id="{CD09D816-76C6-38E6-E946-822388964103}"/>
              </a:ext>
            </a:extLst>
          </p:cNvPr>
          <p:cNvSpPr txBox="1"/>
          <p:nvPr/>
        </p:nvSpPr>
        <p:spPr>
          <a:xfrm>
            <a:off x="6850121" y="2323069"/>
            <a:ext cx="4617222" cy="1015663"/>
          </a:xfrm>
          <a:prstGeom prst="rect">
            <a:avLst/>
          </a:prstGeom>
          <a:noFill/>
        </p:spPr>
        <p:txBody>
          <a:bodyPr wrap="square" rtlCol="0">
            <a:spAutoFit/>
          </a:bodyPr>
          <a:lstStyle/>
          <a:p>
            <a:pPr algn="just"/>
            <a:r>
              <a:rPr lang="en-GB" sz="1500" i="1" dirty="0"/>
              <a:t>Total displacement of the movable plate and sensed Capacitance of the pressure sensor at 30V of Biasing with respect the variation of the external pressure from 0Pa to 50kPa</a:t>
            </a:r>
          </a:p>
        </p:txBody>
      </p:sp>
      <p:pic>
        <p:nvPicPr>
          <p:cNvPr id="79" name="Immagine 78">
            <a:extLst>
              <a:ext uri="{FF2B5EF4-FFF2-40B4-BE49-F238E27FC236}">
                <a16:creationId xmlns:a16="http://schemas.microsoft.com/office/drawing/2014/main" id="{FD6D485C-BD82-8CD4-EC49-ECE86A344455}"/>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540278" y="7921098"/>
            <a:ext cx="6608739" cy="3194658"/>
          </a:xfrm>
          <a:prstGeom prst="rect">
            <a:avLst/>
          </a:prstGeom>
          <a:noFill/>
          <a:ln>
            <a:noFill/>
          </a:ln>
        </p:spPr>
      </p:pic>
      <p:grpSp>
        <p:nvGrpSpPr>
          <p:cNvPr id="3" name="Graphic 2">
            <a:extLst>
              <a:ext uri="{FF2B5EF4-FFF2-40B4-BE49-F238E27FC236}">
                <a16:creationId xmlns:a16="http://schemas.microsoft.com/office/drawing/2014/main" id="{522596CB-C54E-FCC2-0B91-24BA4F625A3D}"/>
              </a:ext>
            </a:extLst>
          </p:cNvPr>
          <p:cNvGrpSpPr/>
          <p:nvPr/>
        </p:nvGrpSpPr>
        <p:grpSpPr>
          <a:xfrm>
            <a:off x="223199" y="159385"/>
            <a:ext cx="530780" cy="894335"/>
            <a:chOff x="8544795" y="2061601"/>
            <a:chExt cx="2445520" cy="4313293"/>
          </a:xfrm>
        </p:grpSpPr>
        <p:sp>
          <p:nvSpPr>
            <p:cNvPr id="80" name="Freeform: Shape 203">
              <a:extLst>
                <a:ext uri="{FF2B5EF4-FFF2-40B4-BE49-F238E27FC236}">
                  <a16:creationId xmlns:a16="http://schemas.microsoft.com/office/drawing/2014/main" id="{9543CBD7-C083-D205-CB68-93366F0A7213}"/>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1" name="Freeform: Shape 204">
              <a:extLst>
                <a:ext uri="{FF2B5EF4-FFF2-40B4-BE49-F238E27FC236}">
                  <a16:creationId xmlns:a16="http://schemas.microsoft.com/office/drawing/2014/main" id="{F0630C95-DD7E-9D7E-AF24-492BE247A68F}"/>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3" name="Freeform: Shape 205">
              <a:extLst>
                <a:ext uri="{FF2B5EF4-FFF2-40B4-BE49-F238E27FC236}">
                  <a16:creationId xmlns:a16="http://schemas.microsoft.com/office/drawing/2014/main" id="{BDE05AF2-2F42-3918-4680-E572F6D22AF8}"/>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13</a:t>
              </a:r>
            </a:p>
          </p:txBody>
        </p:sp>
        <p:sp>
          <p:nvSpPr>
            <p:cNvPr id="87" name="Freeform: Shape 206">
              <a:extLst>
                <a:ext uri="{FF2B5EF4-FFF2-40B4-BE49-F238E27FC236}">
                  <a16:creationId xmlns:a16="http://schemas.microsoft.com/office/drawing/2014/main" id="{E865A97C-9DEE-8E3B-3029-E7E2681AF241}"/>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mc:AlternateContent xmlns:mc="http://schemas.openxmlformats.org/markup-compatibility/2006" xmlns:a14="http://schemas.microsoft.com/office/drawing/2010/main">
        <mc:Choice Requires="a14">
          <p:sp>
            <p:nvSpPr>
              <p:cNvPr id="91" name="CasellaDiTesto 90">
                <a:extLst>
                  <a:ext uri="{FF2B5EF4-FFF2-40B4-BE49-F238E27FC236}">
                    <a16:creationId xmlns:a16="http://schemas.microsoft.com/office/drawing/2014/main" id="{8BA9FE24-B9EF-C1E1-ABE1-867D4245984E}"/>
                  </a:ext>
                </a:extLst>
              </p:cNvPr>
              <p:cNvSpPr txBox="1"/>
              <p:nvPr/>
            </p:nvSpPr>
            <p:spPr>
              <a:xfrm>
                <a:off x="894516" y="5021544"/>
                <a:ext cx="451184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it-IT" b="0" i="0" smtClean="0">
                          <a:latin typeface="Cambria Math" panose="02040503050406030204" pitchFamily="18" charset="0"/>
                        </a:rPr>
                        <m:t>Mechanical</m:t>
                      </m:r>
                      <m:r>
                        <a:rPr lang="it-IT" b="0" i="0" smtClean="0">
                          <a:latin typeface="Cambria Math" panose="02040503050406030204" pitchFamily="18" charset="0"/>
                        </a:rPr>
                        <m:t> </m:t>
                      </m:r>
                      <m:r>
                        <m:rPr>
                          <m:sty m:val="p"/>
                        </m:rPr>
                        <a:rPr lang="it-IT" b="0" i="0" smtClean="0">
                          <a:latin typeface="Cambria Math" panose="02040503050406030204" pitchFamily="18" charset="0"/>
                        </a:rPr>
                        <m:t>Sensitivity</m:t>
                      </m:r>
                      <m:r>
                        <a:rPr lang="it-IT" b="0" i="0" smtClean="0">
                          <a:latin typeface="Cambria Math" panose="02040503050406030204" pitchFamily="18" charset="0"/>
                        </a:rPr>
                        <m:t>=0.1</m:t>
                      </m:r>
                      <m:f>
                        <m:fPr>
                          <m:type m:val="lin"/>
                          <m:ctrlPr>
                            <a:rPr lang="en-GB" i="1">
                              <a:latin typeface="Cambria Math" panose="02040503050406030204" pitchFamily="18" charset="0"/>
                            </a:rPr>
                          </m:ctrlPr>
                        </m:fPr>
                        <m:num>
                          <m:r>
                            <a:rPr lang="it-IT" b="0" i="1" smtClean="0">
                              <a:latin typeface="Cambria Math" panose="02040503050406030204" pitchFamily="18" charset="0"/>
                            </a:rPr>
                            <m:t>𝑛</m:t>
                          </m:r>
                          <m:r>
                            <a:rPr lang="en-GB" i="1">
                              <a:latin typeface="Cambria Math" panose="02040503050406030204" pitchFamily="18" charset="0"/>
                            </a:rPr>
                            <m:t>𝑚</m:t>
                          </m:r>
                        </m:num>
                        <m:den>
                          <m:r>
                            <a:rPr lang="en-GB" i="1">
                              <a:latin typeface="Cambria Math" panose="02040503050406030204" pitchFamily="18" charset="0"/>
                            </a:rPr>
                            <m:t>𝑃</m:t>
                          </m:r>
                          <m:r>
                            <a:rPr lang="it-IT" b="0" i="1" smtClean="0">
                              <a:latin typeface="Cambria Math" panose="02040503050406030204" pitchFamily="18" charset="0"/>
                            </a:rPr>
                            <m:t>𝑎</m:t>
                          </m:r>
                        </m:den>
                      </m:f>
                    </m:oMath>
                  </m:oMathPara>
                </a14:m>
                <a:endParaRPr lang="en-GB" dirty="0"/>
              </a:p>
            </p:txBody>
          </p:sp>
        </mc:Choice>
        <mc:Fallback xmlns="">
          <p:sp>
            <p:nvSpPr>
              <p:cNvPr id="91" name="CasellaDiTesto 90">
                <a:extLst>
                  <a:ext uri="{FF2B5EF4-FFF2-40B4-BE49-F238E27FC236}">
                    <a16:creationId xmlns:a16="http://schemas.microsoft.com/office/drawing/2014/main" id="{8BA9FE24-B9EF-C1E1-ABE1-867D4245984E}"/>
                  </a:ext>
                </a:extLst>
              </p:cNvPr>
              <p:cNvSpPr txBox="1">
                <a:spLocks noRot="1" noChangeAspect="1" noMove="1" noResize="1" noEditPoints="1" noAdjustHandles="1" noChangeArrowheads="1" noChangeShapeType="1" noTextEdit="1"/>
              </p:cNvSpPr>
              <p:nvPr/>
            </p:nvSpPr>
            <p:spPr>
              <a:xfrm>
                <a:off x="894516" y="5021544"/>
                <a:ext cx="4511841" cy="369332"/>
              </a:xfrm>
              <a:prstGeom prst="rect">
                <a:avLst/>
              </a:prstGeom>
              <a:blipFill>
                <a:blip r:embed="rId9"/>
                <a:stretch>
                  <a:fillRect t="-116667" b="-181667"/>
                </a:stretch>
              </a:blipFill>
            </p:spPr>
            <p:txBody>
              <a:bodyPr/>
              <a:lstStyle/>
              <a:p>
                <a:r>
                  <a:rPr lang="en-GB">
                    <a:noFill/>
                  </a:rPr>
                  <a:t> </a:t>
                </a:r>
              </a:p>
            </p:txBody>
          </p:sp>
        </mc:Fallback>
      </mc:AlternateContent>
    </p:spTree>
    <p:extLst>
      <p:ext uri="{BB962C8B-B14F-4D97-AF65-F5344CB8AC3E}">
        <p14:creationId xmlns:p14="http://schemas.microsoft.com/office/powerpoint/2010/main" val="3972026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arn(inVertical)">
                                      <p:cBhvr>
                                        <p:cTn id="7" dur="500"/>
                                        <p:tgtEl>
                                          <p:spTgt spid="76"/>
                                        </p:tgtEl>
                                      </p:cBhvr>
                                    </p:animEffect>
                                  </p:childTnLst>
                                </p:cTn>
                              </p:par>
                              <p:par>
                                <p:cTn id="8" presetID="16" presetClass="entr" presetSubtype="21"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barn(inVertical)">
                                      <p:cBhvr>
                                        <p:cTn id="1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3308706">
            <a:off x="18787232" y="4290663"/>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56" name="TextBox 30">
            <a:extLst>
              <a:ext uri="{FF2B5EF4-FFF2-40B4-BE49-F238E27FC236}">
                <a16:creationId xmlns:a16="http://schemas.microsoft.com/office/drawing/2014/main" id="{AF949E22-41C9-89A6-17EB-328B74828E52}"/>
              </a:ext>
            </a:extLst>
          </p:cNvPr>
          <p:cNvSpPr txBox="1"/>
          <p:nvPr/>
        </p:nvSpPr>
        <p:spPr>
          <a:xfrm>
            <a:off x="11116633" y="1471757"/>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16633" y="1254319"/>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82" name="TextBox 30">
            <a:extLst>
              <a:ext uri="{FF2B5EF4-FFF2-40B4-BE49-F238E27FC236}">
                <a16:creationId xmlns:a16="http://schemas.microsoft.com/office/drawing/2014/main" id="{4282D278-B583-71FE-AC1D-026BD698C84C}"/>
              </a:ext>
            </a:extLst>
          </p:cNvPr>
          <p:cNvSpPr txBox="1"/>
          <p:nvPr/>
        </p:nvSpPr>
        <p:spPr>
          <a:xfrm>
            <a:off x="185860" y="1264980"/>
            <a:ext cx="8814798" cy="954107"/>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Pre-fabrication Accelerometer: mechanical characteristics</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pic>
        <p:nvPicPr>
          <p:cNvPr id="77" name="Immagine 76">
            <a:extLst>
              <a:ext uri="{FF2B5EF4-FFF2-40B4-BE49-F238E27FC236}">
                <a16:creationId xmlns:a16="http://schemas.microsoft.com/office/drawing/2014/main" id="{0092D1E4-57D8-3C4E-C959-0488AD192637}"/>
              </a:ext>
            </a:extLst>
          </p:cNvPr>
          <p:cNvPicPr>
            <a:picLocks noChangeAspect="1"/>
          </p:cNvPicPr>
          <p:nvPr/>
        </p:nvPicPr>
        <p:blipFill>
          <a:blip r:embed="rId2"/>
          <a:stretch>
            <a:fillRect/>
          </a:stretch>
        </p:blipFill>
        <p:spPr>
          <a:xfrm>
            <a:off x="-8314007" y="2256587"/>
            <a:ext cx="6120130" cy="2315845"/>
          </a:xfrm>
          <a:prstGeom prst="rect">
            <a:avLst/>
          </a:prstGeom>
        </p:spPr>
      </p:pic>
      <p:pic>
        <p:nvPicPr>
          <p:cNvPr id="78" name="Immagine 77">
            <a:extLst>
              <a:ext uri="{FF2B5EF4-FFF2-40B4-BE49-F238E27FC236}">
                <a16:creationId xmlns:a16="http://schemas.microsoft.com/office/drawing/2014/main" id="{0937B20B-AB27-5B35-147D-0E35692F24CF}"/>
              </a:ext>
            </a:extLst>
          </p:cNvPr>
          <p:cNvPicPr>
            <a:picLocks noChangeAspect="1"/>
          </p:cNvPicPr>
          <p:nvPr/>
        </p:nvPicPr>
        <p:blipFill>
          <a:blip r:embed="rId3"/>
          <a:stretch>
            <a:fillRect/>
          </a:stretch>
        </p:blipFill>
        <p:spPr>
          <a:xfrm>
            <a:off x="5912813" y="8370775"/>
            <a:ext cx="6120130" cy="3073400"/>
          </a:xfrm>
          <a:prstGeom prst="rect">
            <a:avLst/>
          </a:prstGeom>
        </p:spPr>
      </p:pic>
      <p:sp>
        <p:nvSpPr>
          <p:cNvPr id="72" name="CasellaDiTesto 71">
            <a:extLst>
              <a:ext uri="{FF2B5EF4-FFF2-40B4-BE49-F238E27FC236}">
                <a16:creationId xmlns:a16="http://schemas.microsoft.com/office/drawing/2014/main" id="{CD09D816-76C6-38E6-E946-822388964103}"/>
              </a:ext>
            </a:extLst>
          </p:cNvPr>
          <p:cNvSpPr txBox="1"/>
          <p:nvPr/>
        </p:nvSpPr>
        <p:spPr>
          <a:xfrm>
            <a:off x="14611563" y="-136001"/>
            <a:ext cx="3556900" cy="1169551"/>
          </a:xfrm>
          <a:prstGeom prst="rect">
            <a:avLst/>
          </a:prstGeom>
          <a:noFill/>
        </p:spPr>
        <p:txBody>
          <a:bodyPr wrap="square" rtlCol="0">
            <a:spAutoFit/>
          </a:bodyPr>
          <a:lstStyle/>
          <a:p>
            <a:pPr algn="just"/>
            <a:r>
              <a:rPr lang="en-GB" sz="1400" i="1" dirty="0"/>
              <a:t>Total displacement of the movable plate and sensed Capacitance of the pressure sensor at 30V of Biasing with respect the variation of the external pressure from 0Pa to 50kPa</a:t>
            </a:r>
          </a:p>
        </p:txBody>
      </p:sp>
      <p:pic>
        <p:nvPicPr>
          <p:cNvPr id="79" name="Immagine 78">
            <a:extLst>
              <a:ext uri="{FF2B5EF4-FFF2-40B4-BE49-F238E27FC236}">
                <a16:creationId xmlns:a16="http://schemas.microsoft.com/office/drawing/2014/main" id="{FD6D485C-BD82-8CD4-EC49-ECE86A34445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537" y="2155135"/>
            <a:ext cx="6608739" cy="3194658"/>
          </a:xfrm>
          <a:prstGeom prst="rect">
            <a:avLst/>
          </a:prstGeom>
          <a:noFill/>
          <a:ln>
            <a:noFill/>
          </a:ln>
        </p:spPr>
      </p:pic>
      <mc:AlternateContent xmlns:mc="http://schemas.openxmlformats.org/markup-compatibility/2006" xmlns:a14="http://schemas.microsoft.com/office/drawing/2010/main">
        <mc:Choice Requires="a14">
          <p:sp>
            <p:nvSpPr>
              <p:cNvPr id="80" name="CasellaDiTesto 79">
                <a:extLst>
                  <a:ext uri="{FF2B5EF4-FFF2-40B4-BE49-F238E27FC236}">
                    <a16:creationId xmlns:a16="http://schemas.microsoft.com/office/drawing/2014/main" id="{1CA178F6-BF07-AF33-16B0-865E60401DE9}"/>
                  </a:ext>
                </a:extLst>
              </p:cNvPr>
              <p:cNvSpPr txBox="1"/>
              <p:nvPr/>
            </p:nvSpPr>
            <p:spPr>
              <a:xfrm>
                <a:off x="6498209" y="2197108"/>
                <a:ext cx="5729963" cy="3969163"/>
              </a:xfrm>
              <a:prstGeom prst="rect">
                <a:avLst/>
              </a:prstGeom>
              <a:noFill/>
            </p:spPr>
            <p:txBody>
              <a:bodyPr wrap="square">
                <a:spAutoFit/>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smtClean="0">
                          <a:effectLst/>
                          <a:latin typeface="Cambria Math" panose="02040503050406030204" pitchFamily="18" charset="0"/>
                          <a:ea typeface="Calibri" panose="020F0502020204030204" pitchFamily="34" charset="0"/>
                          <a:cs typeface="Arial" panose="020B0604020202020204" pitchFamily="34" charset="0"/>
                        </a:rPr>
                        <m:t>𝐷𝑒𝑛𝑠𝑖𝑡</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𝑦</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=4800.59</m:t>
                      </m:r>
                      <m:r>
                        <a:rPr lang="it-IT" sz="1600" b="0" i="1" smtClean="0">
                          <a:effectLst/>
                          <a:latin typeface="Cambria Math" panose="02040503050406030204" pitchFamily="18" charset="0"/>
                          <a:ea typeface="Calibri" panose="020F0502020204030204" pitchFamily="34" charset="0"/>
                          <a:cs typeface="Arial" panose="020B0604020202020204" pitchFamily="34" charset="0"/>
                        </a:rPr>
                        <m:t>3</m:t>
                      </m:r>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𝑘𝑔</m:t>
                      </m:r>
                      <m:r>
                        <a:rPr lang="en-GB" sz="1600" i="1">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p>
                          <m:r>
                            <a:rPr lang="en-GB" sz="1600" i="1">
                              <a:effectLst/>
                              <a:latin typeface="Cambria Math" panose="02040503050406030204" pitchFamily="18" charset="0"/>
                              <a:ea typeface="Calibri" panose="020F0502020204030204" pitchFamily="34" charset="0"/>
                              <a:cs typeface="Arial" panose="020B0604020202020204" pitchFamily="34" charset="0"/>
                            </a:rPr>
                            <m:t>3</m:t>
                          </m:r>
                        </m:sup>
                      </m:sSup>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𝐸</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=113.867 </m:t>
                      </m:r>
                      <m:r>
                        <a:rPr lang="en-GB" sz="1600" i="1">
                          <a:effectLst/>
                          <a:latin typeface="Cambria Math" panose="02040503050406030204" pitchFamily="18" charset="0"/>
                          <a:ea typeface="Calibri" panose="020F0502020204030204" pitchFamily="34" charset="0"/>
                          <a:cs typeface="Arial" panose="020B0604020202020204" pitchFamily="34" charset="0"/>
                        </a:rPr>
                        <m:t>𝐺𝑃𝑎</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𝑣</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 0.3103</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𝜀</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 1.26</m:t>
                      </m:r>
                      <m:r>
                        <a:rPr lang="it-IT" sz="1600" b="0" i="1" smtClean="0">
                          <a:effectLst/>
                          <a:latin typeface="Cambria Math" panose="02040503050406030204" pitchFamily="18" charset="0"/>
                          <a:ea typeface="Calibri" panose="020F0502020204030204" pitchFamily="34" charset="0"/>
                          <a:cs typeface="Arial" panose="020B0604020202020204" pitchFamily="34" charset="0"/>
                        </a:rPr>
                        <m:t>5</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𝜎</m:t>
                          </m:r>
                        </m:e>
                        <m:sub>
                          <m:r>
                            <a:rPr lang="en-GB" sz="1600" i="1">
                              <a:effectLst/>
                              <a:latin typeface="Cambria Math" panose="02040503050406030204" pitchFamily="18" charset="0"/>
                              <a:ea typeface="Calibri" panose="020F0502020204030204" pitchFamily="34" charset="0"/>
                              <a:cs typeface="Arial" panose="020B0604020202020204" pitchFamily="34" charset="0"/>
                            </a:rPr>
                            <m:t>𝑎𝑣𝑎𝑟𝑎𝑔𝑒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=3.2</m:t>
                      </m:r>
                      <m:r>
                        <a:rPr lang="it-IT" sz="1600" b="0" i="1" smtClean="0">
                          <a:effectLst/>
                          <a:latin typeface="Cambria Math" panose="02040503050406030204" pitchFamily="18" charset="0"/>
                          <a:ea typeface="Calibri" panose="020F0502020204030204" pitchFamily="34" charset="0"/>
                          <a:cs typeface="Arial" panose="020B0604020202020204" pitchFamily="34" charset="0"/>
                        </a:rPr>
                        <m:t>34</m:t>
                      </m:r>
                      <m:r>
                        <a:rPr lang="en-GB" sz="1600" i="1">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10</m:t>
                          </m:r>
                        </m:e>
                        <m:sup>
                          <m:r>
                            <a:rPr lang="en-GB" sz="1600" i="1">
                              <a:effectLst/>
                              <a:latin typeface="Cambria Math" panose="02040503050406030204" pitchFamily="18" charset="0"/>
                              <a:ea typeface="Calibri" panose="020F0502020204030204" pitchFamily="34" charset="0"/>
                              <a:cs typeface="Arial" panose="020B0604020202020204" pitchFamily="34" charset="0"/>
                            </a:rPr>
                            <m:t>7</m:t>
                          </m:r>
                        </m:sup>
                      </m:sSup>
                      <m:r>
                        <a:rPr lang="en-GB" sz="1600" i="1">
                          <a:effectLst/>
                          <a:latin typeface="Cambria Math" panose="02040503050406030204" pitchFamily="18" charset="0"/>
                          <a:ea typeface="Calibri" panose="020F0502020204030204" pitchFamily="34" charset="0"/>
                          <a:cs typeface="Arial" panose="020B0604020202020204" pitchFamily="34" charset="0"/>
                        </a:rPr>
                        <m:t>𝑆</m:t>
                      </m:r>
                      <m:r>
                        <a:rPr lang="en-GB" sz="1600" i="1">
                          <a:effectLst/>
                          <a:latin typeface="Cambria Math" panose="02040503050406030204" pitchFamily="18" charset="0"/>
                          <a:ea typeface="Calibri" panose="020F0502020204030204" pitchFamily="34" charset="0"/>
                          <a:cs typeface="Arial" panose="020B0604020202020204" pitchFamily="34" charset="0"/>
                        </a:rPr>
                        <m:t>/</m:t>
                      </m:r>
                      <m:r>
                        <a:rPr lang="en-GB" sz="1600" i="1">
                          <a:effectLst/>
                          <a:latin typeface="Cambria Math" panose="02040503050406030204" pitchFamily="18" charset="0"/>
                          <a:ea typeface="Calibri" panose="020F0502020204030204" pitchFamily="34" charset="0"/>
                          <a:cs typeface="Arial" panose="020B0604020202020204" pitchFamily="34" charset="0"/>
                        </a:rPr>
                        <m:t>𝑚</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smtClean="0">
                          <a:effectLst/>
                          <a:latin typeface="Cambria Math" panose="02040503050406030204" pitchFamily="18" charset="0"/>
                          <a:ea typeface="Calibri" panose="020F0502020204030204" pitchFamily="34" charset="0"/>
                          <a:cs typeface="Arial" panose="020B0604020202020204" pitchFamily="34" charset="0"/>
                        </a:rPr>
                        <m:t>𝑉𝑜𝑙𝑢𝑚</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𝑒</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𝑐𝑒𝑛𝑡𝑟𝑎𝑙</m:t>
                          </m:r>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𝑟𝑒𝑠</m:t>
                          </m:r>
                        </m:sub>
                      </m:sSub>
                      <m:r>
                        <a:rPr lang="en-GB" sz="1600" i="1">
                          <a:effectLst/>
                          <a:latin typeface="Cambria Math" panose="02040503050406030204" pitchFamily="18" charset="0"/>
                          <a:ea typeface="Calibri" panose="020F0502020204030204" pitchFamily="34" charset="0"/>
                          <a:cs typeface="Arial" panose="020B0604020202020204" pitchFamily="34" charset="0"/>
                        </a:rPr>
                        <m:t>= 1.011∗1</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0</m:t>
                          </m:r>
                        </m:e>
                        <m:sup>
                          <m:r>
                            <a:rPr lang="en-GB" sz="1600" i="1">
                              <a:effectLst/>
                              <a:latin typeface="Cambria Math" panose="02040503050406030204" pitchFamily="18" charset="0"/>
                              <a:ea typeface="Calibri" panose="020F0502020204030204" pitchFamily="34" charset="0"/>
                              <a:cs typeface="Arial" panose="020B0604020202020204" pitchFamily="34" charset="0"/>
                            </a:rPr>
                            <m:t>−13</m:t>
                          </m:r>
                        </m:sup>
                      </m:sSup>
                      <m:r>
                        <a:rPr lang="en-GB" sz="1600" i="1">
                          <a:effectLst/>
                          <a:latin typeface="Cambria Math" panose="02040503050406030204" pitchFamily="18" charset="0"/>
                          <a:ea typeface="Calibri" panose="020F0502020204030204" pitchFamily="34" charset="0"/>
                          <a:cs typeface="Arial" panose="020B0604020202020204" pitchFamily="34" charset="0"/>
                        </a:rPr>
                        <m:t> </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p>
                          <m:r>
                            <a:rPr lang="en-GB" sz="1600" i="1">
                              <a:effectLst/>
                              <a:latin typeface="Cambria Math" panose="02040503050406030204" pitchFamily="18" charset="0"/>
                              <a:ea typeface="Calibri" panose="020F0502020204030204" pitchFamily="34" charset="0"/>
                              <a:cs typeface="Arial" panose="020B0604020202020204" pitchFamily="34" charset="0"/>
                            </a:rPr>
                            <m:t>3</m:t>
                          </m:r>
                        </m:sup>
                      </m:sSup>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a:effectLst/>
                          <a:latin typeface="Cambria Math" panose="02040503050406030204" pitchFamily="18" charset="0"/>
                          <a:ea typeface="Calibri" panose="020F0502020204030204" pitchFamily="34" charset="0"/>
                          <a:cs typeface="Arial" panose="020B0604020202020204" pitchFamily="34" charset="0"/>
                        </a:rPr>
                        <m:t>𝑚𝑎𝑠</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𝑠</m:t>
                          </m:r>
                        </m:e>
                        <m:sub>
                          <m:r>
                            <a:rPr lang="en-GB" sz="1600" i="1">
                              <a:effectLst/>
                              <a:latin typeface="Cambria Math" panose="02040503050406030204" pitchFamily="18" charset="0"/>
                              <a:ea typeface="Calibri" panose="020F0502020204030204" pitchFamily="34" charset="0"/>
                              <a:cs typeface="Arial" panose="020B0604020202020204" pitchFamily="34" charset="0"/>
                            </a:rPr>
                            <m:t>𝑐𝑜𝑚𝑝𝑜𝑠𝑖𝑡𝑒</m:t>
                          </m:r>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𝑐𝑒𝑛𝑡𝑟𝑎𝑙</m:t>
                          </m:r>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𝑟𝑒𝑠</m:t>
                          </m:r>
                        </m:sub>
                      </m:sSub>
                      <m:r>
                        <a:rPr lang="en-GB" sz="1600" i="1">
                          <a:effectLst/>
                          <a:latin typeface="Cambria Math" panose="02040503050406030204" pitchFamily="18" charset="0"/>
                          <a:ea typeface="Calibri" panose="020F0502020204030204" pitchFamily="34" charset="0"/>
                          <a:cs typeface="Arial" panose="020B0604020202020204" pitchFamily="34" charset="0"/>
                        </a:rPr>
                        <m:t>= 4.853∗1</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0</m:t>
                          </m:r>
                        </m:e>
                        <m:sup>
                          <m:r>
                            <a:rPr lang="en-GB" sz="1600" i="1">
                              <a:effectLst/>
                              <a:latin typeface="Cambria Math" panose="02040503050406030204" pitchFamily="18" charset="0"/>
                              <a:ea typeface="Calibri" panose="020F0502020204030204" pitchFamily="34" charset="0"/>
                              <a:cs typeface="Arial" panose="020B0604020202020204" pitchFamily="34" charset="0"/>
                            </a:rPr>
                            <m:t>−10</m:t>
                          </m:r>
                        </m:sup>
                      </m:sSup>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𝑘𝑔</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a:effectLst/>
                          <a:latin typeface="Cambria Math" panose="02040503050406030204" pitchFamily="18" charset="0"/>
                          <a:ea typeface="Calibri" panose="020F0502020204030204" pitchFamily="34" charset="0"/>
                          <a:cs typeface="Arial" panose="020B0604020202020204" pitchFamily="34" charset="0"/>
                        </a:rPr>
                        <m:t>𝑉𝑜𝑙𝑢𝑚</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𝑒</m:t>
                          </m:r>
                        </m:e>
                        <m:sub>
                          <m:r>
                            <a:rPr lang="en-GB" sz="1600" i="1">
                              <a:effectLst/>
                              <a:latin typeface="Cambria Math" panose="02040503050406030204" pitchFamily="18" charset="0"/>
                              <a:ea typeface="Calibri" panose="020F0502020204030204" pitchFamily="34" charset="0"/>
                              <a:cs typeface="Arial" panose="020B0604020202020204" pitchFamily="34" charset="0"/>
                            </a:rPr>
                            <m:t>h𝑜𝑚𝑜𝑔𝑒𝑛𝑒𝑜𝑢𝑠</m:t>
                          </m:r>
                        </m:sub>
                      </m:sSub>
                      <m:r>
                        <a:rPr lang="en-GB" sz="1600" i="1">
                          <a:effectLst/>
                          <a:latin typeface="Cambria Math" panose="02040503050406030204" pitchFamily="18" charset="0"/>
                          <a:ea typeface="Calibri" panose="020F0502020204030204" pitchFamily="34" charset="0"/>
                          <a:cs typeface="Arial" panose="020B0604020202020204" pitchFamily="34" charset="0"/>
                        </a:rPr>
                        <m:t>=1.0751∗</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10</m:t>
                          </m:r>
                        </m:e>
                        <m:sup>
                          <m:r>
                            <a:rPr lang="en-GB" sz="1600" i="1">
                              <a:effectLst/>
                              <a:latin typeface="Cambria Math" panose="02040503050406030204" pitchFamily="18" charset="0"/>
                              <a:ea typeface="Calibri" panose="020F0502020204030204" pitchFamily="34" charset="0"/>
                              <a:cs typeface="Arial" panose="020B0604020202020204" pitchFamily="34" charset="0"/>
                            </a:rPr>
                            <m:t>−13</m:t>
                          </m:r>
                        </m:sup>
                      </m:sSup>
                      <m:r>
                        <a:rPr lang="en-GB" sz="1600" i="1">
                          <a:effectLst/>
                          <a:latin typeface="Cambria Math" panose="02040503050406030204" pitchFamily="18" charset="0"/>
                          <a:ea typeface="Calibri" panose="020F0502020204030204" pitchFamily="34" charset="0"/>
                          <a:cs typeface="Arial" panose="020B0604020202020204" pitchFamily="34" charset="0"/>
                        </a:rPr>
                        <m:t> </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p>
                          <m:r>
                            <a:rPr lang="en-GB" sz="1600" i="1">
                              <a:effectLst/>
                              <a:latin typeface="Cambria Math" panose="02040503050406030204" pitchFamily="18" charset="0"/>
                              <a:ea typeface="Calibri" panose="020F0502020204030204" pitchFamily="34" charset="0"/>
                              <a:cs typeface="Arial" panose="020B0604020202020204" pitchFamily="34" charset="0"/>
                            </a:rPr>
                            <m:t>3</m:t>
                          </m:r>
                        </m:sup>
                      </m:sSup>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600" i="1">
                          <a:effectLst/>
                          <a:latin typeface="Cambria Math" panose="02040503050406030204" pitchFamily="18" charset="0"/>
                          <a:ea typeface="Calibri" panose="020F0502020204030204" pitchFamily="34" charset="0"/>
                          <a:cs typeface="Arial" panose="020B0604020202020204" pitchFamily="34" charset="0"/>
                        </a:rPr>
                        <m:t>𝑚𝑎𝑠</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𝑠</m:t>
                          </m:r>
                        </m:e>
                        <m:sub>
                          <m:r>
                            <a:rPr lang="en-GB" sz="1600" i="1">
                              <a:effectLst/>
                              <a:latin typeface="Cambria Math" panose="02040503050406030204" pitchFamily="18" charset="0"/>
                              <a:ea typeface="Calibri" panose="020F0502020204030204" pitchFamily="34" charset="0"/>
                              <a:cs typeface="Arial" panose="020B0604020202020204" pitchFamily="34" charset="0"/>
                            </a:rPr>
                            <m:t>h𝑜𝑚𝑜𝑔𝑒𝑛𝑒𝑜𝑢𝑠</m:t>
                          </m:r>
                        </m:sub>
                      </m:sSub>
                      <m:r>
                        <a:rPr lang="en-GB" sz="1600" i="1">
                          <a:effectLst/>
                          <a:latin typeface="Cambria Math" panose="02040503050406030204" pitchFamily="18" charset="0"/>
                          <a:ea typeface="Calibri" panose="020F0502020204030204" pitchFamily="34" charset="0"/>
                          <a:cs typeface="Arial" panose="020B0604020202020204" pitchFamily="34" charset="0"/>
                        </a:rPr>
                        <m:t>=5.161∗</m:t>
                      </m:r>
                      <m:sSup>
                        <m:sSupPr>
                          <m:ctrlPr>
                            <a:rPr lang="en-GB" sz="1600" i="1">
                              <a:effectLst/>
                              <a:latin typeface="Cambria Math" panose="02040503050406030204" pitchFamily="18" charset="0"/>
                              <a:ea typeface="Calibri" panose="020F0502020204030204" pitchFamily="34" charset="0"/>
                              <a:cs typeface="Arial" panose="020B0604020202020204" pitchFamily="34" charset="0"/>
                            </a:rPr>
                          </m:ctrlPr>
                        </m:sSupPr>
                        <m:e>
                          <m:r>
                            <a:rPr lang="en-GB" sz="1600" i="1">
                              <a:effectLst/>
                              <a:latin typeface="Cambria Math" panose="02040503050406030204" pitchFamily="18" charset="0"/>
                              <a:ea typeface="Calibri" panose="020F0502020204030204" pitchFamily="34" charset="0"/>
                              <a:cs typeface="Arial" panose="020B0604020202020204" pitchFamily="34" charset="0"/>
                            </a:rPr>
                            <m:t>10</m:t>
                          </m:r>
                        </m:e>
                        <m:sup>
                          <m:r>
                            <a:rPr lang="en-GB" sz="1600" i="1">
                              <a:effectLst/>
                              <a:latin typeface="Cambria Math" panose="02040503050406030204" pitchFamily="18" charset="0"/>
                              <a:ea typeface="Calibri" panose="020F0502020204030204" pitchFamily="34" charset="0"/>
                              <a:cs typeface="Arial" panose="020B0604020202020204" pitchFamily="34" charset="0"/>
                            </a:rPr>
                            <m:t>−10</m:t>
                          </m:r>
                        </m:sup>
                      </m:sSup>
                      <m:r>
                        <a:rPr lang="en-GB" sz="1600" i="1">
                          <a:effectLst/>
                          <a:latin typeface="Cambria Math" panose="02040503050406030204" pitchFamily="18" charset="0"/>
                          <a:ea typeface="Calibri" panose="020F0502020204030204" pitchFamily="34" charset="0"/>
                          <a:cs typeface="Arial" panose="020B0604020202020204" pitchFamily="34" charset="0"/>
                        </a:rPr>
                        <m:t>𝑘𝑔</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80" name="CasellaDiTesto 79">
                <a:extLst>
                  <a:ext uri="{FF2B5EF4-FFF2-40B4-BE49-F238E27FC236}">
                    <a16:creationId xmlns:a16="http://schemas.microsoft.com/office/drawing/2014/main" id="{1CA178F6-BF07-AF33-16B0-865E60401DE9}"/>
                  </a:ext>
                </a:extLst>
              </p:cNvPr>
              <p:cNvSpPr txBox="1">
                <a:spLocks noRot="1" noChangeAspect="1" noMove="1" noResize="1" noEditPoints="1" noAdjustHandles="1" noChangeArrowheads="1" noChangeShapeType="1" noTextEdit="1"/>
              </p:cNvSpPr>
              <p:nvPr/>
            </p:nvSpPr>
            <p:spPr>
              <a:xfrm>
                <a:off x="6498209" y="2197108"/>
                <a:ext cx="5729963" cy="3969163"/>
              </a:xfrm>
              <a:prstGeom prst="rect">
                <a:avLst/>
              </a:prstGeom>
              <a:blipFill>
                <a:blip r:embed="rId5"/>
                <a:stretch>
                  <a:fillRect/>
                </a:stretch>
              </a:blipFill>
            </p:spPr>
            <p:txBody>
              <a:bodyPr/>
              <a:lstStyle/>
              <a:p>
                <a:r>
                  <a:rPr lang="en-GB">
                    <a:noFill/>
                  </a:rPr>
                  <a:t> </a:t>
                </a:r>
              </a:p>
            </p:txBody>
          </p:sp>
        </mc:Fallback>
      </mc:AlternateContent>
      <p:sp>
        <p:nvSpPr>
          <p:cNvPr id="81" name="CasellaDiTesto 80">
            <a:extLst>
              <a:ext uri="{FF2B5EF4-FFF2-40B4-BE49-F238E27FC236}">
                <a16:creationId xmlns:a16="http://schemas.microsoft.com/office/drawing/2014/main" id="{94BD091B-52EB-275E-072E-32F15D1D7B07}"/>
              </a:ext>
            </a:extLst>
          </p:cNvPr>
          <p:cNvSpPr txBox="1"/>
          <p:nvPr/>
        </p:nvSpPr>
        <p:spPr>
          <a:xfrm>
            <a:off x="8255354" y="1871952"/>
            <a:ext cx="2215671" cy="323165"/>
          </a:xfrm>
          <a:prstGeom prst="rect">
            <a:avLst/>
          </a:prstGeom>
          <a:noFill/>
        </p:spPr>
        <p:txBody>
          <a:bodyPr wrap="none" rtlCol="0">
            <a:spAutoFit/>
          </a:bodyPr>
          <a:lstStyle/>
          <a:p>
            <a:r>
              <a:rPr lang="it-IT" sz="1500" b="1" dirty="0">
                <a:solidFill>
                  <a:schemeClr val="accent3"/>
                </a:solidFill>
              </a:rPr>
              <a:t>The </a:t>
            </a:r>
            <a:r>
              <a:rPr lang="it-IT" sz="1500" b="1" dirty="0" err="1">
                <a:solidFill>
                  <a:schemeClr val="accent3"/>
                </a:solidFill>
              </a:rPr>
              <a:t>central</a:t>
            </a:r>
            <a:r>
              <a:rPr lang="it-IT" sz="1500" b="1" dirty="0">
                <a:solidFill>
                  <a:schemeClr val="accent3"/>
                </a:solidFill>
              </a:rPr>
              <a:t> </a:t>
            </a:r>
            <a:r>
              <a:rPr lang="it-IT" sz="1500" b="1" dirty="0" err="1">
                <a:solidFill>
                  <a:schemeClr val="accent3"/>
                </a:solidFill>
              </a:rPr>
              <a:t>resonator</a:t>
            </a:r>
            <a:r>
              <a:rPr lang="it-IT" sz="1500" b="1" dirty="0">
                <a:solidFill>
                  <a:schemeClr val="accent3"/>
                </a:solidFill>
              </a:rPr>
              <a:t>:</a:t>
            </a:r>
            <a:endParaRPr lang="en-GB" sz="1500" b="1" dirty="0">
              <a:solidFill>
                <a:schemeClr val="accent3"/>
              </a:solidFill>
            </a:endParaRPr>
          </a:p>
        </p:txBody>
      </p:sp>
      <mc:AlternateContent xmlns:mc="http://schemas.openxmlformats.org/markup-compatibility/2006" xmlns:a14="http://schemas.microsoft.com/office/drawing/2010/main">
        <mc:Choice Requires="a14">
          <p:sp>
            <p:nvSpPr>
              <p:cNvPr id="87" name="CasellaDiTesto 86">
                <a:extLst>
                  <a:ext uri="{FF2B5EF4-FFF2-40B4-BE49-F238E27FC236}">
                    <a16:creationId xmlns:a16="http://schemas.microsoft.com/office/drawing/2014/main" id="{70936AC1-5AB7-D9F5-CAB7-9AED62967DFA}"/>
                  </a:ext>
                </a:extLst>
              </p:cNvPr>
              <p:cNvSpPr txBox="1"/>
              <p:nvPr/>
            </p:nvSpPr>
            <p:spPr>
              <a:xfrm>
                <a:off x="644631" y="5338022"/>
                <a:ext cx="3635981" cy="1659493"/>
              </a:xfrm>
              <a:prstGeom prst="rect">
                <a:avLst/>
              </a:prstGeom>
              <a:noFill/>
            </p:spPr>
            <p:txBody>
              <a:bodyPr wrap="square">
                <a:spAutoFit/>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smtClean="0">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𝑓</m:t>
                          </m:r>
                        </m:e>
                        <m:sub>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𝑟</m:t>
                              </m:r>
                            </m:e>
                            <m:sub>
                              <m:r>
                                <a:rPr lang="en-GB" sz="1600" i="1">
                                  <a:effectLst/>
                                  <a:latin typeface="Cambria Math" panose="02040503050406030204" pitchFamily="18" charset="0"/>
                                  <a:ea typeface="Calibri" panose="020F0502020204030204" pitchFamily="34" charset="0"/>
                                  <a:cs typeface="Arial" panose="020B0604020202020204" pitchFamily="34" charset="0"/>
                                </a:rPr>
                                <m:t>𝑔𝑒𝑛𝑒𝑟𝑖𝑐</m:t>
                              </m:r>
                            </m:sub>
                          </m:sSub>
                        </m:sub>
                      </m:sSub>
                      <m:r>
                        <a:rPr lang="en-GB" sz="1600" i="1">
                          <a:effectLst/>
                          <a:latin typeface="Cambria Math" panose="02040503050406030204" pitchFamily="18" charset="0"/>
                          <a:ea typeface="Calibri" panose="020F0502020204030204" pitchFamily="34" charset="0"/>
                          <a:cs typeface="Arial" panose="020B0604020202020204" pitchFamily="34" charset="0"/>
                        </a:rPr>
                        <m:t>=106.89 </m:t>
                      </m:r>
                      <m:r>
                        <a:rPr lang="en-GB" sz="1600" i="1">
                          <a:effectLst/>
                          <a:latin typeface="Cambria Math" panose="02040503050406030204" pitchFamily="18" charset="0"/>
                          <a:ea typeface="Calibri" panose="020F0502020204030204" pitchFamily="34" charset="0"/>
                          <a:cs typeface="Arial" panose="020B0604020202020204" pitchFamily="34" charset="0"/>
                        </a:rPr>
                        <m:t>𝑘𝐻𝑧</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𝑘</m:t>
                          </m:r>
                        </m:e>
                        <m:sub>
                          <m:r>
                            <a:rPr lang="en-GB" sz="1600" i="1">
                              <a:effectLst/>
                              <a:latin typeface="Cambria Math" panose="02040503050406030204" pitchFamily="18" charset="0"/>
                              <a:ea typeface="Calibri" panose="020F0502020204030204" pitchFamily="34" charset="0"/>
                              <a:cs typeface="Arial" panose="020B0604020202020204" pitchFamily="34" charset="0"/>
                            </a:rPr>
                            <m:t>𝑔𝑒𝑛𝑒𝑟𝑖𝑐</m:t>
                          </m:r>
                        </m:sub>
                      </m:sSub>
                      <m:r>
                        <a:rPr lang="en-GB" sz="1600" i="1">
                          <a:effectLst/>
                          <a:latin typeface="Cambria Math" panose="02040503050406030204" pitchFamily="18" charset="0"/>
                          <a:ea typeface="Calibri" panose="020F0502020204030204" pitchFamily="34" charset="0"/>
                          <a:cs typeface="Arial" panose="020B0604020202020204" pitchFamily="34" charset="0"/>
                        </a:rPr>
                        <m:t>=232.796 </m:t>
                      </m:r>
                      <m:r>
                        <a:rPr lang="en-GB" sz="1600" i="1">
                          <a:effectLst/>
                          <a:latin typeface="Cambria Math" panose="02040503050406030204" pitchFamily="18" charset="0"/>
                          <a:ea typeface="Calibri" panose="020F0502020204030204" pitchFamily="34" charset="0"/>
                          <a:cs typeface="Arial" panose="020B0604020202020204" pitchFamily="34" charset="0"/>
                        </a:rPr>
                        <m:t>𝑁</m:t>
                      </m:r>
                      <m:r>
                        <a:rPr lang="en-GB" sz="1600" i="1">
                          <a:effectLst/>
                          <a:latin typeface="Cambria Math" panose="02040503050406030204" pitchFamily="18" charset="0"/>
                          <a:ea typeface="Calibri" panose="020F0502020204030204" pitchFamily="34" charset="0"/>
                          <a:cs typeface="Arial" panose="020B0604020202020204" pitchFamily="34" charset="0"/>
                        </a:rPr>
                        <m:t>/</m:t>
                      </m:r>
                      <m:r>
                        <a:rPr lang="en-GB" sz="1600" i="1">
                          <a:effectLst/>
                          <a:latin typeface="Cambria Math" panose="02040503050406030204" pitchFamily="18" charset="0"/>
                          <a:ea typeface="Calibri" panose="020F0502020204030204" pitchFamily="34" charset="0"/>
                          <a:cs typeface="Arial" panose="020B0604020202020204" pitchFamily="34" charset="0"/>
                        </a:rPr>
                        <m:t>𝑚</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b="1" i="1">
                              <a:effectLst/>
                              <a:latin typeface="Cambria Math" panose="02040503050406030204" pitchFamily="18" charset="0"/>
                              <a:ea typeface="Calibri" panose="020F0502020204030204" pitchFamily="34" charset="0"/>
                              <a:cs typeface="Arial" panose="020B0604020202020204" pitchFamily="34" charset="0"/>
                            </a:rPr>
                          </m:ctrlPr>
                        </m:sSubPr>
                        <m:e>
                          <m:sSub>
                            <m:sSubPr>
                              <m:ctrlPr>
                                <a:rPr lang="en-GB" sz="1600" b="1" i="1">
                                  <a:effectLst/>
                                  <a:latin typeface="Cambria Math" panose="02040503050406030204" pitchFamily="18" charset="0"/>
                                  <a:ea typeface="Calibri" panose="020F0502020204030204" pitchFamily="34" charset="0"/>
                                  <a:cs typeface="Arial" panose="020B0604020202020204" pitchFamily="34" charset="0"/>
                                </a:rPr>
                              </m:ctrlPr>
                            </m:sSubPr>
                            <m:e>
                              <m:r>
                                <a:rPr lang="en-GB" sz="1600" b="1" i="1">
                                  <a:effectLst/>
                                  <a:latin typeface="Cambria Math" panose="02040503050406030204" pitchFamily="18" charset="0"/>
                                  <a:ea typeface="Calibri" panose="020F0502020204030204" pitchFamily="34" charset="0"/>
                                  <a:cs typeface="Arial" panose="020B0604020202020204" pitchFamily="34" charset="0"/>
                                </a:rPr>
                                <m:t>𝒇</m:t>
                              </m:r>
                            </m:e>
                            <m:sub>
                              <m:r>
                                <a:rPr lang="en-GB" sz="1600" b="1" i="1">
                                  <a:effectLst/>
                                  <a:latin typeface="Cambria Math" panose="02040503050406030204" pitchFamily="18" charset="0"/>
                                  <a:ea typeface="Calibri" panose="020F0502020204030204" pitchFamily="34" charset="0"/>
                                  <a:cs typeface="Arial" panose="020B0604020202020204" pitchFamily="34" charset="0"/>
                                </a:rPr>
                                <m:t>𝒓</m:t>
                              </m:r>
                            </m:sub>
                          </m:sSub>
                        </m:e>
                        <m:sub>
                          <m:r>
                            <a:rPr lang="en-GB" sz="1600" b="1" i="1">
                              <a:effectLst/>
                              <a:latin typeface="Cambria Math" panose="02040503050406030204" pitchFamily="18" charset="0"/>
                              <a:ea typeface="Calibri" panose="020F0502020204030204" pitchFamily="34" charset="0"/>
                              <a:cs typeface="Arial" panose="020B0604020202020204" pitchFamily="34" charset="0"/>
                            </a:rPr>
                            <m:t>𝒉𝒐𝒓𝒊𝒛𝒐𝒏𝒕𝒂𝒍</m:t>
                          </m:r>
                        </m:sub>
                      </m:sSub>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𝟒𝟕𝟏</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𝟒𝟔</m:t>
                      </m:r>
                      <m:r>
                        <a:rPr lang="en-GB" sz="1600" b="1" i="1">
                          <a:effectLst/>
                          <a:latin typeface="Cambria Math" panose="02040503050406030204" pitchFamily="18" charset="0"/>
                          <a:ea typeface="Calibri" panose="020F0502020204030204" pitchFamily="34" charset="0"/>
                          <a:cs typeface="Arial" panose="020B0604020202020204" pitchFamily="34" charset="0"/>
                        </a:rPr>
                        <m:t> </m:t>
                      </m:r>
                      <m:r>
                        <a:rPr lang="en-GB" sz="1600" b="1" i="1">
                          <a:effectLst/>
                          <a:latin typeface="Cambria Math" panose="02040503050406030204" pitchFamily="18" charset="0"/>
                          <a:ea typeface="Calibri" panose="020F0502020204030204" pitchFamily="34" charset="0"/>
                          <a:cs typeface="Arial" panose="020B0604020202020204" pitchFamily="34" charset="0"/>
                        </a:rPr>
                        <m:t>𝒌𝑯𝒛</m:t>
                      </m:r>
                    </m:oMath>
                  </m:oMathPara>
                </a14:m>
                <a:endParaRPr lang="en-GB" sz="1600" b="1"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b="1" i="1">
                              <a:effectLst/>
                              <a:latin typeface="Cambria Math" panose="02040503050406030204" pitchFamily="18" charset="0"/>
                              <a:ea typeface="Calibri" panose="020F0502020204030204" pitchFamily="34" charset="0"/>
                              <a:cs typeface="Arial" panose="020B0604020202020204" pitchFamily="34" charset="0"/>
                            </a:rPr>
                          </m:ctrlPr>
                        </m:sSubPr>
                        <m:e>
                          <m:r>
                            <a:rPr lang="en-GB" sz="1600" b="1" i="1">
                              <a:effectLst/>
                              <a:latin typeface="Cambria Math" panose="02040503050406030204" pitchFamily="18" charset="0"/>
                              <a:ea typeface="Calibri" panose="020F0502020204030204" pitchFamily="34" charset="0"/>
                              <a:cs typeface="Arial" panose="020B0604020202020204" pitchFamily="34" charset="0"/>
                            </a:rPr>
                            <m:t>𝒌</m:t>
                          </m:r>
                        </m:e>
                        <m:sub>
                          <m:r>
                            <a:rPr lang="en-GB" sz="1600" b="1" i="1">
                              <a:effectLst/>
                              <a:latin typeface="Cambria Math" panose="02040503050406030204" pitchFamily="18" charset="0"/>
                              <a:ea typeface="Calibri" panose="020F0502020204030204" pitchFamily="34" charset="0"/>
                              <a:cs typeface="Arial" panose="020B0604020202020204" pitchFamily="34" charset="0"/>
                            </a:rPr>
                            <m:t>𝒉𝒐𝒓𝒊𝒛𝒐𝒏𝒕𝒂𝒍</m:t>
                          </m:r>
                        </m:sub>
                      </m:sSub>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𝟒𝟓𝟐𝟖</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𝟖𝟖𝟗</m:t>
                      </m:r>
                      <m:r>
                        <a:rPr lang="en-GB" sz="1600" b="1" i="1">
                          <a:effectLst/>
                          <a:latin typeface="Cambria Math" panose="02040503050406030204" pitchFamily="18" charset="0"/>
                          <a:ea typeface="Calibri" panose="020F0502020204030204" pitchFamily="34" charset="0"/>
                          <a:cs typeface="Arial" panose="020B0604020202020204" pitchFamily="34" charset="0"/>
                        </a:rPr>
                        <m:t> </m:t>
                      </m:r>
                      <m:r>
                        <a:rPr lang="en-GB" sz="1600" b="1" i="1">
                          <a:effectLst/>
                          <a:latin typeface="Cambria Math" panose="02040503050406030204" pitchFamily="18" charset="0"/>
                          <a:ea typeface="Calibri" panose="020F0502020204030204" pitchFamily="34" charset="0"/>
                          <a:cs typeface="Arial" panose="020B0604020202020204" pitchFamily="34" charset="0"/>
                        </a:rPr>
                        <m:t>𝑵</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𝒎</m:t>
                      </m:r>
                    </m:oMath>
                  </m:oMathPara>
                </a14:m>
                <a:endParaRPr lang="en-GB" sz="1600" b="1"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87" name="CasellaDiTesto 86">
                <a:extLst>
                  <a:ext uri="{FF2B5EF4-FFF2-40B4-BE49-F238E27FC236}">
                    <a16:creationId xmlns:a16="http://schemas.microsoft.com/office/drawing/2014/main" id="{70936AC1-5AB7-D9F5-CAB7-9AED62967DFA}"/>
                  </a:ext>
                </a:extLst>
              </p:cNvPr>
              <p:cNvSpPr txBox="1">
                <a:spLocks noRot="1" noChangeAspect="1" noMove="1" noResize="1" noEditPoints="1" noAdjustHandles="1" noChangeArrowheads="1" noChangeShapeType="1" noTextEdit="1"/>
              </p:cNvSpPr>
              <p:nvPr/>
            </p:nvSpPr>
            <p:spPr>
              <a:xfrm>
                <a:off x="644631" y="5338022"/>
                <a:ext cx="3635981" cy="1659493"/>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8" name="CasellaDiTesto 87">
                <a:extLst>
                  <a:ext uri="{FF2B5EF4-FFF2-40B4-BE49-F238E27FC236}">
                    <a16:creationId xmlns:a16="http://schemas.microsoft.com/office/drawing/2014/main" id="{377D9FF2-B29D-B352-5BA9-1B691C7AD6D2}"/>
                  </a:ext>
                </a:extLst>
              </p:cNvPr>
              <p:cNvSpPr txBox="1"/>
              <p:nvPr/>
            </p:nvSpPr>
            <p:spPr>
              <a:xfrm>
                <a:off x="4104494" y="5331703"/>
                <a:ext cx="2139560" cy="1563698"/>
              </a:xfrm>
              <a:prstGeom prst="rect">
                <a:avLst/>
              </a:prstGeom>
              <a:noFill/>
            </p:spPr>
            <p:txBody>
              <a:bodyPr wrap="none" rtlCol="0">
                <a:spAutoFit/>
              </a:bodyPr>
              <a:lstStyle/>
              <a:p>
                <a:pPr algn="just">
                  <a:lnSpc>
                    <a:spcPct val="107000"/>
                  </a:lnSpc>
                  <a:spcAft>
                    <a:spcPts val="800"/>
                  </a:spcAft>
                </a:pP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𝑄</m:t>
                          </m:r>
                        </m:e>
                        <m:sub>
                          <m:r>
                            <a:rPr lang="en-GB" sz="1600" i="1">
                              <a:effectLst/>
                              <a:latin typeface="Cambria Math" panose="02040503050406030204" pitchFamily="18" charset="0"/>
                              <a:ea typeface="Calibri" panose="020F0502020204030204" pitchFamily="34" charset="0"/>
                              <a:cs typeface="Arial" panose="020B0604020202020204" pitchFamily="34" charset="0"/>
                            </a:rPr>
                            <m:t>𝑎𝑡</m:t>
                          </m:r>
                          <m:r>
                            <a:rPr lang="en-GB" sz="1600" i="1">
                              <a:effectLst/>
                              <a:latin typeface="Cambria Math" panose="02040503050406030204" pitchFamily="18" charset="0"/>
                              <a:ea typeface="Calibri" panose="020F0502020204030204" pitchFamily="34" charset="0"/>
                              <a:cs typeface="Arial" panose="020B0604020202020204" pitchFamily="34" charset="0"/>
                            </a:rPr>
                            <m:t> </m:t>
                          </m:r>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𝑓</m:t>
                                  </m:r>
                                </m:e>
                                <m:sub>
                                  <m:r>
                                    <a:rPr lang="en-GB" sz="1600" i="1">
                                      <a:effectLst/>
                                      <a:latin typeface="Cambria Math" panose="02040503050406030204" pitchFamily="18" charset="0"/>
                                      <a:ea typeface="Calibri" panose="020F0502020204030204" pitchFamily="34" charset="0"/>
                                      <a:cs typeface="Arial" panose="020B0604020202020204" pitchFamily="34" charset="0"/>
                                    </a:rPr>
                                    <m:t>𝑟</m:t>
                                  </m:r>
                                </m:sub>
                              </m:sSub>
                            </m:e>
                            <m:sub>
                              <m:r>
                                <a:rPr lang="en-GB" sz="1600" i="1">
                                  <a:effectLst/>
                                  <a:latin typeface="Cambria Math" panose="02040503050406030204" pitchFamily="18" charset="0"/>
                                  <a:ea typeface="Calibri" panose="020F0502020204030204" pitchFamily="34" charset="0"/>
                                  <a:cs typeface="Arial" panose="020B0604020202020204" pitchFamily="34" charset="0"/>
                                </a:rPr>
                                <m:t>𝑔𝑒𝑛𝑒𝑟𝑖𝑐</m:t>
                              </m:r>
                            </m:sub>
                          </m:sSub>
                          <m:r>
                            <a:rPr lang="en-GB" sz="1600" i="1">
                              <a:effectLst/>
                              <a:latin typeface="Cambria Math" panose="02040503050406030204" pitchFamily="18" charset="0"/>
                              <a:ea typeface="Calibri" panose="020F0502020204030204" pitchFamily="34" charset="0"/>
                              <a:cs typeface="Arial" panose="020B0604020202020204" pitchFamily="34" charset="0"/>
                            </a:rPr>
                            <m:t> </m:t>
                          </m:r>
                        </m:sub>
                      </m:sSub>
                      <m:r>
                        <a:rPr lang="en-GB" sz="1600" i="1">
                          <a:effectLst/>
                          <a:latin typeface="Cambria Math" panose="02040503050406030204" pitchFamily="18" charset="0"/>
                          <a:ea typeface="Calibri" panose="020F0502020204030204" pitchFamily="34" charset="0"/>
                          <a:cs typeface="Arial" panose="020B0604020202020204" pitchFamily="34" charset="0"/>
                        </a:rPr>
                        <m:t>≅80.5</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b="1" i="1">
                              <a:effectLst/>
                              <a:latin typeface="Cambria Math" panose="02040503050406030204" pitchFamily="18" charset="0"/>
                              <a:ea typeface="Calibri" panose="020F0502020204030204" pitchFamily="34" charset="0"/>
                              <a:cs typeface="Arial" panose="020B0604020202020204" pitchFamily="34" charset="0"/>
                            </a:rPr>
                          </m:ctrlPr>
                        </m:sSubPr>
                        <m:e>
                          <m:r>
                            <a:rPr lang="en-GB" sz="1600" b="1" i="1">
                              <a:effectLst/>
                              <a:latin typeface="Cambria Math" panose="02040503050406030204" pitchFamily="18" charset="0"/>
                              <a:ea typeface="Calibri" panose="020F0502020204030204" pitchFamily="34" charset="0"/>
                              <a:cs typeface="Arial" panose="020B0604020202020204" pitchFamily="34" charset="0"/>
                            </a:rPr>
                            <m:t>𝑸</m:t>
                          </m:r>
                        </m:e>
                        <m:sub>
                          <m:r>
                            <a:rPr lang="en-GB" sz="1600" b="1" i="1">
                              <a:effectLst/>
                              <a:latin typeface="Cambria Math" panose="02040503050406030204" pitchFamily="18" charset="0"/>
                              <a:ea typeface="Calibri" panose="020F0502020204030204" pitchFamily="34" charset="0"/>
                              <a:cs typeface="Arial" panose="020B0604020202020204" pitchFamily="34" charset="0"/>
                            </a:rPr>
                            <m:t>𝒂𝒕</m:t>
                          </m:r>
                          <m:r>
                            <a:rPr lang="en-GB" sz="1600" b="1" i="1">
                              <a:effectLst/>
                              <a:latin typeface="Cambria Math" panose="02040503050406030204" pitchFamily="18" charset="0"/>
                              <a:ea typeface="Calibri" panose="020F0502020204030204" pitchFamily="34" charset="0"/>
                              <a:cs typeface="Arial" panose="020B0604020202020204" pitchFamily="34" charset="0"/>
                            </a:rPr>
                            <m:t> </m:t>
                          </m:r>
                          <m:sSub>
                            <m:sSubPr>
                              <m:ctrlPr>
                                <a:rPr lang="en-GB" sz="1600" b="1" i="1">
                                  <a:effectLst/>
                                  <a:latin typeface="Cambria Math" panose="02040503050406030204" pitchFamily="18" charset="0"/>
                                  <a:ea typeface="Calibri" panose="020F0502020204030204" pitchFamily="34" charset="0"/>
                                  <a:cs typeface="Arial" panose="020B0604020202020204" pitchFamily="34" charset="0"/>
                                </a:rPr>
                              </m:ctrlPr>
                            </m:sSubPr>
                            <m:e>
                              <m:sSub>
                                <m:sSubPr>
                                  <m:ctrlPr>
                                    <a:rPr lang="en-GB" sz="1600" b="1" i="1">
                                      <a:effectLst/>
                                      <a:latin typeface="Cambria Math" panose="02040503050406030204" pitchFamily="18" charset="0"/>
                                      <a:ea typeface="Calibri" panose="020F0502020204030204" pitchFamily="34" charset="0"/>
                                      <a:cs typeface="Arial" panose="020B0604020202020204" pitchFamily="34" charset="0"/>
                                    </a:rPr>
                                  </m:ctrlPr>
                                </m:sSubPr>
                                <m:e>
                                  <m:r>
                                    <a:rPr lang="en-GB" sz="1600" b="1" i="1">
                                      <a:effectLst/>
                                      <a:latin typeface="Cambria Math" panose="02040503050406030204" pitchFamily="18" charset="0"/>
                                      <a:ea typeface="Calibri" panose="020F0502020204030204" pitchFamily="34" charset="0"/>
                                      <a:cs typeface="Arial" panose="020B0604020202020204" pitchFamily="34" charset="0"/>
                                    </a:rPr>
                                    <m:t>𝒇</m:t>
                                  </m:r>
                                </m:e>
                                <m:sub>
                                  <m:r>
                                    <a:rPr lang="en-GB" sz="1600" b="1" i="1">
                                      <a:effectLst/>
                                      <a:latin typeface="Cambria Math" panose="02040503050406030204" pitchFamily="18" charset="0"/>
                                      <a:ea typeface="Calibri" panose="020F0502020204030204" pitchFamily="34" charset="0"/>
                                      <a:cs typeface="Arial" panose="020B0604020202020204" pitchFamily="34" charset="0"/>
                                    </a:rPr>
                                    <m:t>𝒓</m:t>
                                  </m:r>
                                </m:sub>
                              </m:sSub>
                            </m:e>
                            <m:sub>
                              <m:r>
                                <a:rPr lang="en-GB" sz="1600" b="1" i="1">
                                  <a:effectLst/>
                                  <a:latin typeface="Cambria Math" panose="02040503050406030204" pitchFamily="18" charset="0"/>
                                  <a:ea typeface="Calibri" panose="020F0502020204030204" pitchFamily="34" charset="0"/>
                                  <a:cs typeface="Arial" panose="020B0604020202020204" pitchFamily="34" charset="0"/>
                                </a:rPr>
                                <m:t>𝒉𝒐𝒓𝒊𝒛𝒐𝒏𝒕𝒂𝒍</m:t>
                              </m:r>
                            </m:sub>
                          </m:sSub>
                          <m:r>
                            <a:rPr lang="en-GB" sz="1600" b="1" i="1">
                              <a:effectLst/>
                              <a:latin typeface="Cambria Math" panose="02040503050406030204" pitchFamily="18" charset="0"/>
                              <a:ea typeface="Calibri" panose="020F0502020204030204" pitchFamily="34" charset="0"/>
                              <a:cs typeface="Arial" panose="020B0604020202020204" pitchFamily="34" charset="0"/>
                            </a:rPr>
                            <m:t> </m:t>
                          </m:r>
                        </m:sub>
                      </m:sSub>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𝟒𝟖</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𝟔</m:t>
                      </m:r>
                    </m:oMath>
                  </m:oMathPara>
                </a14:m>
                <a:endParaRPr lang="en-GB" sz="1600" b="1" dirty="0">
                  <a:effectLst/>
                  <a:latin typeface="Calibri" panose="020F0502020204030204" pitchFamily="34" charset="0"/>
                  <a:ea typeface="Calibri" panose="020F0502020204030204" pitchFamily="34" charset="0"/>
                  <a:cs typeface="Arial" panose="020B0604020202020204" pitchFamily="34" charset="0"/>
                </a:endParaRPr>
              </a:p>
              <a:p>
                <a:endParaRPr lang="en-GB" sz="1600" dirty="0"/>
              </a:p>
            </p:txBody>
          </p:sp>
        </mc:Choice>
        <mc:Fallback xmlns="">
          <p:sp>
            <p:nvSpPr>
              <p:cNvPr id="88" name="CasellaDiTesto 87">
                <a:extLst>
                  <a:ext uri="{FF2B5EF4-FFF2-40B4-BE49-F238E27FC236}">
                    <a16:creationId xmlns:a16="http://schemas.microsoft.com/office/drawing/2014/main" id="{377D9FF2-B29D-B352-5BA9-1B691C7AD6D2}"/>
                  </a:ext>
                </a:extLst>
              </p:cNvPr>
              <p:cNvSpPr txBox="1">
                <a:spLocks noRot="1" noChangeAspect="1" noMove="1" noResize="1" noEditPoints="1" noAdjustHandles="1" noChangeArrowheads="1" noChangeShapeType="1" noTextEdit="1"/>
              </p:cNvSpPr>
              <p:nvPr/>
            </p:nvSpPr>
            <p:spPr>
              <a:xfrm>
                <a:off x="4104494" y="5331703"/>
                <a:ext cx="2139560" cy="1563698"/>
              </a:xfrm>
              <a:prstGeom prst="rect">
                <a:avLst/>
              </a:prstGeom>
              <a:blipFill>
                <a:blip r:embed="rId7"/>
                <a:stretch>
                  <a:fillRect/>
                </a:stretch>
              </a:blipFill>
            </p:spPr>
            <p:txBody>
              <a:bodyPr/>
              <a:lstStyle/>
              <a:p>
                <a:r>
                  <a:rPr lang="en-GB">
                    <a:noFill/>
                  </a:rPr>
                  <a:t> </a:t>
                </a:r>
              </a:p>
            </p:txBody>
          </p:sp>
        </mc:Fallback>
      </mc:AlternateContent>
      <p:pic>
        <p:nvPicPr>
          <p:cNvPr id="89" name="Immagine 88">
            <a:extLst>
              <a:ext uri="{FF2B5EF4-FFF2-40B4-BE49-F238E27FC236}">
                <a16:creationId xmlns:a16="http://schemas.microsoft.com/office/drawing/2014/main" id="{6D6436D6-1F97-B0D4-2509-C6AEA227116C}"/>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81749" y="7851822"/>
            <a:ext cx="5326380" cy="2648585"/>
          </a:xfrm>
          <a:prstGeom prst="rect">
            <a:avLst/>
          </a:prstGeom>
          <a:noFill/>
          <a:ln>
            <a:noFill/>
          </a:ln>
        </p:spPr>
      </p:pic>
      <p:grpSp>
        <p:nvGrpSpPr>
          <p:cNvPr id="3" name="Graphic 2">
            <a:extLst>
              <a:ext uri="{FF2B5EF4-FFF2-40B4-BE49-F238E27FC236}">
                <a16:creationId xmlns:a16="http://schemas.microsoft.com/office/drawing/2014/main" id="{53C1F668-2971-6BA9-3CDB-FAC8E3C1C9D7}"/>
              </a:ext>
            </a:extLst>
          </p:cNvPr>
          <p:cNvGrpSpPr/>
          <p:nvPr/>
        </p:nvGrpSpPr>
        <p:grpSpPr>
          <a:xfrm>
            <a:off x="223199" y="159385"/>
            <a:ext cx="530780" cy="894335"/>
            <a:chOff x="8544795" y="2061601"/>
            <a:chExt cx="2445520" cy="4313293"/>
          </a:xfrm>
        </p:grpSpPr>
        <p:sp>
          <p:nvSpPr>
            <p:cNvPr id="58" name="Freeform: Shape 203">
              <a:extLst>
                <a:ext uri="{FF2B5EF4-FFF2-40B4-BE49-F238E27FC236}">
                  <a16:creationId xmlns:a16="http://schemas.microsoft.com/office/drawing/2014/main" id="{E2E27901-6B0C-8A31-5309-5B1B17D0F3F5}"/>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3" name="Freeform: Shape 204">
              <a:extLst>
                <a:ext uri="{FF2B5EF4-FFF2-40B4-BE49-F238E27FC236}">
                  <a16:creationId xmlns:a16="http://schemas.microsoft.com/office/drawing/2014/main" id="{F99B871E-C34C-EE93-18A1-7905BDD90F61}"/>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5" name="Freeform: Shape 205">
              <a:extLst>
                <a:ext uri="{FF2B5EF4-FFF2-40B4-BE49-F238E27FC236}">
                  <a16:creationId xmlns:a16="http://schemas.microsoft.com/office/drawing/2014/main" id="{78762C59-51C1-0B25-5B46-F38579EC5F63}"/>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14</a:t>
              </a:r>
            </a:p>
          </p:txBody>
        </p:sp>
        <p:sp>
          <p:nvSpPr>
            <p:cNvPr id="76" name="Freeform: Shape 206">
              <a:extLst>
                <a:ext uri="{FF2B5EF4-FFF2-40B4-BE49-F238E27FC236}">
                  <a16:creationId xmlns:a16="http://schemas.microsoft.com/office/drawing/2014/main" id="{5694902E-E642-1BAE-618F-F984DD9EEB0C}"/>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110215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arn(inVertical)">
                                      <p:cBhvr>
                                        <p:cTn id="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3308706">
            <a:off x="18787232" y="4290663"/>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56" name="TextBox 30">
            <a:extLst>
              <a:ext uri="{FF2B5EF4-FFF2-40B4-BE49-F238E27FC236}">
                <a16:creationId xmlns:a16="http://schemas.microsoft.com/office/drawing/2014/main" id="{AF949E22-41C9-89A6-17EB-328B74828E52}"/>
              </a:ext>
            </a:extLst>
          </p:cNvPr>
          <p:cNvSpPr txBox="1"/>
          <p:nvPr/>
        </p:nvSpPr>
        <p:spPr>
          <a:xfrm>
            <a:off x="11116633" y="1471757"/>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16633" y="1254319"/>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82" name="TextBox 30">
            <a:extLst>
              <a:ext uri="{FF2B5EF4-FFF2-40B4-BE49-F238E27FC236}">
                <a16:creationId xmlns:a16="http://schemas.microsoft.com/office/drawing/2014/main" id="{4282D278-B583-71FE-AC1D-026BD698C84C}"/>
              </a:ext>
            </a:extLst>
          </p:cNvPr>
          <p:cNvSpPr txBox="1"/>
          <p:nvPr/>
        </p:nvSpPr>
        <p:spPr>
          <a:xfrm>
            <a:off x="185860" y="1264980"/>
            <a:ext cx="8814798" cy="954107"/>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Pre-fabrication Accelerometer: sensing capacitance</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pic>
        <p:nvPicPr>
          <p:cNvPr id="79" name="Immagine 78">
            <a:extLst>
              <a:ext uri="{FF2B5EF4-FFF2-40B4-BE49-F238E27FC236}">
                <a16:creationId xmlns:a16="http://schemas.microsoft.com/office/drawing/2014/main" id="{FD6D485C-BD82-8CD4-EC49-ECE86A34445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41665" y="2587510"/>
            <a:ext cx="6608739" cy="3194658"/>
          </a:xfrm>
          <a:prstGeom prst="rect">
            <a:avLst/>
          </a:prstGeom>
          <a:noFill/>
          <a:ln>
            <a:noFill/>
          </a:ln>
        </p:spPr>
      </p:pic>
      <p:pic>
        <p:nvPicPr>
          <p:cNvPr id="89" name="Immagine 88">
            <a:extLst>
              <a:ext uri="{FF2B5EF4-FFF2-40B4-BE49-F238E27FC236}">
                <a16:creationId xmlns:a16="http://schemas.microsoft.com/office/drawing/2014/main" id="{6D6436D6-1F97-B0D4-2509-C6AEA227116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753" y="2547769"/>
            <a:ext cx="7170891" cy="3565783"/>
          </a:xfrm>
          <a:prstGeom prst="rect">
            <a:avLst/>
          </a:prstGeom>
          <a:noFill/>
          <a:ln>
            <a:noFill/>
          </a:ln>
        </p:spPr>
      </p:pic>
      <mc:AlternateContent xmlns:mc="http://schemas.openxmlformats.org/markup-compatibility/2006" xmlns:a14="http://schemas.microsoft.com/office/drawing/2010/main">
        <mc:Choice Requires="a14">
          <p:sp>
            <p:nvSpPr>
              <p:cNvPr id="58" name="CasellaDiTesto 57">
                <a:extLst>
                  <a:ext uri="{FF2B5EF4-FFF2-40B4-BE49-F238E27FC236}">
                    <a16:creationId xmlns:a16="http://schemas.microsoft.com/office/drawing/2014/main" id="{6A5B34AE-EBE6-1302-4461-6A9CD5F5A7A6}"/>
                  </a:ext>
                </a:extLst>
              </p:cNvPr>
              <p:cNvSpPr txBox="1"/>
              <p:nvPr/>
            </p:nvSpPr>
            <p:spPr>
              <a:xfrm>
                <a:off x="2140400" y="3186335"/>
                <a:ext cx="15063536" cy="2011320"/>
              </a:xfrm>
              <a:prstGeom prst="rect">
                <a:avLst/>
              </a:prstGeom>
              <a:noFill/>
            </p:spPr>
            <p:txBody>
              <a:bodyPr wrap="square">
                <a:spAutoFit/>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700" i="1" smtClean="0">
                          <a:effectLst/>
                          <a:latin typeface="Cambria Math" panose="02040503050406030204" pitchFamily="18" charset="0"/>
                          <a:ea typeface="Calibri" panose="020F0502020204030204" pitchFamily="34" charset="0"/>
                          <a:cs typeface="Arial" panose="020B0604020202020204" pitchFamily="34" charset="0"/>
                        </a:rPr>
                        <m:t>𝑆𝑢𝑟𝑓𝑎𝑐𝑒</m:t>
                      </m:r>
                      <m:r>
                        <a:rPr lang="en-GB" sz="1700" i="1" smtClean="0">
                          <a:effectLst/>
                          <a:latin typeface="Cambria Math" panose="02040503050406030204" pitchFamily="18" charset="0"/>
                          <a:ea typeface="Calibri" panose="020F0502020204030204" pitchFamily="34" charset="0"/>
                          <a:cs typeface="Arial" panose="020B0604020202020204" pitchFamily="34" charset="0"/>
                        </a:rPr>
                        <m:t> </m:t>
                      </m:r>
                      <m:r>
                        <a:rPr lang="en-GB" sz="1700" i="1" smtClean="0">
                          <a:effectLst/>
                          <a:latin typeface="Cambria Math" panose="02040503050406030204" pitchFamily="18" charset="0"/>
                          <a:ea typeface="Calibri" panose="020F0502020204030204" pitchFamily="34" charset="0"/>
                          <a:cs typeface="Arial" panose="020B0604020202020204" pitchFamily="34" charset="0"/>
                        </a:rPr>
                        <m:t>𝑐h𝑎𝑟𝑔𝑒</m:t>
                      </m:r>
                      <m:r>
                        <a:rPr lang="en-GB" sz="1700" i="1" smtClean="0">
                          <a:effectLst/>
                          <a:latin typeface="Cambria Math" panose="02040503050406030204" pitchFamily="18" charset="0"/>
                          <a:ea typeface="Calibri" panose="020F0502020204030204" pitchFamily="34" charset="0"/>
                          <a:cs typeface="Arial" panose="020B0604020202020204" pitchFamily="34" charset="0"/>
                        </a:rPr>
                        <m:t> </m:t>
                      </m:r>
                      <m:r>
                        <a:rPr lang="en-GB" sz="1700" i="1" smtClean="0">
                          <a:effectLst/>
                          <a:latin typeface="Cambria Math" panose="02040503050406030204" pitchFamily="18" charset="0"/>
                          <a:ea typeface="Calibri" panose="020F0502020204030204" pitchFamily="34" charset="0"/>
                          <a:cs typeface="Arial" panose="020B0604020202020204" pitchFamily="34" charset="0"/>
                        </a:rPr>
                        <m:t>𝑎𝑡</m:t>
                      </m:r>
                      <m:r>
                        <a:rPr lang="en-GB" sz="1700" i="1" smtClean="0">
                          <a:effectLst/>
                          <a:latin typeface="Cambria Math" panose="02040503050406030204" pitchFamily="18" charset="0"/>
                          <a:ea typeface="Calibri" panose="020F0502020204030204" pitchFamily="34" charset="0"/>
                          <a:cs typeface="Arial" panose="020B0604020202020204" pitchFamily="34" charset="0"/>
                        </a:rPr>
                        <m:t> 0</m:t>
                      </m:r>
                      <m:r>
                        <a:rPr lang="en-GB" sz="1700" i="1" smtClean="0">
                          <a:effectLst/>
                          <a:latin typeface="Cambria Math" panose="02040503050406030204" pitchFamily="18" charset="0"/>
                          <a:ea typeface="Calibri" panose="020F0502020204030204" pitchFamily="34" charset="0"/>
                          <a:cs typeface="Arial" panose="020B0604020202020204" pitchFamily="34" charset="0"/>
                        </a:rPr>
                        <m:t>𝑔</m:t>
                      </m:r>
                      <m:r>
                        <a:rPr lang="en-GB" sz="1700" i="1" smtClean="0">
                          <a:effectLst/>
                          <a:latin typeface="Cambria Math" panose="02040503050406030204" pitchFamily="18" charset="0"/>
                          <a:ea typeface="Calibri" panose="020F0502020204030204" pitchFamily="34" charset="0"/>
                          <a:cs typeface="Arial" panose="020B0604020202020204" pitchFamily="34" charset="0"/>
                        </a:rPr>
                        <m:t>=8.11881∗</m:t>
                      </m:r>
                      <m:sSup>
                        <m:sSupPr>
                          <m:ctrlPr>
                            <a:rPr lang="en-GB" sz="1700" i="1">
                              <a:effectLst/>
                              <a:latin typeface="Cambria Math" panose="02040503050406030204" pitchFamily="18" charset="0"/>
                              <a:ea typeface="Calibri" panose="020F0502020204030204" pitchFamily="34" charset="0"/>
                              <a:cs typeface="Arial" panose="020B0604020202020204" pitchFamily="34" charset="0"/>
                            </a:rPr>
                          </m:ctrlPr>
                        </m:sSupPr>
                        <m:e>
                          <m:r>
                            <a:rPr lang="en-GB" sz="1700" i="1">
                              <a:effectLst/>
                              <a:latin typeface="Cambria Math" panose="02040503050406030204" pitchFamily="18" charset="0"/>
                              <a:ea typeface="Calibri" panose="020F0502020204030204" pitchFamily="34" charset="0"/>
                              <a:cs typeface="Arial" panose="020B0604020202020204" pitchFamily="34" charset="0"/>
                            </a:rPr>
                            <m:t>10</m:t>
                          </m:r>
                        </m:e>
                        <m:sup>
                          <m:r>
                            <a:rPr lang="en-GB" sz="1700" i="1">
                              <a:effectLst/>
                              <a:latin typeface="Cambria Math" panose="02040503050406030204" pitchFamily="18" charset="0"/>
                              <a:ea typeface="Calibri" panose="020F0502020204030204" pitchFamily="34" charset="0"/>
                              <a:cs typeface="Arial" panose="020B0604020202020204" pitchFamily="34" charset="0"/>
                            </a:rPr>
                            <m:t>−18</m:t>
                          </m:r>
                        </m:sup>
                      </m:sSup>
                      <m:r>
                        <a:rPr lang="en-GB" sz="1700" i="1">
                          <a:effectLst/>
                          <a:latin typeface="Cambria Math" panose="02040503050406030204" pitchFamily="18" charset="0"/>
                          <a:ea typeface="Calibri" panose="020F0502020204030204" pitchFamily="34" charset="0"/>
                          <a:cs typeface="Arial" panose="020B0604020202020204" pitchFamily="34" charset="0"/>
                        </a:rPr>
                        <m:t>𝐶</m:t>
                      </m:r>
                    </m:oMath>
                  </m:oMathPara>
                </a14:m>
                <a:endParaRPr lang="en-GB" sz="17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700" i="1">
                          <a:effectLst/>
                          <a:latin typeface="Cambria Math" panose="02040503050406030204" pitchFamily="18" charset="0"/>
                          <a:ea typeface="Calibri" panose="020F0502020204030204" pitchFamily="34" charset="0"/>
                          <a:cs typeface="Arial" panose="020B0604020202020204" pitchFamily="34" charset="0"/>
                        </a:rPr>
                        <m:t>𝑆𝑢𝑟𝑓𝑎𝑐𝑒</m:t>
                      </m:r>
                      <m:r>
                        <a:rPr lang="en-GB" sz="1700" i="1">
                          <a:effectLst/>
                          <a:latin typeface="Cambria Math" panose="02040503050406030204" pitchFamily="18" charset="0"/>
                          <a:ea typeface="Calibri" panose="020F0502020204030204" pitchFamily="34" charset="0"/>
                          <a:cs typeface="Arial" panose="020B0604020202020204" pitchFamily="34" charset="0"/>
                        </a:rPr>
                        <m:t> </m:t>
                      </m:r>
                      <m:r>
                        <a:rPr lang="en-GB" sz="1700" i="1">
                          <a:effectLst/>
                          <a:latin typeface="Cambria Math" panose="02040503050406030204" pitchFamily="18" charset="0"/>
                          <a:ea typeface="Calibri" panose="020F0502020204030204" pitchFamily="34" charset="0"/>
                          <a:cs typeface="Arial" panose="020B0604020202020204" pitchFamily="34" charset="0"/>
                        </a:rPr>
                        <m:t>𝑐h𝑎𝑟𝑔𝑒</m:t>
                      </m:r>
                      <m:r>
                        <a:rPr lang="en-GB" sz="1700" i="1">
                          <a:effectLst/>
                          <a:latin typeface="Cambria Math" panose="02040503050406030204" pitchFamily="18" charset="0"/>
                          <a:ea typeface="Calibri" panose="020F0502020204030204" pitchFamily="34" charset="0"/>
                          <a:cs typeface="Arial" panose="020B0604020202020204" pitchFamily="34" charset="0"/>
                        </a:rPr>
                        <m:t> </m:t>
                      </m:r>
                      <m:r>
                        <a:rPr lang="en-GB" sz="1700" i="1">
                          <a:effectLst/>
                          <a:latin typeface="Cambria Math" panose="02040503050406030204" pitchFamily="18" charset="0"/>
                          <a:ea typeface="Calibri" panose="020F0502020204030204" pitchFamily="34" charset="0"/>
                          <a:cs typeface="Arial" panose="020B0604020202020204" pitchFamily="34" charset="0"/>
                        </a:rPr>
                        <m:t>𝑎𝑡</m:t>
                      </m:r>
                      <m:r>
                        <a:rPr lang="en-GB" sz="1700" i="1">
                          <a:effectLst/>
                          <a:latin typeface="Cambria Math" panose="02040503050406030204" pitchFamily="18" charset="0"/>
                          <a:ea typeface="Calibri" panose="020F0502020204030204" pitchFamily="34" charset="0"/>
                          <a:cs typeface="Arial" panose="020B0604020202020204" pitchFamily="34" charset="0"/>
                        </a:rPr>
                        <m:t> 50</m:t>
                      </m:r>
                      <m:r>
                        <a:rPr lang="en-GB" sz="1700" i="1">
                          <a:effectLst/>
                          <a:latin typeface="Cambria Math" panose="02040503050406030204" pitchFamily="18" charset="0"/>
                          <a:ea typeface="Calibri" panose="020F0502020204030204" pitchFamily="34" charset="0"/>
                          <a:cs typeface="Arial" panose="020B0604020202020204" pitchFamily="34" charset="0"/>
                        </a:rPr>
                        <m:t>𝑔</m:t>
                      </m:r>
                      <m:r>
                        <a:rPr lang="en-GB" sz="1700" i="1">
                          <a:effectLst/>
                          <a:latin typeface="Cambria Math" panose="02040503050406030204" pitchFamily="18" charset="0"/>
                          <a:ea typeface="Calibri" panose="020F0502020204030204" pitchFamily="34" charset="0"/>
                          <a:cs typeface="Arial" panose="020B0604020202020204" pitchFamily="34" charset="0"/>
                        </a:rPr>
                        <m:t>=8.11914∗</m:t>
                      </m:r>
                      <m:sSup>
                        <m:sSupPr>
                          <m:ctrlPr>
                            <a:rPr lang="en-GB" sz="1700" i="1">
                              <a:effectLst/>
                              <a:latin typeface="Cambria Math" panose="02040503050406030204" pitchFamily="18" charset="0"/>
                              <a:ea typeface="Calibri" panose="020F0502020204030204" pitchFamily="34" charset="0"/>
                              <a:cs typeface="Arial" panose="020B0604020202020204" pitchFamily="34" charset="0"/>
                            </a:rPr>
                          </m:ctrlPr>
                        </m:sSupPr>
                        <m:e>
                          <m:r>
                            <a:rPr lang="en-GB" sz="1700" i="1">
                              <a:effectLst/>
                              <a:latin typeface="Cambria Math" panose="02040503050406030204" pitchFamily="18" charset="0"/>
                              <a:ea typeface="Calibri" panose="020F0502020204030204" pitchFamily="34" charset="0"/>
                              <a:cs typeface="Arial" panose="020B0604020202020204" pitchFamily="34" charset="0"/>
                            </a:rPr>
                            <m:t>10</m:t>
                          </m:r>
                        </m:e>
                        <m:sup>
                          <m:r>
                            <a:rPr lang="en-GB" sz="1700" i="1">
                              <a:effectLst/>
                              <a:latin typeface="Cambria Math" panose="02040503050406030204" pitchFamily="18" charset="0"/>
                              <a:ea typeface="Calibri" panose="020F0502020204030204" pitchFamily="34" charset="0"/>
                              <a:cs typeface="Arial" panose="020B0604020202020204" pitchFamily="34" charset="0"/>
                            </a:rPr>
                            <m:t>−18</m:t>
                          </m:r>
                        </m:sup>
                      </m:sSup>
                      <m:r>
                        <a:rPr lang="en-GB" sz="1700" i="1">
                          <a:effectLst/>
                          <a:latin typeface="Cambria Math" panose="02040503050406030204" pitchFamily="18" charset="0"/>
                          <a:ea typeface="Calibri" panose="020F0502020204030204" pitchFamily="34" charset="0"/>
                          <a:cs typeface="Arial" panose="020B0604020202020204" pitchFamily="34" charset="0"/>
                        </a:rPr>
                        <m:t>𝐶</m:t>
                      </m:r>
                    </m:oMath>
                  </m:oMathPara>
                </a14:m>
                <a:endParaRPr lang="en-GB" sz="17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700" i="1">
                          <a:effectLst/>
                          <a:latin typeface="Cambria Math" panose="02040503050406030204" pitchFamily="18" charset="0"/>
                          <a:ea typeface="Calibri" panose="020F0502020204030204" pitchFamily="34" charset="0"/>
                          <a:cs typeface="Arial" panose="020B0604020202020204" pitchFamily="34" charset="0"/>
                        </a:rPr>
                        <m:t>𝐶𝑎𝑝𝑎𝑐𝑖𝑡𝑎𝑛𝑐𝑒</m:t>
                      </m:r>
                      <m:r>
                        <a:rPr lang="en-GB" sz="1700" i="1">
                          <a:effectLst/>
                          <a:latin typeface="Cambria Math" panose="02040503050406030204" pitchFamily="18" charset="0"/>
                          <a:ea typeface="Calibri" panose="020F0502020204030204" pitchFamily="34" charset="0"/>
                          <a:cs typeface="Arial" panose="020B0604020202020204" pitchFamily="34" charset="0"/>
                        </a:rPr>
                        <m:t> </m:t>
                      </m:r>
                      <m:r>
                        <a:rPr lang="en-GB" sz="1700" i="1">
                          <a:effectLst/>
                          <a:latin typeface="Cambria Math" panose="02040503050406030204" pitchFamily="18" charset="0"/>
                          <a:ea typeface="Calibri" panose="020F0502020204030204" pitchFamily="34" charset="0"/>
                          <a:cs typeface="Arial" panose="020B0604020202020204" pitchFamily="34" charset="0"/>
                        </a:rPr>
                        <m:t>𝑠𝑒𝑛𝑠𝑒𝑑</m:t>
                      </m:r>
                      <m:r>
                        <a:rPr lang="en-GB" sz="1700" i="1">
                          <a:effectLst/>
                          <a:latin typeface="Cambria Math" panose="02040503050406030204" pitchFamily="18" charset="0"/>
                          <a:ea typeface="Calibri" panose="020F0502020204030204" pitchFamily="34" charset="0"/>
                          <a:cs typeface="Arial" panose="020B0604020202020204" pitchFamily="34" charset="0"/>
                        </a:rPr>
                        <m:t> </m:t>
                      </m:r>
                      <m:r>
                        <a:rPr lang="en-GB" sz="1700" i="1">
                          <a:effectLst/>
                          <a:latin typeface="Cambria Math" panose="02040503050406030204" pitchFamily="18" charset="0"/>
                          <a:ea typeface="Calibri" panose="020F0502020204030204" pitchFamily="34" charset="0"/>
                          <a:cs typeface="Arial" panose="020B0604020202020204" pitchFamily="34" charset="0"/>
                        </a:rPr>
                        <m:t>𝑎𝑡</m:t>
                      </m:r>
                      <m:r>
                        <a:rPr lang="en-GB" sz="1700" i="1">
                          <a:effectLst/>
                          <a:latin typeface="Cambria Math" panose="02040503050406030204" pitchFamily="18" charset="0"/>
                          <a:ea typeface="Calibri" panose="020F0502020204030204" pitchFamily="34" charset="0"/>
                          <a:cs typeface="Arial" panose="020B0604020202020204" pitchFamily="34" charset="0"/>
                        </a:rPr>
                        <m:t> 0</m:t>
                      </m:r>
                      <m:r>
                        <a:rPr lang="en-GB" sz="1700" i="1">
                          <a:effectLst/>
                          <a:latin typeface="Cambria Math" panose="02040503050406030204" pitchFamily="18" charset="0"/>
                          <a:ea typeface="Calibri" panose="020F0502020204030204" pitchFamily="34" charset="0"/>
                          <a:cs typeface="Arial" panose="020B0604020202020204" pitchFamily="34" charset="0"/>
                        </a:rPr>
                        <m:t>𝑔</m:t>
                      </m:r>
                      <m:r>
                        <a:rPr lang="en-GB" sz="1700" i="1">
                          <a:effectLst/>
                          <a:latin typeface="Cambria Math" panose="02040503050406030204" pitchFamily="18" charset="0"/>
                          <a:ea typeface="Calibri" panose="020F0502020204030204" pitchFamily="34" charset="0"/>
                          <a:cs typeface="Arial" panose="020B0604020202020204" pitchFamily="34" charset="0"/>
                        </a:rPr>
                        <m:t>=1.62376∗</m:t>
                      </m:r>
                      <m:sSup>
                        <m:sSupPr>
                          <m:ctrlPr>
                            <a:rPr lang="en-GB" sz="1700" i="1">
                              <a:effectLst/>
                              <a:latin typeface="Cambria Math" panose="02040503050406030204" pitchFamily="18" charset="0"/>
                              <a:ea typeface="Calibri" panose="020F0502020204030204" pitchFamily="34" charset="0"/>
                              <a:cs typeface="Arial" panose="020B0604020202020204" pitchFamily="34" charset="0"/>
                            </a:rPr>
                          </m:ctrlPr>
                        </m:sSupPr>
                        <m:e>
                          <m:r>
                            <a:rPr lang="en-GB" sz="1700" i="1">
                              <a:effectLst/>
                              <a:latin typeface="Cambria Math" panose="02040503050406030204" pitchFamily="18" charset="0"/>
                              <a:ea typeface="Calibri" panose="020F0502020204030204" pitchFamily="34" charset="0"/>
                              <a:cs typeface="Arial" panose="020B0604020202020204" pitchFamily="34" charset="0"/>
                            </a:rPr>
                            <m:t>10</m:t>
                          </m:r>
                        </m:e>
                        <m:sup>
                          <m:r>
                            <a:rPr lang="en-GB" sz="1700" i="1">
                              <a:effectLst/>
                              <a:latin typeface="Cambria Math" panose="02040503050406030204" pitchFamily="18" charset="0"/>
                              <a:ea typeface="Calibri" panose="020F0502020204030204" pitchFamily="34" charset="0"/>
                              <a:cs typeface="Arial" panose="020B0604020202020204" pitchFamily="34" charset="0"/>
                            </a:rPr>
                            <m:t>−14</m:t>
                          </m:r>
                        </m:sup>
                      </m:sSup>
                      <m:r>
                        <a:rPr lang="en-GB" sz="1700" i="1">
                          <a:effectLst/>
                          <a:latin typeface="Cambria Math" panose="02040503050406030204" pitchFamily="18" charset="0"/>
                          <a:ea typeface="Calibri" panose="020F0502020204030204" pitchFamily="34" charset="0"/>
                          <a:cs typeface="Arial" panose="020B0604020202020204" pitchFamily="34" charset="0"/>
                        </a:rPr>
                        <m:t>𝐹</m:t>
                      </m:r>
                    </m:oMath>
                  </m:oMathPara>
                </a14:m>
                <a:endParaRPr lang="en-GB" sz="17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700" i="1">
                          <a:effectLst/>
                          <a:latin typeface="Cambria Math" panose="02040503050406030204" pitchFamily="18" charset="0"/>
                          <a:ea typeface="Calibri" panose="020F0502020204030204" pitchFamily="34" charset="0"/>
                          <a:cs typeface="Arial" panose="020B0604020202020204" pitchFamily="34" charset="0"/>
                        </a:rPr>
                        <m:t>𝐶𝑎𝑝𝑎𝑐𝑖𝑡𝑎𝑛𝑐𝑒</m:t>
                      </m:r>
                      <m:r>
                        <a:rPr lang="en-GB" sz="1700" i="1">
                          <a:effectLst/>
                          <a:latin typeface="Cambria Math" panose="02040503050406030204" pitchFamily="18" charset="0"/>
                          <a:ea typeface="Calibri" panose="020F0502020204030204" pitchFamily="34" charset="0"/>
                          <a:cs typeface="Arial" panose="020B0604020202020204" pitchFamily="34" charset="0"/>
                        </a:rPr>
                        <m:t> </m:t>
                      </m:r>
                      <m:r>
                        <a:rPr lang="en-GB" sz="1700" i="1">
                          <a:effectLst/>
                          <a:latin typeface="Cambria Math" panose="02040503050406030204" pitchFamily="18" charset="0"/>
                          <a:ea typeface="Calibri" panose="020F0502020204030204" pitchFamily="34" charset="0"/>
                          <a:cs typeface="Arial" panose="020B0604020202020204" pitchFamily="34" charset="0"/>
                        </a:rPr>
                        <m:t>𝑠𝑒𝑛𝑠𝑒𝑑</m:t>
                      </m:r>
                      <m:r>
                        <a:rPr lang="en-GB" sz="1700" i="1">
                          <a:effectLst/>
                          <a:latin typeface="Cambria Math" panose="02040503050406030204" pitchFamily="18" charset="0"/>
                          <a:ea typeface="Calibri" panose="020F0502020204030204" pitchFamily="34" charset="0"/>
                          <a:cs typeface="Arial" panose="020B0604020202020204" pitchFamily="34" charset="0"/>
                        </a:rPr>
                        <m:t> </m:t>
                      </m:r>
                      <m:r>
                        <a:rPr lang="en-GB" sz="1700" i="1">
                          <a:effectLst/>
                          <a:latin typeface="Cambria Math" panose="02040503050406030204" pitchFamily="18" charset="0"/>
                          <a:ea typeface="Calibri" panose="020F0502020204030204" pitchFamily="34" charset="0"/>
                          <a:cs typeface="Arial" panose="020B0604020202020204" pitchFamily="34" charset="0"/>
                        </a:rPr>
                        <m:t>𝑎𝑡</m:t>
                      </m:r>
                      <m:r>
                        <a:rPr lang="en-GB" sz="1700" i="1">
                          <a:effectLst/>
                          <a:latin typeface="Cambria Math" panose="02040503050406030204" pitchFamily="18" charset="0"/>
                          <a:ea typeface="Calibri" panose="020F0502020204030204" pitchFamily="34" charset="0"/>
                          <a:cs typeface="Arial" panose="020B0604020202020204" pitchFamily="34" charset="0"/>
                        </a:rPr>
                        <m:t> 50</m:t>
                      </m:r>
                      <m:r>
                        <a:rPr lang="en-GB" sz="1700" i="1">
                          <a:effectLst/>
                          <a:latin typeface="Cambria Math" panose="02040503050406030204" pitchFamily="18" charset="0"/>
                          <a:ea typeface="Calibri" panose="020F0502020204030204" pitchFamily="34" charset="0"/>
                          <a:cs typeface="Arial" panose="020B0604020202020204" pitchFamily="34" charset="0"/>
                        </a:rPr>
                        <m:t>𝑔</m:t>
                      </m:r>
                      <m:r>
                        <a:rPr lang="en-GB" sz="1700" i="1">
                          <a:effectLst/>
                          <a:latin typeface="Cambria Math" panose="02040503050406030204" pitchFamily="18" charset="0"/>
                          <a:ea typeface="Calibri" panose="020F0502020204030204" pitchFamily="34" charset="0"/>
                          <a:cs typeface="Arial" panose="020B0604020202020204" pitchFamily="34" charset="0"/>
                        </a:rPr>
                        <m:t>=1.62382∗</m:t>
                      </m:r>
                      <m:sSup>
                        <m:sSupPr>
                          <m:ctrlPr>
                            <a:rPr lang="en-GB" sz="1700" i="1">
                              <a:effectLst/>
                              <a:latin typeface="Cambria Math" panose="02040503050406030204" pitchFamily="18" charset="0"/>
                              <a:ea typeface="Calibri" panose="020F0502020204030204" pitchFamily="34" charset="0"/>
                              <a:cs typeface="Arial" panose="020B0604020202020204" pitchFamily="34" charset="0"/>
                            </a:rPr>
                          </m:ctrlPr>
                        </m:sSupPr>
                        <m:e>
                          <m:r>
                            <a:rPr lang="en-GB" sz="1700" i="1">
                              <a:effectLst/>
                              <a:latin typeface="Cambria Math" panose="02040503050406030204" pitchFamily="18" charset="0"/>
                              <a:ea typeface="Calibri" panose="020F0502020204030204" pitchFamily="34" charset="0"/>
                              <a:cs typeface="Arial" panose="020B0604020202020204" pitchFamily="34" charset="0"/>
                            </a:rPr>
                            <m:t>10</m:t>
                          </m:r>
                        </m:e>
                        <m:sup>
                          <m:r>
                            <a:rPr lang="en-GB" sz="1700" i="1">
                              <a:effectLst/>
                              <a:latin typeface="Cambria Math" panose="02040503050406030204" pitchFamily="18" charset="0"/>
                              <a:ea typeface="Calibri" panose="020F0502020204030204" pitchFamily="34" charset="0"/>
                              <a:cs typeface="Arial" panose="020B0604020202020204" pitchFamily="34" charset="0"/>
                            </a:rPr>
                            <m:t>−14</m:t>
                          </m:r>
                        </m:sup>
                      </m:sSup>
                      <m:r>
                        <a:rPr lang="en-GB" sz="1700" i="1">
                          <a:effectLst/>
                          <a:latin typeface="Cambria Math" panose="02040503050406030204" pitchFamily="18" charset="0"/>
                          <a:ea typeface="Calibri" panose="020F0502020204030204" pitchFamily="34" charset="0"/>
                          <a:cs typeface="Arial" panose="020B0604020202020204" pitchFamily="34" charset="0"/>
                        </a:rPr>
                        <m:t>𝐹</m:t>
                      </m:r>
                    </m:oMath>
                  </m:oMathPara>
                </a14:m>
                <a:endParaRPr lang="en-GB" sz="17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700" i="1">
                          <a:effectLst/>
                          <a:latin typeface="Cambria Math" panose="02040503050406030204" pitchFamily="18" charset="0"/>
                          <a:ea typeface="Calibri" panose="020F0502020204030204" pitchFamily="34" charset="0"/>
                          <a:cs typeface="Arial" panose="020B0604020202020204" pitchFamily="34" charset="0"/>
                        </a:rPr>
                        <m:t>𝑆𝑒𝑛𝑠𝑖𝑡𝑖𝑣𝑖𝑡𝑦</m:t>
                      </m:r>
                      <m:r>
                        <a:rPr lang="en-GB" sz="1700" i="1">
                          <a:effectLst/>
                          <a:latin typeface="Cambria Math" panose="02040503050406030204" pitchFamily="18" charset="0"/>
                          <a:ea typeface="Calibri" panose="020F0502020204030204" pitchFamily="34" charset="0"/>
                          <a:cs typeface="Arial" panose="020B0604020202020204" pitchFamily="34" charset="0"/>
                        </a:rPr>
                        <m:t>=</m:t>
                      </m:r>
                      <m:r>
                        <a:rPr lang="en-GB" sz="1700" b="1" i="1">
                          <a:effectLst/>
                          <a:latin typeface="Cambria Math" panose="02040503050406030204" pitchFamily="18" charset="0"/>
                          <a:ea typeface="Calibri" panose="020F0502020204030204" pitchFamily="34" charset="0"/>
                          <a:cs typeface="Arial" panose="020B0604020202020204" pitchFamily="34" charset="0"/>
                        </a:rPr>
                        <m:t>𝟏</m:t>
                      </m:r>
                      <m:r>
                        <a:rPr lang="en-GB" sz="1700" b="1" i="1">
                          <a:effectLst/>
                          <a:latin typeface="Cambria Math" panose="02040503050406030204" pitchFamily="18" charset="0"/>
                          <a:ea typeface="Calibri" panose="020F0502020204030204" pitchFamily="34" charset="0"/>
                          <a:cs typeface="Arial" panose="020B0604020202020204" pitchFamily="34" charset="0"/>
                        </a:rPr>
                        <m:t>.</m:t>
                      </m:r>
                      <m:r>
                        <a:rPr lang="en-GB" sz="1700" b="1" i="1">
                          <a:effectLst/>
                          <a:latin typeface="Cambria Math" panose="02040503050406030204" pitchFamily="18" charset="0"/>
                          <a:ea typeface="Calibri" panose="020F0502020204030204" pitchFamily="34" charset="0"/>
                          <a:cs typeface="Arial" panose="020B0604020202020204" pitchFamily="34" charset="0"/>
                        </a:rPr>
                        <m:t>𝟑𝟐𝟑𝟕𝟔</m:t>
                      </m:r>
                      <m:r>
                        <a:rPr lang="en-GB" sz="1700" b="1" i="1">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700" b="1" i="1">
                              <a:effectLst/>
                              <a:latin typeface="Cambria Math" panose="02040503050406030204" pitchFamily="18" charset="0"/>
                              <a:ea typeface="Calibri" panose="020F0502020204030204" pitchFamily="34" charset="0"/>
                              <a:cs typeface="Arial" panose="020B0604020202020204" pitchFamily="34" charset="0"/>
                            </a:rPr>
                          </m:ctrlPr>
                        </m:sSupPr>
                        <m:e>
                          <m:r>
                            <a:rPr lang="en-GB" sz="1700" b="1" i="1">
                              <a:effectLst/>
                              <a:latin typeface="Cambria Math" panose="02040503050406030204" pitchFamily="18" charset="0"/>
                              <a:ea typeface="Calibri" panose="020F0502020204030204" pitchFamily="34" charset="0"/>
                              <a:cs typeface="Arial" panose="020B0604020202020204" pitchFamily="34" charset="0"/>
                            </a:rPr>
                            <m:t>𝟏𝟎</m:t>
                          </m:r>
                        </m:e>
                        <m:sup>
                          <m:r>
                            <a:rPr lang="en-GB" sz="1700" b="1" i="1">
                              <a:effectLst/>
                              <a:latin typeface="Cambria Math" panose="02040503050406030204" pitchFamily="18" charset="0"/>
                              <a:ea typeface="Calibri" panose="020F0502020204030204" pitchFamily="34" charset="0"/>
                              <a:cs typeface="Arial" panose="020B0604020202020204" pitchFamily="34" charset="0"/>
                            </a:rPr>
                            <m:t>−</m:t>
                          </m:r>
                          <m:r>
                            <a:rPr lang="en-GB" sz="1700" b="1" i="1">
                              <a:effectLst/>
                              <a:latin typeface="Cambria Math" panose="02040503050406030204" pitchFamily="18" charset="0"/>
                              <a:ea typeface="Calibri" panose="020F0502020204030204" pitchFamily="34" charset="0"/>
                              <a:cs typeface="Arial" panose="020B0604020202020204" pitchFamily="34" charset="0"/>
                            </a:rPr>
                            <m:t>𝟐𝟎</m:t>
                          </m:r>
                        </m:sup>
                      </m:sSup>
                      <m:r>
                        <a:rPr lang="en-GB" sz="1700" b="1" i="1">
                          <a:effectLst/>
                          <a:latin typeface="Cambria Math" panose="02040503050406030204" pitchFamily="18" charset="0"/>
                          <a:ea typeface="Calibri" panose="020F0502020204030204" pitchFamily="34" charset="0"/>
                          <a:cs typeface="Arial" panose="020B0604020202020204" pitchFamily="34" charset="0"/>
                        </a:rPr>
                        <m:t>𝑭</m:t>
                      </m:r>
                      <m:r>
                        <a:rPr lang="en-GB" sz="1700" b="1" i="1">
                          <a:effectLst/>
                          <a:latin typeface="Cambria Math" panose="02040503050406030204" pitchFamily="18" charset="0"/>
                          <a:ea typeface="Calibri" panose="020F0502020204030204" pitchFamily="34" charset="0"/>
                          <a:cs typeface="Arial" panose="020B0604020202020204" pitchFamily="34" charset="0"/>
                        </a:rPr>
                        <m:t>/</m:t>
                      </m:r>
                      <m:r>
                        <a:rPr lang="en-GB" sz="1700" b="1" i="1">
                          <a:effectLst/>
                          <a:latin typeface="Cambria Math" panose="02040503050406030204" pitchFamily="18" charset="0"/>
                          <a:ea typeface="Calibri" panose="020F0502020204030204" pitchFamily="34" charset="0"/>
                          <a:cs typeface="Arial" panose="020B0604020202020204" pitchFamily="34" charset="0"/>
                        </a:rPr>
                        <m:t>𝒈</m:t>
                      </m:r>
                      <m:r>
                        <a:rPr lang="en-GB" sz="1700" b="1" i="1">
                          <a:effectLst/>
                          <a:latin typeface="Cambria Math" panose="02040503050406030204" pitchFamily="18" charset="0"/>
                          <a:ea typeface="Calibri" panose="020F0502020204030204" pitchFamily="34" charset="0"/>
                          <a:cs typeface="Arial" panose="020B0604020202020204" pitchFamily="34" charset="0"/>
                        </a:rPr>
                        <m:t> </m:t>
                      </m:r>
                    </m:oMath>
                  </m:oMathPara>
                </a14:m>
                <a:endParaRPr lang="en-GB" sz="17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58" name="CasellaDiTesto 57">
                <a:extLst>
                  <a:ext uri="{FF2B5EF4-FFF2-40B4-BE49-F238E27FC236}">
                    <a16:creationId xmlns:a16="http://schemas.microsoft.com/office/drawing/2014/main" id="{6A5B34AE-EBE6-1302-4461-6A9CD5F5A7A6}"/>
                  </a:ext>
                </a:extLst>
              </p:cNvPr>
              <p:cNvSpPr txBox="1">
                <a:spLocks noRot="1" noChangeAspect="1" noMove="1" noResize="1" noEditPoints="1" noAdjustHandles="1" noChangeArrowheads="1" noChangeShapeType="1" noTextEdit="1"/>
              </p:cNvSpPr>
              <p:nvPr/>
            </p:nvSpPr>
            <p:spPr>
              <a:xfrm>
                <a:off x="2140400" y="3186335"/>
                <a:ext cx="15063536" cy="2011320"/>
              </a:xfrm>
              <a:prstGeom prst="rect">
                <a:avLst/>
              </a:prstGeom>
              <a:blipFill>
                <a:blip r:embed="rId4"/>
                <a:stretch>
                  <a:fillRect/>
                </a:stretch>
              </a:blipFill>
            </p:spPr>
            <p:txBody>
              <a:bodyPr/>
              <a:lstStyle/>
              <a:p>
                <a:r>
                  <a:rPr lang="en-GB">
                    <a:noFill/>
                  </a:rPr>
                  <a:t> </a:t>
                </a:r>
              </a:p>
            </p:txBody>
          </p:sp>
        </mc:Fallback>
      </mc:AlternateContent>
      <p:pic>
        <p:nvPicPr>
          <p:cNvPr id="75" name="Immagine 74">
            <a:extLst>
              <a:ext uri="{FF2B5EF4-FFF2-40B4-BE49-F238E27FC236}">
                <a16:creationId xmlns:a16="http://schemas.microsoft.com/office/drawing/2014/main" id="{F4F13D67-89A9-EEF7-4031-03BDBFF1F1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3207" y="7268330"/>
            <a:ext cx="3830326" cy="2872745"/>
          </a:xfrm>
          <a:prstGeom prst="rect">
            <a:avLst/>
          </a:prstGeom>
        </p:spPr>
      </p:pic>
      <p:grpSp>
        <p:nvGrpSpPr>
          <p:cNvPr id="3" name="Graphic 2">
            <a:extLst>
              <a:ext uri="{FF2B5EF4-FFF2-40B4-BE49-F238E27FC236}">
                <a16:creationId xmlns:a16="http://schemas.microsoft.com/office/drawing/2014/main" id="{CE0A4A48-912D-EA1D-DBB0-F1AF850A7317}"/>
              </a:ext>
            </a:extLst>
          </p:cNvPr>
          <p:cNvGrpSpPr/>
          <p:nvPr/>
        </p:nvGrpSpPr>
        <p:grpSpPr>
          <a:xfrm>
            <a:off x="223199" y="159385"/>
            <a:ext cx="530780" cy="894335"/>
            <a:chOff x="8544795" y="2061601"/>
            <a:chExt cx="2445520" cy="4313293"/>
          </a:xfrm>
        </p:grpSpPr>
        <p:sp>
          <p:nvSpPr>
            <p:cNvPr id="63" name="Freeform: Shape 203">
              <a:extLst>
                <a:ext uri="{FF2B5EF4-FFF2-40B4-BE49-F238E27FC236}">
                  <a16:creationId xmlns:a16="http://schemas.microsoft.com/office/drawing/2014/main" id="{54275B4B-7A81-96BB-05C2-7BA0D4AF311B}"/>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2" name="Freeform: Shape 204">
              <a:extLst>
                <a:ext uri="{FF2B5EF4-FFF2-40B4-BE49-F238E27FC236}">
                  <a16:creationId xmlns:a16="http://schemas.microsoft.com/office/drawing/2014/main" id="{A84BE991-DD5E-858A-CBAD-1CDAF3D5716B}"/>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6" name="Freeform: Shape 205">
              <a:extLst>
                <a:ext uri="{FF2B5EF4-FFF2-40B4-BE49-F238E27FC236}">
                  <a16:creationId xmlns:a16="http://schemas.microsoft.com/office/drawing/2014/main" id="{3B1BDC67-755F-FF4D-2F21-C63BE6C2A788}"/>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15</a:t>
              </a:r>
            </a:p>
          </p:txBody>
        </p:sp>
        <p:sp>
          <p:nvSpPr>
            <p:cNvPr id="77" name="Freeform: Shape 206">
              <a:extLst>
                <a:ext uri="{FF2B5EF4-FFF2-40B4-BE49-F238E27FC236}">
                  <a16:creationId xmlns:a16="http://schemas.microsoft.com/office/drawing/2014/main" id="{878E2ADC-8707-56D1-B0FE-567C5C445D97}"/>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34286047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3308706">
            <a:off x="13132945" y="9918010"/>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56" name="TextBox 30">
            <a:extLst>
              <a:ext uri="{FF2B5EF4-FFF2-40B4-BE49-F238E27FC236}">
                <a16:creationId xmlns:a16="http://schemas.microsoft.com/office/drawing/2014/main" id="{AF949E22-41C9-89A6-17EB-328B74828E52}"/>
              </a:ext>
            </a:extLst>
          </p:cNvPr>
          <p:cNvSpPr txBox="1"/>
          <p:nvPr/>
        </p:nvSpPr>
        <p:spPr>
          <a:xfrm>
            <a:off x="11116633" y="1471757"/>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16633" y="1254319"/>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82" name="TextBox 30">
            <a:extLst>
              <a:ext uri="{FF2B5EF4-FFF2-40B4-BE49-F238E27FC236}">
                <a16:creationId xmlns:a16="http://schemas.microsoft.com/office/drawing/2014/main" id="{4282D278-B583-71FE-AC1D-026BD698C84C}"/>
              </a:ext>
            </a:extLst>
          </p:cNvPr>
          <p:cNvSpPr txBox="1"/>
          <p:nvPr/>
        </p:nvSpPr>
        <p:spPr>
          <a:xfrm>
            <a:off x="185860" y="1264980"/>
            <a:ext cx="8814798"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Post-fabrication Accelerometer</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pic>
        <p:nvPicPr>
          <p:cNvPr id="89" name="Immagine 88">
            <a:extLst>
              <a:ext uri="{FF2B5EF4-FFF2-40B4-BE49-F238E27FC236}">
                <a16:creationId xmlns:a16="http://schemas.microsoft.com/office/drawing/2014/main" id="{6D6436D6-1F97-B0D4-2509-C6AEA227116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4688" y="2801864"/>
            <a:ext cx="6381098" cy="3173052"/>
          </a:xfrm>
          <a:prstGeom prst="rect">
            <a:avLst/>
          </a:prstGeom>
          <a:noFill/>
          <a:ln>
            <a:noFill/>
          </a:ln>
        </p:spPr>
      </p:pic>
      <mc:AlternateContent xmlns:mc="http://schemas.openxmlformats.org/markup-compatibility/2006" xmlns:a14="http://schemas.microsoft.com/office/drawing/2010/main">
        <mc:Choice Requires="a14">
          <p:sp>
            <p:nvSpPr>
              <p:cNvPr id="58" name="CasellaDiTesto 57">
                <a:extLst>
                  <a:ext uri="{FF2B5EF4-FFF2-40B4-BE49-F238E27FC236}">
                    <a16:creationId xmlns:a16="http://schemas.microsoft.com/office/drawing/2014/main" id="{6A5B34AE-EBE6-1302-4461-6A9CD5F5A7A6}"/>
                  </a:ext>
                </a:extLst>
              </p:cNvPr>
              <p:cNvSpPr txBox="1"/>
              <p:nvPr/>
            </p:nvSpPr>
            <p:spPr>
              <a:xfrm>
                <a:off x="1700442" y="1793345"/>
                <a:ext cx="15063536" cy="295638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700" i="1" smtClean="0">
                              <a:latin typeface="Cambria Math" panose="02040503050406030204" pitchFamily="18" charset="0"/>
                            </a:rPr>
                          </m:ctrlPr>
                        </m:sSubPr>
                        <m:e>
                          <m:r>
                            <a:rPr lang="en-GB" sz="1700" i="1">
                              <a:latin typeface="Cambria Math" panose="02040503050406030204" pitchFamily="18" charset="0"/>
                            </a:rPr>
                            <m:t>𝑇</m:t>
                          </m:r>
                        </m:e>
                        <m:sub>
                          <m:r>
                            <a:rPr lang="en-GB" sz="1700" i="1">
                              <a:latin typeface="Cambria Math" panose="02040503050406030204" pitchFamily="18" charset="0"/>
                            </a:rPr>
                            <m:t>𝑓𝑖𝑥𝑒𝑑</m:t>
                          </m:r>
                          <m:r>
                            <a:rPr lang="en-GB" sz="1700" i="1">
                              <a:latin typeface="Cambria Math" panose="02040503050406030204" pitchFamily="18" charset="0"/>
                            </a:rPr>
                            <m:t> </m:t>
                          </m:r>
                          <m:r>
                            <a:rPr lang="en-GB" sz="1700" i="1">
                              <a:latin typeface="Cambria Math" panose="02040503050406030204" pitchFamily="18" charset="0"/>
                            </a:rPr>
                            <m:t>𝑏𝑙𝑜𝑐𝑘𝑠</m:t>
                          </m:r>
                          <m:r>
                            <a:rPr lang="en-GB" sz="1700" i="1">
                              <a:latin typeface="Cambria Math" panose="02040503050406030204" pitchFamily="18" charset="0"/>
                            </a:rPr>
                            <m:t> </m:t>
                          </m:r>
                        </m:sub>
                      </m:sSub>
                      <m:r>
                        <a:rPr lang="en-GB" sz="1700" i="1">
                          <a:latin typeface="Cambria Math" panose="02040503050406030204" pitchFamily="18" charset="0"/>
                        </a:rPr>
                        <m:t> = 5.08</m:t>
                      </m:r>
                      <m:r>
                        <a:rPr lang="en-GB" sz="1700" i="1">
                          <a:latin typeface="Cambria Math" panose="02040503050406030204" pitchFamily="18" charset="0"/>
                        </a:rPr>
                        <m:t>𝑢𝑚</m:t>
                      </m:r>
                    </m:oMath>
                  </m:oMathPara>
                </a14:m>
                <a:endParaRPr lang="en-GB" sz="1700" dirty="0"/>
              </a:p>
              <a:p>
                <a:pPr/>
                <a14:m>
                  <m:oMathPara xmlns:m="http://schemas.openxmlformats.org/officeDocument/2006/math">
                    <m:oMathParaPr>
                      <m:jc m:val="centerGroup"/>
                    </m:oMathParaPr>
                    <m:oMath xmlns:m="http://schemas.openxmlformats.org/officeDocument/2006/math">
                      <m:sSub>
                        <m:sSubPr>
                          <m:ctrlPr>
                            <a:rPr lang="en-GB" sz="1700" i="1">
                              <a:latin typeface="Cambria Math" panose="02040503050406030204" pitchFamily="18" charset="0"/>
                            </a:rPr>
                          </m:ctrlPr>
                        </m:sSubPr>
                        <m:e>
                          <m:r>
                            <a:rPr lang="en-GB" sz="1700" i="1">
                              <a:latin typeface="Cambria Math" panose="02040503050406030204" pitchFamily="18" charset="0"/>
                            </a:rPr>
                            <m:t>𝑇</m:t>
                          </m:r>
                        </m:e>
                        <m:sub>
                          <m:r>
                            <a:rPr lang="en-GB" sz="1700" i="1">
                              <a:latin typeface="Cambria Math" panose="02040503050406030204" pitchFamily="18" charset="0"/>
                            </a:rPr>
                            <m:t>𝑠𝑝𝑟𝑖𝑛𝑔𝑠</m:t>
                          </m:r>
                        </m:sub>
                      </m:sSub>
                      <m:r>
                        <a:rPr lang="en-GB" sz="1700" i="1">
                          <a:latin typeface="Cambria Math" panose="02040503050406030204" pitchFamily="18" charset="0"/>
                        </a:rPr>
                        <m:t>=2.17</m:t>
                      </m:r>
                      <m:r>
                        <a:rPr lang="en-GB" sz="1700" i="1">
                          <a:latin typeface="Cambria Math" panose="02040503050406030204" pitchFamily="18" charset="0"/>
                        </a:rPr>
                        <m:t>𝑢𝑚</m:t>
                      </m:r>
                    </m:oMath>
                  </m:oMathPara>
                </a14:m>
                <a:endParaRPr lang="en-GB" sz="1700" dirty="0"/>
              </a:p>
              <a:p>
                <a:pPr/>
                <a14:m>
                  <m:oMathPara xmlns:m="http://schemas.openxmlformats.org/officeDocument/2006/math">
                    <m:oMathParaPr>
                      <m:jc m:val="centerGroup"/>
                    </m:oMathParaPr>
                    <m:oMath xmlns:m="http://schemas.openxmlformats.org/officeDocument/2006/math">
                      <m:sSub>
                        <m:sSubPr>
                          <m:ctrlPr>
                            <a:rPr lang="en-GB" sz="1700" i="1">
                              <a:latin typeface="Cambria Math" panose="02040503050406030204" pitchFamily="18" charset="0"/>
                            </a:rPr>
                          </m:ctrlPr>
                        </m:sSubPr>
                        <m:e>
                          <m:r>
                            <a:rPr lang="en-GB" sz="1700" i="1">
                              <a:latin typeface="Cambria Math" panose="02040503050406030204" pitchFamily="18" charset="0"/>
                            </a:rPr>
                            <m:t>𝑇</m:t>
                          </m:r>
                        </m:e>
                        <m:sub>
                          <m:r>
                            <a:rPr lang="en-GB" sz="1700" i="1">
                              <a:latin typeface="Cambria Math" panose="02040503050406030204" pitchFamily="18" charset="0"/>
                            </a:rPr>
                            <m:t>𝑝</m:t>
                          </m:r>
                        </m:sub>
                      </m:sSub>
                      <m:r>
                        <a:rPr lang="en-GB" sz="1700" i="1">
                          <a:latin typeface="Cambria Math" panose="02040503050406030204" pitchFamily="18" charset="0"/>
                        </a:rPr>
                        <m:t>=3.494</m:t>
                      </m:r>
                      <m:r>
                        <a:rPr lang="en-GB" sz="1700" i="1">
                          <a:latin typeface="Cambria Math" panose="02040503050406030204" pitchFamily="18" charset="0"/>
                        </a:rPr>
                        <m:t>𝑢𝑚</m:t>
                      </m:r>
                    </m:oMath>
                  </m:oMathPara>
                </a14:m>
                <a:endParaRPr lang="en-GB" sz="1700" dirty="0"/>
              </a:p>
              <a:p>
                <a:pPr/>
                <a14:m>
                  <m:oMathPara xmlns:m="http://schemas.openxmlformats.org/officeDocument/2006/math">
                    <m:oMathParaPr>
                      <m:jc m:val="centerGroup"/>
                    </m:oMathParaPr>
                    <m:oMath xmlns:m="http://schemas.openxmlformats.org/officeDocument/2006/math">
                      <m:sSub>
                        <m:sSubPr>
                          <m:ctrlPr>
                            <a:rPr lang="en-GB" sz="1700" i="1">
                              <a:latin typeface="Cambria Math" panose="02040503050406030204" pitchFamily="18" charset="0"/>
                            </a:rPr>
                          </m:ctrlPr>
                        </m:sSubPr>
                        <m:e>
                          <m:r>
                            <a:rPr lang="en-GB" sz="1700" i="1">
                              <a:latin typeface="Cambria Math" panose="02040503050406030204" pitchFamily="18" charset="0"/>
                            </a:rPr>
                            <m:t>𝑚</m:t>
                          </m:r>
                        </m:e>
                        <m:sub>
                          <m:r>
                            <a:rPr lang="en-GB" sz="1700" i="1">
                              <a:latin typeface="Cambria Math" panose="02040503050406030204" pitchFamily="18" charset="0"/>
                            </a:rPr>
                            <m:t>h𝑜𝑚𝑜𝑔</m:t>
                          </m:r>
                        </m:sub>
                      </m:sSub>
                      <m:r>
                        <a:rPr lang="en-GB" sz="1700" i="1">
                          <a:latin typeface="Cambria Math" panose="02040503050406030204" pitchFamily="18" charset="0"/>
                        </a:rPr>
                        <m:t>=4.659∗</m:t>
                      </m:r>
                      <m:sSup>
                        <m:sSupPr>
                          <m:ctrlPr>
                            <a:rPr lang="en-GB" sz="1700" i="1">
                              <a:latin typeface="Cambria Math" panose="02040503050406030204" pitchFamily="18" charset="0"/>
                            </a:rPr>
                          </m:ctrlPr>
                        </m:sSupPr>
                        <m:e>
                          <m:r>
                            <a:rPr lang="en-GB" sz="1700" i="1">
                              <a:latin typeface="Cambria Math" panose="02040503050406030204" pitchFamily="18" charset="0"/>
                            </a:rPr>
                            <m:t>10</m:t>
                          </m:r>
                        </m:e>
                        <m:sup>
                          <m:r>
                            <a:rPr lang="en-GB" sz="1700" i="1">
                              <a:latin typeface="Cambria Math" panose="02040503050406030204" pitchFamily="18" charset="0"/>
                            </a:rPr>
                            <m:t>−10</m:t>
                          </m:r>
                        </m:sup>
                      </m:sSup>
                      <m:r>
                        <a:rPr lang="en-GB" sz="1700" i="1">
                          <a:latin typeface="Cambria Math" panose="02040503050406030204" pitchFamily="18" charset="0"/>
                        </a:rPr>
                        <m:t>𝑘𝑔</m:t>
                      </m:r>
                    </m:oMath>
                  </m:oMathPara>
                </a14:m>
                <a:endParaRPr lang="en-GB" sz="1700" dirty="0"/>
              </a:p>
              <a:p>
                <a:pPr/>
                <a14:m>
                  <m:oMathPara xmlns:m="http://schemas.openxmlformats.org/officeDocument/2006/math">
                    <m:oMathParaPr>
                      <m:jc m:val="centerGroup"/>
                    </m:oMathParaPr>
                    <m:oMath xmlns:m="http://schemas.openxmlformats.org/officeDocument/2006/math">
                      <m:sSub>
                        <m:sSubPr>
                          <m:ctrlPr>
                            <a:rPr lang="en-GB" sz="1700" i="1">
                              <a:latin typeface="Cambria Math" panose="02040503050406030204" pitchFamily="18" charset="0"/>
                            </a:rPr>
                          </m:ctrlPr>
                        </m:sSubPr>
                        <m:e>
                          <m:r>
                            <a:rPr lang="en-GB" sz="1700" i="1">
                              <a:latin typeface="Cambria Math" panose="02040503050406030204" pitchFamily="18" charset="0"/>
                            </a:rPr>
                            <m:t>𝑓</m:t>
                          </m:r>
                        </m:e>
                        <m:sub>
                          <m:sSub>
                            <m:sSubPr>
                              <m:ctrlPr>
                                <a:rPr lang="en-GB" sz="1700" i="1">
                                  <a:latin typeface="Cambria Math" panose="02040503050406030204" pitchFamily="18" charset="0"/>
                                </a:rPr>
                              </m:ctrlPr>
                            </m:sSubPr>
                            <m:e>
                              <m:r>
                                <a:rPr lang="en-GB" sz="1700" i="1">
                                  <a:latin typeface="Cambria Math" panose="02040503050406030204" pitchFamily="18" charset="0"/>
                                </a:rPr>
                                <m:t>𝑟</m:t>
                              </m:r>
                            </m:e>
                            <m:sub>
                              <m:r>
                                <a:rPr lang="en-GB" sz="1700" i="1">
                                  <a:latin typeface="Cambria Math" panose="02040503050406030204" pitchFamily="18" charset="0"/>
                                </a:rPr>
                                <m:t>𝑔𝑒𝑛𝑒𝑟𝑖𝑐</m:t>
                              </m:r>
                            </m:sub>
                          </m:sSub>
                        </m:sub>
                      </m:sSub>
                      <m:r>
                        <a:rPr lang="en-GB" sz="1700" i="1">
                          <a:latin typeface="Cambria Math" panose="02040503050406030204" pitchFamily="18" charset="0"/>
                        </a:rPr>
                        <m:t>=100.52</m:t>
                      </m:r>
                      <m:r>
                        <a:rPr lang="en-GB" sz="1700" i="1">
                          <a:latin typeface="Cambria Math" panose="02040503050406030204" pitchFamily="18" charset="0"/>
                        </a:rPr>
                        <m:t>𝑘𝐻𝑧</m:t>
                      </m:r>
                    </m:oMath>
                  </m:oMathPara>
                </a14:m>
                <a:endParaRPr lang="en-GB" sz="1700" dirty="0"/>
              </a:p>
              <a:p>
                <a:pPr/>
                <a14:m>
                  <m:oMathPara xmlns:m="http://schemas.openxmlformats.org/officeDocument/2006/math">
                    <m:oMathParaPr>
                      <m:jc m:val="centerGroup"/>
                    </m:oMathParaPr>
                    <m:oMath xmlns:m="http://schemas.openxmlformats.org/officeDocument/2006/math">
                      <m:sSub>
                        <m:sSubPr>
                          <m:ctrlPr>
                            <a:rPr lang="en-GB" sz="1700" i="1">
                              <a:latin typeface="Cambria Math" panose="02040503050406030204" pitchFamily="18" charset="0"/>
                            </a:rPr>
                          </m:ctrlPr>
                        </m:sSubPr>
                        <m:e>
                          <m:r>
                            <a:rPr lang="en-GB" sz="1700" i="1">
                              <a:latin typeface="Cambria Math" panose="02040503050406030204" pitchFamily="18" charset="0"/>
                            </a:rPr>
                            <m:t>𝑘</m:t>
                          </m:r>
                        </m:e>
                        <m:sub>
                          <m:r>
                            <a:rPr lang="en-GB" sz="1700" i="1">
                              <a:latin typeface="Cambria Math" panose="02040503050406030204" pitchFamily="18" charset="0"/>
                            </a:rPr>
                            <m:t>𝑔𝑒𝑛𝑒𝑟𝑖𝑐</m:t>
                          </m:r>
                        </m:sub>
                      </m:sSub>
                      <m:r>
                        <a:rPr lang="en-GB" sz="1700" i="1">
                          <a:latin typeface="Cambria Math" panose="02040503050406030204" pitchFamily="18" charset="0"/>
                        </a:rPr>
                        <m:t>=185.874 </m:t>
                      </m:r>
                      <m:r>
                        <a:rPr lang="en-GB" sz="1700" i="1">
                          <a:latin typeface="Cambria Math" panose="02040503050406030204" pitchFamily="18" charset="0"/>
                        </a:rPr>
                        <m:t>𝑁</m:t>
                      </m:r>
                      <m:r>
                        <a:rPr lang="en-GB" sz="1700" i="1">
                          <a:latin typeface="Cambria Math" panose="02040503050406030204" pitchFamily="18" charset="0"/>
                        </a:rPr>
                        <m:t>/</m:t>
                      </m:r>
                      <m:r>
                        <a:rPr lang="en-GB" sz="1700" i="1">
                          <a:latin typeface="Cambria Math" panose="02040503050406030204" pitchFamily="18" charset="0"/>
                        </a:rPr>
                        <m:t>𝑚</m:t>
                      </m:r>
                    </m:oMath>
                  </m:oMathPara>
                </a14:m>
                <a:endParaRPr lang="en-GB" sz="1700" dirty="0"/>
              </a:p>
              <a:p>
                <a:pPr/>
                <a14:m>
                  <m:oMathPara xmlns:m="http://schemas.openxmlformats.org/officeDocument/2006/math">
                    <m:oMathParaPr>
                      <m:jc m:val="centerGroup"/>
                    </m:oMathParaPr>
                    <m:oMath xmlns:m="http://schemas.openxmlformats.org/officeDocument/2006/math">
                      <m:sSub>
                        <m:sSubPr>
                          <m:ctrlPr>
                            <a:rPr lang="en-GB" sz="1700" b="1" i="1">
                              <a:latin typeface="Cambria Math" panose="02040503050406030204" pitchFamily="18" charset="0"/>
                            </a:rPr>
                          </m:ctrlPr>
                        </m:sSubPr>
                        <m:e>
                          <m:sSub>
                            <m:sSubPr>
                              <m:ctrlPr>
                                <a:rPr lang="en-GB" sz="1700" b="1" i="1">
                                  <a:latin typeface="Cambria Math" panose="02040503050406030204" pitchFamily="18" charset="0"/>
                                </a:rPr>
                              </m:ctrlPr>
                            </m:sSubPr>
                            <m:e>
                              <m:r>
                                <a:rPr lang="en-GB" sz="1700" b="1" i="1">
                                  <a:latin typeface="Cambria Math" panose="02040503050406030204" pitchFamily="18" charset="0"/>
                                </a:rPr>
                                <m:t>𝒇</m:t>
                              </m:r>
                            </m:e>
                            <m:sub>
                              <m:r>
                                <a:rPr lang="en-GB" sz="1700" b="1" i="1">
                                  <a:latin typeface="Cambria Math" panose="02040503050406030204" pitchFamily="18" charset="0"/>
                                </a:rPr>
                                <m:t>𝒓</m:t>
                              </m:r>
                            </m:sub>
                          </m:sSub>
                        </m:e>
                        <m:sub>
                          <m:r>
                            <a:rPr lang="en-GB" sz="1700" b="1" i="1">
                              <a:latin typeface="Cambria Math" panose="02040503050406030204" pitchFamily="18" charset="0"/>
                            </a:rPr>
                            <m:t>𝒉𝒐𝒓𝒊𝒛𝒐𝒏𝒕𝒂𝒍</m:t>
                          </m:r>
                        </m:sub>
                      </m:sSub>
                      <m:r>
                        <a:rPr lang="en-GB" sz="1700" b="1" i="1">
                          <a:latin typeface="Cambria Math" panose="02040503050406030204" pitchFamily="18" charset="0"/>
                        </a:rPr>
                        <m:t>=</m:t>
                      </m:r>
                      <m:r>
                        <a:rPr lang="en-GB" sz="1700" b="1" i="1">
                          <a:latin typeface="Cambria Math" panose="02040503050406030204" pitchFamily="18" charset="0"/>
                        </a:rPr>
                        <m:t>𝟒𝟕𝟕</m:t>
                      </m:r>
                      <m:r>
                        <a:rPr lang="en-GB" sz="1700" b="1" i="1">
                          <a:latin typeface="Cambria Math" panose="02040503050406030204" pitchFamily="18" charset="0"/>
                        </a:rPr>
                        <m:t>.</m:t>
                      </m:r>
                      <m:r>
                        <a:rPr lang="en-GB" sz="1700" b="1" i="1">
                          <a:latin typeface="Cambria Math" panose="02040503050406030204" pitchFamily="18" charset="0"/>
                        </a:rPr>
                        <m:t>𝟐𝟑</m:t>
                      </m:r>
                      <m:r>
                        <a:rPr lang="en-GB" sz="1700" b="1" i="1">
                          <a:latin typeface="Cambria Math" panose="02040503050406030204" pitchFamily="18" charset="0"/>
                        </a:rPr>
                        <m:t> </m:t>
                      </m:r>
                      <m:r>
                        <a:rPr lang="en-GB" sz="1700" b="1" i="1">
                          <a:latin typeface="Cambria Math" panose="02040503050406030204" pitchFamily="18" charset="0"/>
                        </a:rPr>
                        <m:t>𝒌𝑯𝒛</m:t>
                      </m:r>
                    </m:oMath>
                  </m:oMathPara>
                </a14:m>
                <a:endParaRPr lang="en-GB" sz="1700" b="1" dirty="0"/>
              </a:p>
              <a:p>
                <a:pPr/>
                <a14:m>
                  <m:oMathPara xmlns:m="http://schemas.openxmlformats.org/officeDocument/2006/math">
                    <m:oMathParaPr>
                      <m:jc m:val="centerGroup"/>
                    </m:oMathParaPr>
                    <m:oMath xmlns:m="http://schemas.openxmlformats.org/officeDocument/2006/math">
                      <m:sSub>
                        <m:sSubPr>
                          <m:ctrlPr>
                            <a:rPr lang="en-GB" sz="1700" b="1" i="1">
                              <a:latin typeface="Cambria Math" panose="02040503050406030204" pitchFamily="18" charset="0"/>
                            </a:rPr>
                          </m:ctrlPr>
                        </m:sSubPr>
                        <m:e>
                          <m:r>
                            <a:rPr lang="en-GB" sz="1700" b="1" i="1">
                              <a:latin typeface="Cambria Math" panose="02040503050406030204" pitchFamily="18" charset="0"/>
                            </a:rPr>
                            <m:t>𝒌</m:t>
                          </m:r>
                        </m:e>
                        <m:sub>
                          <m:r>
                            <a:rPr lang="en-GB" sz="1700" b="1" i="1">
                              <a:latin typeface="Cambria Math" panose="02040503050406030204" pitchFamily="18" charset="0"/>
                            </a:rPr>
                            <m:t>𝒉𝒐𝒓𝒊𝒛𝒐𝒏𝒕𝒂𝒍</m:t>
                          </m:r>
                        </m:sub>
                      </m:sSub>
                      <m:r>
                        <a:rPr lang="en-GB" sz="1700" b="1" i="1">
                          <a:latin typeface="Cambria Math" panose="02040503050406030204" pitchFamily="18" charset="0"/>
                        </a:rPr>
                        <m:t>=</m:t>
                      </m:r>
                      <m:r>
                        <a:rPr lang="en-GB" sz="1700" b="1" i="1">
                          <a:latin typeface="Cambria Math" panose="02040503050406030204" pitchFamily="18" charset="0"/>
                        </a:rPr>
                        <m:t>𝟒𝟏𝟖𝟗</m:t>
                      </m:r>
                      <m:r>
                        <a:rPr lang="en-GB" sz="1700" b="1" i="1">
                          <a:latin typeface="Cambria Math" panose="02040503050406030204" pitchFamily="18" charset="0"/>
                        </a:rPr>
                        <m:t>.</m:t>
                      </m:r>
                      <m:r>
                        <a:rPr lang="en-GB" sz="1700" b="1" i="1">
                          <a:latin typeface="Cambria Math" panose="02040503050406030204" pitchFamily="18" charset="0"/>
                        </a:rPr>
                        <m:t>𝟓𝟏𝟔</m:t>
                      </m:r>
                      <m:r>
                        <a:rPr lang="en-GB" sz="1700" b="1" i="1">
                          <a:latin typeface="Cambria Math" panose="02040503050406030204" pitchFamily="18" charset="0"/>
                        </a:rPr>
                        <m:t> </m:t>
                      </m:r>
                      <m:r>
                        <a:rPr lang="en-GB" sz="1700" b="1" i="1">
                          <a:latin typeface="Cambria Math" panose="02040503050406030204" pitchFamily="18" charset="0"/>
                        </a:rPr>
                        <m:t>𝑵</m:t>
                      </m:r>
                      <m:r>
                        <a:rPr lang="en-GB" sz="1700" b="1" i="1">
                          <a:latin typeface="Cambria Math" panose="02040503050406030204" pitchFamily="18" charset="0"/>
                        </a:rPr>
                        <m:t>/</m:t>
                      </m:r>
                      <m:r>
                        <a:rPr lang="en-GB" sz="1700" b="1" i="1">
                          <a:latin typeface="Cambria Math" panose="02040503050406030204" pitchFamily="18" charset="0"/>
                        </a:rPr>
                        <m:t>𝒎</m:t>
                      </m:r>
                    </m:oMath>
                  </m:oMathPara>
                </a14:m>
                <a:endParaRPr lang="en-GB" sz="1700" b="1" dirty="0"/>
              </a:p>
              <a:p>
                <a:pPr/>
                <a14:m>
                  <m:oMathPara xmlns:m="http://schemas.openxmlformats.org/officeDocument/2006/math">
                    <m:oMathParaPr>
                      <m:jc m:val="centerGroup"/>
                    </m:oMathParaPr>
                    <m:oMath xmlns:m="http://schemas.openxmlformats.org/officeDocument/2006/math">
                      <m:sSub>
                        <m:sSubPr>
                          <m:ctrlPr>
                            <a:rPr lang="en-GB" sz="1700" b="1" i="1">
                              <a:latin typeface="Cambria Math" panose="02040503050406030204" pitchFamily="18" charset="0"/>
                            </a:rPr>
                          </m:ctrlPr>
                        </m:sSubPr>
                        <m:e>
                          <m:r>
                            <a:rPr lang="en-GB" sz="1700" b="1" i="1">
                              <a:latin typeface="Cambria Math" panose="02040503050406030204" pitchFamily="18" charset="0"/>
                            </a:rPr>
                            <m:t>𝑸</m:t>
                          </m:r>
                        </m:e>
                        <m:sub>
                          <m:r>
                            <a:rPr lang="en-GB" sz="1700" b="1" i="1">
                              <a:latin typeface="Cambria Math" panose="02040503050406030204" pitchFamily="18" charset="0"/>
                            </a:rPr>
                            <m:t>𝒂𝒕</m:t>
                          </m:r>
                          <m:r>
                            <a:rPr lang="en-GB" sz="1700" b="1" i="1">
                              <a:latin typeface="Cambria Math" panose="02040503050406030204" pitchFamily="18" charset="0"/>
                            </a:rPr>
                            <m:t> </m:t>
                          </m:r>
                          <m:sSub>
                            <m:sSubPr>
                              <m:ctrlPr>
                                <a:rPr lang="en-GB" sz="1700" b="1" i="1">
                                  <a:latin typeface="Cambria Math" panose="02040503050406030204" pitchFamily="18" charset="0"/>
                                </a:rPr>
                              </m:ctrlPr>
                            </m:sSubPr>
                            <m:e>
                              <m:sSub>
                                <m:sSubPr>
                                  <m:ctrlPr>
                                    <a:rPr lang="en-GB" sz="1700" b="1" i="1">
                                      <a:latin typeface="Cambria Math" panose="02040503050406030204" pitchFamily="18" charset="0"/>
                                    </a:rPr>
                                  </m:ctrlPr>
                                </m:sSubPr>
                                <m:e>
                                  <m:r>
                                    <a:rPr lang="en-GB" sz="1700" b="1" i="1">
                                      <a:latin typeface="Cambria Math" panose="02040503050406030204" pitchFamily="18" charset="0"/>
                                    </a:rPr>
                                    <m:t>𝒇</m:t>
                                  </m:r>
                                </m:e>
                                <m:sub>
                                  <m:r>
                                    <a:rPr lang="en-GB" sz="1700" b="1" i="1">
                                      <a:latin typeface="Cambria Math" panose="02040503050406030204" pitchFamily="18" charset="0"/>
                                    </a:rPr>
                                    <m:t>𝒓</m:t>
                                  </m:r>
                                </m:sub>
                              </m:sSub>
                            </m:e>
                            <m:sub>
                              <m:r>
                                <a:rPr lang="en-GB" sz="1700" b="1" i="1">
                                  <a:latin typeface="Cambria Math" panose="02040503050406030204" pitchFamily="18" charset="0"/>
                                </a:rPr>
                                <m:t>𝒉𝒐𝒓𝒊𝒛𝒐𝒏𝒕𝒂𝒍</m:t>
                              </m:r>
                            </m:sub>
                          </m:sSub>
                          <m:r>
                            <a:rPr lang="en-GB" sz="1700" b="1" i="1">
                              <a:latin typeface="Cambria Math" panose="02040503050406030204" pitchFamily="18" charset="0"/>
                            </a:rPr>
                            <m:t> </m:t>
                          </m:r>
                        </m:sub>
                      </m:sSub>
                      <m:r>
                        <a:rPr lang="en-GB" sz="1700" b="1" i="1">
                          <a:latin typeface="Cambria Math" panose="02040503050406030204" pitchFamily="18" charset="0"/>
                        </a:rPr>
                        <m:t>≅</m:t>
                      </m:r>
                      <m:r>
                        <a:rPr lang="en-GB" sz="1700" b="1" i="1">
                          <a:latin typeface="Cambria Math" panose="02040503050406030204" pitchFamily="18" charset="0"/>
                        </a:rPr>
                        <m:t>𝟒𝟖</m:t>
                      </m:r>
                    </m:oMath>
                  </m:oMathPara>
                </a14:m>
                <a:endParaRPr lang="en-GB" sz="1700" b="1" dirty="0"/>
              </a:p>
              <a:p>
                <a:pPr/>
                <a14:m>
                  <m:oMathPara xmlns:m="http://schemas.openxmlformats.org/officeDocument/2006/math">
                    <m:oMathParaPr>
                      <m:jc m:val="centerGroup"/>
                    </m:oMathParaPr>
                    <m:oMath xmlns:m="http://schemas.openxmlformats.org/officeDocument/2006/math">
                      <m:r>
                        <a:rPr lang="en-GB" sz="1700" i="1">
                          <a:latin typeface="Cambria Math" panose="02040503050406030204" pitchFamily="18" charset="0"/>
                        </a:rPr>
                        <m:t>𝑆𝑒𝑛𝑠𝑖𝑡𝑖𝑣𝑖𝑡𝑦</m:t>
                      </m:r>
                      <m:r>
                        <a:rPr lang="en-GB" sz="1700" i="1">
                          <a:latin typeface="Cambria Math" panose="02040503050406030204" pitchFamily="18" charset="0"/>
                        </a:rPr>
                        <m:t>=</m:t>
                      </m:r>
                      <m:r>
                        <a:rPr lang="en-GB" sz="1700" b="1" i="1">
                          <a:latin typeface="Cambria Math" panose="02040503050406030204" pitchFamily="18" charset="0"/>
                        </a:rPr>
                        <m:t>𝟏</m:t>
                      </m:r>
                      <m:r>
                        <a:rPr lang="en-GB" sz="1700" b="1" i="1">
                          <a:latin typeface="Cambria Math" panose="02040503050406030204" pitchFamily="18" charset="0"/>
                        </a:rPr>
                        <m:t>.</m:t>
                      </m:r>
                      <m:r>
                        <a:rPr lang="en-GB" sz="1700" b="1" i="1">
                          <a:latin typeface="Cambria Math" panose="02040503050406030204" pitchFamily="18" charset="0"/>
                        </a:rPr>
                        <m:t>𝟏𝟑𝟐</m:t>
                      </m:r>
                      <m:r>
                        <a:rPr lang="en-GB" sz="1700" b="1" i="1">
                          <a:latin typeface="Cambria Math" panose="02040503050406030204" pitchFamily="18" charset="0"/>
                        </a:rPr>
                        <m:t>∗</m:t>
                      </m:r>
                      <m:sSup>
                        <m:sSupPr>
                          <m:ctrlPr>
                            <a:rPr lang="en-GB" sz="1700" b="1" i="1">
                              <a:latin typeface="Cambria Math" panose="02040503050406030204" pitchFamily="18" charset="0"/>
                            </a:rPr>
                          </m:ctrlPr>
                        </m:sSupPr>
                        <m:e>
                          <m:r>
                            <a:rPr lang="en-GB" sz="1700" b="1" i="1">
                              <a:latin typeface="Cambria Math" panose="02040503050406030204" pitchFamily="18" charset="0"/>
                            </a:rPr>
                            <m:t>𝟏𝟎</m:t>
                          </m:r>
                        </m:e>
                        <m:sup>
                          <m:r>
                            <a:rPr lang="en-GB" sz="1700" b="1" i="1">
                              <a:latin typeface="Cambria Math" panose="02040503050406030204" pitchFamily="18" charset="0"/>
                            </a:rPr>
                            <m:t>−</m:t>
                          </m:r>
                          <m:r>
                            <a:rPr lang="en-GB" sz="1700" b="1" i="1">
                              <a:latin typeface="Cambria Math" panose="02040503050406030204" pitchFamily="18" charset="0"/>
                            </a:rPr>
                            <m:t>𝟐𝟎</m:t>
                          </m:r>
                        </m:sup>
                      </m:sSup>
                      <m:r>
                        <a:rPr lang="en-GB" sz="1700" b="1" i="1">
                          <a:latin typeface="Cambria Math" panose="02040503050406030204" pitchFamily="18" charset="0"/>
                        </a:rPr>
                        <m:t>𝑭</m:t>
                      </m:r>
                      <m:r>
                        <a:rPr lang="en-GB" sz="1700" b="1" i="1">
                          <a:latin typeface="Cambria Math" panose="02040503050406030204" pitchFamily="18" charset="0"/>
                        </a:rPr>
                        <m:t>/</m:t>
                      </m:r>
                      <m:r>
                        <a:rPr lang="en-GB" sz="1700" b="1" i="1">
                          <a:latin typeface="Cambria Math" panose="02040503050406030204" pitchFamily="18" charset="0"/>
                        </a:rPr>
                        <m:t>𝒈</m:t>
                      </m:r>
                    </m:oMath>
                  </m:oMathPara>
                </a14:m>
                <a:endParaRPr lang="en-GB" sz="1700" dirty="0"/>
              </a:p>
            </p:txBody>
          </p:sp>
        </mc:Choice>
        <mc:Fallback xmlns="">
          <p:sp>
            <p:nvSpPr>
              <p:cNvPr id="58" name="CasellaDiTesto 57">
                <a:extLst>
                  <a:ext uri="{FF2B5EF4-FFF2-40B4-BE49-F238E27FC236}">
                    <a16:creationId xmlns:a16="http://schemas.microsoft.com/office/drawing/2014/main" id="{6A5B34AE-EBE6-1302-4461-6A9CD5F5A7A6}"/>
                  </a:ext>
                </a:extLst>
              </p:cNvPr>
              <p:cNvSpPr txBox="1">
                <a:spLocks noRot="1" noChangeAspect="1" noMove="1" noResize="1" noEditPoints="1" noAdjustHandles="1" noChangeArrowheads="1" noChangeShapeType="1" noTextEdit="1"/>
              </p:cNvSpPr>
              <p:nvPr/>
            </p:nvSpPr>
            <p:spPr>
              <a:xfrm>
                <a:off x="1700442" y="1793345"/>
                <a:ext cx="15063536" cy="2956387"/>
              </a:xfrm>
              <a:prstGeom prst="rect">
                <a:avLst/>
              </a:prstGeom>
              <a:blipFill>
                <a:blip r:embed="rId3"/>
                <a:stretch>
                  <a:fillRect b="-619"/>
                </a:stretch>
              </a:blipFill>
            </p:spPr>
            <p:txBody>
              <a:bodyPr/>
              <a:lstStyle/>
              <a:p>
                <a:r>
                  <a:rPr lang="en-GB">
                    <a:noFill/>
                  </a:rPr>
                  <a:t> </a:t>
                </a:r>
              </a:p>
            </p:txBody>
          </p:sp>
        </mc:Fallback>
      </mc:AlternateContent>
      <p:pic>
        <p:nvPicPr>
          <p:cNvPr id="75" name="Immagine 74">
            <a:extLst>
              <a:ext uri="{FF2B5EF4-FFF2-40B4-BE49-F238E27FC236}">
                <a16:creationId xmlns:a16="http://schemas.microsoft.com/office/drawing/2014/main" id="{F4F13D67-89A9-EEF7-4031-03BDBFF1F1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816" y="1932643"/>
            <a:ext cx="6106121" cy="4579591"/>
          </a:xfrm>
          <a:prstGeom prst="rect">
            <a:avLst/>
          </a:prstGeom>
        </p:spPr>
      </p:pic>
      <mc:AlternateContent xmlns:mc="http://schemas.openxmlformats.org/markup-compatibility/2006" xmlns:a14="http://schemas.microsoft.com/office/drawing/2010/main">
        <mc:Choice Requires="a14">
          <p:sp>
            <p:nvSpPr>
              <p:cNvPr id="3" name="CasellaDiTesto 2">
                <a:extLst>
                  <a:ext uri="{FF2B5EF4-FFF2-40B4-BE49-F238E27FC236}">
                    <a16:creationId xmlns:a16="http://schemas.microsoft.com/office/drawing/2014/main" id="{150E84A2-7B7D-8BBB-BF26-0FD5C5C8C53F}"/>
                  </a:ext>
                </a:extLst>
              </p:cNvPr>
              <p:cNvSpPr txBox="1"/>
              <p:nvPr/>
            </p:nvSpPr>
            <p:spPr>
              <a:xfrm>
                <a:off x="7094224" y="5025584"/>
                <a:ext cx="4679076" cy="1708160"/>
              </a:xfrm>
              <a:prstGeom prst="rect">
                <a:avLst/>
              </a:prstGeom>
              <a:noFill/>
            </p:spPr>
            <p:txBody>
              <a:bodyPr wrap="square" rtlCol="0">
                <a:spAutoFit/>
              </a:bodyPr>
              <a:lstStyle/>
              <a:p>
                <a:pPr algn="just"/>
                <a:r>
                  <a:rPr lang="it-IT" sz="1500" dirty="0"/>
                  <a:t>Regarding the </a:t>
                </a:r>
                <a:r>
                  <a:rPr lang="it-IT" sz="1500" b="1" dirty="0" err="1">
                    <a:solidFill>
                      <a:schemeClr val="accent3"/>
                    </a:solidFill>
                  </a:rPr>
                  <a:t>vertical</a:t>
                </a:r>
                <a:r>
                  <a:rPr lang="it-IT" sz="1500" b="1" dirty="0">
                    <a:solidFill>
                      <a:schemeClr val="accent3"/>
                    </a:solidFill>
                  </a:rPr>
                  <a:t> </a:t>
                </a:r>
                <a:r>
                  <a:rPr lang="it-IT" sz="1500" b="1" dirty="0" err="1">
                    <a:solidFill>
                      <a:schemeClr val="accent3"/>
                    </a:solidFill>
                  </a:rPr>
                  <a:t>sqeeze</a:t>
                </a:r>
                <a:r>
                  <a:rPr lang="it-IT" sz="1500" b="1" dirty="0">
                    <a:solidFill>
                      <a:schemeClr val="accent3"/>
                    </a:solidFill>
                  </a:rPr>
                  <a:t> film damping </a:t>
                </a:r>
                <a:r>
                  <a:rPr lang="it-IT" sz="1500" dirty="0" err="1"/>
                  <a:t>affecting</a:t>
                </a:r>
                <a:r>
                  <a:rPr lang="it-IT" sz="1500" dirty="0"/>
                  <a:t> the </a:t>
                </a:r>
                <a:r>
                  <a:rPr lang="it-IT" sz="1500" dirty="0" err="1"/>
                  <a:t>central</a:t>
                </a:r>
                <a:r>
                  <a:rPr lang="it-IT" sz="1500" dirty="0"/>
                  <a:t> </a:t>
                </a:r>
                <a:r>
                  <a:rPr lang="it-IT" sz="1500" dirty="0" err="1"/>
                  <a:t>resonating</a:t>
                </a:r>
                <a:r>
                  <a:rPr lang="it-IT" sz="1500" dirty="0"/>
                  <a:t> part of </a:t>
                </a:r>
                <a:r>
                  <a:rPr lang="it-IT" sz="1500" dirty="0" err="1"/>
                  <a:t>this</a:t>
                </a:r>
                <a:r>
                  <a:rPr lang="it-IT" sz="1500" dirty="0"/>
                  <a:t> </a:t>
                </a:r>
                <a:r>
                  <a:rPr lang="it-IT" sz="1500" dirty="0" err="1"/>
                  <a:t>structure</a:t>
                </a:r>
                <a:r>
                  <a:rPr lang="it-IT" sz="1500" dirty="0"/>
                  <a:t>, </a:t>
                </a:r>
                <a:r>
                  <a:rPr lang="it-IT" sz="1500" dirty="0" err="1"/>
                  <a:t>it</a:t>
                </a:r>
                <a:r>
                  <a:rPr lang="it-IT" sz="1500" dirty="0"/>
                  <a:t> </a:t>
                </a:r>
                <a:r>
                  <a:rPr lang="it-IT" sz="1500" dirty="0" err="1"/>
                  <a:t>results</a:t>
                </a:r>
                <a:r>
                  <a:rPr lang="it-IT" sz="1500" dirty="0"/>
                  <a:t> </a:t>
                </a:r>
                <a:r>
                  <a:rPr lang="it-IT" sz="1500" dirty="0" err="1"/>
                  <a:t>much</a:t>
                </a:r>
                <a:r>
                  <a:rPr lang="it-IT" sz="1500" dirty="0"/>
                  <a:t> </a:t>
                </a:r>
                <a:r>
                  <a:rPr lang="it-IT" sz="1500" dirty="0" err="1"/>
                  <a:t>higher</a:t>
                </a:r>
                <a:r>
                  <a:rPr lang="it-IT" sz="1500" dirty="0"/>
                  <a:t> with </a:t>
                </a:r>
                <a:r>
                  <a:rPr lang="it-IT" sz="1500" dirty="0" err="1"/>
                  <a:t>respect</a:t>
                </a:r>
                <a:r>
                  <a:rPr lang="it-IT" sz="1500" dirty="0"/>
                  <a:t> the pressure </a:t>
                </a:r>
                <a:r>
                  <a:rPr lang="it-IT" sz="1500" dirty="0" err="1"/>
                  <a:t>sensor</a:t>
                </a:r>
                <a:r>
                  <a:rPr lang="it-IT" sz="1500" dirty="0"/>
                  <a:t> due to the high </a:t>
                </a:r>
                <a:r>
                  <a:rPr lang="it-IT" sz="1500" dirty="0" err="1"/>
                  <a:t>number</a:t>
                </a:r>
                <a:r>
                  <a:rPr lang="it-IT" sz="1500" dirty="0"/>
                  <a:t> of </a:t>
                </a:r>
                <a:r>
                  <a:rPr lang="it-IT" sz="1500" dirty="0" err="1"/>
                  <a:t>smaller</a:t>
                </a:r>
                <a:r>
                  <a:rPr lang="it-IT" sz="1500" dirty="0"/>
                  <a:t> </a:t>
                </a:r>
                <a:r>
                  <a:rPr lang="it-IT" sz="1500" dirty="0" err="1"/>
                  <a:t>perforations</a:t>
                </a:r>
                <a:r>
                  <a:rPr lang="it-IT" sz="1500" dirty="0"/>
                  <a:t>. (damping of </a:t>
                </a:r>
                <a14:m>
                  <m:oMath xmlns:m="http://schemas.openxmlformats.org/officeDocument/2006/math">
                    <m:r>
                      <a:rPr lang="it-IT" sz="1500" i="1" dirty="0" smtClean="0">
                        <a:latin typeface="Cambria Math" panose="02040503050406030204" pitchFamily="18" charset="0"/>
                      </a:rPr>
                      <m:t>200∗</m:t>
                    </m:r>
                    <m:sSup>
                      <m:sSupPr>
                        <m:ctrlPr>
                          <a:rPr lang="it-IT" sz="1500" i="1" dirty="0" smtClean="0">
                            <a:latin typeface="Cambria Math" panose="02040503050406030204" pitchFamily="18" charset="0"/>
                          </a:rPr>
                        </m:ctrlPr>
                      </m:sSupPr>
                      <m:e>
                        <m:r>
                          <a:rPr lang="it-IT" sz="1500" i="1" dirty="0" smtClean="0">
                            <a:latin typeface="Cambria Math" panose="02040503050406030204" pitchFamily="18" charset="0"/>
                          </a:rPr>
                          <m:t>10</m:t>
                        </m:r>
                      </m:e>
                      <m:sup>
                        <m:r>
                          <a:rPr lang="it-IT" sz="1500" i="1" dirty="0" smtClean="0">
                            <a:latin typeface="Cambria Math" panose="02040503050406030204" pitchFamily="18" charset="0"/>
                          </a:rPr>
                          <m:t>−6</m:t>
                        </m:r>
                      </m:sup>
                    </m:sSup>
                    <m:r>
                      <a:rPr lang="it-IT" sz="1500" i="1" dirty="0" smtClean="0">
                        <a:latin typeface="Cambria Math" panose="02040503050406030204" pitchFamily="18" charset="0"/>
                      </a:rPr>
                      <m:t> </m:t>
                    </m:r>
                  </m:oMath>
                </a14:m>
                <a:r>
                  <a:rPr lang="it-IT" sz="1500" dirty="0"/>
                  <a:t>with </a:t>
                </a:r>
                <a:r>
                  <a:rPr lang="it-IT" sz="1500" dirty="0" err="1"/>
                  <a:t>Bao’s</a:t>
                </a:r>
                <a:r>
                  <a:rPr lang="it-IT" sz="1500" dirty="0"/>
                  <a:t> model). On the </a:t>
                </a:r>
                <a:r>
                  <a:rPr lang="it-IT" sz="1500" dirty="0" err="1"/>
                  <a:t>contrary</a:t>
                </a:r>
                <a:r>
                  <a:rPr lang="it-IT" sz="1500" dirty="0"/>
                  <a:t> the </a:t>
                </a:r>
                <a:r>
                  <a:rPr lang="it-IT" sz="1500" b="1" dirty="0" err="1">
                    <a:solidFill>
                      <a:schemeClr val="accent3"/>
                    </a:solidFill>
                  </a:rPr>
                  <a:t>horizontal</a:t>
                </a:r>
                <a:r>
                  <a:rPr lang="it-IT" sz="1500" b="1" dirty="0">
                    <a:solidFill>
                      <a:schemeClr val="accent3"/>
                    </a:solidFill>
                  </a:rPr>
                  <a:t> </a:t>
                </a:r>
                <a:r>
                  <a:rPr lang="it-IT" sz="1500" dirty="0"/>
                  <a:t>relative pressure </a:t>
                </a:r>
                <a:r>
                  <a:rPr lang="it-IT" sz="1500" dirty="0" err="1"/>
                  <a:t>variation</a:t>
                </a:r>
                <a:r>
                  <a:rPr lang="it-IT" sz="1500" dirty="0"/>
                  <a:t> </a:t>
                </a:r>
                <a:r>
                  <a:rPr lang="it-IT" sz="1500" dirty="0" err="1"/>
                  <a:t>is</a:t>
                </a:r>
                <a:r>
                  <a:rPr lang="it-IT" sz="1500" dirty="0"/>
                  <a:t> </a:t>
                </a:r>
                <a:r>
                  <a:rPr lang="it-IT" sz="1500" dirty="0" err="1"/>
                  <a:t>much</a:t>
                </a:r>
                <a:r>
                  <a:rPr lang="it-IT" sz="1500" dirty="0"/>
                  <a:t> </a:t>
                </a:r>
                <a:r>
                  <a:rPr lang="it-IT" sz="1500" dirty="0" err="1"/>
                  <a:t>smaller</a:t>
                </a:r>
                <a:r>
                  <a:rPr lang="it-IT" sz="1500" dirty="0"/>
                  <a:t> </a:t>
                </a:r>
                <a:r>
                  <a:rPr lang="it-IT" sz="1500" dirty="0" err="1"/>
                  <a:t>smaller</a:t>
                </a:r>
                <a:r>
                  <a:rPr lang="it-IT" sz="1500" dirty="0"/>
                  <a:t>.</a:t>
                </a:r>
                <a:endParaRPr lang="en-GB" sz="1500" b="1" dirty="0">
                  <a:solidFill>
                    <a:schemeClr val="accent3"/>
                  </a:solidFill>
                </a:endParaRPr>
              </a:p>
            </p:txBody>
          </p:sp>
        </mc:Choice>
        <mc:Fallback xmlns="">
          <p:sp>
            <p:nvSpPr>
              <p:cNvPr id="3" name="CasellaDiTesto 2">
                <a:extLst>
                  <a:ext uri="{FF2B5EF4-FFF2-40B4-BE49-F238E27FC236}">
                    <a16:creationId xmlns:a16="http://schemas.microsoft.com/office/drawing/2014/main" id="{150E84A2-7B7D-8BBB-BF26-0FD5C5C8C53F}"/>
                  </a:ext>
                </a:extLst>
              </p:cNvPr>
              <p:cNvSpPr txBox="1">
                <a:spLocks noRot="1" noChangeAspect="1" noMove="1" noResize="1" noEditPoints="1" noAdjustHandles="1" noChangeArrowheads="1" noChangeShapeType="1" noTextEdit="1"/>
              </p:cNvSpPr>
              <p:nvPr/>
            </p:nvSpPr>
            <p:spPr>
              <a:xfrm>
                <a:off x="7094224" y="5025584"/>
                <a:ext cx="4679076" cy="1708160"/>
              </a:xfrm>
              <a:prstGeom prst="rect">
                <a:avLst/>
              </a:prstGeom>
              <a:blipFill>
                <a:blip r:embed="rId5"/>
                <a:stretch>
                  <a:fillRect l="-522" t="-712" r="-652" b="-284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63" name="Tabella 62">
                <a:extLst>
                  <a:ext uri="{FF2B5EF4-FFF2-40B4-BE49-F238E27FC236}">
                    <a16:creationId xmlns:a16="http://schemas.microsoft.com/office/drawing/2014/main" id="{E0C2FB8D-A6A3-841C-017B-B17B0C8E9511}"/>
                  </a:ext>
                </a:extLst>
              </p:cNvPr>
              <p:cNvGraphicFramePr>
                <a:graphicFrameLocks noGrp="1"/>
              </p:cNvGraphicFramePr>
              <p:nvPr>
                <p:extLst>
                  <p:ext uri="{D42A27DB-BD31-4B8C-83A1-F6EECF244321}">
                    <p14:modId xmlns:p14="http://schemas.microsoft.com/office/powerpoint/2010/main" val="2358452850"/>
                  </p:ext>
                </p:extLst>
              </p:nvPr>
            </p:nvGraphicFramePr>
            <p:xfrm>
              <a:off x="12764795" y="2070377"/>
              <a:ext cx="10515600" cy="1973453"/>
            </p:xfrm>
            <a:graphic>
              <a:graphicData uri="http://schemas.openxmlformats.org/drawingml/2006/table">
                <a:tbl>
                  <a:tblPr firstRow="1" firstCol="1" bandRow="1">
                    <a:tableStyleId>{5C22544A-7EE6-4342-B048-85BDC9FD1C3A}</a:tableStyleId>
                  </a:tblPr>
                  <a:tblGrid>
                    <a:gridCol w="2107326">
                      <a:extLst>
                        <a:ext uri="{9D8B030D-6E8A-4147-A177-3AD203B41FA5}">
                          <a16:colId xmlns:a16="http://schemas.microsoft.com/office/drawing/2014/main" val="1084942979"/>
                        </a:ext>
                      </a:extLst>
                    </a:gridCol>
                    <a:gridCol w="1686702">
                      <a:extLst>
                        <a:ext uri="{9D8B030D-6E8A-4147-A177-3AD203B41FA5}">
                          <a16:colId xmlns:a16="http://schemas.microsoft.com/office/drawing/2014/main" val="2860018637"/>
                        </a:ext>
                      </a:extLst>
                    </a:gridCol>
                    <a:gridCol w="1011601">
                      <a:extLst>
                        <a:ext uri="{9D8B030D-6E8A-4147-A177-3AD203B41FA5}">
                          <a16:colId xmlns:a16="http://schemas.microsoft.com/office/drawing/2014/main" val="883542701"/>
                        </a:ext>
                      </a:extLst>
                    </a:gridCol>
                    <a:gridCol w="1814993">
                      <a:extLst>
                        <a:ext uri="{9D8B030D-6E8A-4147-A177-3AD203B41FA5}">
                          <a16:colId xmlns:a16="http://schemas.microsoft.com/office/drawing/2014/main" val="3316715754"/>
                        </a:ext>
                      </a:extLst>
                    </a:gridCol>
                    <a:gridCol w="1512143">
                      <a:extLst>
                        <a:ext uri="{9D8B030D-6E8A-4147-A177-3AD203B41FA5}">
                          <a16:colId xmlns:a16="http://schemas.microsoft.com/office/drawing/2014/main" val="4009878465"/>
                        </a:ext>
                      </a:extLst>
                    </a:gridCol>
                    <a:gridCol w="908548">
                      <a:extLst>
                        <a:ext uri="{9D8B030D-6E8A-4147-A177-3AD203B41FA5}">
                          <a16:colId xmlns:a16="http://schemas.microsoft.com/office/drawing/2014/main" val="3320482625"/>
                        </a:ext>
                      </a:extLst>
                    </a:gridCol>
                    <a:gridCol w="1474287">
                      <a:extLst>
                        <a:ext uri="{9D8B030D-6E8A-4147-A177-3AD203B41FA5}">
                          <a16:colId xmlns:a16="http://schemas.microsoft.com/office/drawing/2014/main" val="2127525279"/>
                        </a:ext>
                      </a:extLst>
                    </a:gridCol>
                  </a:tblGrid>
                  <a:tr h="190500">
                    <a:tc>
                      <a:txBody>
                        <a:bodyPr/>
                        <a:lstStyle/>
                        <a:p>
                          <a:pPr>
                            <a:lnSpc>
                              <a:spcPct val="107000"/>
                            </a:lnSpc>
                            <a:spcAft>
                              <a:spcPts val="800"/>
                            </a:spcAft>
                          </a:pPr>
                          <a:r>
                            <a:rPr lang="en-GB" sz="1100" cap="all">
                              <a:effectLst/>
                            </a:rPr>
                            <a:t>Sensors differences:</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cap="all">
                              <a:effectLst/>
                            </a:rPr>
                            <a:t>Pressure sensor TSMC</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cap="all">
                              <a:effectLst/>
                            </a:rPr>
                            <a:t>Accelerometer TSMC</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57823235"/>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Pre</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Post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dirty="0">
                              <a:effectLst/>
                            </a:rPr>
                            <a:t>Correction factor pre-post</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Pre</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Post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Correction factor pre-post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552708183"/>
                      </a:ext>
                    </a:extLst>
                  </a:tr>
                  <a:tr h="190500">
                    <a:tc>
                      <a:txBody>
                        <a:bodyPr/>
                        <a:lstStyle/>
                        <a:p>
                          <a:pPr>
                            <a:lnSpc>
                              <a:spcPct val="107000"/>
                            </a:lnSpc>
                            <a:spcAft>
                              <a:spcPts val="800"/>
                            </a:spcAft>
                          </a:pPr>
                          <a:r>
                            <a:rPr lang="en-GB" sz="1100" cap="all">
                              <a:effectLst/>
                            </a:rPr>
                            <a:t>mass homogeneous (</a:t>
                          </a:r>
                          <a14:m>
                            <m:oMath xmlns:m="http://schemas.openxmlformats.org/officeDocument/2006/math">
                              <m:sSup>
                                <m:sSupPr>
                                  <m:ctrlPr>
                                    <a:rPr lang="en-GB" sz="1100" i="1">
                                      <a:effectLst/>
                                      <a:latin typeface="Cambria Math" panose="02040503050406030204" pitchFamily="18" charset="0"/>
                                    </a:rPr>
                                  </m:ctrlPr>
                                </m:sSupPr>
                                <m:e>
                                  <m:r>
                                    <a:rPr lang="en-GB" sz="1100" cap="all">
                                      <a:effectLst/>
                                      <a:latin typeface="Cambria Math" panose="02040503050406030204" pitchFamily="18" charset="0"/>
                                    </a:rPr>
                                    <m:t>𝟏𝟎</m:t>
                                  </m:r>
                                </m:e>
                                <m:sup>
                                  <m:r>
                                    <a:rPr lang="en-GB" sz="1100" cap="all">
                                      <a:effectLst/>
                                      <a:latin typeface="Cambria Math" panose="02040503050406030204" pitchFamily="18" charset="0"/>
                                    </a:rPr>
                                    <m:t>−</m:t>
                                  </m:r>
                                  <m:r>
                                    <a:rPr lang="en-GB" sz="1100" cap="all">
                                      <a:effectLst/>
                                      <a:latin typeface="Cambria Math" panose="02040503050406030204" pitchFamily="18" charset="0"/>
                                    </a:rPr>
                                    <m:t>𝟏𝟎</m:t>
                                  </m:r>
                                </m:sup>
                              </m:sSup>
                            </m:oMath>
                          </a14:m>
                          <a:r>
                            <a:rPr lang="en-GB" sz="1100" cap="all">
                              <a:effectLst/>
                            </a:rPr>
                            <a:t>kg)</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1.8995</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1.7149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1.1076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5.1611</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4.6596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1.1076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75577599"/>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8704925"/>
                      </a:ext>
                    </a:extLst>
                  </a:tr>
                  <a:tr h="190500">
                    <a:tc>
                      <a:txBody>
                        <a:bodyPr/>
                        <a:lstStyle/>
                        <a:p>
                          <a:pPr>
                            <a:lnSpc>
                              <a:spcPct val="107000"/>
                            </a:lnSpc>
                            <a:spcAft>
                              <a:spcPts val="800"/>
                            </a:spcAft>
                          </a:pPr>
                          <a:r>
                            <a:rPr lang="en-GB" sz="1100" cap="all">
                              <a:effectLst/>
                            </a:rPr>
                            <a:t>vertical Resonance frequency (kHz)</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147.16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134.69</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1.093</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106.89</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100.52</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1.063</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247854323"/>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40050288"/>
                      </a:ext>
                    </a:extLst>
                  </a:tr>
                  <a:tr h="190500">
                    <a:tc>
                      <a:txBody>
                        <a:bodyPr/>
                        <a:lstStyle/>
                        <a:p>
                          <a:pPr>
                            <a:lnSpc>
                              <a:spcPct val="107000"/>
                            </a:lnSpc>
                            <a:spcAft>
                              <a:spcPts val="800"/>
                            </a:spcAft>
                          </a:pPr>
                          <a:r>
                            <a:rPr lang="en-GB" sz="1100" cap="all">
                              <a:effectLst/>
                            </a:rPr>
                            <a:t>vertical Stiffness(N/m)</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162.39</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122.82</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1.322</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232.796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185.87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dirty="0">
                              <a:effectLst/>
                            </a:rPr>
                            <a:t>1.252</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97060896"/>
                      </a:ext>
                    </a:extLst>
                  </a:tr>
                </a:tbl>
              </a:graphicData>
            </a:graphic>
          </p:graphicFrame>
        </mc:Choice>
        <mc:Fallback xmlns="">
          <p:graphicFrame>
            <p:nvGraphicFramePr>
              <p:cNvPr id="63" name="Tabella 62">
                <a:extLst>
                  <a:ext uri="{FF2B5EF4-FFF2-40B4-BE49-F238E27FC236}">
                    <a16:creationId xmlns:a16="http://schemas.microsoft.com/office/drawing/2014/main" id="{E0C2FB8D-A6A3-841C-017B-B17B0C8E9511}"/>
                  </a:ext>
                </a:extLst>
              </p:cNvPr>
              <p:cNvGraphicFramePr>
                <a:graphicFrameLocks noGrp="1"/>
              </p:cNvGraphicFramePr>
              <p:nvPr>
                <p:extLst>
                  <p:ext uri="{D42A27DB-BD31-4B8C-83A1-F6EECF244321}">
                    <p14:modId xmlns:p14="http://schemas.microsoft.com/office/powerpoint/2010/main" val="2358452850"/>
                  </p:ext>
                </p:extLst>
              </p:nvPr>
            </p:nvGraphicFramePr>
            <p:xfrm>
              <a:off x="12764795" y="2070377"/>
              <a:ext cx="10515600" cy="1973453"/>
            </p:xfrm>
            <a:graphic>
              <a:graphicData uri="http://schemas.openxmlformats.org/drawingml/2006/table">
                <a:tbl>
                  <a:tblPr firstRow="1" firstCol="1" bandRow="1">
                    <a:tableStyleId>{5C22544A-7EE6-4342-B048-85BDC9FD1C3A}</a:tableStyleId>
                  </a:tblPr>
                  <a:tblGrid>
                    <a:gridCol w="2107326">
                      <a:extLst>
                        <a:ext uri="{9D8B030D-6E8A-4147-A177-3AD203B41FA5}">
                          <a16:colId xmlns:a16="http://schemas.microsoft.com/office/drawing/2014/main" val="1084942979"/>
                        </a:ext>
                      </a:extLst>
                    </a:gridCol>
                    <a:gridCol w="1686702">
                      <a:extLst>
                        <a:ext uri="{9D8B030D-6E8A-4147-A177-3AD203B41FA5}">
                          <a16:colId xmlns:a16="http://schemas.microsoft.com/office/drawing/2014/main" val="2860018637"/>
                        </a:ext>
                      </a:extLst>
                    </a:gridCol>
                    <a:gridCol w="1011601">
                      <a:extLst>
                        <a:ext uri="{9D8B030D-6E8A-4147-A177-3AD203B41FA5}">
                          <a16:colId xmlns:a16="http://schemas.microsoft.com/office/drawing/2014/main" val="883542701"/>
                        </a:ext>
                      </a:extLst>
                    </a:gridCol>
                    <a:gridCol w="1814993">
                      <a:extLst>
                        <a:ext uri="{9D8B030D-6E8A-4147-A177-3AD203B41FA5}">
                          <a16:colId xmlns:a16="http://schemas.microsoft.com/office/drawing/2014/main" val="3316715754"/>
                        </a:ext>
                      </a:extLst>
                    </a:gridCol>
                    <a:gridCol w="1512143">
                      <a:extLst>
                        <a:ext uri="{9D8B030D-6E8A-4147-A177-3AD203B41FA5}">
                          <a16:colId xmlns:a16="http://schemas.microsoft.com/office/drawing/2014/main" val="4009878465"/>
                        </a:ext>
                      </a:extLst>
                    </a:gridCol>
                    <a:gridCol w="908548">
                      <a:extLst>
                        <a:ext uri="{9D8B030D-6E8A-4147-A177-3AD203B41FA5}">
                          <a16:colId xmlns:a16="http://schemas.microsoft.com/office/drawing/2014/main" val="3320482625"/>
                        </a:ext>
                      </a:extLst>
                    </a:gridCol>
                    <a:gridCol w="1474287">
                      <a:extLst>
                        <a:ext uri="{9D8B030D-6E8A-4147-A177-3AD203B41FA5}">
                          <a16:colId xmlns:a16="http://schemas.microsoft.com/office/drawing/2014/main" val="2127525279"/>
                        </a:ext>
                      </a:extLst>
                    </a:gridCol>
                  </a:tblGrid>
                  <a:tr h="349758">
                    <a:tc>
                      <a:txBody>
                        <a:bodyPr/>
                        <a:lstStyle/>
                        <a:p>
                          <a:pPr>
                            <a:lnSpc>
                              <a:spcPct val="107000"/>
                            </a:lnSpc>
                            <a:spcAft>
                              <a:spcPts val="800"/>
                            </a:spcAft>
                          </a:pPr>
                          <a:r>
                            <a:rPr lang="en-GB" sz="1100" cap="all">
                              <a:effectLst/>
                            </a:rPr>
                            <a:t>Sensors differences:</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cap="all">
                              <a:effectLst/>
                            </a:rPr>
                            <a:t>Pressure sensor TSMC</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cap="all">
                              <a:effectLst/>
                            </a:rPr>
                            <a:t>Accelerometer TSMC</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57823235"/>
                      </a:ext>
                    </a:extLst>
                  </a:tr>
                  <a:tr h="349758">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Pre</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Post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dirty="0">
                              <a:effectLst/>
                            </a:rPr>
                            <a:t>Correction factor pre-post</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Pre</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Post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Correction factor pre-post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552708183"/>
                      </a:ext>
                    </a:extLst>
                  </a:tr>
                  <a:tr h="352679">
                    <a:tc>
                      <a:txBody>
                        <a:bodyPr/>
                        <a:lstStyle/>
                        <a:p>
                          <a:endParaRPr lang="en-US"/>
                        </a:p>
                      </a:txBody>
                      <a:tcPr marL="68580" marR="68580" marT="0" marB="0">
                        <a:blipFill>
                          <a:blip r:embed="rId6"/>
                          <a:stretch>
                            <a:fillRect l="-289" t="-212069" r="-400289" b="-279310"/>
                          </a:stretch>
                        </a:blipFill>
                      </a:tcPr>
                    </a:tc>
                    <a:tc>
                      <a:txBody>
                        <a:bodyPr/>
                        <a:lstStyle/>
                        <a:p>
                          <a:pPr>
                            <a:lnSpc>
                              <a:spcPct val="107000"/>
                            </a:lnSpc>
                            <a:spcAft>
                              <a:spcPts val="800"/>
                            </a:spcAft>
                          </a:pPr>
                          <a:r>
                            <a:rPr lang="en-GB" sz="1100">
                              <a:effectLst/>
                            </a:rPr>
                            <a:t>1.8995</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1.7149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1.1076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6"/>
                          <a:stretch>
                            <a:fillRect l="-438710" t="-212069" r="-159677" b="-279310"/>
                          </a:stretch>
                        </a:blipFill>
                      </a:tcPr>
                    </a:tc>
                    <a:tc>
                      <a:txBody>
                        <a:bodyPr/>
                        <a:lstStyle/>
                        <a:p>
                          <a:pPr>
                            <a:lnSpc>
                              <a:spcPct val="107000"/>
                            </a:lnSpc>
                            <a:spcAft>
                              <a:spcPts val="800"/>
                            </a:spcAft>
                          </a:pPr>
                          <a:r>
                            <a:rPr lang="en-GB" sz="1100">
                              <a:effectLst/>
                            </a:rPr>
                            <a:t>4.6596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1.1076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75577599"/>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8704925"/>
                      </a:ext>
                    </a:extLst>
                  </a:tr>
                  <a:tr h="349758">
                    <a:tc>
                      <a:txBody>
                        <a:bodyPr/>
                        <a:lstStyle/>
                        <a:p>
                          <a:pPr>
                            <a:lnSpc>
                              <a:spcPct val="107000"/>
                            </a:lnSpc>
                            <a:spcAft>
                              <a:spcPts val="800"/>
                            </a:spcAft>
                          </a:pPr>
                          <a:r>
                            <a:rPr lang="en-GB" sz="1100" cap="all">
                              <a:effectLst/>
                            </a:rPr>
                            <a:t>vertical Resonance frequency (kHz)</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147.16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134.69</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1.093</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106.89</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100.52</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1.063</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247854323"/>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40050288"/>
                      </a:ext>
                    </a:extLst>
                  </a:tr>
                  <a:tr h="190500">
                    <a:tc>
                      <a:txBody>
                        <a:bodyPr/>
                        <a:lstStyle/>
                        <a:p>
                          <a:pPr>
                            <a:lnSpc>
                              <a:spcPct val="107000"/>
                            </a:lnSpc>
                            <a:spcAft>
                              <a:spcPts val="800"/>
                            </a:spcAft>
                          </a:pPr>
                          <a:r>
                            <a:rPr lang="en-GB" sz="1100" cap="all">
                              <a:effectLst/>
                            </a:rPr>
                            <a:t>vertical Stiffness(N/m)</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162.39</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122.82</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a:effectLst/>
                            </a:rPr>
                            <a:t>1.322</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232.796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185.87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100" dirty="0">
                              <a:effectLst/>
                            </a:rPr>
                            <a:t>1.252</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97060896"/>
                      </a:ext>
                    </a:extLst>
                  </a:tr>
                </a:tbl>
              </a:graphicData>
            </a:graphic>
          </p:graphicFrame>
        </mc:Fallback>
      </mc:AlternateContent>
      <p:graphicFrame>
        <p:nvGraphicFramePr>
          <p:cNvPr id="72" name="Tabella 71">
            <a:extLst>
              <a:ext uri="{FF2B5EF4-FFF2-40B4-BE49-F238E27FC236}">
                <a16:creationId xmlns:a16="http://schemas.microsoft.com/office/drawing/2014/main" id="{BC87BBB7-9B49-FFC2-F613-7AA7FF50364E}"/>
              </a:ext>
            </a:extLst>
          </p:cNvPr>
          <p:cNvGraphicFramePr>
            <a:graphicFrameLocks noGrp="1"/>
          </p:cNvGraphicFramePr>
          <p:nvPr>
            <p:extLst>
              <p:ext uri="{D42A27DB-BD31-4B8C-83A1-F6EECF244321}">
                <p14:modId xmlns:p14="http://schemas.microsoft.com/office/powerpoint/2010/main" val="1491369301"/>
              </p:ext>
            </p:extLst>
          </p:nvPr>
        </p:nvGraphicFramePr>
        <p:xfrm>
          <a:off x="5061299" y="7791340"/>
          <a:ext cx="4869263" cy="1430274"/>
        </p:xfrm>
        <a:graphic>
          <a:graphicData uri="http://schemas.openxmlformats.org/drawingml/2006/table">
            <a:tbl>
              <a:tblPr firstRow="1" firstCol="1" bandRow="1">
                <a:tableStyleId>{5C22544A-7EE6-4342-B048-85BDC9FD1C3A}</a:tableStyleId>
              </a:tblPr>
              <a:tblGrid>
                <a:gridCol w="1438879">
                  <a:extLst>
                    <a:ext uri="{9D8B030D-6E8A-4147-A177-3AD203B41FA5}">
                      <a16:colId xmlns:a16="http://schemas.microsoft.com/office/drawing/2014/main" val="400425463"/>
                    </a:ext>
                  </a:extLst>
                </a:gridCol>
                <a:gridCol w="381847">
                  <a:extLst>
                    <a:ext uri="{9D8B030D-6E8A-4147-A177-3AD203B41FA5}">
                      <a16:colId xmlns:a16="http://schemas.microsoft.com/office/drawing/2014/main" val="2710262702"/>
                    </a:ext>
                  </a:extLst>
                </a:gridCol>
                <a:gridCol w="1509685">
                  <a:extLst>
                    <a:ext uri="{9D8B030D-6E8A-4147-A177-3AD203B41FA5}">
                      <a16:colId xmlns:a16="http://schemas.microsoft.com/office/drawing/2014/main" val="3825066134"/>
                    </a:ext>
                  </a:extLst>
                </a:gridCol>
                <a:gridCol w="162560">
                  <a:extLst>
                    <a:ext uri="{9D8B030D-6E8A-4147-A177-3AD203B41FA5}">
                      <a16:colId xmlns:a16="http://schemas.microsoft.com/office/drawing/2014/main" val="3273813373"/>
                    </a:ext>
                  </a:extLst>
                </a:gridCol>
                <a:gridCol w="1376292">
                  <a:extLst>
                    <a:ext uri="{9D8B030D-6E8A-4147-A177-3AD203B41FA5}">
                      <a16:colId xmlns:a16="http://schemas.microsoft.com/office/drawing/2014/main" val="2507628254"/>
                    </a:ext>
                  </a:extLst>
                </a:gridCol>
              </a:tblGrid>
              <a:tr h="190500">
                <a:tc>
                  <a:txBody>
                    <a:bodyPr/>
                    <a:lstStyle/>
                    <a:p>
                      <a:pPr>
                        <a:lnSpc>
                          <a:spcPct val="107000"/>
                        </a:lnSpc>
                        <a:spcAft>
                          <a:spcPts val="800"/>
                        </a:spcAft>
                      </a:pPr>
                      <a:r>
                        <a:rPr lang="en-GB" sz="1100" cap="all">
                          <a:effectLst/>
                        </a:rPr>
                        <a:t>Accelerometer</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nSpc>
                          <a:spcPct val="107000"/>
                        </a:lnSpc>
                        <a:spcAft>
                          <a:spcPts val="800"/>
                        </a:spcAft>
                      </a:pPr>
                      <a:r>
                        <a:rPr lang="en-GB" sz="1100" cap="all" dirty="0">
                          <a:effectLst/>
                        </a:rPr>
                        <a:t>Pre-fabrication</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GB"/>
                    </a:p>
                  </a:txBody>
                  <a:tcPr/>
                </a:tc>
                <a:tc>
                  <a:txBody>
                    <a:bodyPr/>
                    <a:lstStyle/>
                    <a:p>
                      <a:pPr>
                        <a:lnSpc>
                          <a:spcPct val="107000"/>
                        </a:lnSpc>
                        <a:spcAft>
                          <a:spcPts val="800"/>
                        </a:spcAft>
                      </a:pPr>
                      <a:r>
                        <a:rPr lang="en-GB" sz="1100" cap="all">
                          <a:effectLst/>
                        </a:rPr>
                        <a:t>Post-fabrication</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253338933"/>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68180283"/>
                  </a:ext>
                </a:extLst>
              </a:tr>
              <a:tr h="190500">
                <a:tc>
                  <a:txBody>
                    <a:bodyPr/>
                    <a:lstStyle/>
                    <a:p>
                      <a:pPr>
                        <a:lnSpc>
                          <a:spcPct val="107000"/>
                        </a:lnSpc>
                        <a:spcAft>
                          <a:spcPts val="800"/>
                        </a:spcAft>
                      </a:pPr>
                      <a:r>
                        <a:rPr lang="en-GB" sz="1100" cap="all">
                          <a:effectLst/>
                        </a:rPr>
                        <a:t>horizontal fr (kHz)</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471.46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477.23</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30959682"/>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45084238"/>
                  </a:ext>
                </a:extLst>
              </a:tr>
              <a:tr h="190500">
                <a:tc>
                  <a:txBody>
                    <a:bodyPr/>
                    <a:lstStyle/>
                    <a:p>
                      <a:pPr>
                        <a:lnSpc>
                          <a:spcPct val="107000"/>
                        </a:lnSpc>
                        <a:spcAft>
                          <a:spcPts val="800"/>
                        </a:spcAft>
                      </a:pPr>
                      <a:r>
                        <a:rPr lang="en-GB" sz="1100" cap="all">
                          <a:effectLst/>
                        </a:rPr>
                        <a:t>horizontal k (N/m)</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4528.889</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dirty="0">
                          <a:effectLst/>
                        </a:rPr>
                        <a:t>4189.516</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974969243"/>
                  </a:ext>
                </a:extLst>
              </a:tr>
            </a:tbl>
          </a:graphicData>
        </a:graphic>
      </p:graphicFrame>
      <p:grpSp>
        <p:nvGrpSpPr>
          <p:cNvPr id="76" name="Graphic 2">
            <a:extLst>
              <a:ext uri="{FF2B5EF4-FFF2-40B4-BE49-F238E27FC236}">
                <a16:creationId xmlns:a16="http://schemas.microsoft.com/office/drawing/2014/main" id="{5373C8FA-19C0-77E7-2D62-33BBD5535F41}"/>
              </a:ext>
            </a:extLst>
          </p:cNvPr>
          <p:cNvGrpSpPr/>
          <p:nvPr/>
        </p:nvGrpSpPr>
        <p:grpSpPr>
          <a:xfrm>
            <a:off x="223199" y="159385"/>
            <a:ext cx="530780" cy="894335"/>
            <a:chOff x="8544795" y="2061601"/>
            <a:chExt cx="2445520" cy="4313293"/>
          </a:xfrm>
        </p:grpSpPr>
        <p:sp>
          <p:nvSpPr>
            <p:cNvPr id="77" name="Freeform: Shape 203">
              <a:extLst>
                <a:ext uri="{FF2B5EF4-FFF2-40B4-BE49-F238E27FC236}">
                  <a16:creationId xmlns:a16="http://schemas.microsoft.com/office/drawing/2014/main" id="{C8AAE065-05EE-F84F-D495-A2ED8C6FD953}"/>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8" name="Freeform: Shape 204">
              <a:extLst>
                <a:ext uri="{FF2B5EF4-FFF2-40B4-BE49-F238E27FC236}">
                  <a16:creationId xmlns:a16="http://schemas.microsoft.com/office/drawing/2014/main" id="{24807985-0968-DF31-1351-90162D9287A0}"/>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9" name="Freeform: Shape 205">
              <a:extLst>
                <a:ext uri="{FF2B5EF4-FFF2-40B4-BE49-F238E27FC236}">
                  <a16:creationId xmlns:a16="http://schemas.microsoft.com/office/drawing/2014/main" id="{A07E36F4-B81B-371F-2C86-ABB529841AC1}"/>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16</a:t>
              </a:r>
            </a:p>
          </p:txBody>
        </p:sp>
        <p:sp>
          <p:nvSpPr>
            <p:cNvPr id="80" name="Freeform: Shape 206">
              <a:extLst>
                <a:ext uri="{FF2B5EF4-FFF2-40B4-BE49-F238E27FC236}">
                  <a16:creationId xmlns:a16="http://schemas.microsoft.com/office/drawing/2014/main" id="{ED818387-DAD7-A316-3DB6-86873F9BAF95}"/>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10945063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523248">
            <a:off x="-624029" y="3342540"/>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82" name="TextBox 30">
            <a:extLst>
              <a:ext uri="{FF2B5EF4-FFF2-40B4-BE49-F238E27FC236}">
                <a16:creationId xmlns:a16="http://schemas.microsoft.com/office/drawing/2014/main" id="{4282D278-B583-71FE-AC1D-026BD698C84C}"/>
              </a:ext>
            </a:extLst>
          </p:cNvPr>
          <p:cNvSpPr txBox="1"/>
          <p:nvPr/>
        </p:nvSpPr>
        <p:spPr>
          <a:xfrm>
            <a:off x="185860" y="1264980"/>
            <a:ext cx="8814798"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Sensors comparisons, correction factors</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mc:AlternateContent xmlns:mc="http://schemas.openxmlformats.org/markup-compatibility/2006" xmlns:a14="http://schemas.microsoft.com/office/drawing/2010/main">
        <mc:Choice Requires="a14">
          <p:sp>
            <p:nvSpPr>
              <p:cNvPr id="58" name="CasellaDiTesto 57">
                <a:extLst>
                  <a:ext uri="{FF2B5EF4-FFF2-40B4-BE49-F238E27FC236}">
                    <a16:creationId xmlns:a16="http://schemas.microsoft.com/office/drawing/2014/main" id="{6A5B34AE-EBE6-1302-4461-6A9CD5F5A7A6}"/>
                  </a:ext>
                </a:extLst>
              </p:cNvPr>
              <p:cNvSpPr txBox="1"/>
              <p:nvPr/>
            </p:nvSpPr>
            <p:spPr>
              <a:xfrm>
                <a:off x="9673445" y="-1960638"/>
                <a:ext cx="15063536" cy="27247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𝑇</m:t>
                          </m:r>
                        </m:e>
                        <m:sub>
                          <m:r>
                            <a:rPr lang="en-GB" sz="1400" i="1">
                              <a:latin typeface="Cambria Math" panose="02040503050406030204" pitchFamily="18" charset="0"/>
                            </a:rPr>
                            <m:t>𝑓𝑖𝑥𝑒𝑑</m:t>
                          </m:r>
                          <m:r>
                            <a:rPr lang="en-GB" sz="1400" i="1">
                              <a:latin typeface="Cambria Math" panose="02040503050406030204" pitchFamily="18" charset="0"/>
                            </a:rPr>
                            <m:t> </m:t>
                          </m:r>
                          <m:r>
                            <a:rPr lang="en-GB" sz="1400" i="1">
                              <a:latin typeface="Cambria Math" panose="02040503050406030204" pitchFamily="18" charset="0"/>
                            </a:rPr>
                            <m:t>𝑏𝑙𝑜𝑐𝑘𝑠</m:t>
                          </m:r>
                          <m:r>
                            <a:rPr lang="en-GB" sz="1400" i="1">
                              <a:latin typeface="Cambria Math" panose="02040503050406030204" pitchFamily="18" charset="0"/>
                            </a:rPr>
                            <m:t> </m:t>
                          </m:r>
                        </m:sub>
                      </m:sSub>
                      <m:r>
                        <a:rPr lang="en-GB" sz="1400" i="1">
                          <a:latin typeface="Cambria Math" panose="02040503050406030204" pitchFamily="18" charset="0"/>
                        </a:rPr>
                        <m:t> = 5.08</m:t>
                      </m:r>
                      <m:r>
                        <a:rPr lang="en-GB" sz="1400" i="1">
                          <a:latin typeface="Cambria Math" panose="02040503050406030204" pitchFamily="18" charset="0"/>
                        </a:rPr>
                        <m:t>𝑢𝑚</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𝑇</m:t>
                          </m:r>
                        </m:e>
                        <m:sub>
                          <m:r>
                            <a:rPr lang="en-GB" sz="1400" i="1">
                              <a:latin typeface="Cambria Math" panose="02040503050406030204" pitchFamily="18" charset="0"/>
                            </a:rPr>
                            <m:t>𝑠𝑝𝑟𝑖𝑛𝑔𝑠</m:t>
                          </m:r>
                        </m:sub>
                      </m:sSub>
                      <m:r>
                        <a:rPr lang="en-GB" sz="1400" i="1">
                          <a:latin typeface="Cambria Math" panose="02040503050406030204" pitchFamily="18" charset="0"/>
                        </a:rPr>
                        <m:t>=2.17</m:t>
                      </m:r>
                      <m:r>
                        <a:rPr lang="en-GB" sz="1400" i="1">
                          <a:latin typeface="Cambria Math" panose="02040503050406030204" pitchFamily="18" charset="0"/>
                        </a:rPr>
                        <m:t>𝑢𝑚</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𝑇</m:t>
                          </m:r>
                        </m:e>
                        <m:sub>
                          <m:r>
                            <a:rPr lang="en-GB" sz="1400" i="1">
                              <a:latin typeface="Cambria Math" panose="02040503050406030204" pitchFamily="18" charset="0"/>
                            </a:rPr>
                            <m:t>𝑝</m:t>
                          </m:r>
                        </m:sub>
                      </m:sSub>
                      <m:r>
                        <a:rPr lang="en-GB" sz="1400" i="1">
                          <a:latin typeface="Cambria Math" panose="02040503050406030204" pitchFamily="18" charset="0"/>
                        </a:rPr>
                        <m:t>=3.494</m:t>
                      </m:r>
                      <m:r>
                        <a:rPr lang="en-GB" sz="1400" i="1">
                          <a:latin typeface="Cambria Math" panose="02040503050406030204" pitchFamily="18" charset="0"/>
                        </a:rPr>
                        <m:t>𝑢𝑚</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𝑚</m:t>
                          </m:r>
                        </m:e>
                        <m:sub>
                          <m:r>
                            <a:rPr lang="en-GB" sz="1400" i="1">
                              <a:latin typeface="Cambria Math" panose="02040503050406030204" pitchFamily="18" charset="0"/>
                            </a:rPr>
                            <m:t>h𝑜𝑚𝑜𝑔</m:t>
                          </m:r>
                        </m:sub>
                      </m:sSub>
                      <m:r>
                        <a:rPr lang="en-GB" sz="1400" i="1">
                          <a:latin typeface="Cambria Math" panose="02040503050406030204" pitchFamily="18" charset="0"/>
                        </a:rPr>
                        <m:t>=4.6596∗</m:t>
                      </m:r>
                      <m:sSup>
                        <m:sSupPr>
                          <m:ctrlPr>
                            <a:rPr lang="en-GB" sz="1400" i="1">
                              <a:latin typeface="Cambria Math" panose="02040503050406030204" pitchFamily="18" charset="0"/>
                            </a:rPr>
                          </m:ctrlPr>
                        </m:sSupPr>
                        <m:e>
                          <m:r>
                            <a:rPr lang="en-GB" sz="1400" i="1">
                              <a:latin typeface="Cambria Math" panose="02040503050406030204" pitchFamily="18" charset="0"/>
                            </a:rPr>
                            <m:t>10</m:t>
                          </m:r>
                        </m:e>
                        <m:sup>
                          <m:r>
                            <a:rPr lang="en-GB" sz="1400" i="1">
                              <a:latin typeface="Cambria Math" panose="02040503050406030204" pitchFamily="18" charset="0"/>
                            </a:rPr>
                            <m:t>−10</m:t>
                          </m:r>
                        </m:sup>
                      </m:sSup>
                      <m:r>
                        <a:rPr lang="en-GB" sz="1400" i="1">
                          <a:latin typeface="Cambria Math" panose="02040503050406030204" pitchFamily="18" charset="0"/>
                        </a:rPr>
                        <m:t>𝑘𝑔</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𝑓</m:t>
                          </m:r>
                        </m:e>
                        <m:sub>
                          <m:sSub>
                            <m:sSubPr>
                              <m:ctrlPr>
                                <a:rPr lang="en-GB" sz="1400" i="1">
                                  <a:latin typeface="Cambria Math" panose="02040503050406030204" pitchFamily="18" charset="0"/>
                                </a:rPr>
                              </m:ctrlPr>
                            </m:sSubPr>
                            <m:e>
                              <m:r>
                                <a:rPr lang="en-GB" sz="1400" i="1">
                                  <a:latin typeface="Cambria Math" panose="02040503050406030204" pitchFamily="18" charset="0"/>
                                </a:rPr>
                                <m:t>𝑟</m:t>
                              </m:r>
                            </m:e>
                            <m:sub>
                              <m:r>
                                <a:rPr lang="en-GB" sz="1400" i="1">
                                  <a:latin typeface="Cambria Math" panose="02040503050406030204" pitchFamily="18" charset="0"/>
                                </a:rPr>
                                <m:t>𝑔𝑒𝑛𝑒𝑟𝑖𝑐</m:t>
                              </m:r>
                            </m:sub>
                          </m:sSub>
                        </m:sub>
                      </m:sSub>
                      <m:r>
                        <a:rPr lang="en-GB" sz="1400" i="1">
                          <a:latin typeface="Cambria Math" panose="02040503050406030204" pitchFamily="18" charset="0"/>
                        </a:rPr>
                        <m:t>=100.52</m:t>
                      </m:r>
                      <m:r>
                        <a:rPr lang="en-GB" sz="1400" i="1">
                          <a:latin typeface="Cambria Math" panose="02040503050406030204" pitchFamily="18" charset="0"/>
                        </a:rPr>
                        <m:t>𝑘𝐻𝑧</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𝑘</m:t>
                          </m:r>
                        </m:e>
                        <m:sub>
                          <m:r>
                            <a:rPr lang="en-GB" sz="1400" i="1">
                              <a:latin typeface="Cambria Math" panose="02040503050406030204" pitchFamily="18" charset="0"/>
                            </a:rPr>
                            <m:t>𝑔𝑒𝑛𝑒𝑟𝑖𝑐</m:t>
                          </m:r>
                        </m:sub>
                      </m:sSub>
                      <m:r>
                        <a:rPr lang="en-GB" sz="1400" i="1">
                          <a:latin typeface="Cambria Math" panose="02040503050406030204" pitchFamily="18" charset="0"/>
                        </a:rPr>
                        <m:t>=185.874 </m:t>
                      </m:r>
                      <m:r>
                        <a:rPr lang="en-GB" sz="1400" i="1">
                          <a:latin typeface="Cambria Math" panose="02040503050406030204" pitchFamily="18" charset="0"/>
                        </a:rPr>
                        <m:t>𝑁</m:t>
                      </m:r>
                      <m:r>
                        <a:rPr lang="en-GB" sz="1400" i="1">
                          <a:latin typeface="Cambria Math" panose="02040503050406030204" pitchFamily="18" charset="0"/>
                        </a:rPr>
                        <m:t>/</m:t>
                      </m:r>
                      <m:r>
                        <a:rPr lang="en-GB" sz="1400" i="1">
                          <a:latin typeface="Cambria Math" panose="02040503050406030204" pitchFamily="18" charset="0"/>
                        </a:rPr>
                        <m:t>𝑚</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sSub>
                            <m:sSubPr>
                              <m:ctrlPr>
                                <a:rPr lang="en-GB" sz="1400" i="1">
                                  <a:latin typeface="Cambria Math" panose="02040503050406030204" pitchFamily="18" charset="0"/>
                                </a:rPr>
                              </m:ctrlPr>
                            </m:sSubPr>
                            <m:e>
                              <m:r>
                                <a:rPr lang="en-GB" sz="1400" i="1">
                                  <a:latin typeface="Cambria Math" panose="02040503050406030204" pitchFamily="18" charset="0"/>
                                </a:rPr>
                                <m:t>𝑓</m:t>
                              </m:r>
                            </m:e>
                            <m:sub>
                              <m:r>
                                <a:rPr lang="en-GB" sz="1400" i="1">
                                  <a:latin typeface="Cambria Math" panose="02040503050406030204" pitchFamily="18" charset="0"/>
                                </a:rPr>
                                <m:t>𝑟</m:t>
                              </m:r>
                            </m:sub>
                          </m:sSub>
                        </m:e>
                        <m:sub>
                          <m:r>
                            <a:rPr lang="en-GB" sz="1400" i="1">
                              <a:latin typeface="Cambria Math" panose="02040503050406030204" pitchFamily="18" charset="0"/>
                            </a:rPr>
                            <m:t>h𝑜𝑟𝑖𝑧𝑜𝑛𝑡𝑎𝑙</m:t>
                          </m:r>
                        </m:sub>
                      </m:sSub>
                      <m:r>
                        <a:rPr lang="en-GB" sz="1400" i="1">
                          <a:latin typeface="Cambria Math" panose="02040503050406030204" pitchFamily="18" charset="0"/>
                        </a:rPr>
                        <m:t>=477.23 </m:t>
                      </m:r>
                      <m:r>
                        <a:rPr lang="en-GB" sz="1400" i="1">
                          <a:latin typeface="Cambria Math" panose="02040503050406030204" pitchFamily="18" charset="0"/>
                        </a:rPr>
                        <m:t>𝑘𝐻𝑧</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𝑘</m:t>
                          </m:r>
                        </m:e>
                        <m:sub>
                          <m:r>
                            <a:rPr lang="en-GB" sz="1400" i="1">
                              <a:latin typeface="Cambria Math" panose="02040503050406030204" pitchFamily="18" charset="0"/>
                            </a:rPr>
                            <m:t>h𝑜𝑟𝑖𝑧𝑜𝑛𝑡𝑎𝑙</m:t>
                          </m:r>
                        </m:sub>
                      </m:sSub>
                      <m:r>
                        <a:rPr lang="en-GB" sz="1400" i="1">
                          <a:latin typeface="Cambria Math" panose="02040503050406030204" pitchFamily="18" charset="0"/>
                        </a:rPr>
                        <m:t>=4189.515938 </m:t>
                      </m:r>
                      <m:r>
                        <a:rPr lang="en-GB" sz="1400" i="1">
                          <a:latin typeface="Cambria Math" panose="02040503050406030204" pitchFamily="18" charset="0"/>
                        </a:rPr>
                        <m:t>𝑁</m:t>
                      </m:r>
                      <m:r>
                        <a:rPr lang="en-GB" sz="1400" i="1">
                          <a:latin typeface="Cambria Math" panose="02040503050406030204" pitchFamily="18" charset="0"/>
                        </a:rPr>
                        <m:t>/</m:t>
                      </m:r>
                      <m:r>
                        <a:rPr lang="en-GB" sz="1400" i="1">
                          <a:latin typeface="Cambria Math" panose="02040503050406030204" pitchFamily="18" charset="0"/>
                        </a:rPr>
                        <m:t>𝑚</m:t>
                      </m:r>
                    </m:oMath>
                  </m:oMathPara>
                </a14:m>
                <a:endParaRPr lang="en-GB" sz="1400" dirty="0"/>
              </a:p>
              <a:p>
                <a:pPr/>
                <a14:m>
                  <m:oMathPara xmlns:m="http://schemas.openxmlformats.org/officeDocument/2006/math">
                    <m:oMathParaPr>
                      <m:jc m:val="centerGroup"/>
                    </m:oMathParaPr>
                    <m:oMath xmlns:m="http://schemas.openxmlformats.org/officeDocument/2006/math">
                      <m:sSub>
                        <m:sSubPr>
                          <m:ctrlPr>
                            <a:rPr lang="en-GB" sz="1400" i="1">
                              <a:latin typeface="Cambria Math" panose="02040503050406030204" pitchFamily="18" charset="0"/>
                            </a:rPr>
                          </m:ctrlPr>
                        </m:sSubPr>
                        <m:e>
                          <m:r>
                            <a:rPr lang="en-GB" sz="1400" i="1">
                              <a:latin typeface="Cambria Math" panose="02040503050406030204" pitchFamily="18" charset="0"/>
                            </a:rPr>
                            <m:t>𝑄</m:t>
                          </m:r>
                        </m:e>
                        <m:sub>
                          <m:r>
                            <a:rPr lang="en-GB" sz="1400" i="1">
                              <a:latin typeface="Cambria Math" panose="02040503050406030204" pitchFamily="18" charset="0"/>
                            </a:rPr>
                            <m:t>𝑎𝑡</m:t>
                          </m:r>
                          <m:r>
                            <a:rPr lang="en-GB" sz="1400" i="1">
                              <a:latin typeface="Cambria Math" panose="02040503050406030204" pitchFamily="18" charset="0"/>
                            </a:rPr>
                            <m:t> </m:t>
                          </m:r>
                          <m:sSub>
                            <m:sSubPr>
                              <m:ctrlPr>
                                <a:rPr lang="en-GB" sz="1400" i="1">
                                  <a:latin typeface="Cambria Math" panose="02040503050406030204" pitchFamily="18" charset="0"/>
                                </a:rPr>
                              </m:ctrlPr>
                            </m:sSubPr>
                            <m:e>
                              <m:sSub>
                                <m:sSubPr>
                                  <m:ctrlPr>
                                    <a:rPr lang="en-GB" sz="1400" i="1">
                                      <a:latin typeface="Cambria Math" panose="02040503050406030204" pitchFamily="18" charset="0"/>
                                    </a:rPr>
                                  </m:ctrlPr>
                                </m:sSubPr>
                                <m:e>
                                  <m:r>
                                    <a:rPr lang="en-GB" sz="1400" i="1">
                                      <a:latin typeface="Cambria Math" panose="02040503050406030204" pitchFamily="18" charset="0"/>
                                    </a:rPr>
                                    <m:t>𝑓</m:t>
                                  </m:r>
                                </m:e>
                                <m:sub>
                                  <m:r>
                                    <a:rPr lang="en-GB" sz="1400" i="1">
                                      <a:latin typeface="Cambria Math" panose="02040503050406030204" pitchFamily="18" charset="0"/>
                                    </a:rPr>
                                    <m:t>𝑟</m:t>
                                  </m:r>
                                </m:sub>
                              </m:sSub>
                            </m:e>
                            <m:sub>
                              <m:r>
                                <a:rPr lang="en-GB" sz="1400" i="1">
                                  <a:latin typeface="Cambria Math" panose="02040503050406030204" pitchFamily="18" charset="0"/>
                                </a:rPr>
                                <m:t>h𝑜𝑟𝑖𝑧𝑜𝑛𝑡𝑎𝑙</m:t>
                              </m:r>
                            </m:sub>
                          </m:sSub>
                          <m:r>
                            <a:rPr lang="en-GB" sz="1400" i="1">
                              <a:latin typeface="Cambria Math" panose="02040503050406030204" pitchFamily="18" charset="0"/>
                            </a:rPr>
                            <m:t> </m:t>
                          </m:r>
                        </m:sub>
                      </m:sSub>
                      <m:r>
                        <a:rPr lang="en-GB" sz="1400" i="1">
                          <a:latin typeface="Cambria Math" panose="02040503050406030204" pitchFamily="18" charset="0"/>
                        </a:rPr>
                        <m:t>≅48</m:t>
                      </m:r>
                    </m:oMath>
                  </m:oMathPara>
                </a14:m>
                <a:endParaRPr lang="en-GB" sz="1400" dirty="0"/>
              </a:p>
              <a:p>
                <a:pPr/>
                <a14:m>
                  <m:oMathPara xmlns:m="http://schemas.openxmlformats.org/officeDocument/2006/math">
                    <m:oMathParaPr>
                      <m:jc m:val="centerGroup"/>
                    </m:oMathParaPr>
                    <m:oMath xmlns:m="http://schemas.openxmlformats.org/officeDocument/2006/math">
                      <m:r>
                        <a:rPr lang="en-GB" sz="1400" i="1">
                          <a:latin typeface="Cambria Math" panose="02040503050406030204" pitchFamily="18" charset="0"/>
                        </a:rPr>
                        <m:t>𝑆𝑒𝑛𝑠𝑖𝑡𝑖𝑣𝑖𝑡𝑦</m:t>
                      </m:r>
                      <m:r>
                        <a:rPr lang="en-GB" sz="1400" i="1">
                          <a:latin typeface="Cambria Math" panose="02040503050406030204" pitchFamily="18" charset="0"/>
                        </a:rPr>
                        <m:t>=</m:t>
                      </m:r>
                      <m:f>
                        <m:fPr>
                          <m:ctrlPr>
                            <a:rPr lang="en-GB" sz="1400" i="1">
                              <a:latin typeface="Cambria Math" panose="02040503050406030204" pitchFamily="18" charset="0"/>
                            </a:rPr>
                          </m:ctrlPr>
                        </m:fPr>
                        <m:num>
                          <m:r>
                            <a:rPr lang="en-GB" sz="1400" i="1">
                              <a:latin typeface="Cambria Math" panose="02040503050406030204" pitchFamily="18" charset="0"/>
                            </a:rPr>
                            <m:t>5.65908∗</m:t>
                          </m:r>
                          <m:sSup>
                            <m:sSupPr>
                              <m:ctrlPr>
                                <a:rPr lang="en-GB" sz="1400" i="1">
                                  <a:latin typeface="Cambria Math" panose="02040503050406030204" pitchFamily="18" charset="0"/>
                                </a:rPr>
                              </m:ctrlPr>
                            </m:sSupPr>
                            <m:e>
                              <m:r>
                                <a:rPr lang="en-GB" sz="1400" i="1">
                                  <a:latin typeface="Cambria Math" panose="02040503050406030204" pitchFamily="18" charset="0"/>
                                </a:rPr>
                                <m:t>10</m:t>
                              </m:r>
                            </m:e>
                            <m:sup>
                              <m:r>
                                <a:rPr lang="en-GB" sz="1400" i="1">
                                  <a:latin typeface="Cambria Math" panose="02040503050406030204" pitchFamily="18" charset="0"/>
                                </a:rPr>
                                <m:t>−19</m:t>
                              </m:r>
                            </m:sup>
                          </m:sSup>
                          <m:r>
                            <a:rPr lang="en-GB" sz="1400" i="1">
                              <a:latin typeface="Cambria Math" panose="02040503050406030204" pitchFamily="18" charset="0"/>
                            </a:rPr>
                            <m:t>𝐹</m:t>
                          </m:r>
                        </m:num>
                        <m:den>
                          <m:r>
                            <a:rPr lang="en-GB" sz="1400" i="1">
                              <a:latin typeface="Cambria Math" panose="02040503050406030204" pitchFamily="18" charset="0"/>
                            </a:rPr>
                            <m:t>50</m:t>
                          </m:r>
                          <m:r>
                            <a:rPr lang="en-GB" sz="1400" i="1">
                              <a:latin typeface="Cambria Math" panose="02040503050406030204" pitchFamily="18" charset="0"/>
                            </a:rPr>
                            <m:t>𝑔</m:t>
                          </m:r>
                        </m:den>
                      </m:f>
                      <m:r>
                        <a:rPr lang="en-GB" sz="1400" i="1">
                          <a:latin typeface="Cambria Math" panose="02040503050406030204" pitchFamily="18" charset="0"/>
                        </a:rPr>
                        <m:t>=</m:t>
                      </m:r>
                      <m:r>
                        <a:rPr lang="en-GB" sz="1400" b="1" i="1">
                          <a:latin typeface="Cambria Math" panose="02040503050406030204" pitchFamily="18" charset="0"/>
                        </a:rPr>
                        <m:t>𝟏</m:t>
                      </m:r>
                      <m:r>
                        <a:rPr lang="en-GB" sz="1400" b="1" i="1">
                          <a:latin typeface="Cambria Math" panose="02040503050406030204" pitchFamily="18" charset="0"/>
                        </a:rPr>
                        <m:t>.</m:t>
                      </m:r>
                      <m:r>
                        <a:rPr lang="en-GB" sz="1400" b="1" i="1">
                          <a:latin typeface="Cambria Math" panose="02040503050406030204" pitchFamily="18" charset="0"/>
                        </a:rPr>
                        <m:t>𝟏𝟑𝟏𝟖𝟏𝟔</m:t>
                      </m:r>
                      <m:r>
                        <a:rPr lang="en-GB" sz="1400" b="1" i="1">
                          <a:latin typeface="Cambria Math" panose="02040503050406030204" pitchFamily="18" charset="0"/>
                        </a:rPr>
                        <m:t>∗</m:t>
                      </m:r>
                      <m:sSup>
                        <m:sSupPr>
                          <m:ctrlPr>
                            <a:rPr lang="en-GB" sz="1400" b="1" i="1">
                              <a:latin typeface="Cambria Math" panose="02040503050406030204" pitchFamily="18" charset="0"/>
                            </a:rPr>
                          </m:ctrlPr>
                        </m:sSupPr>
                        <m:e>
                          <m:r>
                            <a:rPr lang="en-GB" sz="1400" b="1" i="1">
                              <a:latin typeface="Cambria Math" panose="02040503050406030204" pitchFamily="18" charset="0"/>
                            </a:rPr>
                            <m:t>𝟏𝟎</m:t>
                          </m:r>
                        </m:e>
                        <m:sup>
                          <m:r>
                            <a:rPr lang="en-GB" sz="1400" b="1" i="1">
                              <a:latin typeface="Cambria Math" panose="02040503050406030204" pitchFamily="18" charset="0"/>
                            </a:rPr>
                            <m:t>−</m:t>
                          </m:r>
                          <m:r>
                            <a:rPr lang="en-GB" sz="1400" b="1" i="1">
                              <a:latin typeface="Cambria Math" panose="02040503050406030204" pitchFamily="18" charset="0"/>
                            </a:rPr>
                            <m:t>𝟐𝟎</m:t>
                          </m:r>
                        </m:sup>
                      </m:sSup>
                      <m:r>
                        <a:rPr lang="en-GB" sz="1400" b="1" i="1">
                          <a:latin typeface="Cambria Math" panose="02040503050406030204" pitchFamily="18" charset="0"/>
                        </a:rPr>
                        <m:t>𝑭</m:t>
                      </m:r>
                      <m:r>
                        <a:rPr lang="en-GB" sz="1400" b="1" i="1">
                          <a:latin typeface="Cambria Math" panose="02040503050406030204" pitchFamily="18" charset="0"/>
                        </a:rPr>
                        <m:t>/</m:t>
                      </m:r>
                      <m:r>
                        <a:rPr lang="en-GB" sz="1400" b="1" i="1">
                          <a:latin typeface="Cambria Math" panose="02040503050406030204" pitchFamily="18" charset="0"/>
                        </a:rPr>
                        <m:t>𝒈</m:t>
                      </m:r>
                    </m:oMath>
                  </m:oMathPara>
                </a14:m>
                <a:endParaRPr lang="en-GB" sz="1400" dirty="0"/>
              </a:p>
            </p:txBody>
          </p:sp>
        </mc:Choice>
        <mc:Fallback xmlns="">
          <p:sp>
            <p:nvSpPr>
              <p:cNvPr id="58" name="CasellaDiTesto 57">
                <a:extLst>
                  <a:ext uri="{FF2B5EF4-FFF2-40B4-BE49-F238E27FC236}">
                    <a16:creationId xmlns:a16="http://schemas.microsoft.com/office/drawing/2014/main" id="{6A5B34AE-EBE6-1302-4461-6A9CD5F5A7A6}"/>
                  </a:ext>
                </a:extLst>
              </p:cNvPr>
              <p:cNvSpPr txBox="1">
                <a:spLocks noRot="1" noChangeAspect="1" noMove="1" noResize="1" noEditPoints="1" noAdjustHandles="1" noChangeArrowheads="1" noChangeShapeType="1" noTextEdit="1"/>
              </p:cNvSpPr>
              <p:nvPr/>
            </p:nvSpPr>
            <p:spPr>
              <a:xfrm>
                <a:off x="9673445" y="-1960638"/>
                <a:ext cx="15063536" cy="2724720"/>
              </a:xfrm>
              <a:prstGeom prst="rect">
                <a:avLst/>
              </a:prstGeom>
              <a:blipFill>
                <a:blip r:embed="rId2"/>
                <a:stretch>
                  <a:fillRect/>
                </a:stretch>
              </a:blipFill>
            </p:spPr>
            <p:txBody>
              <a:bodyPr/>
              <a:lstStyle/>
              <a:p>
                <a:r>
                  <a:rPr lang="en-GB">
                    <a:noFill/>
                  </a:rPr>
                  <a:t> </a:t>
                </a:r>
              </a:p>
            </p:txBody>
          </p:sp>
        </mc:Fallback>
      </mc:AlternateContent>
      <p:pic>
        <p:nvPicPr>
          <p:cNvPr id="75" name="Immagine 74">
            <a:extLst>
              <a:ext uri="{FF2B5EF4-FFF2-40B4-BE49-F238E27FC236}">
                <a16:creationId xmlns:a16="http://schemas.microsoft.com/office/drawing/2014/main" id="{F4F13D67-89A9-EEF7-4031-03BDBFF1F1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0298" y="1424069"/>
            <a:ext cx="6106121" cy="4579591"/>
          </a:xfrm>
          <a:prstGeom prst="rect">
            <a:avLst/>
          </a:prstGeom>
        </p:spPr>
      </p:pic>
      <mc:AlternateContent xmlns:mc="http://schemas.openxmlformats.org/markup-compatibility/2006" xmlns:a14="http://schemas.microsoft.com/office/drawing/2010/main">
        <mc:Choice Requires="a14">
          <p:sp>
            <p:nvSpPr>
              <p:cNvPr id="3" name="CasellaDiTesto 2">
                <a:extLst>
                  <a:ext uri="{FF2B5EF4-FFF2-40B4-BE49-F238E27FC236}">
                    <a16:creationId xmlns:a16="http://schemas.microsoft.com/office/drawing/2014/main" id="{150E84A2-7B7D-8BBB-BF26-0FD5C5C8C53F}"/>
                  </a:ext>
                </a:extLst>
              </p:cNvPr>
              <p:cNvSpPr txBox="1"/>
              <p:nvPr/>
            </p:nvSpPr>
            <p:spPr>
              <a:xfrm>
                <a:off x="10882322" y="8111726"/>
                <a:ext cx="4354607" cy="1600438"/>
              </a:xfrm>
              <a:prstGeom prst="rect">
                <a:avLst/>
              </a:prstGeom>
              <a:noFill/>
            </p:spPr>
            <p:txBody>
              <a:bodyPr wrap="square" rtlCol="0">
                <a:spAutoFit/>
              </a:bodyPr>
              <a:lstStyle/>
              <a:p>
                <a:pPr algn="just"/>
                <a:r>
                  <a:rPr lang="it-IT" sz="1400" dirty="0"/>
                  <a:t>Regarding the </a:t>
                </a:r>
                <a:r>
                  <a:rPr lang="it-IT" sz="1400" b="1" dirty="0" err="1">
                    <a:solidFill>
                      <a:schemeClr val="accent3"/>
                    </a:solidFill>
                  </a:rPr>
                  <a:t>vertical</a:t>
                </a:r>
                <a:r>
                  <a:rPr lang="it-IT" sz="1400" b="1" dirty="0">
                    <a:solidFill>
                      <a:schemeClr val="accent3"/>
                    </a:solidFill>
                  </a:rPr>
                  <a:t> </a:t>
                </a:r>
                <a:r>
                  <a:rPr lang="it-IT" sz="1400" b="1" dirty="0" err="1">
                    <a:solidFill>
                      <a:schemeClr val="accent3"/>
                    </a:solidFill>
                  </a:rPr>
                  <a:t>sqeeze</a:t>
                </a:r>
                <a:r>
                  <a:rPr lang="it-IT" sz="1400" b="1" dirty="0">
                    <a:solidFill>
                      <a:schemeClr val="accent3"/>
                    </a:solidFill>
                  </a:rPr>
                  <a:t> film damping </a:t>
                </a:r>
                <a:r>
                  <a:rPr lang="it-IT" sz="1400" dirty="0" err="1"/>
                  <a:t>affecting</a:t>
                </a:r>
                <a:r>
                  <a:rPr lang="it-IT" sz="1400" dirty="0"/>
                  <a:t> the </a:t>
                </a:r>
                <a:r>
                  <a:rPr lang="it-IT" sz="1400" dirty="0" err="1"/>
                  <a:t>central</a:t>
                </a:r>
                <a:r>
                  <a:rPr lang="it-IT" sz="1400" dirty="0"/>
                  <a:t> </a:t>
                </a:r>
                <a:r>
                  <a:rPr lang="it-IT" sz="1400" dirty="0" err="1"/>
                  <a:t>resonating</a:t>
                </a:r>
                <a:r>
                  <a:rPr lang="it-IT" sz="1400" dirty="0"/>
                  <a:t> part of </a:t>
                </a:r>
                <a:r>
                  <a:rPr lang="it-IT" sz="1400" dirty="0" err="1"/>
                  <a:t>this</a:t>
                </a:r>
                <a:r>
                  <a:rPr lang="it-IT" sz="1400" dirty="0"/>
                  <a:t> </a:t>
                </a:r>
                <a:r>
                  <a:rPr lang="it-IT" sz="1400" dirty="0" err="1"/>
                  <a:t>structure</a:t>
                </a:r>
                <a:r>
                  <a:rPr lang="it-IT" sz="1400" dirty="0"/>
                  <a:t>, </a:t>
                </a:r>
                <a:r>
                  <a:rPr lang="it-IT" sz="1400" dirty="0" err="1"/>
                  <a:t>it</a:t>
                </a:r>
                <a:r>
                  <a:rPr lang="it-IT" sz="1400" dirty="0"/>
                  <a:t> </a:t>
                </a:r>
                <a:r>
                  <a:rPr lang="it-IT" sz="1400" dirty="0" err="1"/>
                  <a:t>results</a:t>
                </a:r>
                <a:r>
                  <a:rPr lang="it-IT" sz="1400" dirty="0"/>
                  <a:t> </a:t>
                </a:r>
                <a:r>
                  <a:rPr lang="it-IT" sz="1400" dirty="0" err="1"/>
                  <a:t>much</a:t>
                </a:r>
                <a:r>
                  <a:rPr lang="it-IT" sz="1400" dirty="0"/>
                  <a:t> </a:t>
                </a:r>
                <a:r>
                  <a:rPr lang="it-IT" sz="1400" dirty="0" err="1"/>
                  <a:t>higher</a:t>
                </a:r>
                <a:r>
                  <a:rPr lang="it-IT" sz="1400" dirty="0"/>
                  <a:t> with </a:t>
                </a:r>
                <a:r>
                  <a:rPr lang="it-IT" sz="1400" dirty="0" err="1"/>
                  <a:t>respect</a:t>
                </a:r>
                <a:r>
                  <a:rPr lang="it-IT" sz="1400" dirty="0"/>
                  <a:t> the pressure </a:t>
                </a:r>
                <a:r>
                  <a:rPr lang="it-IT" sz="1400" dirty="0" err="1"/>
                  <a:t>sensor</a:t>
                </a:r>
                <a:r>
                  <a:rPr lang="it-IT" sz="1400" dirty="0"/>
                  <a:t> due to the high </a:t>
                </a:r>
                <a:r>
                  <a:rPr lang="it-IT" sz="1400" dirty="0" err="1"/>
                  <a:t>number</a:t>
                </a:r>
                <a:r>
                  <a:rPr lang="it-IT" sz="1400" dirty="0"/>
                  <a:t> of </a:t>
                </a:r>
                <a:r>
                  <a:rPr lang="it-IT" sz="1400" dirty="0" err="1"/>
                  <a:t>smaller</a:t>
                </a:r>
                <a:r>
                  <a:rPr lang="it-IT" sz="1400" dirty="0"/>
                  <a:t> </a:t>
                </a:r>
                <a:r>
                  <a:rPr lang="it-IT" sz="1400" dirty="0" err="1"/>
                  <a:t>perforations</a:t>
                </a:r>
                <a:r>
                  <a:rPr lang="it-IT" sz="1400" dirty="0"/>
                  <a:t>. (</a:t>
                </a:r>
                <a14:m>
                  <m:oMath xmlns:m="http://schemas.openxmlformats.org/officeDocument/2006/math">
                    <m:r>
                      <m:rPr>
                        <m:sty m:val="p"/>
                      </m:rPr>
                      <a:rPr lang="it-IT" sz="1400" b="0" i="0" dirty="0" smtClean="0">
                        <a:latin typeface="Cambria Math" panose="02040503050406030204" pitchFamily="18" charset="0"/>
                      </a:rPr>
                      <m:t>damping</m:t>
                    </m:r>
                    <m:r>
                      <a:rPr lang="it-IT" sz="1400" b="0" i="0" dirty="0" smtClean="0">
                        <a:latin typeface="Cambria Math" panose="02040503050406030204" pitchFamily="18" charset="0"/>
                      </a:rPr>
                      <m:t> </m:t>
                    </m:r>
                    <m:r>
                      <m:rPr>
                        <m:sty m:val="p"/>
                      </m:rPr>
                      <a:rPr lang="it-IT" sz="1400" b="0" i="0" dirty="0" smtClean="0">
                        <a:latin typeface="Cambria Math" panose="02040503050406030204" pitchFamily="18" charset="0"/>
                      </a:rPr>
                      <m:t>of</m:t>
                    </m:r>
                    <m:r>
                      <a:rPr lang="it-IT" sz="1400" b="0" i="0" dirty="0" smtClean="0">
                        <a:latin typeface="Cambria Math" panose="02040503050406030204" pitchFamily="18" charset="0"/>
                      </a:rPr>
                      <m:t> </m:t>
                    </m:r>
                    <m:r>
                      <a:rPr lang="it-IT" sz="1400" i="1" dirty="0" smtClean="0">
                        <a:latin typeface="Cambria Math" panose="02040503050406030204" pitchFamily="18" charset="0"/>
                      </a:rPr>
                      <m:t>200∗</m:t>
                    </m:r>
                    <m:sSup>
                      <m:sSupPr>
                        <m:ctrlPr>
                          <a:rPr lang="it-IT" sz="1400" i="1" dirty="0" smtClean="0">
                            <a:latin typeface="Cambria Math" panose="02040503050406030204" pitchFamily="18" charset="0"/>
                          </a:rPr>
                        </m:ctrlPr>
                      </m:sSupPr>
                      <m:e>
                        <m:r>
                          <a:rPr lang="it-IT" sz="1400" i="1" dirty="0" smtClean="0">
                            <a:latin typeface="Cambria Math" panose="02040503050406030204" pitchFamily="18" charset="0"/>
                          </a:rPr>
                          <m:t>10</m:t>
                        </m:r>
                      </m:e>
                      <m:sup>
                        <m:r>
                          <a:rPr lang="it-IT" sz="1400" i="1" dirty="0" smtClean="0">
                            <a:latin typeface="Cambria Math" panose="02040503050406030204" pitchFamily="18" charset="0"/>
                          </a:rPr>
                          <m:t>−6</m:t>
                        </m:r>
                      </m:sup>
                    </m:sSup>
                    <m:r>
                      <a:rPr lang="it-IT" sz="1400" i="1" dirty="0" smtClean="0">
                        <a:latin typeface="Cambria Math" panose="02040503050406030204" pitchFamily="18" charset="0"/>
                      </a:rPr>
                      <m:t> </m:t>
                    </m:r>
                  </m:oMath>
                </a14:m>
                <a:r>
                  <a:rPr lang="it-IT" sz="1400" dirty="0"/>
                  <a:t>with </a:t>
                </a:r>
                <a:r>
                  <a:rPr lang="it-IT" sz="1400" dirty="0" err="1"/>
                  <a:t>Bao’s</a:t>
                </a:r>
                <a:r>
                  <a:rPr lang="it-IT" sz="1400" dirty="0"/>
                  <a:t> model). On the </a:t>
                </a:r>
                <a:r>
                  <a:rPr lang="it-IT" sz="1400" dirty="0" err="1"/>
                  <a:t>contrary</a:t>
                </a:r>
                <a:r>
                  <a:rPr lang="it-IT" sz="1400" dirty="0"/>
                  <a:t> the </a:t>
                </a:r>
                <a:r>
                  <a:rPr lang="it-IT" sz="1400" b="1" dirty="0" err="1">
                    <a:solidFill>
                      <a:schemeClr val="accent3"/>
                    </a:solidFill>
                  </a:rPr>
                  <a:t>vertical</a:t>
                </a:r>
                <a:r>
                  <a:rPr lang="it-IT" sz="1400" b="1" dirty="0">
                    <a:solidFill>
                      <a:schemeClr val="accent3"/>
                    </a:solidFill>
                  </a:rPr>
                  <a:t> </a:t>
                </a:r>
                <a:r>
                  <a:rPr lang="it-IT" sz="1400" dirty="0"/>
                  <a:t>relative pressure </a:t>
                </a:r>
                <a:r>
                  <a:rPr lang="it-IT" sz="1400" dirty="0" err="1"/>
                  <a:t>variation</a:t>
                </a:r>
                <a:r>
                  <a:rPr lang="it-IT" sz="1400" dirty="0"/>
                  <a:t> </a:t>
                </a:r>
                <a:r>
                  <a:rPr lang="it-IT" sz="1400" dirty="0" err="1"/>
                  <a:t>is</a:t>
                </a:r>
                <a:r>
                  <a:rPr lang="it-IT" sz="1400" dirty="0"/>
                  <a:t> </a:t>
                </a:r>
                <a:r>
                  <a:rPr lang="it-IT" sz="1400" dirty="0" err="1"/>
                  <a:t>much</a:t>
                </a:r>
                <a:r>
                  <a:rPr lang="it-IT" sz="1400" dirty="0"/>
                  <a:t> </a:t>
                </a:r>
                <a:r>
                  <a:rPr lang="it-IT" sz="1400" dirty="0" err="1"/>
                  <a:t>smaller</a:t>
                </a:r>
                <a:r>
                  <a:rPr lang="it-IT" sz="1400" dirty="0"/>
                  <a:t> </a:t>
                </a:r>
                <a:r>
                  <a:rPr lang="it-IT" sz="1400" dirty="0" err="1"/>
                  <a:t>smaller</a:t>
                </a:r>
                <a:r>
                  <a:rPr lang="it-IT" sz="1400" dirty="0"/>
                  <a:t>.</a:t>
                </a:r>
                <a:endParaRPr lang="en-GB" sz="1400" b="1" dirty="0">
                  <a:solidFill>
                    <a:schemeClr val="accent3"/>
                  </a:solidFill>
                </a:endParaRPr>
              </a:p>
            </p:txBody>
          </p:sp>
        </mc:Choice>
        <mc:Fallback xmlns="">
          <p:sp>
            <p:nvSpPr>
              <p:cNvPr id="3" name="CasellaDiTesto 2">
                <a:extLst>
                  <a:ext uri="{FF2B5EF4-FFF2-40B4-BE49-F238E27FC236}">
                    <a16:creationId xmlns:a16="http://schemas.microsoft.com/office/drawing/2014/main" id="{150E84A2-7B7D-8BBB-BF26-0FD5C5C8C53F}"/>
                  </a:ext>
                </a:extLst>
              </p:cNvPr>
              <p:cNvSpPr txBox="1">
                <a:spLocks noRot="1" noChangeAspect="1" noMove="1" noResize="1" noEditPoints="1" noAdjustHandles="1" noChangeArrowheads="1" noChangeShapeType="1" noTextEdit="1"/>
              </p:cNvSpPr>
              <p:nvPr/>
            </p:nvSpPr>
            <p:spPr>
              <a:xfrm>
                <a:off x="10882322" y="8111726"/>
                <a:ext cx="4354607" cy="1600438"/>
              </a:xfrm>
              <a:prstGeom prst="rect">
                <a:avLst/>
              </a:prstGeom>
              <a:blipFill>
                <a:blip r:embed="rId4"/>
                <a:stretch>
                  <a:fillRect l="-420" t="-763" r="-420" b="-305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63" name="Tabella 62">
                <a:extLst>
                  <a:ext uri="{FF2B5EF4-FFF2-40B4-BE49-F238E27FC236}">
                    <a16:creationId xmlns:a16="http://schemas.microsoft.com/office/drawing/2014/main" id="{E0C2FB8D-A6A3-841C-017B-B17B0C8E9511}"/>
                  </a:ext>
                </a:extLst>
              </p:cNvPr>
              <p:cNvGraphicFramePr>
                <a:graphicFrameLocks noGrp="1"/>
              </p:cNvGraphicFramePr>
              <p:nvPr>
                <p:extLst>
                  <p:ext uri="{D42A27DB-BD31-4B8C-83A1-F6EECF244321}">
                    <p14:modId xmlns:p14="http://schemas.microsoft.com/office/powerpoint/2010/main" val="3807550164"/>
                  </p:ext>
                </p:extLst>
              </p:nvPr>
            </p:nvGraphicFramePr>
            <p:xfrm>
              <a:off x="245802" y="1881621"/>
              <a:ext cx="11555293" cy="2388426"/>
            </p:xfrm>
            <a:graphic>
              <a:graphicData uri="http://schemas.openxmlformats.org/drawingml/2006/table">
                <a:tbl>
                  <a:tblPr firstRow="1" firstCol="1" bandRow="1">
                    <a:tableStyleId>{5C22544A-7EE6-4342-B048-85BDC9FD1C3A}</a:tableStyleId>
                  </a:tblPr>
                  <a:tblGrid>
                    <a:gridCol w="2520244">
                      <a:extLst>
                        <a:ext uri="{9D8B030D-6E8A-4147-A177-3AD203B41FA5}">
                          <a16:colId xmlns:a16="http://schemas.microsoft.com/office/drawing/2014/main" val="1084942979"/>
                        </a:ext>
                      </a:extLst>
                    </a:gridCol>
                    <a:gridCol w="1930289">
                      <a:extLst>
                        <a:ext uri="{9D8B030D-6E8A-4147-A177-3AD203B41FA5}">
                          <a16:colId xmlns:a16="http://schemas.microsoft.com/office/drawing/2014/main" val="2860018637"/>
                        </a:ext>
                      </a:extLst>
                    </a:gridCol>
                    <a:gridCol w="965145">
                      <a:extLst>
                        <a:ext uri="{9D8B030D-6E8A-4147-A177-3AD203B41FA5}">
                          <a16:colId xmlns:a16="http://schemas.microsoft.com/office/drawing/2014/main" val="883542701"/>
                        </a:ext>
                      </a:extLst>
                    </a:gridCol>
                    <a:gridCol w="1859534">
                      <a:extLst>
                        <a:ext uri="{9D8B030D-6E8A-4147-A177-3AD203B41FA5}">
                          <a16:colId xmlns:a16="http://schemas.microsoft.com/office/drawing/2014/main" val="3316715754"/>
                        </a:ext>
                      </a:extLst>
                    </a:gridCol>
                    <a:gridCol w="1763063">
                      <a:extLst>
                        <a:ext uri="{9D8B030D-6E8A-4147-A177-3AD203B41FA5}">
                          <a16:colId xmlns:a16="http://schemas.microsoft.com/office/drawing/2014/main" val="4009878465"/>
                        </a:ext>
                      </a:extLst>
                    </a:gridCol>
                    <a:gridCol w="896966">
                      <a:extLst>
                        <a:ext uri="{9D8B030D-6E8A-4147-A177-3AD203B41FA5}">
                          <a16:colId xmlns:a16="http://schemas.microsoft.com/office/drawing/2014/main" val="3320482625"/>
                        </a:ext>
                      </a:extLst>
                    </a:gridCol>
                    <a:gridCol w="1620052">
                      <a:extLst>
                        <a:ext uri="{9D8B030D-6E8A-4147-A177-3AD203B41FA5}">
                          <a16:colId xmlns:a16="http://schemas.microsoft.com/office/drawing/2014/main" val="2127525279"/>
                        </a:ext>
                      </a:extLst>
                    </a:gridCol>
                  </a:tblGrid>
                  <a:tr h="190500">
                    <a:tc>
                      <a:txBody>
                        <a:bodyPr/>
                        <a:lstStyle/>
                        <a:p>
                          <a:pPr>
                            <a:lnSpc>
                              <a:spcPct val="107000"/>
                            </a:lnSpc>
                            <a:spcAft>
                              <a:spcPts val="800"/>
                            </a:spcAft>
                          </a:pPr>
                          <a:r>
                            <a:rPr lang="en-GB" sz="1500" b="1" cap="all" dirty="0">
                              <a:solidFill>
                                <a:srgbClr val="FF0000"/>
                              </a:solidFill>
                              <a:effectLst/>
                            </a:rPr>
                            <a:t>Sensors differences:</a:t>
                          </a:r>
                          <a:endParaRPr lang="en-GB" sz="150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cap="all" dirty="0">
                              <a:solidFill>
                                <a:schemeClr val="tx1"/>
                              </a:solidFill>
                              <a:effectLst/>
                            </a:rPr>
                            <a:t>Pressure sensor TSMC</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GB" sz="15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endParaRPr lang="en-GB" sz="15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cap="all" dirty="0">
                              <a:solidFill>
                                <a:schemeClr val="tx1"/>
                              </a:solidFill>
                              <a:effectLst/>
                            </a:rPr>
                            <a:t>Accelerometer TSMC</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GB" sz="15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endParaRPr lang="en-GB" sz="15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2957823235"/>
                      </a:ext>
                    </a:extLst>
                  </a:tr>
                  <a:tr h="190500">
                    <a:tc>
                      <a:txBody>
                        <a:bodyPr/>
                        <a:lstStyle/>
                        <a:p>
                          <a:endParaRPr lang="en-GB" sz="15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Pre</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Post</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Correction factor pre-post</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Pre</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Post</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Correction factor pre-post</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1552708183"/>
                      </a:ext>
                    </a:extLst>
                  </a:tr>
                  <a:tr h="190500">
                    <a:tc>
                      <a:txBody>
                        <a:bodyPr/>
                        <a:lstStyle/>
                        <a:p>
                          <a:pPr>
                            <a:lnSpc>
                              <a:spcPct val="107000"/>
                            </a:lnSpc>
                            <a:spcAft>
                              <a:spcPts val="800"/>
                            </a:spcAft>
                          </a:pPr>
                          <a:r>
                            <a:rPr lang="en-GB" sz="1500" b="1" cap="all" dirty="0">
                              <a:solidFill>
                                <a:schemeClr val="tx1"/>
                              </a:solidFill>
                              <a:effectLst/>
                            </a:rPr>
                            <a:t>mass homogeneous (</a:t>
                          </a:r>
                          <a14:m>
                            <m:oMath xmlns:m="http://schemas.openxmlformats.org/officeDocument/2006/math">
                              <m:sSup>
                                <m:sSupPr>
                                  <m:ctrlPr>
                                    <a:rPr lang="en-GB" sz="1500" b="1" i="1">
                                      <a:solidFill>
                                        <a:schemeClr val="tx1"/>
                                      </a:solidFill>
                                      <a:effectLst/>
                                      <a:latin typeface="Cambria Math" panose="02040503050406030204" pitchFamily="18" charset="0"/>
                                    </a:rPr>
                                  </m:ctrlPr>
                                </m:sSupPr>
                                <m:e>
                                  <m:r>
                                    <a:rPr lang="en-GB" sz="1500" b="1" cap="all" smtClean="0">
                                      <a:solidFill>
                                        <a:schemeClr val="tx1"/>
                                      </a:solidFill>
                                      <a:effectLst/>
                                      <a:latin typeface="Cambria Math" panose="02040503050406030204" pitchFamily="18" charset="0"/>
                                    </a:rPr>
                                    <m:t>𝟏𝟎</m:t>
                                  </m:r>
                                </m:e>
                                <m:sup>
                                  <m:r>
                                    <a:rPr lang="en-GB" sz="1500" b="1" cap="all" smtClean="0">
                                      <a:solidFill>
                                        <a:schemeClr val="tx1"/>
                                      </a:solidFill>
                                      <a:effectLst/>
                                      <a:latin typeface="Cambria Math" panose="02040503050406030204" pitchFamily="18" charset="0"/>
                                    </a:rPr>
                                    <m:t>−</m:t>
                                  </m:r>
                                  <m:r>
                                    <a:rPr lang="en-GB" sz="1500" b="1" cap="all" smtClean="0">
                                      <a:solidFill>
                                        <a:schemeClr val="tx1"/>
                                      </a:solidFill>
                                      <a:effectLst/>
                                      <a:latin typeface="Cambria Math" panose="02040503050406030204" pitchFamily="18" charset="0"/>
                                    </a:rPr>
                                    <m:t>𝟏𝟎</m:t>
                                  </m:r>
                                </m:sup>
                              </m:sSup>
                            </m:oMath>
                          </a14:m>
                          <a:r>
                            <a:rPr lang="en-GB" sz="1500" b="1" cap="all" dirty="0">
                              <a:solidFill>
                                <a:schemeClr val="tx1"/>
                              </a:solidFill>
                              <a:effectLst/>
                            </a:rPr>
                            <a:t>kg)</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1.8995</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1.7149 </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1.1076</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𝟓</m:t>
                                </m:r>
                                <m:r>
                                  <a:rPr lang="en-GB" sz="1500" b="1" smtClean="0">
                                    <a:solidFill>
                                      <a:schemeClr val="tx1"/>
                                    </a:solidFill>
                                    <a:effectLst/>
                                    <a:latin typeface="Cambria Math" panose="02040503050406030204" pitchFamily="18" charset="0"/>
                                  </a:rPr>
                                  <m:t>.</m:t>
                                </m:r>
                                <m:r>
                                  <a:rPr lang="en-GB" sz="1500" b="1" i="1" smtClean="0">
                                    <a:solidFill>
                                      <a:schemeClr val="tx1"/>
                                    </a:solidFill>
                                    <a:effectLst/>
                                    <a:latin typeface="Cambria Math" panose="02040503050406030204" pitchFamily="18" charset="0"/>
                                  </a:rPr>
                                  <m:t>𝟏𝟔𝟏𝟏</m:t>
                                </m:r>
                              </m:oMath>
                            </m:oMathPara>
                          </a14:m>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a:solidFill>
                                <a:schemeClr val="tx1"/>
                              </a:solidFill>
                              <a:effectLst/>
                            </a:rPr>
                            <a:t>4.6596</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a:solidFill>
                                <a:schemeClr val="tx1"/>
                              </a:solidFill>
                              <a:effectLst/>
                            </a:rPr>
                            <a:t>1.1076</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075577599"/>
                      </a:ext>
                    </a:extLst>
                  </a:tr>
                  <a:tr h="190500">
                    <a:tc>
                      <a:txBody>
                        <a:bodyPr/>
                        <a:lstStyle/>
                        <a:p>
                          <a:pPr>
                            <a:lnSpc>
                              <a:spcPct val="107000"/>
                            </a:lnSpc>
                            <a:spcAft>
                              <a:spcPts val="800"/>
                            </a:spcAft>
                          </a:pPr>
                          <a:r>
                            <a:rPr lang="en-GB" sz="1500" b="1" cap="all" dirty="0">
                              <a:solidFill>
                                <a:schemeClr val="tx1"/>
                              </a:solidFill>
                              <a:effectLst/>
                            </a:rPr>
                            <a:t>vertical Resonance frequency (kHz)</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147.16</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134.69</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1.093</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      106.89</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a:solidFill>
                                <a:schemeClr val="tx1"/>
                              </a:solidFill>
                              <a:effectLst/>
                            </a:rPr>
                            <a:t>100.52</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1.063</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247854323"/>
                      </a:ext>
                    </a:extLst>
                  </a:tr>
                  <a:tr h="190500">
                    <a:tc>
                      <a:txBody>
                        <a:bodyPr/>
                        <a:lstStyle/>
                        <a:p>
                          <a:pPr>
                            <a:lnSpc>
                              <a:spcPct val="107000"/>
                            </a:lnSpc>
                            <a:spcAft>
                              <a:spcPts val="800"/>
                            </a:spcAft>
                          </a:pPr>
                          <a:r>
                            <a:rPr lang="en-GB" sz="1500" b="1" cap="all" dirty="0">
                              <a:solidFill>
                                <a:schemeClr val="tx1"/>
                              </a:solidFill>
                              <a:effectLst/>
                            </a:rPr>
                            <a:t>vertical Stiffness(N/m)</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a:solidFill>
                                <a:schemeClr val="tx1"/>
                              </a:solidFill>
                              <a:effectLst/>
                            </a:rPr>
                            <a:t>162.39</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a:solidFill>
                                <a:schemeClr val="tx1"/>
                              </a:solidFill>
                              <a:effectLst/>
                            </a:rPr>
                            <a:t>122.82</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1.322</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a:solidFill>
                                <a:schemeClr val="tx1"/>
                              </a:solidFill>
                              <a:effectLst/>
                            </a:rPr>
                            <a:t>      232.796</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185.87 </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1.252</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97060896"/>
                      </a:ext>
                    </a:extLst>
                  </a:tr>
                </a:tbl>
              </a:graphicData>
            </a:graphic>
          </p:graphicFrame>
        </mc:Choice>
        <mc:Fallback xmlns="">
          <p:graphicFrame>
            <p:nvGraphicFramePr>
              <p:cNvPr id="63" name="Tabella 62">
                <a:extLst>
                  <a:ext uri="{FF2B5EF4-FFF2-40B4-BE49-F238E27FC236}">
                    <a16:creationId xmlns:a16="http://schemas.microsoft.com/office/drawing/2014/main" id="{E0C2FB8D-A6A3-841C-017B-B17B0C8E9511}"/>
                  </a:ext>
                </a:extLst>
              </p:cNvPr>
              <p:cNvGraphicFramePr>
                <a:graphicFrameLocks noGrp="1"/>
              </p:cNvGraphicFramePr>
              <p:nvPr>
                <p:extLst>
                  <p:ext uri="{D42A27DB-BD31-4B8C-83A1-F6EECF244321}">
                    <p14:modId xmlns:p14="http://schemas.microsoft.com/office/powerpoint/2010/main" val="3807550164"/>
                  </p:ext>
                </p:extLst>
              </p:nvPr>
            </p:nvGraphicFramePr>
            <p:xfrm>
              <a:off x="245802" y="1881621"/>
              <a:ext cx="11555293" cy="2388426"/>
            </p:xfrm>
            <a:graphic>
              <a:graphicData uri="http://schemas.openxmlformats.org/drawingml/2006/table">
                <a:tbl>
                  <a:tblPr firstRow="1" firstCol="1" bandRow="1">
                    <a:tableStyleId>{5C22544A-7EE6-4342-B048-85BDC9FD1C3A}</a:tableStyleId>
                  </a:tblPr>
                  <a:tblGrid>
                    <a:gridCol w="2520244">
                      <a:extLst>
                        <a:ext uri="{9D8B030D-6E8A-4147-A177-3AD203B41FA5}">
                          <a16:colId xmlns:a16="http://schemas.microsoft.com/office/drawing/2014/main" val="1084942979"/>
                        </a:ext>
                      </a:extLst>
                    </a:gridCol>
                    <a:gridCol w="1930289">
                      <a:extLst>
                        <a:ext uri="{9D8B030D-6E8A-4147-A177-3AD203B41FA5}">
                          <a16:colId xmlns:a16="http://schemas.microsoft.com/office/drawing/2014/main" val="2860018637"/>
                        </a:ext>
                      </a:extLst>
                    </a:gridCol>
                    <a:gridCol w="965145">
                      <a:extLst>
                        <a:ext uri="{9D8B030D-6E8A-4147-A177-3AD203B41FA5}">
                          <a16:colId xmlns:a16="http://schemas.microsoft.com/office/drawing/2014/main" val="883542701"/>
                        </a:ext>
                      </a:extLst>
                    </a:gridCol>
                    <a:gridCol w="1859534">
                      <a:extLst>
                        <a:ext uri="{9D8B030D-6E8A-4147-A177-3AD203B41FA5}">
                          <a16:colId xmlns:a16="http://schemas.microsoft.com/office/drawing/2014/main" val="3316715754"/>
                        </a:ext>
                      </a:extLst>
                    </a:gridCol>
                    <a:gridCol w="1763063">
                      <a:extLst>
                        <a:ext uri="{9D8B030D-6E8A-4147-A177-3AD203B41FA5}">
                          <a16:colId xmlns:a16="http://schemas.microsoft.com/office/drawing/2014/main" val="4009878465"/>
                        </a:ext>
                      </a:extLst>
                    </a:gridCol>
                    <a:gridCol w="896966">
                      <a:extLst>
                        <a:ext uri="{9D8B030D-6E8A-4147-A177-3AD203B41FA5}">
                          <a16:colId xmlns:a16="http://schemas.microsoft.com/office/drawing/2014/main" val="3320482625"/>
                        </a:ext>
                      </a:extLst>
                    </a:gridCol>
                    <a:gridCol w="1620052">
                      <a:extLst>
                        <a:ext uri="{9D8B030D-6E8A-4147-A177-3AD203B41FA5}">
                          <a16:colId xmlns:a16="http://schemas.microsoft.com/office/drawing/2014/main" val="2127525279"/>
                        </a:ext>
                      </a:extLst>
                    </a:gridCol>
                  </a:tblGrid>
                  <a:tr h="476885">
                    <a:tc>
                      <a:txBody>
                        <a:bodyPr/>
                        <a:lstStyle/>
                        <a:p>
                          <a:pPr>
                            <a:lnSpc>
                              <a:spcPct val="107000"/>
                            </a:lnSpc>
                            <a:spcAft>
                              <a:spcPts val="800"/>
                            </a:spcAft>
                          </a:pPr>
                          <a:r>
                            <a:rPr lang="en-GB" sz="1500" b="1" cap="all" dirty="0">
                              <a:solidFill>
                                <a:srgbClr val="FF0000"/>
                              </a:solidFill>
                              <a:effectLst/>
                            </a:rPr>
                            <a:t>Sensors differences:</a:t>
                          </a:r>
                          <a:endParaRPr lang="en-GB" sz="150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cap="all" dirty="0">
                              <a:solidFill>
                                <a:schemeClr val="tx1"/>
                              </a:solidFill>
                              <a:effectLst/>
                            </a:rPr>
                            <a:t>Pressure sensor TSMC</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GB" sz="15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endParaRPr lang="en-GB" sz="15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cap="all" dirty="0">
                              <a:solidFill>
                                <a:schemeClr val="tx1"/>
                              </a:solidFill>
                              <a:effectLst/>
                            </a:rPr>
                            <a:t>Accelerometer TSMC</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GB" sz="15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endParaRPr lang="en-GB" sz="15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2957823235"/>
                      </a:ext>
                    </a:extLst>
                  </a:tr>
                  <a:tr h="476885">
                    <a:tc>
                      <a:txBody>
                        <a:bodyPr/>
                        <a:lstStyle/>
                        <a:p>
                          <a:endParaRPr lang="en-GB" sz="15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Pre</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Post</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Correction factor pre-post</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Pre</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Post</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Correction factor pre-post</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1552708183"/>
                      </a:ext>
                    </a:extLst>
                  </a:tr>
                  <a:tr h="480886">
                    <a:tc>
                      <a:txBody>
                        <a:bodyPr/>
                        <a:lstStyle/>
                        <a:p>
                          <a:endParaRPr lang="en-US"/>
                        </a:p>
                      </a:txBody>
                      <a:tcPr marL="68580" marR="68580" marT="0" marB="0">
                        <a:blipFill>
                          <a:blip r:embed="rId5"/>
                          <a:stretch>
                            <a:fillRect l="-242" t="-210127" r="-359179" b="-220253"/>
                          </a:stretch>
                        </a:blipFill>
                      </a:tcPr>
                    </a:tc>
                    <a:tc>
                      <a:txBody>
                        <a:bodyPr/>
                        <a:lstStyle/>
                        <a:p>
                          <a:pPr>
                            <a:lnSpc>
                              <a:spcPct val="107000"/>
                            </a:lnSpc>
                            <a:spcAft>
                              <a:spcPts val="800"/>
                            </a:spcAft>
                          </a:pPr>
                          <a:r>
                            <a:rPr lang="en-GB" sz="1500" b="1" dirty="0">
                              <a:solidFill>
                                <a:schemeClr val="tx1"/>
                              </a:solidFill>
                              <a:effectLst/>
                            </a:rPr>
                            <a:t>1.8995</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1.7149 </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1.1076</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endParaRPr lang="en-US"/>
                        </a:p>
                      </a:txBody>
                      <a:tcPr marL="68580" marR="68580" marT="0" marB="0">
                        <a:blipFill>
                          <a:blip r:embed="rId5"/>
                          <a:stretch>
                            <a:fillRect l="-413495" t="-210127" r="-144637" b="-220253"/>
                          </a:stretch>
                        </a:blipFill>
                      </a:tcPr>
                    </a:tc>
                    <a:tc>
                      <a:txBody>
                        <a:bodyPr/>
                        <a:lstStyle/>
                        <a:p>
                          <a:pPr>
                            <a:lnSpc>
                              <a:spcPct val="107000"/>
                            </a:lnSpc>
                            <a:spcAft>
                              <a:spcPts val="800"/>
                            </a:spcAft>
                          </a:pPr>
                          <a:r>
                            <a:rPr lang="en-GB" sz="1500" b="1">
                              <a:solidFill>
                                <a:schemeClr val="tx1"/>
                              </a:solidFill>
                              <a:effectLst/>
                            </a:rPr>
                            <a:t>4.6596</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a:solidFill>
                                <a:schemeClr val="tx1"/>
                              </a:solidFill>
                              <a:effectLst/>
                            </a:rPr>
                            <a:t>1.1076</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075577599"/>
                      </a:ext>
                    </a:extLst>
                  </a:tr>
                  <a:tr h="476885">
                    <a:tc>
                      <a:txBody>
                        <a:bodyPr/>
                        <a:lstStyle/>
                        <a:p>
                          <a:pPr>
                            <a:lnSpc>
                              <a:spcPct val="107000"/>
                            </a:lnSpc>
                            <a:spcAft>
                              <a:spcPts val="800"/>
                            </a:spcAft>
                          </a:pPr>
                          <a:r>
                            <a:rPr lang="en-GB" sz="1500" b="1" cap="all" dirty="0">
                              <a:solidFill>
                                <a:schemeClr val="tx1"/>
                              </a:solidFill>
                              <a:effectLst/>
                            </a:rPr>
                            <a:t>vertical Resonance frequency (kHz)</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147.16</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134.69</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1.093</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      106.89</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a:solidFill>
                                <a:schemeClr val="tx1"/>
                              </a:solidFill>
                              <a:effectLst/>
                            </a:rPr>
                            <a:t>100.52</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1.063</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247854323"/>
                      </a:ext>
                    </a:extLst>
                  </a:tr>
                  <a:tr h="476885">
                    <a:tc>
                      <a:txBody>
                        <a:bodyPr/>
                        <a:lstStyle/>
                        <a:p>
                          <a:pPr>
                            <a:lnSpc>
                              <a:spcPct val="107000"/>
                            </a:lnSpc>
                            <a:spcAft>
                              <a:spcPts val="800"/>
                            </a:spcAft>
                          </a:pPr>
                          <a:r>
                            <a:rPr lang="en-GB" sz="1500" b="1" cap="all" dirty="0">
                              <a:solidFill>
                                <a:schemeClr val="tx1"/>
                              </a:solidFill>
                              <a:effectLst/>
                            </a:rPr>
                            <a:t>vertical Stiffness(N/m)</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a:solidFill>
                                <a:schemeClr val="tx1"/>
                              </a:solidFill>
                              <a:effectLst/>
                            </a:rPr>
                            <a:t>162.39</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a:solidFill>
                                <a:schemeClr val="tx1"/>
                              </a:solidFill>
                              <a:effectLst/>
                            </a:rPr>
                            <a:t>122.82</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1.322</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a:solidFill>
                                <a:schemeClr val="tx1"/>
                              </a:solidFill>
                              <a:effectLst/>
                            </a:rPr>
                            <a:t>      232.796</a:t>
                          </a:r>
                          <a:endParaRPr lang="en-GB" sz="15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185.87 </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gn="r">
                            <a:lnSpc>
                              <a:spcPct val="107000"/>
                            </a:lnSpc>
                            <a:spcAft>
                              <a:spcPts val="800"/>
                            </a:spcAft>
                          </a:pPr>
                          <a:r>
                            <a:rPr lang="en-GB" sz="1500" b="1" dirty="0">
                              <a:solidFill>
                                <a:schemeClr val="tx1"/>
                              </a:solidFill>
                              <a:effectLst/>
                            </a:rPr>
                            <a:t>1.252</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97060896"/>
                      </a:ext>
                    </a:extLst>
                  </a:tr>
                </a:tbl>
              </a:graphicData>
            </a:graphic>
          </p:graphicFrame>
        </mc:Fallback>
      </mc:AlternateContent>
      <p:graphicFrame>
        <p:nvGraphicFramePr>
          <p:cNvPr id="72" name="Tabella 71">
            <a:extLst>
              <a:ext uri="{FF2B5EF4-FFF2-40B4-BE49-F238E27FC236}">
                <a16:creationId xmlns:a16="http://schemas.microsoft.com/office/drawing/2014/main" id="{BC87BBB7-9B49-FFC2-F613-7AA7FF50364E}"/>
              </a:ext>
            </a:extLst>
          </p:cNvPr>
          <p:cNvGraphicFramePr>
            <a:graphicFrameLocks noGrp="1"/>
          </p:cNvGraphicFramePr>
          <p:nvPr>
            <p:extLst>
              <p:ext uri="{D42A27DB-BD31-4B8C-83A1-F6EECF244321}">
                <p14:modId xmlns:p14="http://schemas.microsoft.com/office/powerpoint/2010/main" val="1270139524"/>
              </p:ext>
            </p:extLst>
          </p:nvPr>
        </p:nvGraphicFramePr>
        <p:xfrm>
          <a:off x="254896" y="4451551"/>
          <a:ext cx="4544143" cy="1675257"/>
        </p:xfrm>
        <a:graphic>
          <a:graphicData uri="http://schemas.openxmlformats.org/drawingml/2006/table">
            <a:tbl>
              <a:tblPr firstRow="1" firstCol="1" bandRow="1">
                <a:tableStyleId>{5C22544A-7EE6-4342-B048-85BDC9FD1C3A}</a:tableStyleId>
              </a:tblPr>
              <a:tblGrid>
                <a:gridCol w="1658166">
                  <a:extLst>
                    <a:ext uri="{9D8B030D-6E8A-4147-A177-3AD203B41FA5}">
                      <a16:colId xmlns:a16="http://schemas.microsoft.com/office/drawing/2014/main" val="400425463"/>
                    </a:ext>
                  </a:extLst>
                </a:gridCol>
                <a:gridCol w="1509685">
                  <a:extLst>
                    <a:ext uri="{9D8B030D-6E8A-4147-A177-3AD203B41FA5}">
                      <a16:colId xmlns:a16="http://schemas.microsoft.com/office/drawing/2014/main" val="3825066134"/>
                    </a:ext>
                  </a:extLst>
                </a:gridCol>
                <a:gridCol w="1376292">
                  <a:extLst>
                    <a:ext uri="{9D8B030D-6E8A-4147-A177-3AD203B41FA5}">
                      <a16:colId xmlns:a16="http://schemas.microsoft.com/office/drawing/2014/main" val="2507628254"/>
                    </a:ext>
                  </a:extLst>
                </a:gridCol>
              </a:tblGrid>
              <a:tr h="190500">
                <a:tc>
                  <a:txBody>
                    <a:bodyPr/>
                    <a:lstStyle/>
                    <a:p>
                      <a:pPr>
                        <a:lnSpc>
                          <a:spcPct val="107000"/>
                        </a:lnSpc>
                        <a:spcAft>
                          <a:spcPts val="800"/>
                        </a:spcAft>
                      </a:pPr>
                      <a:r>
                        <a:rPr lang="en-GB" sz="1500" b="1" cap="all" dirty="0">
                          <a:solidFill>
                            <a:srgbClr val="FF0000"/>
                          </a:solidFill>
                          <a:effectLst/>
                        </a:rPr>
                        <a:t>Accelerometer</a:t>
                      </a:r>
                      <a:endParaRPr lang="en-GB" sz="150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cap="all" dirty="0">
                          <a:solidFill>
                            <a:schemeClr val="tx1"/>
                          </a:solidFill>
                          <a:effectLst/>
                        </a:rPr>
                        <a:t>Pre-fabrication</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cap="all" dirty="0">
                          <a:solidFill>
                            <a:schemeClr val="tx1"/>
                          </a:solidFill>
                          <a:effectLst/>
                        </a:rPr>
                        <a:t>Post-fabrication</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2253338933"/>
                  </a:ext>
                </a:extLst>
              </a:tr>
              <a:tr h="190500">
                <a:tc>
                  <a:txBody>
                    <a:bodyPr/>
                    <a:lstStyle/>
                    <a:p>
                      <a:pPr>
                        <a:lnSpc>
                          <a:spcPct val="107000"/>
                        </a:lnSpc>
                        <a:spcAft>
                          <a:spcPts val="800"/>
                        </a:spcAft>
                      </a:pPr>
                      <a:r>
                        <a:rPr lang="en-GB" sz="1500" b="1" cap="all" dirty="0">
                          <a:solidFill>
                            <a:schemeClr val="tx1"/>
                          </a:solidFill>
                          <a:effectLst/>
                        </a:rPr>
                        <a:t>horizontal </a:t>
                      </a:r>
                      <a:r>
                        <a:rPr lang="en-GB" sz="1500" b="1" cap="all" dirty="0" err="1">
                          <a:solidFill>
                            <a:schemeClr val="tx1"/>
                          </a:solidFill>
                          <a:effectLst/>
                        </a:rPr>
                        <a:t>fr</a:t>
                      </a:r>
                      <a:r>
                        <a:rPr lang="en-GB" sz="1500" b="1" cap="all" dirty="0">
                          <a:solidFill>
                            <a:schemeClr val="tx1"/>
                          </a:solidFill>
                          <a:effectLst/>
                        </a:rPr>
                        <a:t> (kHz)</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471.46</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477.23</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330959682"/>
                  </a:ext>
                </a:extLst>
              </a:tr>
              <a:tr h="190500">
                <a:tc>
                  <a:txBody>
                    <a:bodyPr/>
                    <a:lstStyle/>
                    <a:p>
                      <a:pPr>
                        <a:lnSpc>
                          <a:spcPct val="107000"/>
                        </a:lnSpc>
                        <a:spcAft>
                          <a:spcPts val="800"/>
                        </a:spcAft>
                      </a:pPr>
                      <a:r>
                        <a:rPr lang="en-GB" sz="1500" b="1" cap="all" dirty="0">
                          <a:solidFill>
                            <a:schemeClr val="tx1"/>
                          </a:solidFill>
                          <a:effectLst/>
                        </a:rPr>
                        <a:t>horizontal k (N/m)</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rPr>
                        <a:t>4528.889</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500" b="1" dirty="0">
                          <a:solidFill>
                            <a:schemeClr val="tx1"/>
                          </a:solidFill>
                          <a:effectLst/>
                        </a:rPr>
                        <a:t>4189.516</a:t>
                      </a:r>
                      <a:endParaRPr lang="en-GB" sz="15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974969243"/>
                  </a:ext>
                </a:extLst>
              </a:tr>
            </a:tbl>
          </a:graphicData>
        </a:graphic>
      </p:graphicFrame>
      <p:sp>
        <p:nvSpPr>
          <p:cNvPr id="76" name="Rectangle 1">
            <a:extLst>
              <a:ext uri="{FF2B5EF4-FFF2-40B4-BE49-F238E27FC236}">
                <a16:creationId xmlns:a16="http://schemas.microsoft.com/office/drawing/2014/main" id="{E2CE77C8-A394-DE6A-737A-FB473E4A4F52}"/>
              </a:ext>
            </a:extLst>
          </p:cNvPr>
          <p:cNvSpPr>
            <a:spLocks noChangeArrowheads="1"/>
          </p:cNvSpPr>
          <p:nvPr/>
        </p:nvSpPr>
        <p:spPr bwMode="auto">
          <a:xfrm>
            <a:off x="1806517" y="667244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mc:AlternateContent xmlns:mc="http://schemas.openxmlformats.org/markup-compatibility/2006" xmlns:a14="http://schemas.microsoft.com/office/drawing/2010/main">
        <mc:Choice Requires="a14">
          <p:sp>
            <p:nvSpPr>
              <p:cNvPr id="78" name="CasellaDiTesto 77">
                <a:extLst>
                  <a:ext uri="{FF2B5EF4-FFF2-40B4-BE49-F238E27FC236}">
                    <a16:creationId xmlns:a16="http://schemas.microsoft.com/office/drawing/2014/main" id="{ADC61CEF-3A52-2D17-BC18-B2AC64E5419A}"/>
                  </a:ext>
                </a:extLst>
              </p:cNvPr>
              <p:cNvSpPr txBox="1"/>
              <p:nvPr/>
            </p:nvSpPr>
            <p:spPr>
              <a:xfrm>
                <a:off x="4143535" y="4543516"/>
                <a:ext cx="5340260" cy="2022413"/>
              </a:xfrm>
              <a:prstGeom prst="rect">
                <a:avLst/>
              </a:prstGeom>
              <a:noFill/>
            </p:spPr>
            <p:txBody>
              <a:bodyPr wrap="square">
                <a:spAutoFit/>
              </a:bodyPr>
              <a:lstStyle/>
              <a:p>
                <a:pPr algn="just">
                  <a:lnSpc>
                    <a:spcPct val="107000"/>
                  </a:lnSpc>
                  <a:spcAft>
                    <a:spcPts val="800"/>
                  </a:spcAft>
                </a:pPr>
                <a:r>
                  <a:rPr lang="en-GB" sz="1600" i="1" dirty="0">
                    <a:effectLst/>
                    <a:latin typeface="Cambria Math" panose="02040503050406030204" pitchFamily="18" charset="0"/>
                    <a:ea typeface="Calibri" panose="020F0502020204030204" pitchFamily="34" charset="0"/>
                    <a:cs typeface="Arial" panose="020B0604020202020204" pitchFamily="34" charset="0"/>
                  </a:rPr>
                  <a:t>		</a:t>
                </a:r>
                <a:r>
                  <a:rPr lang="en-GB" sz="1600" dirty="0">
                    <a:effectLst/>
                    <a:latin typeface="Calibri" panose="020F0502020204030204" pitchFamily="34" charset="0"/>
                    <a:ea typeface="Calibri" panose="020F0502020204030204" pitchFamily="34" charset="0"/>
                    <a:cs typeface="Arial" panose="020B0604020202020204" pitchFamily="34" charset="0"/>
                  </a:rPr>
                  <a:t> </a:t>
                </a:r>
                <a:r>
                  <a:rPr lang="en-GB" sz="1600" b="1" dirty="0">
                    <a:solidFill>
                      <a:schemeClr val="accent4"/>
                    </a:solidFill>
                    <a:effectLst/>
                    <a:latin typeface="Calibri" panose="020F0502020204030204" pitchFamily="34" charset="0"/>
                    <a:ea typeface="Calibri" panose="020F0502020204030204" pitchFamily="34" charset="0"/>
                    <a:cs typeface="Arial" panose="020B0604020202020204" pitchFamily="34" charset="0"/>
                  </a:rPr>
                  <a:t>Pre-fabrication case</a:t>
                </a:r>
                <a:r>
                  <a:rPr lang="en-GB" sz="1600" dirty="0">
                    <a:effectLst/>
                    <a:latin typeface="Calibri" panose="020F0502020204030204" pitchFamily="34" charset="0"/>
                    <a:ea typeface="Calibri" panose="020F0502020204030204" pitchFamily="34" charset="0"/>
                    <a:cs typeface="Arial" panose="020B0604020202020204" pitchFamily="34" charset="0"/>
                  </a:rPr>
                  <a:t>:</a:t>
                </a:r>
                <a:endParaRPr lang="en-GB" sz="16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smtClean="0">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𝑘</m:t>
                          </m:r>
                        </m:e>
                        <m:sub>
                          <m:r>
                            <a:rPr lang="en-GB" sz="1600" i="1">
                              <a:effectLst/>
                              <a:latin typeface="Cambria Math" panose="02040503050406030204" pitchFamily="18" charset="0"/>
                              <a:ea typeface="Calibri" panose="020F0502020204030204" pitchFamily="34" charset="0"/>
                              <a:cs typeface="Arial" panose="020B0604020202020204" pitchFamily="34" charset="0"/>
                            </a:rPr>
                            <m:t>𝑐h𝑎𝑛𝑔𝑒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m:t>
                      </m:r>
                      <m:f>
                        <m:fPr>
                          <m:ctrlPr>
                            <a:rPr lang="en-GB" sz="1600" i="1">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𝑘</m:t>
                              </m:r>
                            </m:e>
                            <m:sub>
                              <m:r>
                                <a:rPr lang="en-GB" sz="1600" i="1">
                                  <a:effectLst/>
                                  <a:latin typeface="Cambria Math" panose="02040503050406030204" pitchFamily="18" charset="0"/>
                                  <a:ea typeface="Calibri" panose="020F0502020204030204" pitchFamily="34" charset="0"/>
                                  <a:cs typeface="Arial" panose="020B0604020202020204" pitchFamily="34" charset="0"/>
                                </a:rPr>
                                <m:t>𝑎𝑐𝑐𝑒𝑙𝑒𝑟𝑜𝑚𝑒𝑡𝑒𝑟</m:t>
                              </m:r>
                              <m:r>
                                <a:rPr lang="en-GB" sz="1600" i="1">
                                  <a:effectLst/>
                                  <a:latin typeface="Cambria Math" panose="02040503050406030204" pitchFamily="18" charset="0"/>
                                  <a:ea typeface="Calibri" panose="020F0502020204030204" pitchFamily="34" charset="0"/>
                                  <a:cs typeface="Arial" panose="020B0604020202020204" pitchFamily="34" charset="0"/>
                                </a:rPr>
                                <m:t> </m:t>
                              </m:r>
                            </m:sub>
                          </m:sSub>
                        </m:num>
                        <m:den>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𝑘</m:t>
                              </m:r>
                            </m:e>
                            <m:sub>
                              <m:r>
                                <a:rPr lang="en-GB" sz="1600" i="1">
                                  <a:effectLst/>
                                  <a:latin typeface="Cambria Math" panose="02040503050406030204" pitchFamily="18" charset="0"/>
                                  <a:ea typeface="Calibri" panose="020F0502020204030204" pitchFamily="34" charset="0"/>
                                  <a:cs typeface="Arial" panose="020B0604020202020204" pitchFamily="34" charset="0"/>
                                </a:rPr>
                                <m:t>𝑝𝑟𝑒𝑠𝑠𝑢𝑟𝑒</m:t>
                              </m:r>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𝑠𝑒𝑛𝑠𝑜𝑟</m:t>
                              </m:r>
                            </m:sub>
                          </m:sSub>
                        </m:den>
                      </m:f>
                      <m:r>
                        <a:rPr lang="en-GB" sz="1600"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𝟏</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𝟒𝟑𝟒</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b>
                          <m:r>
                            <a:rPr lang="en-GB" sz="1600" i="1">
                              <a:effectLst/>
                              <a:latin typeface="Cambria Math" panose="02040503050406030204" pitchFamily="18" charset="0"/>
                              <a:ea typeface="Calibri" panose="020F0502020204030204" pitchFamily="34" charset="0"/>
                              <a:cs typeface="Arial" panose="020B0604020202020204" pitchFamily="34" charset="0"/>
                            </a:rPr>
                            <m:t>𝑐h𝑎𝑛𝑔𝑒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m:t>
                      </m:r>
                      <m:f>
                        <m:fPr>
                          <m:ctrlPr>
                            <a:rPr lang="en-GB" sz="1600" i="1">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b>
                              <m:r>
                                <a:rPr lang="en-GB" sz="1600" i="1">
                                  <a:effectLst/>
                                  <a:latin typeface="Cambria Math" panose="02040503050406030204" pitchFamily="18" charset="0"/>
                                  <a:ea typeface="Calibri" panose="020F0502020204030204" pitchFamily="34" charset="0"/>
                                  <a:cs typeface="Arial" panose="020B0604020202020204" pitchFamily="34" charset="0"/>
                                </a:rPr>
                                <m:t>h𝑜𝑚𝑜𝑔</m:t>
                              </m:r>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𝑎𝑐𝑐𝑒𝑙𝑒𝑟𝑜𝑚𝑒𝑡𝑒𝑟</m:t>
                              </m:r>
                            </m:sub>
                          </m:sSub>
                        </m:num>
                        <m:den>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b>
                              <m:r>
                                <a:rPr lang="en-GB" sz="1600" i="1">
                                  <a:effectLst/>
                                  <a:latin typeface="Cambria Math" panose="02040503050406030204" pitchFamily="18" charset="0"/>
                                  <a:ea typeface="Calibri" panose="020F0502020204030204" pitchFamily="34" charset="0"/>
                                  <a:cs typeface="Arial" panose="020B0604020202020204" pitchFamily="34" charset="0"/>
                                </a:rPr>
                                <m:t>h𝑜𝑚𝑜𝑔</m:t>
                              </m:r>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𝑝𝑟𝑒𝑠𝑠𝑢𝑟𝑒</m:t>
                              </m:r>
                              <m:r>
                                <a:rPr lang="en-GB" sz="1600" i="1">
                                  <a:effectLst/>
                                  <a:latin typeface="Cambria Math" panose="02040503050406030204" pitchFamily="18" charset="0"/>
                                  <a:ea typeface="Calibri" panose="020F0502020204030204" pitchFamily="34" charset="0"/>
                                  <a:cs typeface="Arial" panose="020B0604020202020204" pitchFamily="34" charset="0"/>
                                </a:rPr>
                                <m:t> </m:t>
                              </m:r>
                              <m:r>
                                <a:rPr lang="en-GB" sz="1600" i="1">
                                  <a:effectLst/>
                                  <a:latin typeface="Cambria Math" panose="02040503050406030204" pitchFamily="18" charset="0"/>
                                  <a:ea typeface="Calibri" panose="020F0502020204030204" pitchFamily="34" charset="0"/>
                                  <a:cs typeface="Arial" panose="020B0604020202020204" pitchFamily="34" charset="0"/>
                                </a:rPr>
                                <m:t>𝑠𝑒𝑛𝑠𝑜𝑟</m:t>
                              </m:r>
                            </m:sub>
                          </m:sSub>
                        </m:den>
                      </m:f>
                      <m:r>
                        <a:rPr lang="en-GB" sz="1600"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𝟐</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𝟕𝟏𝟕</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GB" sz="1600" dirty="0">
                    <a:effectLst/>
                    <a:latin typeface="Calibri" panose="020F0502020204030204" pitchFamily="34" charset="0"/>
                    <a:ea typeface="Calibri" panose="020F0502020204030204" pitchFamily="34" charset="0"/>
                    <a:cs typeface="Arial" panose="020B0604020202020204" pitchFamily="34" charset="0"/>
                  </a:rPr>
                  <a:t>			</a:t>
                </a:r>
              </a:p>
            </p:txBody>
          </p:sp>
        </mc:Choice>
        <mc:Fallback xmlns="">
          <p:sp>
            <p:nvSpPr>
              <p:cNvPr id="78" name="CasellaDiTesto 77">
                <a:extLst>
                  <a:ext uri="{FF2B5EF4-FFF2-40B4-BE49-F238E27FC236}">
                    <a16:creationId xmlns:a16="http://schemas.microsoft.com/office/drawing/2014/main" id="{ADC61CEF-3A52-2D17-BC18-B2AC64E5419A}"/>
                  </a:ext>
                </a:extLst>
              </p:cNvPr>
              <p:cNvSpPr txBox="1">
                <a:spLocks noRot="1" noChangeAspect="1" noMove="1" noResize="1" noEditPoints="1" noAdjustHandles="1" noChangeArrowheads="1" noChangeShapeType="1" noTextEdit="1"/>
              </p:cNvSpPr>
              <p:nvPr/>
            </p:nvSpPr>
            <p:spPr>
              <a:xfrm>
                <a:off x="4143535" y="4543516"/>
                <a:ext cx="5340260" cy="2022413"/>
              </a:xfrm>
              <a:prstGeom prst="rect">
                <a:avLst/>
              </a:prstGeom>
              <a:blipFill>
                <a:blip r:embed="rId6"/>
                <a:stretch>
                  <a:fillRect t="-602"/>
                </a:stretch>
              </a:blipFill>
            </p:spPr>
            <p:txBody>
              <a:bodyPr/>
              <a:lstStyle/>
              <a:p>
                <a:r>
                  <a:rPr lang="en-GB">
                    <a:noFill/>
                  </a:rPr>
                  <a:t> </a:t>
                </a:r>
              </a:p>
            </p:txBody>
          </p:sp>
        </mc:Fallback>
      </mc:AlternateContent>
      <p:pic>
        <p:nvPicPr>
          <p:cNvPr id="79" name="Immagine 78">
            <a:extLst>
              <a:ext uri="{FF2B5EF4-FFF2-40B4-BE49-F238E27FC236}">
                <a16:creationId xmlns:a16="http://schemas.microsoft.com/office/drawing/2014/main" id="{DB814D57-7070-45EE-FD46-6DEFEFF46D7F}"/>
              </a:ext>
            </a:extLst>
          </p:cNvPr>
          <p:cNvPicPr>
            <a:picLocks noChangeAspect="1"/>
          </p:cNvPicPr>
          <p:nvPr/>
        </p:nvPicPr>
        <p:blipFill>
          <a:blip r:embed="rId7"/>
          <a:stretch>
            <a:fillRect/>
          </a:stretch>
        </p:blipFill>
        <p:spPr>
          <a:xfrm>
            <a:off x="2976924" y="8574847"/>
            <a:ext cx="4305935" cy="3799205"/>
          </a:xfrm>
          <a:prstGeom prst="rect">
            <a:avLst/>
          </a:prstGeom>
        </p:spPr>
      </p:pic>
      <mc:AlternateContent xmlns:mc="http://schemas.openxmlformats.org/markup-compatibility/2006" xmlns:a14="http://schemas.microsoft.com/office/drawing/2010/main">
        <mc:Choice Requires="a14">
          <p:graphicFrame>
            <p:nvGraphicFramePr>
              <p:cNvPr id="80" name="Tabella 79">
                <a:extLst>
                  <a:ext uri="{FF2B5EF4-FFF2-40B4-BE49-F238E27FC236}">
                    <a16:creationId xmlns:a16="http://schemas.microsoft.com/office/drawing/2014/main" id="{3EA9C8EE-EBE6-098A-A841-38F0B8B214FA}"/>
                  </a:ext>
                </a:extLst>
              </p:cNvPr>
              <p:cNvGraphicFramePr>
                <a:graphicFrameLocks noGrp="1"/>
              </p:cNvGraphicFramePr>
              <p:nvPr>
                <p:extLst>
                  <p:ext uri="{D42A27DB-BD31-4B8C-83A1-F6EECF244321}">
                    <p14:modId xmlns:p14="http://schemas.microsoft.com/office/powerpoint/2010/main" val="3203049470"/>
                  </p:ext>
                </p:extLst>
              </p:nvPr>
            </p:nvGraphicFramePr>
            <p:xfrm>
              <a:off x="-4006594" y="9573230"/>
              <a:ext cx="6113780" cy="1192722"/>
            </p:xfrm>
            <a:graphic>
              <a:graphicData uri="http://schemas.openxmlformats.org/drawingml/2006/table">
                <a:tbl>
                  <a:tblPr firstRow="1" firstCol="1" bandRow="1">
                    <a:tableStyleId>{5C22544A-7EE6-4342-B048-85BDC9FD1C3A}</a:tableStyleId>
                  </a:tblPr>
                  <a:tblGrid>
                    <a:gridCol w="3054985">
                      <a:extLst>
                        <a:ext uri="{9D8B030D-6E8A-4147-A177-3AD203B41FA5}">
                          <a16:colId xmlns:a16="http://schemas.microsoft.com/office/drawing/2014/main" val="3669364528"/>
                        </a:ext>
                      </a:extLst>
                    </a:gridCol>
                    <a:gridCol w="3058795">
                      <a:extLst>
                        <a:ext uri="{9D8B030D-6E8A-4147-A177-3AD203B41FA5}">
                          <a16:colId xmlns:a16="http://schemas.microsoft.com/office/drawing/2014/main" val="969907942"/>
                        </a:ext>
                      </a:extLst>
                    </a:gridCol>
                  </a:tblGrid>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𝑏</m:t>
                                </m:r>
                                <m:r>
                                  <a:rPr lang="en-GB" sz="1100">
                                    <a:effectLst/>
                                    <a:latin typeface="Cambria Math" panose="02040503050406030204" pitchFamily="18" charset="0"/>
                                  </a:rPr>
                                  <m:t>≅44</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a:effectLst/>
                            </a:rPr>
                            <a:t>Single arm length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87854392"/>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𝑐</m:t>
                                </m:r>
                                <m:r>
                                  <a:rPr lang="en-GB" sz="1100">
                                    <a:effectLst/>
                                    <a:latin typeface="Cambria Math" panose="02040503050406030204" pitchFamily="18" charset="0"/>
                                  </a:rPr>
                                  <m:t>=2.18</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a:effectLst/>
                            </a:rPr>
                            <a:t>Spacing between arms</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76749480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𝑎</m:t>
                                </m:r>
                                <m:r>
                                  <a:rPr lang="en-GB" sz="1100">
                                    <a:effectLst/>
                                    <a:latin typeface="Cambria Math" panose="02040503050406030204" pitchFamily="18" charset="0"/>
                                  </a:rPr>
                                  <m:t>=1.5</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a:effectLst/>
                            </a:rPr>
                            <a:t>Single arm width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08593420"/>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i="1">
                                        <a:effectLst/>
                                        <a:latin typeface="Cambria Math" panose="02040503050406030204" pitchFamily="18" charset="0"/>
                                      </a:rPr>
                                    </m:ctrlPr>
                                  </m:sSubPr>
                                  <m:e>
                                    <m:r>
                                      <a:rPr lang="en-GB" sz="1100">
                                        <a:effectLst/>
                                        <a:latin typeface="Cambria Math" panose="02040503050406030204" pitchFamily="18" charset="0"/>
                                      </a:rPr>
                                      <m:t>h</m:t>
                                    </m:r>
                                  </m:e>
                                  <m:sub>
                                    <m:r>
                                      <a:rPr lang="en-GB" sz="1100">
                                        <a:effectLst/>
                                        <a:latin typeface="Cambria Math" panose="02040503050406030204" pitchFamily="18" charset="0"/>
                                      </a:rPr>
                                      <m:t>0</m:t>
                                    </m:r>
                                  </m:sub>
                                </m:sSub>
                                <m:r>
                                  <a:rPr lang="en-GB" sz="1100">
                                    <a:effectLst/>
                                    <a:latin typeface="Cambria Math" panose="02040503050406030204" pitchFamily="18" charset="0"/>
                                  </a:rPr>
                                  <m:t>=1.1</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dirty="0">
                              <a:effectLst/>
                            </a:rPr>
                            <a:t>Horizontal air gap between fixed and movable electrodes</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7030766"/>
                      </a:ext>
                    </a:extLst>
                  </a:tr>
                </a:tbl>
              </a:graphicData>
            </a:graphic>
          </p:graphicFrame>
        </mc:Choice>
        <mc:Fallback xmlns="">
          <p:graphicFrame>
            <p:nvGraphicFramePr>
              <p:cNvPr id="80" name="Tabella 79">
                <a:extLst>
                  <a:ext uri="{FF2B5EF4-FFF2-40B4-BE49-F238E27FC236}">
                    <a16:creationId xmlns:a16="http://schemas.microsoft.com/office/drawing/2014/main" id="{3EA9C8EE-EBE6-098A-A841-38F0B8B214FA}"/>
                  </a:ext>
                </a:extLst>
              </p:cNvPr>
              <p:cNvGraphicFramePr>
                <a:graphicFrameLocks noGrp="1"/>
              </p:cNvGraphicFramePr>
              <p:nvPr>
                <p:extLst>
                  <p:ext uri="{D42A27DB-BD31-4B8C-83A1-F6EECF244321}">
                    <p14:modId xmlns:p14="http://schemas.microsoft.com/office/powerpoint/2010/main" val="3203049470"/>
                  </p:ext>
                </p:extLst>
              </p:nvPr>
            </p:nvGraphicFramePr>
            <p:xfrm>
              <a:off x="-4006594" y="9573230"/>
              <a:ext cx="6113780" cy="1192722"/>
            </p:xfrm>
            <a:graphic>
              <a:graphicData uri="http://schemas.openxmlformats.org/drawingml/2006/table">
                <a:tbl>
                  <a:tblPr firstRow="1" firstCol="1" bandRow="1">
                    <a:tableStyleId>{5C22544A-7EE6-4342-B048-85BDC9FD1C3A}</a:tableStyleId>
                  </a:tblPr>
                  <a:tblGrid>
                    <a:gridCol w="3054985">
                      <a:extLst>
                        <a:ext uri="{9D8B030D-6E8A-4147-A177-3AD203B41FA5}">
                          <a16:colId xmlns:a16="http://schemas.microsoft.com/office/drawing/2014/main" val="3669364528"/>
                        </a:ext>
                      </a:extLst>
                    </a:gridCol>
                    <a:gridCol w="3058795">
                      <a:extLst>
                        <a:ext uri="{9D8B030D-6E8A-4147-A177-3AD203B41FA5}">
                          <a16:colId xmlns:a16="http://schemas.microsoft.com/office/drawing/2014/main" val="969907942"/>
                        </a:ext>
                      </a:extLst>
                    </a:gridCol>
                  </a:tblGrid>
                  <a:tr h="280988">
                    <a:tc>
                      <a:txBody>
                        <a:bodyPr/>
                        <a:lstStyle/>
                        <a:p>
                          <a:endParaRPr lang="en-US"/>
                        </a:p>
                      </a:txBody>
                      <a:tcPr marL="68580" marR="68580" marT="0" marB="0">
                        <a:blipFill>
                          <a:blip r:embed="rId8"/>
                          <a:stretch>
                            <a:fillRect l="-199" t="-17391" r="-100797" b="-356522"/>
                          </a:stretch>
                        </a:blipFill>
                      </a:tcPr>
                    </a:tc>
                    <a:tc>
                      <a:txBody>
                        <a:bodyPr/>
                        <a:lstStyle/>
                        <a:p>
                          <a:pPr algn="just">
                            <a:lnSpc>
                              <a:spcPct val="107000"/>
                            </a:lnSpc>
                            <a:spcAft>
                              <a:spcPts val="800"/>
                            </a:spcAft>
                          </a:pPr>
                          <a:r>
                            <a:rPr lang="en-GB" sz="1100">
                              <a:effectLst/>
                            </a:rPr>
                            <a:t>Single arm length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87854392"/>
                      </a:ext>
                    </a:extLst>
                  </a:tr>
                  <a:tr h="280988">
                    <a:tc>
                      <a:txBody>
                        <a:bodyPr/>
                        <a:lstStyle/>
                        <a:p>
                          <a:endParaRPr lang="en-US"/>
                        </a:p>
                      </a:txBody>
                      <a:tcPr marL="68580" marR="68580" marT="0" marB="0">
                        <a:blipFill>
                          <a:blip r:embed="rId8"/>
                          <a:stretch>
                            <a:fillRect l="-199" t="-114894" r="-100797" b="-248936"/>
                          </a:stretch>
                        </a:blipFill>
                      </a:tcPr>
                    </a:tc>
                    <a:tc>
                      <a:txBody>
                        <a:bodyPr/>
                        <a:lstStyle/>
                        <a:p>
                          <a:pPr algn="just">
                            <a:lnSpc>
                              <a:spcPct val="107000"/>
                            </a:lnSpc>
                            <a:spcAft>
                              <a:spcPts val="800"/>
                            </a:spcAft>
                          </a:pPr>
                          <a:r>
                            <a:rPr lang="en-GB" sz="1100">
                              <a:effectLst/>
                            </a:rPr>
                            <a:t>Spacing between arms</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767494801"/>
                      </a:ext>
                    </a:extLst>
                  </a:tr>
                  <a:tr h="280988">
                    <a:tc>
                      <a:txBody>
                        <a:bodyPr/>
                        <a:lstStyle/>
                        <a:p>
                          <a:endParaRPr lang="en-US"/>
                        </a:p>
                      </a:txBody>
                      <a:tcPr marL="68580" marR="68580" marT="0" marB="0">
                        <a:blipFill>
                          <a:blip r:embed="rId8"/>
                          <a:stretch>
                            <a:fillRect l="-199" t="-219565" r="-100797" b="-154348"/>
                          </a:stretch>
                        </a:blipFill>
                      </a:tcPr>
                    </a:tc>
                    <a:tc>
                      <a:txBody>
                        <a:bodyPr/>
                        <a:lstStyle/>
                        <a:p>
                          <a:pPr algn="just">
                            <a:lnSpc>
                              <a:spcPct val="107000"/>
                            </a:lnSpc>
                            <a:spcAft>
                              <a:spcPts val="800"/>
                            </a:spcAft>
                          </a:pPr>
                          <a:r>
                            <a:rPr lang="en-GB" sz="1100">
                              <a:effectLst/>
                            </a:rPr>
                            <a:t>Single arm width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08593420"/>
                      </a:ext>
                    </a:extLst>
                  </a:tr>
                  <a:tr h="349758">
                    <a:tc>
                      <a:txBody>
                        <a:bodyPr/>
                        <a:lstStyle/>
                        <a:p>
                          <a:endParaRPr lang="en-US"/>
                        </a:p>
                      </a:txBody>
                      <a:tcPr marL="68580" marR="68580" marT="0" marB="0">
                        <a:blipFill>
                          <a:blip r:embed="rId8"/>
                          <a:stretch>
                            <a:fillRect l="-199" t="-253448" r="-100797" b="-22414"/>
                          </a:stretch>
                        </a:blipFill>
                      </a:tcPr>
                    </a:tc>
                    <a:tc>
                      <a:txBody>
                        <a:bodyPr/>
                        <a:lstStyle/>
                        <a:p>
                          <a:pPr algn="just">
                            <a:lnSpc>
                              <a:spcPct val="107000"/>
                            </a:lnSpc>
                            <a:spcAft>
                              <a:spcPts val="800"/>
                            </a:spcAft>
                          </a:pPr>
                          <a:r>
                            <a:rPr lang="en-GB" sz="1100" dirty="0">
                              <a:effectLst/>
                            </a:rPr>
                            <a:t>Horizontal air gap between fixed and movable electrodes</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7030766"/>
                      </a:ext>
                    </a:extLst>
                  </a:tr>
                </a:tbl>
              </a:graphicData>
            </a:graphic>
          </p:graphicFrame>
        </mc:Fallback>
      </mc:AlternateContent>
      <p:pic>
        <p:nvPicPr>
          <p:cNvPr id="81" name="Immagine 80">
            <a:extLst>
              <a:ext uri="{FF2B5EF4-FFF2-40B4-BE49-F238E27FC236}">
                <a16:creationId xmlns:a16="http://schemas.microsoft.com/office/drawing/2014/main" id="{9434DF6D-EFFC-63DA-9153-CDAF1A9CE93C}"/>
              </a:ext>
            </a:extLst>
          </p:cNvPr>
          <p:cNvPicPr>
            <a:picLocks noChangeAspect="1"/>
          </p:cNvPicPr>
          <p:nvPr/>
        </p:nvPicPr>
        <p:blipFill>
          <a:blip r:embed="rId9"/>
          <a:stretch>
            <a:fillRect/>
          </a:stretch>
        </p:blipFill>
        <p:spPr>
          <a:xfrm>
            <a:off x="8204895" y="10138469"/>
            <a:ext cx="6120130" cy="3046730"/>
          </a:xfrm>
          <a:prstGeom prst="rect">
            <a:avLst/>
          </a:prstGeom>
        </p:spPr>
      </p:pic>
      <p:graphicFrame>
        <p:nvGraphicFramePr>
          <p:cNvPr id="83" name="Tabella 82">
            <a:extLst>
              <a:ext uri="{FF2B5EF4-FFF2-40B4-BE49-F238E27FC236}">
                <a16:creationId xmlns:a16="http://schemas.microsoft.com/office/drawing/2014/main" id="{512A8530-A13D-206F-83F6-F8D64B72DF92}"/>
              </a:ext>
            </a:extLst>
          </p:cNvPr>
          <p:cNvGraphicFramePr>
            <a:graphicFrameLocks noGrp="1"/>
          </p:cNvGraphicFramePr>
          <p:nvPr>
            <p:extLst>
              <p:ext uri="{D42A27DB-BD31-4B8C-83A1-F6EECF244321}">
                <p14:modId xmlns:p14="http://schemas.microsoft.com/office/powerpoint/2010/main" val="406754620"/>
              </p:ext>
            </p:extLst>
          </p:nvPr>
        </p:nvGraphicFramePr>
        <p:xfrm>
          <a:off x="15271403" y="9573230"/>
          <a:ext cx="4869263" cy="3292920"/>
        </p:xfrm>
        <a:graphic>
          <a:graphicData uri="http://schemas.openxmlformats.org/drawingml/2006/table">
            <a:tbl>
              <a:tblPr firstRow="1" firstCol="1" bandRow="1">
                <a:tableStyleId>{5C22544A-7EE6-4342-B048-85BDC9FD1C3A}</a:tableStyleId>
              </a:tblPr>
              <a:tblGrid>
                <a:gridCol w="1438879">
                  <a:extLst>
                    <a:ext uri="{9D8B030D-6E8A-4147-A177-3AD203B41FA5}">
                      <a16:colId xmlns:a16="http://schemas.microsoft.com/office/drawing/2014/main" val="1862553362"/>
                    </a:ext>
                  </a:extLst>
                </a:gridCol>
                <a:gridCol w="381847">
                  <a:extLst>
                    <a:ext uri="{9D8B030D-6E8A-4147-A177-3AD203B41FA5}">
                      <a16:colId xmlns:a16="http://schemas.microsoft.com/office/drawing/2014/main" val="3888639813"/>
                    </a:ext>
                  </a:extLst>
                </a:gridCol>
                <a:gridCol w="1509685">
                  <a:extLst>
                    <a:ext uri="{9D8B030D-6E8A-4147-A177-3AD203B41FA5}">
                      <a16:colId xmlns:a16="http://schemas.microsoft.com/office/drawing/2014/main" val="883742417"/>
                    </a:ext>
                  </a:extLst>
                </a:gridCol>
                <a:gridCol w="162560">
                  <a:extLst>
                    <a:ext uri="{9D8B030D-6E8A-4147-A177-3AD203B41FA5}">
                      <a16:colId xmlns:a16="http://schemas.microsoft.com/office/drawing/2014/main" val="683566208"/>
                    </a:ext>
                  </a:extLst>
                </a:gridCol>
                <a:gridCol w="1376292">
                  <a:extLst>
                    <a:ext uri="{9D8B030D-6E8A-4147-A177-3AD203B41FA5}">
                      <a16:colId xmlns:a16="http://schemas.microsoft.com/office/drawing/2014/main" val="3476180959"/>
                    </a:ext>
                  </a:extLst>
                </a:gridCol>
              </a:tblGrid>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nSpc>
                          <a:spcPct val="107000"/>
                        </a:lnSpc>
                        <a:spcAft>
                          <a:spcPts val="800"/>
                        </a:spcAft>
                      </a:pPr>
                      <a:r>
                        <a:rPr lang="en-GB" sz="1100" cap="all">
                          <a:effectLst/>
                        </a:rPr>
                        <a:t>NEW version(Post-fabrication)</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GB"/>
                    </a:p>
                  </a:txBody>
                  <a:tcPr/>
                </a:tc>
                <a:tc>
                  <a:txBody>
                    <a:bodyPr/>
                    <a:lstStyle/>
                    <a:p>
                      <a:pPr>
                        <a:lnSpc>
                          <a:spcPct val="107000"/>
                        </a:lnSpc>
                        <a:spcAft>
                          <a:spcPts val="800"/>
                        </a:spcAft>
                      </a:pPr>
                      <a:r>
                        <a:rPr lang="en-GB" sz="1100" cap="all">
                          <a:effectLst/>
                        </a:rPr>
                        <a:t>old version (Post-Fabrication)</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780119029"/>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06356576"/>
                  </a:ext>
                </a:extLst>
              </a:tr>
              <a:tr h="190500">
                <a:tc>
                  <a:txBody>
                    <a:bodyPr/>
                    <a:lstStyle/>
                    <a:p>
                      <a:pPr>
                        <a:lnSpc>
                          <a:spcPct val="107000"/>
                        </a:lnSpc>
                        <a:spcAft>
                          <a:spcPts val="800"/>
                        </a:spcAft>
                      </a:pPr>
                      <a:r>
                        <a:rPr lang="en-GB" sz="1100" cap="all">
                          <a:effectLst/>
                        </a:rPr>
                        <a:t>horizontal fr (kHz)</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≅53</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477.23</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45979144"/>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35398482"/>
                  </a:ext>
                </a:extLst>
              </a:tr>
              <a:tr h="190500">
                <a:tc>
                  <a:txBody>
                    <a:bodyPr/>
                    <a:lstStyle/>
                    <a:p>
                      <a:pPr>
                        <a:lnSpc>
                          <a:spcPct val="107000"/>
                        </a:lnSpc>
                        <a:spcAft>
                          <a:spcPts val="800"/>
                        </a:spcAft>
                      </a:pPr>
                      <a:r>
                        <a:rPr lang="en-GB" sz="1100" cap="all">
                          <a:effectLst/>
                        </a:rPr>
                        <a:t>horizontal k (N/m)</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≅58</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4189.516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23838699"/>
                  </a:ext>
                </a:extLst>
              </a:tr>
              <a:tr h="190500">
                <a:tc>
                  <a:txBody>
                    <a:bodyPr/>
                    <a:lstStyle/>
                    <a:p>
                      <a:pPr>
                        <a:lnSpc>
                          <a:spcPct val="107000"/>
                        </a:lnSpc>
                        <a:spcAft>
                          <a:spcPts val="800"/>
                        </a:spcAft>
                      </a:pPr>
                      <a:r>
                        <a:rPr lang="en-GB" sz="1100" cap="all">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58266779"/>
                  </a:ext>
                </a:extLst>
              </a:tr>
              <a:tr h="190500">
                <a:tc>
                  <a:txBody>
                    <a:bodyPr/>
                    <a:lstStyle/>
                    <a:p>
                      <a:pPr>
                        <a:lnSpc>
                          <a:spcPct val="107000"/>
                        </a:lnSpc>
                        <a:spcAft>
                          <a:spcPts val="800"/>
                        </a:spcAft>
                      </a:pPr>
                      <a:r>
                        <a:rPr lang="en-GB" sz="1100" cap="all">
                          <a:effectLst/>
                        </a:rPr>
                        <a:t>Vertical fr (kHz)</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≅26</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134.69</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872516744"/>
                  </a:ext>
                </a:extLst>
              </a:tr>
              <a:tr h="190500">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48466967"/>
                  </a:ext>
                </a:extLst>
              </a:tr>
              <a:tr h="190500">
                <a:tc>
                  <a:txBody>
                    <a:bodyPr/>
                    <a:lstStyle/>
                    <a:p>
                      <a:pPr>
                        <a:lnSpc>
                          <a:spcPct val="107000"/>
                        </a:lnSpc>
                        <a:spcAft>
                          <a:spcPts val="800"/>
                        </a:spcAft>
                      </a:pPr>
                      <a:r>
                        <a:rPr lang="en-GB" sz="1100" cap="all">
                          <a:effectLst/>
                        </a:rPr>
                        <a:t>Vertical k (N/m)</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≅14</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a:effectLst/>
                        </a:rPr>
                        <a:t>122.82</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07359367"/>
                  </a:ext>
                </a:extLst>
              </a:tr>
              <a:tr h="190500">
                <a:tc>
                  <a:txBody>
                    <a:bodyPr/>
                    <a:lstStyle/>
                    <a:p>
                      <a:pPr>
                        <a:lnSpc>
                          <a:spcPct val="107000"/>
                        </a:lnSpc>
                        <a:spcAft>
                          <a:spcPts val="800"/>
                        </a:spcAft>
                      </a:pPr>
                      <a:r>
                        <a:rPr lang="en-GB" sz="1100" cap="all">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00844604"/>
                  </a:ext>
                </a:extLst>
              </a:tr>
              <a:tr h="190500">
                <a:tc>
                  <a:txBody>
                    <a:bodyPr/>
                    <a:lstStyle/>
                    <a:p>
                      <a:pPr>
                        <a:lnSpc>
                          <a:spcPct val="107000"/>
                        </a:lnSpc>
                        <a:spcAft>
                          <a:spcPts val="800"/>
                        </a:spcAft>
                      </a:pPr>
                      <a:r>
                        <a:rPr lang="en-GB" sz="1100" cap="all">
                          <a:effectLst/>
                        </a:rPr>
                        <a:t>Horizontal Q</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≅53.8</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≅48</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66042742"/>
                  </a:ext>
                </a:extLst>
              </a:tr>
              <a:tr h="190500">
                <a:tc>
                  <a:txBody>
                    <a:bodyPr/>
                    <a:lstStyle/>
                    <a:p>
                      <a:pPr>
                        <a:lnSpc>
                          <a:spcPct val="107000"/>
                        </a:lnSpc>
                        <a:spcAft>
                          <a:spcPts val="800"/>
                        </a:spcAft>
                      </a:pPr>
                      <a:r>
                        <a:rPr lang="en-GB" sz="1100" cap="all">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892025136"/>
                  </a:ext>
                </a:extLst>
              </a:tr>
              <a:tr h="190500">
                <a:tc>
                  <a:txBody>
                    <a:bodyPr/>
                    <a:lstStyle/>
                    <a:p>
                      <a:pPr>
                        <a:lnSpc>
                          <a:spcPct val="107000"/>
                        </a:lnSpc>
                        <a:spcAft>
                          <a:spcPts val="800"/>
                        </a:spcAft>
                      </a:pPr>
                      <a:r>
                        <a:rPr lang="en-GB" sz="1100" cap="all">
                          <a:effectLst/>
                        </a:rPr>
                        <a:t>vertical q</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≅29</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dirty="0">
                          <a:effectLst/>
                        </a:rPr>
                        <a:t>≅80</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13207954"/>
                  </a:ext>
                </a:extLst>
              </a:tr>
            </a:tbl>
          </a:graphicData>
        </a:graphic>
      </p:graphicFrame>
      <p:pic>
        <p:nvPicPr>
          <p:cNvPr id="87" name="Immagine 86">
            <a:extLst>
              <a:ext uri="{FF2B5EF4-FFF2-40B4-BE49-F238E27FC236}">
                <a16:creationId xmlns:a16="http://schemas.microsoft.com/office/drawing/2014/main" id="{9A6AEAF6-B61F-E1AB-7A6B-D33F7F888820}"/>
              </a:ext>
            </a:extLst>
          </p:cNvPr>
          <p:cNvPicPr>
            <a:picLocks noChangeAspect="1"/>
          </p:cNvPicPr>
          <p:nvPr/>
        </p:nvPicPr>
        <p:blipFill>
          <a:blip r:embed="rId10"/>
          <a:stretch>
            <a:fillRect/>
          </a:stretch>
        </p:blipFill>
        <p:spPr>
          <a:xfrm>
            <a:off x="19492708" y="5713806"/>
            <a:ext cx="6120130" cy="3048635"/>
          </a:xfrm>
          <a:prstGeom prst="rect">
            <a:avLst/>
          </a:prstGeom>
        </p:spPr>
      </p:pic>
      <p:sp>
        <p:nvSpPr>
          <p:cNvPr id="56" name="TextBox 30">
            <a:extLst>
              <a:ext uri="{FF2B5EF4-FFF2-40B4-BE49-F238E27FC236}">
                <a16:creationId xmlns:a16="http://schemas.microsoft.com/office/drawing/2014/main" id="{AF949E22-41C9-89A6-17EB-328B74828E52}"/>
              </a:ext>
            </a:extLst>
          </p:cNvPr>
          <p:cNvSpPr txBox="1"/>
          <p:nvPr/>
        </p:nvSpPr>
        <p:spPr>
          <a:xfrm>
            <a:off x="11116633" y="1471757"/>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116633" y="1254319"/>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mc:AlternateContent xmlns:mc="http://schemas.openxmlformats.org/markup-compatibility/2006" xmlns:a14="http://schemas.microsoft.com/office/drawing/2010/main">
        <mc:Choice Requires="a14">
          <p:sp>
            <p:nvSpPr>
              <p:cNvPr id="88" name="CasellaDiTesto 87">
                <a:extLst>
                  <a:ext uri="{FF2B5EF4-FFF2-40B4-BE49-F238E27FC236}">
                    <a16:creationId xmlns:a16="http://schemas.microsoft.com/office/drawing/2014/main" id="{5496C823-C622-B559-89DD-2268B869E306}"/>
                  </a:ext>
                </a:extLst>
              </p:cNvPr>
              <p:cNvSpPr txBox="1"/>
              <p:nvPr/>
            </p:nvSpPr>
            <p:spPr>
              <a:xfrm>
                <a:off x="8400913" y="4542973"/>
                <a:ext cx="3783957" cy="1233351"/>
              </a:xfrm>
              <a:prstGeom prst="rect">
                <a:avLst/>
              </a:prstGeom>
              <a:noFill/>
            </p:spPr>
            <p:txBody>
              <a:bodyPr wrap="square">
                <a:spAutoFit/>
              </a:bodyPr>
              <a:lstStyle/>
              <a:p>
                <a:pPr algn="ctr">
                  <a:lnSpc>
                    <a:spcPct val="107000"/>
                  </a:lnSpc>
                  <a:spcAft>
                    <a:spcPts val="800"/>
                  </a:spcAft>
                </a:pPr>
                <a:r>
                  <a:rPr lang="en-GB" sz="1600" b="1" dirty="0">
                    <a:solidFill>
                      <a:schemeClr val="accent4"/>
                    </a:solidFill>
                    <a:effectLst/>
                    <a:latin typeface="Calibri" panose="020F0502020204030204" pitchFamily="34" charset="0"/>
                    <a:ea typeface="Calibri" panose="020F0502020204030204" pitchFamily="34" charset="0"/>
                    <a:cs typeface="Arial" panose="020B0604020202020204" pitchFamily="34" charset="0"/>
                  </a:rPr>
                  <a:t>Post-fabrication case:</a:t>
                </a: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𝑘</m:t>
                          </m:r>
                        </m:e>
                        <m:sub>
                          <m:r>
                            <a:rPr lang="en-GB" sz="1600" i="1">
                              <a:effectLst/>
                              <a:latin typeface="Cambria Math" panose="02040503050406030204" pitchFamily="18" charset="0"/>
                              <a:ea typeface="Calibri" panose="020F0502020204030204" pitchFamily="34" charset="0"/>
                              <a:cs typeface="Arial" panose="020B0604020202020204" pitchFamily="34" charset="0"/>
                            </a:rPr>
                            <m:t>𝑐h𝑎𝑛𝑔𝑒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𝟏</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𝟓𝟏𝟑</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Arial" panose="020B0604020202020204" pitchFamily="34" charset="0"/>
                            </a:rPr>
                          </m:ctrlPr>
                        </m:sSubPr>
                        <m:e>
                          <m:r>
                            <a:rPr lang="en-GB" sz="1600" i="1">
                              <a:effectLst/>
                              <a:latin typeface="Cambria Math" panose="02040503050406030204" pitchFamily="18" charset="0"/>
                              <a:ea typeface="Calibri" panose="020F0502020204030204" pitchFamily="34" charset="0"/>
                              <a:cs typeface="Arial" panose="020B0604020202020204" pitchFamily="34" charset="0"/>
                            </a:rPr>
                            <m:t>𝑚</m:t>
                          </m:r>
                        </m:e>
                        <m:sub>
                          <m:r>
                            <a:rPr lang="en-GB" sz="1600" i="1">
                              <a:effectLst/>
                              <a:latin typeface="Cambria Math" panose="02040503050406030204" pitchFamily="18" charset="0"/>
                              <a:ea typeface="Calibri" panose="020F0502020204030204" pitchFamily="34" charset="0"/>
                              <a:cs typeface="Arial" panose="020B0604020202020204" pitchFamily="34" charset="0"/>
                            </a:rPr>
                            <m:t>𝑐h𝑎𝑛𝑔𝑒</m:t>
                          </m:r>
                        </m:sub>
                      </m:sSub>
                      <m:r>
                        <a:rPr lang="en-GB" sz="1600"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𝟐</m:t>
                      </m:r>
                      <m:r>
                        <a:rPr lang="en-GB" sz="1600" b="1" i="1">
                          <a:effectLst/>
                          <a:latin typeface="Cambria Math" panose="02040503050406030204" pitchFamily="18" charset="0"/>
                          <a:ea typeface="Calibri" panose="020F0502020204030204" pitchFamily="34" charset="0"/>
                          <a:cs typeface="Arial" panose="020B0604020202020204" pitchFamily="34" charset="0"/>
                        </a:rPr>
                        <m:t>.</m:t>
                      </m:r>
                      <m:r>
                        <a:rPr lang="en-GB" sz="1600" b="1" i="1">
                          <a:effectLst/>
                          <a:latin typeface="Cambria Math" panose="02040503050406030204" pitchFamily="18" charset="0"/>
                          <a:ea typeface="Calibri" panose="020F0502020204030204" pitchFamily="34" charset="0"/>
                          <a:cs typeface="Arial" panose="020B0604020202020204" pitchFamily="34" charset="0"/>
                        </a:rPr>
                        <m:t>𝟕𝟏𝟕</m:t>
                      </m:r>
                    </m:oMath>
                  </m:oMathPara>
                </a14:m>
                <a:endParaRPr lang="en-GB" sz="16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88" name="CasellaDiTesto 87">
                <a:extLst>
                  <a:ext uri="{FF2B5EF4-FFF2-40B4-BE49-F238E27FC236}">
                    <a16:creationId xmlns:a16="http://schemas.microsoft.com/office/drawing/2014/main" id="{5496C823-C622-B559-89DD-2268B869E306}"/>
                  </a:ext>
                </a:extLst>
              </p:cNvPr>
              <p:cNvSpPr txBox="1">
                <a:spLocks noRot="1" noChangeAspect="1" noMove="1" noResize="1" noEditPoints="1" noAdjustHandles="1" noChangeArrowheads="1" noChangeShapeType="1" noTextEdit="1"/>
              </p:cNvSpPr>
              <p:nvPr/>
            </p:nvSpPr>
            <p:spPr>
              <a:xfrm>
                <a:off x="8400913" y="4542973"/>
                <a:ext cx="3783957" cy="1233351"/>
              </a:xfrm>
              <a:prstGeom prst="rect">
                <a:avLst/>
              </a:prstGeom>
              <a:blipFill>
                <a:blip r:embed="rId11"/>
                <a:stretch>
                  <a:fillRect t="-985"/>
                </a:stretch>
              </a:blipFill>
            </p:spPr>
            <p:txBody>
              <a:bodyPr/>
              <a:lstStyle/>
              <a:p>
                <a:r>
                  <a:rPr lang="en-GB">
                    <a:noFill/>
                  </a:rPr>
                  <a:t> </a:t>
                </a:r>
              </a:p>
            </p:txBody>
          </p:sp>
        </mc:Fallback>
      </mc:AlternateContent>
      <p:grpSp>
        <p:nvGrpSpPr>
          <p:cNvPr id="89" name="Graphic 2">
            <a:extLst>
              <a:ext uri="{FF2B5EF4-FFF2-40B4-BE49-F238E27FC236}">
                <a16:creationId xmlns:a16="http://schemas.microsoft.com/office/drawing/2014/main" id="{5A37943F-ADB4-F585-DDF9-590152EEC82F}"/>
              </a:ext>
            </a:extLst>
          </p:cNvPr>
          <p:cNvGrpSpPr/>
          <p:nvPr/>
        </p:nvGrpSpPr>
        <p:grpSpPr>
          <a:xfrm>
            <a:off x="223199" y="159385"/>
            <a:ext cx="530780" cy="894335"/>
            <a:chOff x="8544795" y="2061601"/>
            <a:chExt cx="2445520" cy="4313293"/>
          </a:xfrm>
        </p:grpSpPr>
        <p:sp>
          <p:nvSpPr>
            <p:cNvPr id="90" name="Freeform: Shape 203">
              <a:extLst>
                <a:ext uri="{FF2B5EF4-FFF2-40B4-BE49-F238E27FC236}">
                  <a16:creationId xmlns:a16="http://schemas.microsoft.com/office/drawing/2014/main" id="{D0013CAD-AAAE-1021-7937-9BA5C2796E52}"/>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1" name="Freeform: Shape 204">
              <a:extLst>
                <a:ext uri="{FF2B5EF4-FFF2-40B4-BE49-F238E27FC236}">
                  <a16:creationId xmlns:a16="http://schemas.microsoft.com/office/drawing/2014/main" id="{30A6E759-E357-69CB-E1E0-3BA38521F3F6}"/>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2" name="Freeform: Shape 205">
              <a:extLst>
                <a:ext uri="{FF2B5EF4-FFF2-40B4-BE49-F238E27FC236}">
                  <a16:creationId xmlns:a16="http://schemas.microsoft.com/office/drawing/2014/main" id="{1C365D66-6629-385B-2D92-75BB8A735841}"/>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17</a:t>
              </a:r>
            </a:p>
          </p:txBody>
        </p:sp>
        <p:sp>
          <p:nvSpPr>
            <p:cNvPr id="93" name="Freeform: Shape 206">
              <a:extLst>
                <a:ext uri="{FF2B5EF4-FFF2-40B4-BE49-F238E27FC236}">
                  <a16:creationId xmlns:a16="http://schemas.microsoft.com/office/drawing/2014/main" id="{0C6BA213-E939-3E69-1DD9-4D35EBA75A4E}"/>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30939145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ccia circolare 61">
            <a:extLst>
              <a:ext uri="{FF2B5EF4-FFF2-40B4-BE49-F238E27FC236}">
                <a16:creationId xmlns:a16="http://schemas.microsoft.com/office/drawing/2014/main" id="{485D88F2-79F9-5EF7-D886-8DD263FC8BCD}"/>
              </a:ext>
            </a:extLst>
          </p:cNvPr>
          <p:cNvSpPr/>
          <p:nvPr/>
        </p:nvSpPr>
        <p:spPr>
          <a:xfrm rot="8639732">
            <a:off x="6646355" y="1893552"/>
            <a:ext cx="4592027" cy="3910051"/>
          </a:xfrm>
          <a:prstGeom prst="circularArrow">
            <a:avLst>
              <a:gd name="adj1" fmla="val 9734"/>
              <a:gd name="adj2" fmla="val 917476"/>
              <a:gd name="adj3" fmla="val 20386923"/>
              <a:gd name="adj4" fmla="val 10800000"/>
              <a:gd name="adj5" fmla="val 11573"/>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a:solidFill>
                <a:schemeClr val="tx1"/>
              </a:solidFill>
            </a:endParaRPr>
          </a:p>
        </p:txBody>
      </p:sp>
      <p:grpSp>
        <p:nvGrpSpPr>
          <p:cNvPr id="3" name="Graphic 1">
            <a:extLst>
              <a:ext uri="{FF2B5EF4-FFF2-40B4-BE49-F238E27FC236}">
                <a16:creationId xmlns:a16="http://schemas.microsoft.com/office/drawing/2014/main" id="{C9BF78A8-8CD1-434F-8640-4A3F13D46E77}"/>
              </a:ext>
            </a:extLst>
          </p:cNvPr>
          <p:cNvGrpSpPr/>
          <p:nvPr/>
        </p:nvGrpSpPr>
        <p:grpSpPr>
          <a:xfrm>
            <a:off x="9878169" y="175439"/>
            <a:ext cx="1909590" cy="2131702"/>
            <a:chOff x="3889868" y="2615973"/>
            <a:chExt cx="3503018" cy="4145774"/>
          </a:xfrm>
        </p:grpSpPr>
        <p:sp>
          <p:nvSpPr>
            <p:cNvPr id="4" name="Freeform: Shape 3">
              <a:extLst>
                <a:ext uri="{FF2B5EF4-FFF2-40B4-BE49-F238E27FC236}">
                  <a16:creationId xmlns:a16="http://schemas.microsoft.com/office/drawing/2014/main" id="{BDDEAF1E-5208-45DC-B836-F3570746042F}"/>
                </a:ext>
              </a:extLst>
            </p:cNvPr>
            <p:cNvSpPr/>
            <p:nvPr/>
          </p:nvSpPr>
          <p:spPr>
            <a:xfrm>
              <a:off x="4705765" y="3775935"/>
              <a:ext cx="2683933" cy="2984204"/>
            </a:xfrm>
            <a:custGeom>
              <a:avLst/>
              <a:gdLst>
                <a:gd name="connsiteX0" fmla="*/ 2065790 w 2683933"/>
                <a:gd name="connsiteY0" fmla="*/ 2983668 h 2984204"/>
                <a:gd name="connsiteX1" fmla="*/ 2040080 w 2683933"/>
                <a:gd name="connsiteY1" fmla="*/ 2984204 h 2984204"/>
                <a:gd name="connsiteX2" fmla="*/ 393554 w 2683933"/>
                <a:gd name="connsiteY2" fmla="*/ 2984204 h 2984204"/>
                <a:gd name="connsiteX3" fmla="*/ 369986 w 2683933"/>
                <a:gd name="connsiteY3" fmla="*/ 2983668 h 2984204"/>
                <a:gd name="connsiteX4" fmla="*/ 397839 w 2683933"/>
                <a:gd name="connsiteY4" fmla="*/ 2854582 h 2984204"/>
                <a:gd name="connsiteX5" fmla="*/ 512464 w 2683933"/>
                <a:gd name="connsiteY5" fmla="*/ 2421793 h 2984204"/>
                <a:gd name="connsiteX6" fmla="*/ 512999 w 2683933"/>
                <a:gd name="connsiteY6" fmla="*/ 2419650 h 2984204"/>
                <a:gd name="connsiteX7" fmla="*/ 488360 w 2683933"/>
                <a:gd name="connsiteY7" fmla="*/ 2305561 h 2984204"/>
                <a:gd name="connsiteX8" fmla="*/ 386591 w 2683933"/>
                <a:gd name="connsiteY8" fmla="*/ 2187723 h 2984204"/>
                <a:gd name="connsiteX9" fmla="*/ 387662 w 2683933"/>
                <a:gd name="connsiteY9" fmla="*/ 2163620 h 2984204"/>
                <a:gd name="connsiteX10" fmla="*/ 562813 w 2683933"/>
                <a:gd name="connsiteY10" fmla="*/ 1921515 h 2984204"/>
                <a:gd name="connsiteX11" fmla="*/ 592808 w 2683933"/>
                <a:gd name="connsiteY11" fmla="*/ 1843848 h 2984204"/>
                <a:gd name="connsiteX12" fmla="*/ 465328 w 2683933"/>
                <a:gd name="connsiteY12" fmla="*/ 1881343 h 2984204"/>
                <a:gd name="connsiteX13" fmla="*/ 290177 w 2683933"/>
                <a:gd name="connsiteY13" fmla="*/ 1893126 h 2984204"/>
                <a:gd name="connsiteX14" fmla="*/ 66820 w 2683933"/>
                <a:gd name="connsiteY14" fmla="*/ 1879736 h 2984204"/>
                <a:gd name="connsiteX15" fmla="*/ 12186 w 2683933"/>
                <a:gd name="connsiteY15" fmla="*/ 1873308 h 2984204"/>
                <a:gd name="connsiteX16" fmla="*/ 6294 w 2683933"/>
                <a:gd name="connsiteY16" fmla="*/ 1844920 h 2984204"/>
                <a:gd name="connsiteX17" fmla="*/ 13792 w 2683933"/>
                <a:gd name="connsiteY17" fmla="*/ 1844384 h 2984204"/>
                <a:gd name="connsiteX18" fmla="*/ 125203 w 2683933"/>
                <a:gd name="connsiteY18" fmla="*/ 1866880 h 2984204"/>
                <a:gd name="connsiteX19" fmla="*/ 195371 w 2683933"/>
                <a:gd name="connsiteY19" fmla="*/ 1834743 h 2984204"/>
                <a:gd name="connsiteX20" fmla="*/ 241971 w 2683933"/>
                <a:gd name="connsiteY20" fmla="*/ 1792428 h 2984204"/>
                <a:gd name="connsiteX21" fmla="*/ 503894 w 2683933"/>
                <a:gd name="connsiteY21" fmla="*/ 1768860 h 2984204"/>
                <a:gd name="connsiteX22" fmla="*/ 775458 w 2683933"/>
                <a:gd name="connsiteY22" fmla="*/ 1743150 h 2984204"/>
                <a:gd name="connsiteX23" fmla="*/ 852589 w 2683933"/>
                <a:gd name="connsiteY23" fmla="*/ 1738865 h 2984204"/>
                <a:gd name="connsiteX24" fmla="*/ 909365 w 2683933"/>
                <a:gd name="connsiteY24" fmla="*/ 1749042 h 2984204"/>
                <a:gd name="connsiteX25" fmla="*/ 903473 w 2683933"/>
                <a:gd name="connsiteY25" fmla="*/ 1769396 h 2984204"/>
                <a:gd name="connsiteX26" fmla="*/ 792062 w 2683933"/>
                <a:gd name="connsiteY26" fmla="*/ 2165762 h 2984204"/>
                <a:gd name="connsiteX27" fmla="*/ 1152006 w 2683933"/>
                <a:gd name="connsiteY27" fmla="*/ 2213969 h 2984204"/>
                <a:gd name="connsiteX28" fmla="*/ 1186821 w 2683933"/>
                <a:gd name="connsiteY28" fmla="*/ 2182367 h 2984204"/>
                <a:gd name="connsiteX29" fmla="*/ 1201284 w 2683933"/>
                <a:gd name="connsiteY29" fmla="*/ 2035068 h 2984204"/>
                <a:gd name="connsiteX30" fmla="*/ 1221637 w 2683933"/>
                <a:gd name="connsiteY30" fmla="*/ 1830458 h 2984204"/>
                <a:gd name="connsiteX31" fmla="*/ 1230743 w 2683933"/>
                <a:gd name="connsiteY31" fmla="*/ 1737794 h 2984204"/>
                <a:gd name="connsiteX32" fmla="*/ 1213603 w 2683933"/>
                <a:gd name="connsiteY32" fmla="*/ 1717975 h 2984204"/>
                <a:gd name="connsiteX33" fmla="*/ 1055592 w 2683933"/>
                <a:gd name="connsiteY33" fmla="*/ 1724403 h 2984204"/>
                <a:gd name="connsiteX34" fmla="*/ 1016491 w 2683933"/>
                <a:gd name="connsiteY34" fmla="*/ 1722796 h 2984204"/>
                <a:gd name="connsiteX35" fmla="*/ 1011135 w 2683933"/>
                <a:gd name="connsiteY35" fmla="*/ 1665484 h 2984204"/>
                <a:gd name="connsiteX36" fmla="*/ 991852 w 2683933"/>
                <a:gd name="connsiteY36" fmla="*/ 1631203 h 2984204"/>
                <a:gd name="connsiteX37" fmla="*/ 884726 w 2683933"/>
                <a:gd name="connsiteY37" fmla="*/ 1577641 h 2984204"/>
                <a:gd name="connsiteX38" fmla="*/ 863301 w 2683933"/>
                <a:gd name="connsiteY38" fmla="*/ 1544431 h 2984204"/>
                <a:gd name="connsiteX39" fmla="*/ 895975 w 2683933"/>
                <a:gd name="connsiteY39" fmla="*/ 1343570 h 2984204"/>
                <a:gd name="connsiteX40" fmla="*/ 860623 w 2683933"/>
                <a:gd name="connsiteY40" fmla="*/ 1304469 h 2984204"/>
                <a:gd name="connsiteX41" fmla="*/ 813488 w 2683933"/>
                <a:gd name="connsiteY41" fmla="*/ 1309826 h 2984204"/>
                <a:gd name="connsiteX42" fmla="*/ 791527 w 2683933"/>
                <a:gd name="connsiteY42" fmla="*/ 1317860 h 2984204"/>
                <a:gd name="connsiteX43" fmla="*/ 769566 w 2683933"/>
                <a:gd name="connsiteY43" fmla="*/ 1329108 h 2984204"/>
                <a:gd name="connsiteX44" fmla="*/ 646371 w 2683933"/>
                <a:gd name="connsiteY44" fmla="*/ 1328037 h 2984204"/>
                <a:gd name="connsiteX45" fmla="*/ 634587 w 2683933"/>
                <a:gd name="connsiteY45" fmla="*/ 1311968 h 2984204"/>
                <a:gd name="connsiteX46" fmla="*/ 659762 w 2683933"/>
                <a:gd name="connsiteY46" fmla="*/ 1158242 h 2984204"/>
                <a:gd name="connsiteX47" fmla="*/ 721895 w 2683933"/>
                <a:gd name="connsiteY47" fmla="*/ 955239 h 2984204"/>
                <a:gd name="connsiteX48" fmla="*/ 797954 w 2683933"/>
                <a:gd name="connsiteY48" fmla="*/ 752235 h 2984204"/>
                <a:gd name="connsiteX49" fmla="*/ 825271 w 2683933"/>
                <a:gd name="connsiteY49" fmla="*/ 649394 h 2984204"/>
                <a:gd name="connsiteX50" fmla="*/ 875085 w 2683933"/>
                <a:gd name="connsiteY50" fmla="*/ 450676 h 2984204"/>
                <a:gd name="connsiteX51" fmla="*/ 929184 w 2683933"/>
                <a:gd name="connsiteY51" fmla="*/ 303377 h 2984204"/>
                <a:gd name="connsiteX52" fmla="*/ 1118797 w 2683933"/>
                <a:gd name="connsiteY52" fmla="*/ 155544 h 2984204"/>
                <a:gd name="connsiteX53" fmla="*/ 1240920 w 2683933"/>
                <a:gd name="connsiteY53" fmla="*/ 138403 h 2984204"/>
                <a:gd name="connsiteX54" fmla="*/ 1234492 w 2683933"/>
                <a:gd name="connsiteY54" fmla="*/ 153937 h 2984204"/>
                <a:gd name="connsiteX55" fmla="*/ 1186286 w 2683933"/>
                <a:gd name="connsiteY55" fmla="*/ 310341 h 2984204"/>
                <a:gd name="connsiteX56" fmla="*/ 1196463 w 2683933"/>
                <a:gd name="connsiteY56" fmla="*/ 368724 h 2984204"/>
                <a:gd name="connsiteX57" fmla="*/ 1211996 w 2683933"/>
                <a:gd name="connsiteY57" fmla="*/ 374616 h 2984204"/>
                <a:gd name="connsiteX58" fmla="*/ 1246812 w 2683933"/>
                <a:gd name="connsiteY58" fmla="*/ 348370 h 2984204"/>
                <a:gd name="connsiteX59" fmla="*/ 1262881 w 2683933"/>
                <a:gd name="connsiteY59" fmla="*/ 345157 h 2984204"/>
                <a:gd name="connsiteX60" fmla="*/ 1263952 w 2683933"/>
                <a:gd name="connsiteY60" fmla="*/ 359619 h 2984204"/>
                <a:gd name="connsiteX61" fmla="*/ 1275200 w 2683933"/>
                <a:gd name="connsiteY61" fmla="*/ 436749 h 2984204"/>
                <a:gd name="connsiteX62" fmla="*/ 1289127 w 2683933"/>
                <a:gd name="connsiteY62" fmla="*/ 462995 h 2984204"/>
                <a:gd name="connsiteX63" fmla="*/ 1296090 w 2683933"/>
                <a:gd name="connsiteY63" fmla="*/ 575477 h 2984204"/>
                <a:gd name="connsiteX64" fmla="*/ 1281628 w 2683933"/>
                <a:gd name="connsiteY64" fmla="*/ 719562 h 2984204"/>
                <a:gd name="connsiteX65" fmla="*/ 1278414 w 2683933"/>
                <a:gd name="connsiteY65" fmla="*/ 818118 h 2984204"/>
                <a:gd name="connsiteX66" fmla="*/ 1263952 w 2683933"/>
                <a:gd name="connsiteY66" fmla="*/ 985770 h 2984204"/>
                <a:gd name="connsiteX67" fmla="*/ 1246276 w 2683933"/>
                <a:gd name="connsiteY67" fmla="*/ 1190380 h 2984204"/>
                <a:gd name="connsiteX68" fmla="*/ 1240920 w 2683933"/>
                <a:gd name="connsiteY68" fmla="*/ 1259477 h 2984204"/>
                <a:gd name="connsiteX69" fmla="*/ 1236635 w 2683933"/>
                <a:gd name="connsiteY69" fmla="*/ 1277688 h 2984204"/>
                <a:gd name="connsiteX70" fmla="*/ 1347510 w 2683933"/>
                <a:gd name="connsiteY70" fmla="*/ 995947 h 2984204"/>
                <a:gd name="connsiteX71" fmla="*/ 1401073 w 2683933"/>
                <a:gd name="connsiteY71" fmla="*/ 898998 h 2984204"/>
                <a:gd name="connsiteX72" fmla="*/ 1548907 w 2683933"/>
                <a:gd name="connsiteY72" fmla="*/ 653144 h 2984204"/>
                <a:gd name="connsiteX73" fmla="*/ 1608362 w 2683933"/>
                <a:gd name="connsiteY73" fmla="*/ 576549 h 2984204"/>
                <a:gd name="connsiteX74" fmla="*/ 1780835 w 2683933"/>
                <a:gd name="connsiteY74" fmla="*/ 404611 h 2984204"/>
                <a:gd name="connsiteX75" fmla="*/ 1850467 w 2683933"/>
                <a:gd name="connsiteY75" fmla="*/ 339800 h 2984204"/>
                <a:gd name="connsiteX76" fmla="*/ 1886354 w 2683933"/>
                <a:gd name="connsiteY76" fmla="*/ 343550 h 2984204"/>
                <a:gd name="connsiteX77" fmla="*/ 1929740 w 2683933"/>
                <a:gd name="connsiteY77" fmla="*/ 456567 h 2984204"/>
                <a:gd name="connsiteX78" fmla="*/ 1932954 w 2683933"/>
                <a:gd name="connsiteY78" fmla="*/ 493526 h 2984204"/>
                <a:gd name="connsiteX79" fmla="*/ 2105427 w 2683933"/>
                <a:gd name="connsiteY79" fmla="*/ 55916 h 2984204"/>
                <a:gd name="connsiteX80" fmla="*/ 2127923 w 2683933"/>
                <a:gd name="connsiteY80" fmla="*/ 1282 h 2984204"/>
                <a:gd name="connsiteX81" fmla="*/ 2133815 w 2683933"/>
                <a:gd name="connsiteY81" fmla="*/ 747 h 2984204"/>
                <a:gd name="connsiteX82" fmla="*/ 2221122 w 2683933"/>
                <a:gd name="connsiteY82" fmla="*/ 168399 h 2984204"/>
                <a:gd name="connsiteX83" fmla="*/ 2289683 w 2683933"/>
                <a:gd name="connsiteY83" fmla="*/ 218748 h 2984204"/>
                <a:gd name="connsiteX84" fmla="*/ 2562319 w 2683933"/>
                <a:gd name="connsiteY84" fmla="*/ 302842 h 2984204"/>
                <a:gd name="connsiteX85" fmla="*/ 2683371 w 2683933"/>
                <a:gd name="connsiteY85" fmla="*/ 498882 h 2984204"/>
                <a:gd name="connsiteX86" fmla="*/ 2653376 w 2683933"/>
                <a:gd name="connsiteY86" fmla="*/ 745272 h 2984204"/>
                <a:gd name="connsiteX87" fmla="*/ 2609454 w 2683933"/>
                <a:gd name="connsiteY87" fmla="*/ 935956 h 2984204"/>
                <a:gd name="connsiteX88" fmla="*/ 2504471 w 2683933"/>
                <a:gd name="connsiteY88" fmla="*/ 1251978 h 2984204"/>
                <a:gd name="connsiteX89" fmla="*/ 2298253 w 2683933"/>
                <a:gd name="connsiteY89" fmla="*/ 1599066 h 2984204"/>
                <a:gd name="connsiteX90" fmla="*/ 2098463 w 2683933"/>
                <a:gd name="connsiteY90" fmla="*/ 1863667 h 2984204"/>
                <a:gd name="connsiteX91" fmla="*/ 2088822 w 2683933"/>
                <a:gd name="connsiteY91" fmla="*/ 1892591 h 2984204"/>
                <a:gd name="connsiteX92" fmla="*/ 2110783 w 2683933"/>
                <a:gd name="connsiteY92" fmla="*/ 2220396 h 2984204"/>
                <a:gd name="connsiteX93" fmla="*/ 2128459 w 2683933"/>
                <a:gd name="connsiteY93" fmla="*/ 2514457 h 2984204"/>
                <a:gd name="connsiteX94" fmla="*/ 2138635 w 2683933"/>
                <a:gd name="connsiteY94" fmla="*/ 2658542 h 2984204"/>
                <a:gd name="connsiteX95" fmla="*/ 2112390 w 2683933"/>
                <a:gd name="connsiteY95" fmla="*/ 2683180 h 2984204"/>
                <a:gd name="connsiteX96" fmla="*/ 2087215 w 2683933"/>
                <a:gd name="connsiteY96" fmla="*/ 2678360 h 2984204"/>
                <a:gd name="connsiteX97" fmla="*/ 2063647 w 2683933"/>
                <a:gd name="connsiteY97" fmla="*/ 2697642 h 2984204"/>
                <a:gd name="connsiteX98" fmla="*/ 2065790 w 2683933"/>
                <a:gd name="connsiteY98" fmla="*/ 2983668 h 298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683933" h="2984204">
                  <a:moveTo>
                    <a:pt x="2065790" y="2983668"/>
                  </a:moveTo>
                  <a:cubicBezTo>
                    <a:pt x="2057220" y="2983668"/>
                    <a:pt x="2048650" y="2984204"/>
                    <a:pt x="2040080" y="2984204"/>
                  </a:cubicBezTo>
                  <a:cubicBezTo>
                    <a:pt x="1491059" y="2984204"/>
                    <a:pt x="942039" y="2984204"/>
                    <a:pt x="393554" y="2984204"/>
                  </a:cubicBezTo>
                  <a:cubicBezTo>
                    <a:pt x="385519" y="2984204"/>
                    <a:pt x="377485" y="2983668"/>
                    <a:pt x="369986" y="2983668"/>
                  </a:cubicBezTo>
                  <a:cubicBezTo>
                    <a:pt x="376949" y="2940283"/>
                    <a:pt x="387662" y="2897432"/>
                    <a:pt x="397839" y="2854582"/>
                  </a:cubicBezTo>
                  <a:cubicBezTo>
                    <a:pt x="431048" y="2708891"/>
                    <a:pt x="470149" y="2564806"/>
                    <a:pt x="512464" y="2421793"/>
                  </a:cubicBezTo>
                  <a:cubicBezTo>
                    <a:pt x="512464" y="2421257"/>
                    <a:pt x="512464" y="2420722"/>
                    <a:pt x="512999" y="2419650"/>
                  </a:cubicBezTo>
                  <a:cubicBezTo>
                    <a:pt x="538174" y="2374658"/>
                    <a:pt x="523176" y="2340377"/>
                    <a:pt x="488360" y="2305561"/>
                  </a:cubicBezTo>
                  <a:cubicBezTo>
                    <a:pt x="451402" y="2269139"/>
                    <a:pt x="420871" y="2226288"/>
                    <a:pt x="386591" y="2187723"/>
                  </a:cubicBezTo>
                  <a:cubicBezTo>
                    <a:pt x="377485" y="2177546"/>
                    <a:pt x="379092" y="2172725"/>
                    <a:pt x="387662" y="2163620"/>
                  </a:cubicBezTo>
                  <a:cubicBezTo>
                    <a:pt x="456758" y="2090238"/>
                    <a:pt x="518356" y="2012036"/>
                    <a:pt x="562813" y="1921515"/>
                  </a:cubicBezTo>
                  <a:cubicBezTo>
                    <a:pt x="574597" y="1897411"/>
                    <a:pt x="585845" y="1873308"/>
                    <a:pt x="592808" y="1843848"/>
                  </a:cubicBezTo>
                  <a:cubicBezTo>
                    <a:pt x="549422" y="1861524"/>
                    <a:pt x="508179" y="1874379"/>
                    <a:pt x="465328" y="1881343"/>
                  </a:cubicBezTo>
                  <a:cubicBezTo>
                    <a:pt x="407480" y="1890448"/>
                    <a:pt x="349097" y="1893662"/>
                    <a:pt x="290177" y="1893126"/>
                  </a:cubicBezTo>
                  <a:cubicBezTo>
                    <a:pt x="215725" y="1892591"/>
                    <a:pt x="141272" y="1887770"/>
                    <a:pt x="66820" y="1879736"/>
                  </a:cubicBezTo>
                  <a:cubicBezTo>
                    <a:pt x="48608" y="1877593"/>
                    <a:pt x="29861" y="1875986"/>
                    <a:pt x="12186" y="1873308"/>
                  </a:cubicBezTo>
                  <a:cubicBezTo>
                    <a:pt x="-6026" y="1870630"/>
                    <a:pt x="-134" y="1856168"/>
                    <a:pt x="6294" y="1844920"/>
                  </a:cubicBezTo>
                  <a:cubicBezTo>
                    <a:pt x="8972" y="1843313"/>
                    <a:pt x="11650" y="1843313"/>
                    <a:pt x="13792" y="1844384"/>
                  </a:cubicBezTo>
                  <a:cubicBezTo>
                    <a:pt x="49144" y="1862060"/>
                    <a:pt x="87174" y="1865809"/>
                    <a:pt x="125203" y="1866880"/>
                  </a:cubicBezTo>
                  <a:cubicBezTo>
                    <a:pt x="153056" y="1867416"/>
                    <a:pt x="181445" y="1866345"/>
                    <a:pt x="195371" y="1834743"/>
                  </a:cubicBezTo>
                  <a:cubicBezTo>
                    <a:pt x="202870" y="1797249"/>
                    <a:pt x="202334" y="1796713"/>
                    <a:pt x="241971" y="1792428"/>
                  </a:cubicBezTo>
                  <a:cubicBezTo>
                    <a:pt x="329278" y="1783322"/>
                    <a:pt x="416586" y="1777431"/>
                    <a:pt x="503894" y="1768860"/>
                  </a:cubicBezTo>
                  <a:cubicBezTo>
                    <a:pt x="594415" y="1760290"/>
                    <a:pt x="684937" y="1751720"/>
                    <a:pt x="775458" y="1743150"/>
                  </a:cubicBezTo>
                  <a:cubicBezTo>
                    <a:pt x="801168" y="1740472"/>
                    <a:pt x="826878" y="1742615"/>
                    <a:pt x="852589" y="1738865"/>
                  </a:cubicBezTo>
                  <a:cubicBezTo>
                    <a:pt x="860623" y="1737794"/>
                    <a:pt x="906152" y="1739401"/>
                    <a:pt x="909365" y="1749042"/>
                  </a:cubicBezTo>
                  <a:cubicBezTo>
                    <a:pt x="910436" y="1756541"/>
                    <a:pt x="907223" y="1763504"/>
                    <a:pt x="903473" y="1769396"/>
                  </a:cubicBezTo>
                  <a:cubicBezTo>
                    <a:pt x="875085" y="1817603"/>
                    <a:pt x="718145" y="2156121"/>
                    <a:pt x="792062" y="2165762"/>
                  </a:cubicBezTo>
                  <a:cubicBezTo>
                    <a:pt x="867051" y="2175403"/>
                    <a:pt x="1076482" y="2213433"/>
                    <a:pt x="1152006" y="2213969"/>
                  </a:cubicBezTo>
                  <a:cubicBezTo>
                    <a:pt x="1183072" y="2213969"/>
                    <a:pt x="1184143" y="2213969"/>
                    <a:pt x="1186821" y="2182367"/>
                  </a:cubicBezTo>
                  <a:cubicBezTo>
                    <a:pt x="1191107" y="2133089"/>
                    <a:pt x="1196463" y="2083810"/>
                    <a:pt x="1201284" y="2035068"/>
                  </a:cubicBezTo>
                  <a:cubicBezTo>
                    <a:pt x="1208247" y="1967043"/>
                    <a:pt x="1213603" y="1898483"/>
                    <a:pt x="1221637" y="1830458"/>
                  </a:cubicBezTo>
                  <a:cubicBezTo>
                    <a:pt x="1225387" y="1799927"/>
                    <a:pt x="1226458" y="1768860"/>
                    <a:pt x="1230743" y="1737794"/>
                  </a:cubicBezTo>
                  <a:cubicBezTo>
                    <a:pt x="1232350" y="1724939"/>
                    <a:pt x="1227529" y="1718511"/>
                    <a:pt x="1213603" y="1717975"/>
                  </a:cubicBezTo>
                  <a:cubicBezTo>
                    <a:pt x="1160576" y="1716904"/>
                    <a:pt x="1108084" y="1721725"/>
                    <a:pt x="1055592" y="1724403"/>
                  </a:cubicBezTo>
                  <a:cubicBezTo>
                    <a:pt x="1042201" y="1724939"/>
                    <a:pt x="1029346" y="1728153"/>
                    <a:pt x="1016491" y="1722796"/>
                  </a:cubicBezTo>
                  <a:cubicBezTo>
                    <a:pt x="1004707" y="1704585"/>
                    <a:pt x="1009528" y="1684766"/>
                    <a:pt x="1011135" y="1665484"/>
                  </a:cubicBezTo>
                  <a:cubicBezTo>
                    <a:pt x="1012742" y="1647808"/>
                    <a:pt x="1006314" y="1638702"/>
                    <a:pt x="991852" y="1631203"/>
                  </a:cubicBezTo>
                  <a:cubicBezTo>
                    <a:pt x="955965" y="1612992"/>
                    <a:pt x="920614" y="1595316"/>
                    <a:pt x="884726" y="1577641"/>
                  </a:cubicBezTo>
                  <a:cubicBezTo>
                    <a:pt x="870264" y="1570677"/>
                    <a:pt x="861694" y="1561036"/>
                    <a:pt x="863301" y="1544431"/>
                  </a:cubicBezTo>
                  <a:cubicBezTo>
                    <a:pt x="872407" y="1476942"/>
                    <a:pt x="884191" y="1410524"/>
                    <a:pt x="895975" y="1343570"/>
                  </a:cubicBezTo>
                  <a:cubicBezTo>
                    <a:pt x="904009" y="1298577"/>
                    <a:pt x="905616" y="1299113"/>
                    <a:pt x="860623" y="1304469"/>
                  </a:cubicBezTo>
                  <a:cubicBezTo>
                    <a:pt x="845090" y="1306612"/>
                    <a:pt x="829021" y="1308219"/>
                    <a:pt x="813488" y="1309826"/>
                  </a:cubicBezTo>
                  <a:cubicBezTo>
                    <a:pt x="805453" y="1310361"/>
                    <a:pt x="797954" y="1312504"/>
                    <a:pt x="791527" y="1317860"/>
                  </a:cubicBezTo>
                  <a:cubicBezTo>
                    <a:pt x="785635" y="1324288"/>
                    <a:pt x="778672" y="1329108"/>
                    <a:pt x="769566" y="1329108"/>
                  </a:cubicBezTo>
                  <a:cubicBezTo>
                    <a:pt x="728322" y="1329644"/>
                    <a:pt x="687615" y="1331787"/>
                    <a:pt x="646371" y="1328037"/>
                  </a:cubicBezTo>
                  <a:cubicBezTo>
                    <a:pt x="639408" y="1324823"/>
                    <a:pt x="632980" y="1321074"/>
                    <a:pt x="634587" y="1311968"/>
                  </a:cubicBezTo>
                  <a:cubicBezTo>
                    <a:pt x="642622" y="1260548"/>
                    <a:pt x="652263" y="1209663"/>
                    <a:pt x="659762" y="1158242"/>
                  </a:cubicBezTo>
                  <a:cubicBezTo>
                    <a:pt x="670474" y="1087004"/>
                    <a:pt x="696720" y="1021657"/>
                    <a:pt x="721895" y="955239"/>
                  </a:cubicBezTo>
                  <a:cubicBezTo>
                    <a:pt x="747605" y="887749"/>
                    <a:pt x="773851" y="820260"/>
                    <a:pt x="797954" y="752235"/>
                  </a:cubicBezTo>
                  <a:cubicBezTo>
                    <a:pt x="809738" y="719026"/>
                    <a:pt x="816701" y="683675"/>
                    <a:pt x="825271" y="649394"/>
                  </a:cubicBezTo>
                  <a:cubicBezTo>
                    <a:pt x="841876" y="583512"/>
                    <a:pt x="859552" y="517094"/>
                    <a:pt x="875085" y="450676"/>
                  </a:cubicBezTo>
                  <a:cubicBezTo>
                    <a:pt x="887404" y="399255"/>
                    <a:pt x="905616" y="350513"/>
                    <a:pt x="929184" y="303377"/>
                  </a:cubicBezTo>
                  <a:cubicBezTo>
                    <a:pt x="968820" y="222497"/>
                    <a:pt x="1035238" y="178576"/>
                    <a:pt x="1118797" y="155544"/>
                  </a:cubicBezTo>
                  <a:cubicBezTo>
                    <a:pt x="1158433" y="144831"/>
                    <a:pt x="1199141" y="136261"/>
                    <a:pt x="1240920" y="138403"/>
                  </a:cubicBezTo>
                  <a:cubicBezTo>
                    <a:pt x="1243063" y="145367"/>
                    <a:pt x="1238778" y="150187"/>
                    <a:pt x="1234492" y="153937"/>
                  </a:cubicBezTo>
                  <a:cubicBezTo>
                    <a:pt x="1186286" y="196251"/>
                    <a:pt x="1175038" y="249814"/>
                    <a:pt x="1186286" y="310341"/>
                  </a:cubicBezTo>
                  <a:cubicBezTo>
                    <a:pt x="1190035" y="329623"/>
                    <a:pt x="1193249" y="349441"/>
                    <a:pt x="1196463" y="368724"/>
                  </a:cubicBezTo>
                  <a:cubicBezTo>
                    <a:pt x="1198605" y="380508"/>
                    <a:pt x="1203426" y="381044"/>
                    <a:pt x="1211996" y="374616"/>
                  </a:cubicBezTo>
                  <a:cubicBezTo>
                    <a:pt x="1223244" y="365510"/>
                    <a:pt x="1235028" y="356940"/>
                    <a:pt x="1246812" y="348370"/>
                  </a:cubicBezTo>
                  <a:cubicBezTo>
                    <a:pt x="1251633" y="345157"/>
                    <a:pt x="1256989" y="340336"/>
                    <a:pt x="1262881" y="345157"/>
                  </a:cubicBezTo>
                  <a:cubicBezTo>
                    <a:pt x="1267702" y="348906"/>
                    <a:pt x="1265559" y="355333"/>
                    <a:pt x="1263952" y="359619"/>
                  </a:cubicBezTo>
                  <a:cubicBezTo>
                    <a:pt x="1252168" y="387471"/>
                    <a:pt x="1260203" y="412646"/>
                    <a:pt x="1275200" y="436749"/>
                  </a:cubicBezTo>
                  <a:cubicBezTo>
                    <a:pt x="1280557" y="445319"/>
                    <a:pt x="1283770" y="454425"/>
                    <a:pt x="1289127" y="462995"/>
                  </a:cubicBezTo>
                  <a:cubicBezTo>
                    <a:pt x="1312694" y="499418"/>
                    <a:pt x="1314837" y="535305"/>
                    <a:pt x="1296090" y="575477"/>
                  </a:cubicBezTo>
                  <a:cubicBezTo>
                    <a:pt x="1274665" y="621006"/>
                    <a:pt x="1275736" y="670819"/>
                    <a:pt x="1281628" y="719562"/>
                  </a:cubicBezTo>
                  <a:cubicBezTo>
                    <a:pt x="1285913" y="752771"/>
                    <a:pt x="1281092" y="785444"/>
                    <a:pt x="1278414" y="818118"/>
                  </a:cubicBezTo>
                  <a:cubicBezTo>
                    <a:pt x="1274129" y="873823"/>
                    <a:pt x="1269844" y="930064"/>
                    <a:pt x="1263952" y="985770"/>
                  </a:cubicBezTo>
                  <a:cubicBezTo>
                    <a:pt x="1256989" y="1053795"/>
                    <a:pt x="1254846" y="1122355"/>
                    <a:pt x="1246276" y="1190380"/>
                  </a:cubicBezTo>
                  <a:cubicBezTo>
                    <a:pt x="1243598" y="1213412"/>
                    <a:pt x="1244670" y="1236444"/>
                    <a:pt x="1240920" y="1259477"/>
                  </a:cubicBezTo>
                  <a:cubicBezTo>
                    <a:pt x="1239849" y="1265368"/>
                    <a:pt x="1240920" y="1271796"/>
                    <a:pt x="1236635" y="1277688"/>
                  </a:cubicBezTo>
                  <a:cubicBezTo>
                    <a:pt x="1272522" y="1182881"/>
                    <a:pt x="1308945" y="1089146"/>
                    <a:pt x="1347510" y="995947"/>
                  </a:cubicBezTo>
                  <a:cubicBezTo>
                    <a:pt x="1361437" y="961666"/>
                    <a:pt x="1382862" y="931135"/>
                    <a:pt x="1401073" y="898998"/>
                  </a:cubicBezTo>
                  <a:cubicBezTo>
                    <a:pt x="1449280" y="816511"/>
                    <a:pt x="1496951" y="732952"/>
                    <a:pt x="1548907" y="653144"/>
                  </a:cubicBezTo>
                  <a:cubicBezTo>
                    <a:pt x="1566583" y="625826"/>
                    <a:pt x="1586401" y="600652"/>
                    <a:pt x="1608362" y="576549"/>
                  </a:cubicBezTo>
                  <a:cubicBezTo>
                    <a:pt x="1662996" y="516558"/>
                    <a:pt x="1722987" y="461924"/>
                    <a:pt x="1780835" y="404611"/>
                  </a:cubicBezTo>
                  <a:cubicBezTo>
                    <a:pt x="1803331" y="382115"/>
                    <a:pt x="1827970" y="362297"/>
                    <a:pt x="1850467" y="339800"/>
                  </a:cubicBezTo>
                  <a:cubicBezTo>
                    <a:pt x="1864393" y="325874"/>
                    <a:pt x="1874034" y="327481"/>
                    <a:pt x="1886354" y="343550"/>
                  </a:cubicBezTo>
                  <a:cubicBezTo>
                    <a:pt x="1911528" y="377294"/>
                    <a:pt x="1925455" y="415324"/>
                    <a:pt x="1929740" y="456567"/>
                  </a:cubicBezTo>
                  <a:cubicBezTo>
                    <a:pt x="1930811" y="468887"/>
                    <a:pt x="1934560" y="481206"/>
                    <a:pt x="1932954" y="493526"/>
                  </a:cubicBezTo>
                  <a:cubicBezTo>
                    <a:pt x="1990266" y="347835"/>
                    <a:pt x="2047578" y="201608"/>
                    <a:pt x="2105427" y="55916"/>
                  </a:cubicBezTo>
                  <a:cubicBezTo>
                    <a:pt x="2112390" y="37705"/>
                    <a:pt x="2115068" y="17351"/>
                    <a:pt x="2127923" y="1282"/>
                  </a:cubicBezTo>
                  <a:cubicBezTo>
                    <a:pt x="2129530" y="-325"/>
                    <a:pt x="2131672" y="-325"/>
                    <a:pt x="2133815" y="747"/>
                  </a:cubicBezTo>
                  <a:cubicBezTo>
                    <a:pt x="2165953" y="54845"/>
                    <a:pt x="2194341" y="111086"/>
                    <a:pt x="2221122" y="168399"/>
                  </a:cubicBezTo>
                  <a:cubicBezTo>
                    <a:pt x="2236120" y="200001"/>
                    <a:pt x="2256474" y="212320"/>
                    <a:pt x="2289683" y="218748"/>
                  </a:cubicBezTo>
                  <a:cubicBezTo>
                    <a:pt x="2383418" y="236959"/>
                    <a:pt x="2476618" y="258384"/>
                    <a:pt x="2562319" y="302842"/>
                  </a:cubicBezTo>
                  <a:cubicBezTo>
                    <a:pt x="2642127" y="344085"/>
                    <a:pt x="2679086" y="411039"/>
                    <a:pt x="2683371" y="498882"/>
                  </a:cubicBezTo>
                  <a:cubicBezTo>
                    <a:pt x="2687120" y="582976"/>
                    <a:pt x="2671587" y="664392"/>
                    <a:pt x="2653376" y="745272"/>
                  </a:cubicBezTo>
                  <a:cubicBezTo>
                    <a:pt x="2638914" y="809012"/>
                    <a:pt x="2626058" y="872752"/>
                    <a:pt x="2609454" y="935956"/>
                  </a:cubicBezTo>
                  <a:cubicBezTo>
                    <a:pt x="2581601" y="1043618"/>
                    <a:pt x="2548392" y="1149137"/>
                    <a:pt x="2504471" y="1251978"/>
                  </a:cubicBezTo>
                  <a:cubicBezTo>
                    <a:pt x="2450908" y="1376779"/>
                    <a:pt x="2375920" y="1488726"/>
                    <a:pt x="2298253" y="1599066"/>
                  </a:cubicBezTo>
                  <a:cubicBezTo>
                    <a:pt x="2234513" y="1689587"/>
                    <a:pt x="2167559" y="1777431"/>
                    <a:pt x="2098463" y="1863667"/>
                  </a:cubicBezTo>
                  <a:cubicBezTo>
                    <a:pt x="2091500" y="1872237"/>
                    <a:pt x="2088286" y="1881343"/>
                    <a:pt x="2088822" y="1892591"/>
                  </a:cubicBezTo>
                  <a:cubicBezTo>
                    <a:pt x="2096321" y="2001859"/>
                    <a:pt x="2103819" y="2111128"/>
                    <a:pt x="2110783" y="2220396"/>
                  </a:cubicBezTo>
                  <a:cubicBezTo>
                    <a:pt x="2117210" y="2318417"/>
                    <a:pt x="2122566" y="2416437"/>
                    <a:pt x="2128459" y="2514457"/>
                  </a:cubicBezTo>
                  <a:cubicBezTo>
                    <a:pt x="2131672" y="2562664"/>
                    <a:pt x="2134886" y="2610335"/>
                    <a:pt x="2138635" y="2658542"/>
                  </a:cubicBezTo>
                  <a:cubicBezTo>
                    <a:pt x="2140778" y="2684787"/>
                    <a:pt x="2139707" y="2686930"/>
                    <a:pt x="2112390" y="2683180"/>
                  </a:cubicBezTo>
                  <a:cubicBezTo>
                    <a:pt x="2103819" y="2682109"/>
                    <a:pt x="2095785" y="2679431"/>
                    <a:pt x="2087215" y="2678360"/>
                  </a:cubicBezTo>
                  <a:cubicBezTo>
                    <a:pt x="2064183" y="2674610"/>
                    <a:pt x="2063112" y="2675146"/>
                    <a:pt x="2063647" y="2697642"/>
                  </a:cubicBezTo>
                  <a:cubicBezTo>
                    <a:pt x="2068468" y="2792449"/>
                    <a:pt x="2067932" y="2887791"/>
                    <a:pt x="2065790" y="2983668"/>
                  </a:cubicBezTo>
                  <a:close/>
                </a:path>
              </a:pathLst>
            </a:custGeom>
            <a:solidFill>
              <a:schemeClr val="accent6"/>
            </a:solidFill>
            <a:ln w="534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9A67CEAF-D994-40CE-B3EC-488538B19E6D}"/>
                </a:ext>
              </a:extLst>
            </p:cNvPr>
            <p:cNvSpPr/>
            <p:nvPr/>
          </p:nvSpPr>
          <p:spPr>
            <a:xfrm>
              <a:off x="3889795" y="3841747"/>
              <a:ext cx="1834425" cy="1750719"/>
            </a:xfrm>
            <a:custGeom>
              <a:avLst/>
              <a:gdLst>
                <a:gd name="connsiteX0" fmla="*/ 609 w 1834425"/>
                <a:gd name="connsiteY0" fmla="*/ 19564 h 1750719"/>
                <a:gd name="connsiteX1" fmla="*/ 15071 w 1834425"/>
                <a:gd name="connsiteY1" fmla="*/ 282 h 1750719"/>
                <a:gd name="connsiteX2" fmla="*/ 699605 w 1834425"/>
                <a:gd name="connsiteY2" fmla="*/ 238637 h 1750719"/>
                <a:gd name="connsiteX3" fmla="*/ 710318 w 1834425"/>
                <a:gd name="connsiteY3" fmla="*/ 252563 h 1750719"/>
                <a:gd name="connsiteX4" fmla="*/ 881184 w 1834425"/>
                <a:gd name="connsiteY4" fmla="*/ 1203306 h 1750719"/>
                <a:gd name="connsiteX5" fmla="*/ 1344504 w 1834425"/>
                <a:gd name="connsiteY5" fmla="*/ 1181345 h 1750719"/>
                <a:gd name="connsiteX6" fmla="*/ 1388425 w 1834425"/>
                <a:gd name="connsiteY6" fmla="*/ 1197950 h 1750719"/>
                <a:gd name="connsiteX7" fmla="*/ 1821214 w 1834425"/>
                <a:gd name="connsiteY7" fmla="*/ 1565927 h 1750719"/>
                <a:gd name="connsiteX8" fmla="*/ 1834069 w 1834425"/>
                <a:gd name="connsiteY8" fmla="*/ 1590566 h 1750719"/>
                <a:gd name="connsiteX9" fmla="*/ 1831927 w 1834425"/>
                <a:gd name="connsiteY9" fmla="*/ 1653771 h 1750719"/>
                <a:gd name="connsiteX10" fmla="*/ 913857 w 1834425"/>
                <a:gd name="connsiteY10" fmla="*/ 1750720 h 1750719"/>
                <a:gd name="connsiteX11" fmla="*/ 861901 w 1834425"/>
                <a:gd name="connsiteY11" fmla="*/ 1735186 h 1750719"/>
                <a:gd name="connsiteX12" fmla="*/ 268959 w 1834425"/>
                <a:gd name="connsiteY12" fmla="*/ 1358639 h 1750719"/>
                <a:gd name="connsiteX13" fmla="*/ 252355 w 1834425"/>
                <a:gd name="connsiteY13" fmla="*/ 1334535 h 1750719"/>
                <a:gd name="connsiteX14" fmla="*/ 609 w 1834425"/>
                <a:gd name="connsiteY14" fmla="*/ 19564 h 1750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34425" h="1750719">
                  <a:moveTo>
                    <a:pt x="609" y="19564"/>
                  </a:moveTo>
                  <a:cubicBezTo>
                    <a:pt x="-1534" y="8316"/>
                    <a:pt x="1680" y="3495"/>
                    <a:pt x="15071" y="282"/>
                  </a:cubicBezTo>
                  <a:cubicBezTo>
                    <a:pt x="54172" y="-9360"/>
                    <a:pt x="666396" y="231674"/>
                    <a:pt x="699605" y="238637"/>
                  </a:cubicBezTo>
                  <a:cubicBezTo>
                    <a:pt x="708175" y="240244"/>
                    <a:pt x="709247" y="245600"/>
                    <a:pt x="710318" y="252563"/>
                  </a:cubicBezTo>
                  <a:cubicBezTo>
                    <a:pt x="713532" y="269168"/>
                    <a:pt x="871007" y="1198485"/>
                    <a:pt x="881184" y="1203306"/>
                  </a:cubicBezTo>
                  <a:cubicBezTo>
                    <a:pt x="890825" y="1208127"/>
                    <a:pt x="1298439" y="1184023"/>
                    <a:pt x="1344504" y="1181345"/>
                  </a:cubicBezTo>
                  <a:cubicBezTo>
                    <a:pt x="1362179" y="1180274"/>
                    <a:pt x="1375570" y="1185095"/>
                    <a:pt x="1388425" y="1197950"/>
                  </a:cubicBezTo>
                  <a:cubicBezTo>
                    <a:pt x="1406637" y="1216697"/>
                    <a:pt x="1781577" y="1546645"/>
                    <a:pt x="1821214" y="1565927"/>
                  </a:cubicBezTo>
                  <a:cubicBezTo>
                    <a:pt x="1831927" y="1571284"/>
                    <a:pt x="1835676" y="1578247"/>
                    <a:pt x="1834069" y="1590566"/>
                  </a:cubicBezTo>
                  <a:cubicBezTo>
                    <a:pt x="1831391" y="1611456"/>
                    <a:pt x="1832462" y="1632345"/>
                    <a:pt x="1831927" y="1653771"/>
                  </a:cubicBezTo>
                  <a:cubicBezTo>
                    <a:pt x="1835140" y="1670911"/>
                    <a:pt x="933676" y="1750720"/>
                    <a:pt x="913857" y="1750720"/>
                  </a:cubicBezTo>
                  <a:cubicBezTo>
                    <a:pt x="894575" y="1750720"/>
                    <a:pt x="877434" y="1746970"/>
                    <a:pt x="861901" y="1735186"/>
                  </a:cubicBezTo>
                  <a:cubicBezTo>
                    <a:pt x="846368" y="1723938"/>
                    <a:pt x="303239" y="1382742"/>
                    <a:pt x="268959" y="1358639"/>
                  </a:cubicBezTo>
                  <a:cubicBezTo>
                    <a:pt x="259318" y="1351676"/>
                    <a:pt x="252890" y="1342570"/>
                    <a:pt x="252355" y="1334535"/>
                  </a:cubicBezTo>
                  <a:cubicBezTo>
                    <a:pt x="248605" y="1301326"/>
                    <a:pt x="3822" y="37776"/>
                    <a:pt x="609" y="19564"/>
                  </a:cubicBezTo>
                  <a:close/>
                </a:path>
              </a:pathLst>
            </a:custGeom>
            <a:solidFill>
              <a:schemeClr val="tx1">
                <a:lumMod val="65000"/>
                <a:lumOff val="35000"/>
              </a:schemeClr>
            </a:solidFill>
            <a:ln w="534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8365DF08-E52E-45BA-9E9E-000E2511AD49}"/>
                </a:ext>
              </a:extLst>
            </p:cNvPr>
            <p:cNvSpPr/>
            <p:nvPr/>
          </p:nvSpPr>
          <p:spPr>
            <a:xfrm>
              <a:off x="6139131" y="2859862"/>
              <a:ext cx="911234" cy="1411806"/>
            </a:xfrm>
            <a:custGeom>
              <a:avLst/>
              <a:gdLst>
                <a:gd name="connsiteX0" fmla="*/ 702056 w 911234"/>
                <a:gd name="connsiteY0" fmla="*/ 916284 h 1411806"/>
                <a:gd name="connsiteX1" fmla="*/ 700984 w 911234"/>
                <a:gd name="connsiteY1" fmla="*/ 916284 h 1411806"/>
                <a:gd name="connsiteX2" fmla="*/ 35732 w 911234"/>
                <a:gd name="connsiteY2" fmla="*/ 1402636 h 1411806"/>
                <a:gd name="connsiteX3" fmla="*/ 3594 w 911234"/>
                <a:gd name="connsiteY3" fmla="*/ 1389245 h 1411806"/>
                <a:gd name="connsiteX4" fmla="*/ 18592 w 911234"/>
                <a:gd name="connsiteY4" fmla="*/ 1299260 h 1411806"/>
                <a:gd name="connsiteX5" fmla="*/ 55015 w 911234"/>
                <a:gd name="connsiteY5" fmla="*/ 1181957 h 1411806"/>
                <a:gd name="connsiteX6" fmla="*/ 106435 w 911234"/>
                <a:gd name="connsiteY6" fmla="*/ 1054477 h 1411806"/>
                <a:gd name="connsiteX7" fmla="*/ 187851 w 911234"/>
                <a:gd name="connsiteY7" fmla="*/ 890574 h 1411806"/>
                <a:gd name="connsiteX8" fmla="*/ 223738 w 911234"/>
                <a:gd name="connsiteY8" fmla="*/ 785591 h 1411806"/>
                <a:gd name="connsiteX9" fmla="*/ 210883 w 911234"/>
                <a:gd name="connsiteY9" fmla="*/ 741669 h 1411806"/>
                <a:gd name="connsiteX10" fmla="*/ 187851 w 911234"/>
                <a:gd name="connsiteY10" fmla="*/ 576160 h 1411806"/>
                <a:gd name="connsiteX11" fmla="*/ 160534 w 911234"/>
                <a:gd name="connsiteY11" fmla="*/ 547771 h 1411806"/>
                <a:gd name="connsiteX12" fmla="*/ 101079 w 911234"/>
                <a:gd name="connsiteY12" fmla="*/ 493673 h 1411806"/>
                <a:gd name="connsiteX13" fmla="*/ 93580 w 911234"/>
                <a:gd name="connsiteY13" fmla="*/ 305131 h 1411806"/>
                <a:gd name="connsiteX14" fmla="*/ 120362 w 911234"/>
                <a:gd name="connsiteY14" fmla="*/ 250497 h 1411806"/>
                <a:gd name="connsiteX15" fmla="*/ 133752 w 911234"/>
                <a:gd name="connsiteY15" fmla="*/ 248354 h 1411806"/>
                <a:gd name="connsiteX16" fmla="*/ 147143 w 911234"/>
                <a:gd name="connsiteY16" fmla="*/ 264959 h 1411806"/>
                <a:gd name="connsiteX17" fmla="*/ 191065 w 911234"/>
                <a:gd name="connsiteY17" fmla="*/ 375298 h 1411806"/>
                <a:gd name="connsiteX18" fmla="*/ 211954 w 911234"/>
                <a:gd name="connsiteY18" fmla="*/ 289062 h 1411806"/>
                <a:gd name="connsiteX19" fmla="*/ 328722 w 911234"/>
                <a:gd name="connsiteY19" fmla="*/ 84987 h 1411806"/>
                <a:gd name="connsiteX20" fmla="*/ 395675 w 911234"/>
                <a:gd name="connsiteY20" fmla="*/ 9999 h 1411806"/>
                <a:gd name="connsiteX21" fmla="*/ 427278 w 911234"/>
                <a:gd name="connsiteY21" fmla="*/ 12141 h 1411806"/>
                <a:gd name="connsiteX22" fmla="*/ 517263 w 911234"/>
                <a:gd name="connsiteY22" fmla="*/ 125159 h 1411806"/>
                <a:gd name="connsiteX23" fmla="*/ 700984 w 911234"/>
                <a:gd name="connsiteY23" fmla="*/ 294954 h 1411806"/>
                <a:gd name="connsiteX24" fmla="*/ 855781 w 911234"/>
                <a:gd name="connsiteY24" fmla="*/ 360301 h 1411806"/>
                <a:gd name="connsiteX25" fmla="*/ 890061 w 911234"/>
                <a:gd name="connsiteY25" fmla="*/ 392439 h 1411806"/>
                <a:gd name="connsiteX26" fmla="*/ 910416 w 911234"/>
                <a:gd name="connsiteY26" fmla="*/ 477604 h 1411806"/>
                <a:gd name="connsiteX27" fmla="*/ 902917 w 911234"/>
                <a:gd name="connsiteY27" fmla="*/ 503850 h 1411806"/>
                <a:gd name="connsiteX28" fmla="*/ 851496 w 911234"/>
                <a:gd name="connsiteY28" fmla="*/ 688106 h 1411806"/>
                <a:gd name="connsiteX29" fmla="*/ 758297 w 911234"/>
                <a:gd name="connsiteY29" fmla="*/ 850938 h 1411806"/>
                <a:gd name="connsiteX30" fmla="*/ 713839 w 911234"/>
                <a:gd name="connsiteY30" fmla="*/ 898073 h 1411806"/>
                <a:gd name="connsiteX31" fmla="*/ 702056 w 911234"/>
                <a:gd name="connsiteY31" fmla="*/ 916284 h 141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11234" h="1411806">
                  <a:moveTo>
                    <a:pt x="702056" y="916284"/>
                  </a:moveTo>
                  <a:lnTo>
                    <a:pt x="700984" y="916284"/>
                  </a:lnTo>
                  <a:cubicBezTo>
                    <a:pt x="700984" y="916284"/>
                    <a:pt x="83939" y="1368892"/>
                    <a:pt x="35732" y="1402636"/>
                  </a:cubicBezTo>
                  <a:cubicBezTo>
                    <a:pt x="14307" y="1417634"/>
                    <a:pt x="7344" y="1414956"/>
                    <a:pt x="3594" y="1389245"/>
                  </a:cubicBezTo>
                  <a:cubicBezTo>
                    <a:pt x="-1226" y="1358179"/>
                    <a:pt x="-4976" y="1326577"/>
                    <a:pt x="18592" y="1299260"/>
                  </a:cubicBezTo>
                  <a:cubicBezTo>
                    <a:pt x="46981" y="1266051"/>
                    <a:pt x="52872" y="1223736"/>
                    <a:pt x="55015" y="1181957"/>
                  </a:cubicBezTo>
                  <a:cubicBezTo>
                    <a:pt x="57157" y="1132679"/>
                    <a:pt x="74298" y="1090900"/>
                    <a:pt x="106435" y="1054477"/>
                  </a:cubicBezTo>
                  <a:cubicBezTo>
                    <a:pt x="141251" y="1014840"/>
                    <a:pt x="181959" y="898609"/>
                    <a:pt x="187851" y="890574"/>
                  </a:cubicBezTo>
                  <a:cubicBezTo>
                    <a:pt x="204456" y="857365"/>
                    <a:pt x="215704" y="821478"/>
                    <a:pt x="223738" y="785591"/>
                  </a:cubicBezTo>
                  <a:cubicBezTo>
                    <a:pt x="226416" y="772736"/>
                    <a:pt x="216239" y="756131"/>
                    <a:pt x="210883" y="741669"/>
                  </a:cubicBezTo>
                  <a:cubicBezTo>
                    <a:pt x="192136" y="688106"/>
                    <a:pt x="188387" y="632401"/>
                    <a:pt x="187851" y="576160"/>
                  </a:cubicBezTo>
                  <a:cubicBezTo>
                    <a:pt x="187851" y="547771"/>
                    <a:pt x="187851" y="547771"/>
                    <a:pt x="160534" y="547771"/>
                  </a:cubicBezTo>
                  <a:cubicBezTo>
                    <a:pt x="130003" y="547771"/>
                    <a:pt x="107507" y="526882"/>
                    <a:pt x="101079" y="493673"/>
                  </a:cubicBezTo>
                  <a:cubicBezTo>
                    <a:pt x="88224" y="431004"/>
                    <a:pt x="87688" y="367800"/>
                    <a:pt x="93580" y="305131"/>
                  </a:cubicBezTo>
                  <a:cubicBezTo>
                    <a:pt x="95723" y="285313"/>
                    <a:pt x="95723" y="260674"/>
                    <a:pt x="120362" y="250497"/>
                  </a:cubicBezTo>
                  <a:cubicBezTo>
                    <a:pt x="124647" y="248890"/>
                    <a:pt x="129467" y="249425"/>
                    <a:pt x="133752" y="248354"/>
                  </a:cubicBezTo>
                  <a:cubicBezTo>
                    <a:pt x="141251" y="251568"/>
                    <a:pt x="144465" y="258531"/>
                    <a:pt x="147143" y="264959"/>
                  </a:cubicBezTo>
                  <a:cubicBezTo>
                    <a:pt x="161605" y="302988"/>
                    <a:pt x="178210" y="339947"/>
                    <a:pt x="191065" y="375298"/>
                  </a:cubicBezTo>
                  <a:cubicBezTo>
                    <a:pt x="189458" y="346374"/>
                    <a:pt x="200170" y="316915"/>
                    <a:pt x="211954" y="289062"/>
                  </a:cubicBezTo>
                  <a:cubicBezTo>
                    <a:pt x="242485" y="216216"/>
                    <a:pt x="282658" y="148727"/>
                    <a:pt x="328722" y="84987"/>
                  </a:cubicBezTo>
                  <a:cubicBezTo>
                    <a:pt x="348540" y="57670"/>
                    <a:pt x="371036" y="33031"/>
                    <a:pt x="395675" y="9999"/>
                  </a:cubicBezTo>
                  <a:cubicBezTo>
                    <a:pt x="410673" y="-3927"/>
                    <a:pt x="414422" y="-3392"/>
                    <a:pt x="427278" y="12141"/>
                  </a:cubicBezTo>
                  <a:cubicBezTo>
                    <a:pt x="458344" y="49100"/>
                    <a:pt x="486197" y="88736"/>
                    <a:pt x="517263" y="125159"/>
                  </a:cubicBezTo>
                  <a:cubicBezTo>
                    <a:pt x="571362" y="188899"/>
                    <a:pt x="626532" y="252104"/>
                    <a:pt x="700984" y="294954"/>
                  </a:cubicBezTo>
                  <a:cubicBezTo>
                    <a:pt x="749727" y="322807"/>
                    <a:pt x="802218" y="343161"/>
                    <a:pt x="855781" y="360301"/>
                  </a:cubicBezTo>
                  <a:cubicBezTo>
                    <a:pt x="872922" y="365657"/>
                    <a:pt x="883634" y="375834"/>
                    <a:pt x="890061" y="392439"/>
                  </a:cubicBezTo>
                  <a:cubicBezTo>
                    <a:pt x="901310" y="419756"/>
                    <a:pt x="914701" y="446537"/>
                    <a:pt x="910416" y="477604"/>
                  </a:cubicBezTo>
                  <a:cubicBezTo>
                    <a:pt x="909344" y="486709"/>
                    <a:pt x="909344" y="496351"/>
                    <a:pt x="902917" y="503850"/>
                  </a:cubicBezTo>
                  <a:cubicBezTo>
                    <a:pt x="894882" y="567589"/>
                    <a:pt x="876135" y="628651"/>
                    <a:pt x="851496" y="688106"/>
                  </a:cubicBezTo>
                  <a:cubicBezTo>
                    <a:pt x="827393" y="745954"/>
                    <a:pt x="798469" y="801660"/>
                    <a:pt x="758297" y="850938"/>
                  </a:cubicBezTo>
                  <a:cubicBezTo>
                    <a:pt x="744370" y="867542"/>
                    <a:pt x="729373" y="882540"/>
                    <a:pt x="713839" y="898073"/>
                  </a:cubicBezTo>
                  <a:cubicBezTo>
                    <a:pt x="709019" y="902358"/>
                    <a:pt x="702591" y="907179"/>
                    <a:pt x="702056" y="916284"/>
                  </a:cubicBezTo>
                  <a:close/>
                </a:path>
              </a:pathLst>
            </a:custGeom>
            <a:solidFill>
              <a:srgbClr val="FDC384"/>
            </a:solidFill>
            <a:ln w="534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9C5E49A-B9AE-4542-87CA-8CF3ADCC3953}"/>
                </a:ext>
              </a:extLst>
            </p:cNvPr>
            <p:cNvSpPr/>
            <p:nvPr/>
          </p:nvSpPr>
          <p:spPr>
            <a:xfrm>
              <a:off x="5884529" y="3749901"/>
              <a:ext cx="956122" cy="1310685"/>
            </a:xfrm>
            <a:custGeom>
              <a:avLst/>
              <a:gdLst>
                <a:gd name="connsiteX0" fmla="*/ 442990 w 956122"/>
                <a:gd name="connsiteY0" fmla="*/ 0 h 1310685"/>
                <a:gd name="connsiteX1" fmla="*/ 416744 w 956122"/>
                <a:gd name="connsiteY1" fmla="*/ 77666 h 1310685"/>
                <a:gd name="connsiteX2" fmla="*/ 349790 w 956122"/>
                <a:gd name="connsiteY2" fmla="*/ 188542 h 1310685"/>
                <a:gd name="connsiteX3" fmla="*/ 316581 w 956122"/>
                <a:gd name="connsiteY3" fmla="*/ 277456 h 1310685"/>
                <a:gd name="connsiteX4" fmla="*/ 302119 w 956122"/>
                <a:gd name="connsiteY4" fmla="*/ 366371 h 1310685"/>
                <a:gd name="connsiteX5" fmla="*/ 274266 w 956122"/>
                <a:gd name="connsiteY5" fmla="*/ 417791 h 1310685"/>
                <a:gd name="connsiteX6" fmla="*/ 267303 w 956122"/>
                <a:gd name="connsiteY6" fmla="*/ 512598 h 1310685"/>
                <a:gd name="connsiteX7" fmla="*/ 281765 w 956122"/>
                <a:gd name="connsiteY7" fmla="*/ 513133 h 1310685"/>
                <a:gd name="connsiteX8" fmla="*/ 372286 w 956122"/>
                <a:gd name="connsiteY8" fmla="*/ 447251 h 1310685"/>
                <a:gd name="connsiteX9" fmla="*/ 588681 w 956122"/>
                <a:gd name="connsiteY9" fmla="*/ 289776 h 1310685"/>
                <a:gd name="connsiteX10" fmla="*/ 783650 w 956122"/>
                <a:gd name="connsiteY10" fmla="*/ 146763 h 1310685"/>
                <a:gd name="connsiteX11" fmla="*/ 945946 w 956122"/>
                <a:gd name="connsiteY11" fmla="*/ 25710 h 1310685"/>
                <a:gd name="connsiteX12" fmla="*/ 956123 w 956122"/>
                <a:gd name="connsiteY12" fmla="*/ 25710 h 1310685"/>
                <a:gd name="connsiteX13" fmla="*/ 907380 w 956122"/>
                <a:gd name="connsiteY13" fmla="*/ 149976 h 1310685"/>
                <a:gd name="connsiteX14" fmla="*/ 761689 w 956122"/>
                <a:gd name="connsiteY14" fmla="*/ 521168 h 1310685"/>
                <a:gd name="connsiteX15" fmla="*/ 753655 w 956122"/>
                <a:gd name="connsiteY15" fmla="*/ 539379 h 1310685"/>
                <a:gd name="connsiteX16" fmla="*/ 737586 w 956122"/>
                <a:gd name="connsiteY16" fmla="*/ 433325 h 1310685"/>
                <a:gd name="connsiteX17" fmla="*/ 702234 w 956122"/>
                <a:gd name="connsiteY17" fmla="*/ 367442 h 1310685"/>
                <a:gd name="connsiteX18" fmla="*/ 680809 w 956122"/>
                <a:gd name="connsiteY18" fmla="*/ 365835 h 1310685"/>
                <a:gd name="connsiteX19" fmla="*/ 455309 w 956122"/>
                <a:gd name="connsiteY19" fmla="*/ 585443 h 1310685"/>
                <a:gd name="connsiteX20" fmla="*/ 275873 w 956122"/>
                <a:gd name="connsiteY20" fmla="*/ 847366 h 1310685"/>
                <a:gd name="connsiteX21" fmla="*/ 188566 w 956122"/>
                <a:gd name="connsiteY21" fmla="*/ 998414 h 1310685"/>
                <a:gd name="connsiteX22" fmla="*/ 113577 w 956122"/>
                <a:gd name="connsiteY22" fmla="*/ 1178921 h 1310685"/>
                <a:gd name="connsiteX23" fmla="*/ 57336 w 956122"/>
                <a:gd name="connsiteY23" fmla="*/ 1310686 h 1310685"/>
                <a:gd name="connsiteX24" fmla="*/ 64835 w 956122"/>
                <a:gd name="connsiteY24" fmla="*/ 1212666 h 1310685"/>
                <a:gd name="connsiteX25" fmla="*/ 97508 w 956122"/>
                <a:gd name="connsiteY25" fmla="*/ 839867 h 1310685"/>
                <a:gd name="connsiteX26" fmla="*/ 98044 w 956122"/>
                <a:gd name="connsiteY26" fmla="*/ 709709 h 1310685"/>
                <a:gd name="connsiteX27" fmla="*/ 116255 w 956122"/>
                <a:gd name="connsiteY27" fmla="*/ 596156 h 1310685"/>
                <a:gd name="connsiteX28" fmla="*/ 109828 w 956122"/>
                <a:gd name="connsiteY28" fmla="*/ 495458 h 1310685"/>
                <a:gd name="connsiteX29" fmla="*/ 93759 w 956122"/>
                <a:gd name="connsiteY29" fmla="*/ 465998 h 1310685"/>
                <a:gd name="connsiteX30" fmla="*/ 85189 w 956122"/>
                <a:gd name="connsiteY30" fmla="*/ 370120 h 1310685"/>
                <a:gd name="connsiteX31" fmla="*/ 19842 w 956122"/>
                <a:gd name="connsiteY31" fmla="*/ 418327 h 1310685"/>
                <a:gd name="connsiteX32" fmla="*/ 24 w 956122"/>
                <a:gd name="connsiteY32" fmla="*/ 281206 h 1310685"/>
                <a:gd name="connsiteX33" fmla="*/ 63764 w 956122"/>
                <a:gd name="connsiteY33" fmla="*/ 164974 h 1310685"/>
                <a:gd name="connsiteX34" fmla="*/ 192850 w 956122"/>
                <a:gd name="connsiteY34" fmla="*/ 107126 h 1310685"/>
                <a:gd name="connsiteX35" fmla="*/ 442990 w 956122"/>
                <a:gd name="connsiteY35" fmla="*/ 0 h 131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56122" h="1310685">
                  <a:moveTo>
                    <a:pt x="442990" y="0"/>
                  </a:moveTo>
                  <a:cubicBezTo>
                    <a:pt x="440847" y="28388"/>
                    <a:pt x="425849" y="51956"/>
                    <a:pt x="416744" y="77666"/>
                  </a:cubicBezTo>
                  <a:cubicBezTo>
                    <a:pt x="401746" y="118374"/>
                    <a:pt x="378714" y="155333"/>
                    <a:pt x="349790" y="188542"/>
                  </a:cubicBezTo>
                  <a:cubicBezTo>
                    <a:pt x="327294" y="214252"/>
                    <a:pt x="320330" y="244783"/>
                    <a:pt x="316581" y="277456"/>
                  </a:cubicBezTo>
                  <a:cubicBezTo>
                    <a:pt x="313367" y="307452"/>
                    <a:pt x="311225" y="337447"/>
                    <a:pt x="302119" y="366371"/>
                  </a:cubicBezTo>
                  <a:cubicBezTo>
                    <a:pt x="296227" y="385653"/>
                    <a:pt x="285515" y="402258"/>
                    <a:pt x="274266" y="417791"/>
                  </a:cubicBezTo>
                  <a:cubicBezTo>
                    <a:pt x="251234" y="448322"/>
                    <a:pt x="260876" y="480460"/>
                    <a:pt x="267303" y="512598"/>
                  </a:cubicBezTo>
                  <a:cubicBezTo>
                    <a:pt x="269981" y="524917"/>
                    <a:pt x="278016" y="515811"/>
                    <a:pt x="281765" y="513133"/>
                  </a:cubicBezTo>
                  <a:cubicBezTo>
                    <a:pt x="312296" y="491708"/>
                    <a:pt x="342291" y="469212"/>
                    <a:pt x="372286" y="447251"/>
                  </a:cubicBezTo>
                  <a:cubicBezTo>
                    <a:pt x="444596" y="394759"/>
                    <a:pt x="516906" y="342267"/>
                    <a:pt x="588681" y="289776"/>
                  </a:cubicBezTo>
                  <a:cubicBezTo>
                    <a:pt x="653492" y="242105"/>
                    <a:pt x="718839" y="194969"/>
                    <a:pt x="783650" y="146763"/>
                  </a:cubicBezTo>
                  <a:cubicBezTo>
                    <a:pt x="837749" y="106055"/>
                    <a:pt x="894526" y="69632"/>
                    <a:pt x="945946" y="25710"/>
                  </a:cubicBezTo>
                  <a:cubicBezTo>
                    <a:pt x="949159" y="23032"/>
                    <a:pt x="952373" y="17676"/>
                    <a:pt x="956123" y="25710"/>
                  </a:cubicBezTo>
                  <a:cubicBezTo>
                    <a:pt x="940054" y="66954"/>
                    <a:pt x="923449" y="108733"/>
                    <a:pt x="907380" y="149976"/>
                  </a:cubicBezTo>
                  <a:cubicBezTo>
                    <a:pt x="858638" y="273707"/>
                    <a:pt x="810432" y="397437"/>
                    <a:pt x="761689" y="521168"/>
                  </a:cubicBezTo>
                  <a:cubicBezTo>
                    <a:pt x="760082" y="525988"/>
                    <a:pt x="757940" y="530274"/>
                    <a:pt x="753655" y="539379"/>
                  </a:cubicBezTo>
                  <a:cubicBezTo>
                    <a:pt x="750441" y="500278"/>
                    <a:pt x="748834" y="465998"/>
                    <a:pt x="737586" y="433325"/>
                  </a:cubicBezTo>
                  <a:cubicBezTo>
                    <a:pt x="729016" y="409221"/>
                    <a:pt x="717232" y="387796"/>
                    <a:pt x="702234" y="367442"/>
                  </a:cubicBezTo>
                  <a:cubicBezTo>
                    <a:pt x="694736" y="357265"/>
                    <a:pt x="689915" y="357265"/>
                    <a:pt x="680809" y="365835"/>
                  </a:cubicBezTo>
                  <a:cubicBezTo>
                    <a:pt x="604750" y="438145"/>
                    <a:pt x="529762" y="511526"/>
                    <a:pt x="455309" y="585443"/>
                  </a:cubicBezTo>
                  <a:cubicBezTo>
                    <a:pt x="378714" y="662038"/>
                    <a:pt x="331579" y="757380"/>
                    <a:pt x="275873" y="847366"/>
                  </a:cubicBezTo>
                  <a:cubicBezTo>
                    <a:pt x="245342" y="896644"/>
                    <a:pt x="216418" y="947529"/>
                    <a:pt x="188566" y="998414"/>
                  </a:cubicBezTo>
                  <a:cubicBezTo>
                    <a:pt x="157499" y="1055726"/>
                    <a:pt x="138752" y="1118395"/>
                    <a:pt x="113577" y="1178921"/>
                  </a:cubicBezTo>
                  <a:cubicBezTo>
                    <a:pt x="95366" y="1222843"/>
                    <a:pt x="78226" y="1267300"/>
                    <a:pt x="57336" y="1310686"/>
                  </a:cubicBezTo>
                  <a:cubicBezTo>
                    <a:pt x="60014" y="1278013"/>
                    <a:pt x="61621" y="1245339"/>
                    <a:pt x="64835" y="1212666"/>
                  </a:cubicBezTo>
                  <a:cubicBezTo>
                    <a:pt x="75548" y="1088400"/>
                    <a:pt x="86796" y="964134"/>
                    <a:pt x="97508" y="839867"/>
                  </a:cubicBezTo>
                  <a:cubicBezTo>
                    <a:pt x="101258" y="796481"/>
                    <a:pt x="102865" y="753095"/>
                    <a:pt x="98044" y="709709"/>
                  </a:cubicBezTo>
                  <a:cubicBezTo>
                    <a:pt x="93223" y="670073"/>
                    <a:pt x="99651" y="632043"/>
                    <a:pt x="116255" y="596156"/>
                  </a:cubicBezTo>
                  <a:cubicBezTo>
                    <a:pt x="132860" y="560804"/>
                    <a:pt x="132324" y="528131"/>
                    <a:pt x="109828" y="495458"/>
                  </a:cubicBezTo>
                  <a:cubicBezTo>
                    <a:pt x="103400" y="486352"/>
                    <a:pt x="99651" y="475639"/>
                    <a:pt x="93759" y="465998"/>
                  </a:cubicBezTo>
                  <a:cubicBezTo>
                    <a:pt x="75548" y="436003"/>
                    <a:pt x="68584" y="405472"/>
                    <a:pt x="85189" y="370120"/>
                  </a:cubicBezTo>
                  <a:cubicBezTo>
                    <a:pt x="64299" y="385653"/>
                    <a:pt x="42874" y="401187"/>
                    <a:pt x="19842" y="418327"/>
                  </a:cubicBezTo>
                  <a:cubicBezTo>
                    <a:pt x="8058" y="372263"/>
                    <a:pt x="-512" y="327270"/>
                    <a:pt x="24" y="281206"/>
                  </a:cubicBezTo>
                  <a:cubicBezTo>
                    <a:pt x="559" y="231392"/>
                    <a:pt x="30019" y="197112"/>
                    <a:pt x="63764" y="164974"/>
                  </a:cubicBezTo>
                  <a:cubicBezTo>
                    <a:pt x="105007" y="141406"/>
                    <a:pt x="149464" y="125873"/>
                    <a:pt x="192850" y="107126"/>
                  </a:cubicBezTo>
                  <a:cubicBezTo>
                    <a:pt x="275337" y="70168"/>
                    <a:pt x="359431" y="35352"/>
                    <a:pt x="442990" y="0"/>
                  </a:cubicBezTo>
                  <a:close/>
                </a:path>
              </a:pathLst>
            </a:custGeom>
            <a:solidFill>
              <a:schemeClr val="accent2"/>
            </a:solidFill>
            <a:ln w="534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74C449CB-B097-463E-8A4A-A8440060DE4D}"/>
                </a:ext>
              </a:extLst>
            </p:cNvPr>
            <p:cNvSpPr/>
            <p:nvPr/>
          </p:nvSpPr>
          <p:spPr>
            <a:xfrm>
              <a:off x="6273955" y="2616331"/>
              <a:ext cx="862733" cy="858255"/>
            </a:xfrm>
            <a:custGeom>
              <a:avLst/>
              <a:gdLst>
                <a:gd name="connsiteX0" fmla="*/ 768628 w 862733"/>
                <a:gd name="connsiteY0" fmla="*/ 746309 h 858255"/>
                <a:gd name="connsiteX1" fmla="*/ 752560 w 862733"/>
                <a:gd name="connsiteY1" fmla="*/ 639183 h 858255"/>
                <a:gd name="connsiteX2" fmla="*/ 713459 w 862733"/>
                <a:gd name="connsiteY2" fmla="*/ 604903 h 858255"/>
                <a:gd name="connsiteX3" fmla="*/ 538308 w 862733"/>
                <a:gd name="connsiteY3" fmla="*/ 525094 h 858255"/>
                <a:gd name="connsiteX4" fmla="*/ 380297 w 862733"/>
                <a:gd name="connsiteY4" fmla="*/ 371368 h 858255"/>
                <a:gd name="connsiteX5" fmla="*/ 290847 w 862733"/>
                <a:gd name="connsiteY5" fmla="*/ 258350 h 858255"/>
                <a:gd name="connsiteX6" fmla="*/ 264601 w 862733"/>
                <a:gd name="connsiteY6" fmla="*/ 256208 h 858255"/>
                <a:gd name="connsiteX7" fmla="*/ 86236 w 862733"/>
                <a:gd name="connsiteY7" fmla="*/ 525094 h 858255"/>
                <a:gd name="connsiteX8" fmla="*/ 58384 w 862733"/>
                <a:gd name="connsiteY8" fmla="*/ 632220 h 858255"/>
                <a:gd name="connsiteX9" fmla="*/ 0 w 862733"/>
                <a:gd name="connsiteY9" fmla="*/ 491349 h 858255"/>
                <a:gd name="connsiteX10" fmla="*/ 5892 w 862733"/>
                <a:gd name="connsiteY10" fmla="*/ 481708 h 858255"/>
                <a:gd name="connsiteX11" fmla="*/ 15533 w 862733"/>
                <a:gd name="connsiteY11" fmla="*/ 387973 h 858255"/>
                <a:gd name="connsiteX12" fmla="*/ 64276 w 862733"/>
                <a:gd name="connsiteY12" fmla="*/ 243888 h 858255"/>
                <a:gd name="connsiteX13" fmla="*/ 136050 w 862733"/>
                <a:gd name="connsiteY13" fmla="*/ 145868 h 858255"/>
                <a:gd name="connsiteX14" fmla="*/ 298881 w 862733"/>
                <a:gd name="connsiteY14" fmla="*/ 44634 h 858255"/>
                <a:gd name="connsiteX15" fmla="*/ 361550 w 862733"/>
                <a:gd name="connsiteY15" fmla="*/ 19459 h 858255"/>
                <a:gd name="connsiteX16" fmla="*/ 492244 w 862733"/>
                <a:gd name="connsiteY16" fmla="*/ 4462 h 858255"/>
                <a:gd name="connsiteX17" fmla="*/ 675429 w 862733"/>
                <a:gd name="connsiteY17" fmla="*/ 91770 h 858255"/>
                <a:gd name="connsiteX18" fmla="*/ 817371 w 862733"/>
                <a:gd name="connsiteY18" fmla="*/ 261028 h 858255"/>
                <a:gd name="connsiteX19" fmla="*/ 848437 w 862733"/>
                <a:gd name="connsiteY19" fmla="*/ 356371 h 858255"/>
                <a:gd name="connsiteX20" fmla="*/ 861293 w 862733"/>
                <a:gd name="connsiteY20" fmla="*/ 514917 h 858255"/>
                <a:gd name="connsiteX21" fmla="*/ 845759 w 862733"/>
                <a:gd name="connsiteY21" fmla="*/ 669714 h 858255"/>
                <a:gd name="connsiteX22" fmla="*/ 822191 w 862733"/>
                <a:gd name="connsiteY22" fmla="*/ 754879 h 858255"/>
                <a:gd name="connsiteX23" fmla="*/ 765950 w 862733"/>
                <a:gd name="connsiteY23" fmla="*/ 842722 h 858255"/>
                <a:gd name="connsiteX24" fmla="*/ 744525 w 862733"/>
                <a:gd name="connsiteY24" fmla="*/ 858256 h 858255"/>
                <a:gd name="connsiteX25" fmla="*/ 768628 w 862733"/>
                <a:gd name="connsiteY25" fmla="*/ 746309 h 85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2733" h="858255">
                  <a:moveTo>
                    <a:pt x="768628" y="746309"/>
                  </a:moveTo>
                  <a:cubicBezTo>
                    <a:pt x="777199" y="703994"/>
                    <a:pt x="771842" y="676677"/>
                    <a:pt x="752560" y="639183"/>
                  </a:cubicBezTo>
                  <a:cubicBezTo>
                    <a:pt x="747203" y="629006"/>
                    <a:pt x="724171" y="608652"/>
                    <a:pt x="713459" y="604903"/>
                  </a:cubicBezTo>
                  <a:cubicBezTo>
                    <a:pt x="648112" y="584549"/>
                    <a:pt x="596156" y="563659"/>
                    <a:pt x="538308" y="525094"/>
                  </a:cubicBezTo>
                  <a:cubicBezTo>
                    <a:pt x="476175" y="483315"/>
                    <a:pt x="427433" y="427609"/>
                    <a:pt x="380297" y="371368"/>
                  </a:cubicBezTo>
                  <a:cubicBezTo>
                    <a:pt x="349230" y="334410"/>
                    <a:pt x="319771" y="296380"/>
                    <a:pt x="290847" y="258350"/>
                  </a:cubicBezTo>
                  <a:cubicBezTo>
                    <a:pt x="281206" y="245495"/>
                    <a:pt x="275849" y="244960"/>
                    <a:pt x="264601" y="256208"/>
                  </a:cubicBezTo>
                  <a:cubicBezTo>
                    <a:pt x="186935" y="333339"/>
                    <a:pt x="131229" y="425467"/>
                    <a:pt x="86236" y="525094"/>
                  </a:cubicBezTo>
                  <a:cubicBezTo>
                    <a:pt x="71239" y="558839"/>
                    <a:pt x="59455" y="593655"/>
                    <a:pt x="58384" y="632220"/>
                  </a:cubicBezTo>
                  <a:cubicBezTo>
                    <a:pt x="39101" y="585085"/>
                    <a:pt x="19283" y="537949"/>
                    <a:pt x="0" y="491349"/>
                  </a:cubicBezTo>
                  <a:cubicBezTo>
                    <a:pt x="3749" y="489207"/>
                    <a:pt x="6427" y="486529"/>
                    <a:pt x="5892" y="481708"/>
                  </a:cubicBezTo>
                  <a:cubicBezTo>
                    <a:pt x="2678" y="449570"/>
                    <a:pt x="10177" y="418504"/>
                    <a:pt x="15533" y="387973"/>
                  </a:cubicBezTo>
                  <a:cubicBezTo>
                    <a:pt x="24103" y="337624"/>
                    <a:pt x="39637" y="289417"/>
                    <a:pt x="64276" y="243888"/>
                  </a:cubicBezTo>
                  <a:cubicBezTo>
                    <a:pt x="83558" y="207466"/>
                    <a:pt x="107126" y="173721"/>
                    <a:pt x="136050" y="145868"/>
                  </a:cubicBezTo>
                  <a:cubicBezTo>
                    <a:pt x="182114" y="100875"/>
                    <a:pt x="228714" y="53740"/>
                    <a:pt x="298881" y="44634"/>
                  </a:cubicBezTo>
                  <a:cubicBezTo>
                    <a:pt x="320306" y="41956"/>
                    <a:pt x="340661" y="28030"/>
                    <a:pt x="361550" y="19459"/>
                  </a:cubicBezTo>
                  <a:cubicBezTo>
                    <a:pt x="403865" y="1248"/>
                    <a:pt x="445644" y="-5179"/>
                    <a:pt x="492244" y="4462"/>
                  </a:cubicBezTo>
                  <a:cubicBezTo>
                    <a:pt x="561340" y="18388"/>
                    <a:pt x="619723" y="51597"/>
                    <a:pt x="675429" y="91770"/>
                  </a:cubicBezTo>
                  <a:cubicBezTo>
                    <a:pt x="737026" y="136227"/>
                    <a:pt x="785233" y="191932"/>
                    <a:pt x="817371" y="261028"/>
                  </a:cubicBezTo>
                  <a:cubicBezTo>
                    <a:pt x="831297" y="291559"/>
                    <a:pt x="842010" y="323162"/>
                    <a:pt x="848437" y="356371"/>
                  </a:cubicBezTo>
                  <a:cubicBezTo>
                    <a:pt x="858079" y="408862"/>
                    <a:pt x="866113" y="461890"/>
                    <a:pt x="861293" y="514917"/>
                  </a:cubicBezTo>
                  <a:cubicBezTo>
                    <a:pt x="856472" y="566337"/>
                    <a:pt x="857007" y="618829"/>
                    <a:pt x="845759" y="669714"/>
                  </a:cubicBezTo>
                  <a:cubicBezTo>
                    <a:pt x="839332" y="698102"/>
                    <a:pt x="833440" y="728098"/>
                    <a:pt x="822191" y="754879"/>
                  </a:cubicBezTo>
                  <a:cubicBezTo>
                    <a:pt x="808265" y="788088"/>
                    <a:pt x="794874" y="809513"/>
                    <a:pt x="765950" y="842722"/>
                  </a:cubicBezTo>
                  <a:cubicBezTo>
                    <a:pt x="763808" y="845936"/>
                    <a:pt x="747739" y="858256"/>
                    <a:pt x="744525" y="858256"/>
                  </a:cubicBezTo>
                  <a:cubicBezTo>
                    <a:pt x="752560" y="823975"/>
                    <a:pt x="764343" y="778447"/>
                    <a:pt x="768628" y="746309"/>
                  </a:cubicBezTo>
                  <a:close/>
                </a:path>
              </a:pathLst>
            </a:custGeom>
            <a:solidFill>
              <a:srgbClr val="8D4E22"/>
            </a:solidFill>
            <a:ln w="534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5C66848-5697-43F9-ABB0-F910B39C36BB}"/>
                </a:ext>
              </a:extLst>
            </p:cNvPr>
            <p:cNvSpPr/>
            <p:nvPr/>
          </p:nvSpPr>
          <p:spPr>
            <a:xfrm>
              <a:off x="4250808" y="5103753"/>
              <a:ext cx="452680" cy="446835"/>
            </a:xfrm>
            <a:custGeom>
              <a:avLst/>
              <a:gdLst>
                <a:gd name="connsiteX0" fmla="*/ 68098 w 452680"/>
                <a:gd name="connsiteY0" fmla="*/ 153945 h 446835"/>
                <a:gd name="connsiteX1" fmla="*/ 148443 w 452680"/>
                <a:gd name="connsiteY1" fmla="*/ 9860 h 446835"/>
                <a:gd name="connsiteX2" fmla="*/ 167190 w 452680"/>
                <a:gd name="connsiteY2" fmla="*/ 5575 h 446835"/>
                <a:gd name="connsiteX3" fmla="*/ 168261 w 452680"/>
                <a:gd name="connsiteY3" fmla="*/ 7182 h 446835"/>
                <a:gd name="connsiteX4" fmla="*/ 208969 w 452680"/>
                <a:gd name="connsiteY4" fmla="*/ 68780 h 446835"/>
                <a:gd name="connsiteX5" fmla="*/ 214325 w 452680"/>
                <a:gd name="connsiteY5" fmla="*/ 76814 h 446835"/>
                <a:gd name="connsiteX6" fmla="*/ 233608 w 452680"/>
                <a:gd name="connsiteY6" fmla="*/ 127163 h 446835"/>
                <a:gd name="connsiteX7" fmla="*/ 220217 w 452680"/>
                <a:gd name="connsiteY7" fmla="*/ 200545 h 446835"/>
                <a:gd name="connsiteX8" fmla="*/ 230394 w 452680"/>
                <a:gd name="connsiteY8" fmla="*/ 221434 h 446835"/>
                <a:gd name="connsiteX9" fmla="*/ 261996 w 452680"/>
                <a:gd name="connsiteY9" fmla="*/ 264285 h 446835"/>
                <a:gd name="connsiteX10" fmla="*/ 263603 w 452680"/>
                <a:gd name="connsiteY10" fmla="*/ 289995 h 446835"/>
                <a:gd name="connsiteX11" fmla="*/ 297348 w 452680"/>
                <a:gd name="connsiteY11" fmla="*/ 340880 h 446835"/>
                <a:gd name="connsiteX12" fmla="*/ 440361 w 452680"/>
                <a:gd name="connsiteY12" fmla="*/ 429258 h 446835"/>
                <a:gd name="connsiteX13" fmla="*/ 452680 w 452680"/>
                <a:gd name="connsiteY13" fmla="*/ 438900 h 446835"/>
                <a:gd name="connsiteX14" fmla="*/ 182188 w 452680"/>
                <a:gd name="connsiteY14" fmla="*/ 434615 h 446835"/>
                <a:gd name="connsiteX15" fmla="*/ 144158 w 452680"/>
                <a:gd name="connsiteY15" fmla="*/ 405691 h 446835"/>
                <a:gd name="connsiteX16" fmla="*/ 20963 w 452680"/>
                <a:gd name="connsiteY16" fmla="*/ 277675 h 446835"/>
                <a:gd name="connsiteX17" fmla="*/ 13464 w 452680"/>
                <a:gd name="connsiteY17" fmla="*/ 233218 h 446835"/>
                <a:gd name="connsiteX18" fmla="*/ 68098 w 452680"/>
                <a:gd name="connsiteY18" fmla="*/ 153945 h 44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680" h="446835">
                  <a:moveTo>
                    <a:pt x="68098" y="153945"/>
                  </a:moveTo>
                  <a:cubicBezTo>
                    <a:pt x="99701" y="108416"/>
                    <a:pt x="133981" y="64495"/>
                    <a:pt x="148443" y="9860"/>
                  </a:cubicBezTo>
                  <a:cubicBezTo>
                    <a:pt x="151657" y="-2459"/>
                    <a:pt x="158620" y="-2459"/>
                    <a:pt x="167190" y="5575"/>
                  </a:cubicBezTo>
                  <a:cubicBezTo>
                    <a:pt x="167726" y="6111"/>
                    <a:pt x="168261" y="6647"/>
                    <a:pt x="168261" y="7182"/>
                  </a:cubicBezTo>
                  <a:cubicBezTo>
                    <a:pt x="172546" y="33964"/>
                    <a:pt x="199863" y="45212"/>
                    <a:pt x="208969" y="68780"/>
                  </a:cubicBezTo>
                  <a:cubicBezTo>
                    <a:pt x="210040" y="71993"/>
                    <a:pt x="211647" y="75743"/>
                    <a:pt x="214325" y="76814"/>
                  </a:cubicBezTo>
                  <a:cubicBezTo>
                    <a:pt x="238964" y="86456"/>
                    <a:pt x="236822" y="107881"/>
                    <a:pt x="233608" y="127163"/>
                  </a:cubicBezTo>
                  <a:cubicBezTo>
                    <a:pt x="229323" y="151802"/>
                    <a:pt x="228787" y="176977"/>
                    <a:pt x="220217" y="200545"/>
                  </a:cubicBezTo>
                  <a:cubicBezTo>
                    <a:pt x="217003" y="209650"/>
                    <a:pt x="217539" y="217685"/>
                    <a:pt x="230394" y="221434"/>
                  </a:cubicBezTo>
                  <a:cubicBezTo>
                    <a:pt x="251819" y="226790"/>
                    <a:pt x="259854" y="243931"/>
                    <a:pt x="261996" y="264285"/>
                  </a:cubicBezTo>
                  <a:cubicBezTo>
                    <a:pt x="263068" y="272855"/>
                    <a:pt x="265210" y="281425"/>
                    <a:pt x="263603" y="289995"/>
                  </a:cubicBezTo>
                  <a:cubicBezTo>
                    <a:pt x="259318" y="317847"/>
                    <a:pt x="277530" y="329096"/>
                    <a:pt x="297348" y="340880"/>
                  </a:cubicBezTo>
                  <a:cubicBezTo>
                    <a:pt x="345555" y="369804"/>
                    <a:pt x="392690" y="399799"/>
                    <a:pt x="440361" y="429258"/>
                  </a:cubicBezTo>
                  <a:cubicBezTo>
                    <a:pt x="444646" y="431937"/>
                    <a:pt x="450002" y="433544"/>
                    <a:pt x="452680" y="438900"/>
                  </a:cubicBezTo>
                  <a:cubicBezTo>
                    <a:pt x="441432" y="456576"/>
                    <a:pt x="197721" y="439971"/>
                    <a:pt x="182188" y="434615"/>
                  </a:cubicBezTo>
                  <a:cubicBezTo>
                    <a:pt x="166654" y="429258"/>
                    <a:pt x="152192" y="421224"/>
                    <a:pt x="144158" y="405691"/>
                  </a:cubicBezTo>
                  <a:cubicBezTo>
                    <a:pt x="115769" y="350521"/>
                    <a:pt x="71312" y="311420"/>
                    <a:pt x="20963" y="277675"/>
                  </a:cubicBezTo>
                  <a:cubicBezTo>
                    <a:pt x="-2605" y="261606"/>
                    <a:pt x="-7961" y="260535"/>
                    <a:pt x="13464" y="233218"/>
                  </a:cubicBezTo>
                  <a:cubicBezTo>
                    <a:pt x="32211" y="208043"/>
                    <a:pt x="49351" y="180191"/>
                    <a:pt x="68098" y="153945"/>
                  </a:cubicBezTo>
                  <a:close/>
                </a:path>
              </a:pathLst>
            </a:custGeom>
            <a:solidFill>
              <a:srgbClr val="FDC383"/>
            </a:solidFill>
            <a:ln w="534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3228073-857F-4AA4-B9A5-C9E218D95A6E}"/>
                </a:ext>
              </a:extLst>
            </p:cNvPr>
            <p:cNvSpPr/>
            <p:nvPr/>
          </p:nvSpPr>
          <p:spPr>
            <a:xfrm>
              <a:off x="4661710" y="5542653"/>
              <a:ext cx="244401" cy="105465"/>
            </a:xfrm>
            <a:custGeom>
              <a:avLst/>
              <a:gdLst>
                <a:gd name="connsiteX0" fmla="*/ 0 w 244401"/>
                <a:gd name="connsiteY0" fmla="*/ 8034 h 105465"/>
                <a:gd name="connsiteX1" fmla="*/ 41243 w 244401"/>
                <a:gd name="connsiteY1" fmla="*/ 0 h 105465"/>
                <a:gd name="connsiteX2" fmla="*/ 82487 w 244401"/>
                <a:gd name="connsiteY2" fmla="*/ 28924 h 105465"/>
                <a:gd name="connsiteX3" fmla="*/ 148905 w 244401"/>
                <a:gd name="connsiteY3" fmla="*/ 50349 h 105465"/>
                <a:gd name="connsiteX4" fmla="*/ 244247 w 244401"/>
                <a:gd name="connsiteY4" fmla="*/ 41779 h 105465"/>
                <a:gd name="connsiteX5" fmla="*/ 244247 w 244401"/>
                <a:gd name="connsiteY5" fmla="*/ 60526 h 105465"/>
                <a:gd name="connsiteX6" fmla="*/ 243712 w 244401"/>
                <a:gd name="connsiteY6" fmla="*/ 72310 h 105465"/>
                <a:gd name="connsiteX7" fmla="*/ 183185 w 244401"/>
                <a:gd name="connsiteY7" fmla="*/ 104983 h 105465"/>
                <a:gd name="connsiteX8" fmla="*/ 50349 w 244401"/>
                <a:gd name="connsiteY8" fmla="*/ 77666 h 105465"/>
                <a:gd name="connsiteX9" fmla="*/ 0 w 244401"/>
                <a:gd name="connsiteY9" fmla="*/ 8034 h 10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401" h="105465">
                  <a:moveTo>
                    <a:pt x="0" y="8034"/>
                  </a:moveTo>
                  <a:cubicBezTo>
                    <a:pt x="13391" y="4285"/>
                    <a:pt x="25175" y="5356"/>
                    <a:pt x="41243" y="0"/>
                  </a:cubicBezTo>
                  <a:cubicBezTo>
                    <a:pt x="55705" y="5892"/>
                    <a:pt x="70703" y="18211"/>
                    <a:pt x="82487" y="28924"/>
                  </a:cubicBezTo>
                  <a:cubicBezTo>
                    <a:pt x="103376" y="47135"/>
                    <a:pt x="115696" y="53027"/>
                    <a:pt x="148905" y="50349"/>
                  </a:cubicBezTo>
                  <a:cubicBezTo>
                    <a:pt x="172473" y="47671"/>
                    <a:pt x="220679" y="44457"/>
                    <a:pt x="244247" y="41779"/>
                  </a:cubicBezTo>
                  <a:cubicBezTo>
                    <a:pt x="243712" y="64811"/>
                    <a:pt x="244783" y="46064"/>
                    <a:pt x="244247" y="60526"/>
                  </a:cubicBezTo>
                  <a:cubicBezTo>
                    <a:pt x="244247" y="64276"/>
                    <a:pt x="243712" y="68561"/>
                    <a:pt x="243712" y="72310"/>
                  </a:cubicBezTo>
                  <a:cubicBezTo>
                    <a:pt x="232999" y="100162"/>
                    <a:pt x="207289" y="103912"/>
                    <a:pt x="183185" y="104983"/>
                  </a:cubicBezTo>
                  <a:cubicBezTo>
                    <a:pt x="137121" y="107126"/>
                    <a:pt x="91057" y="102841"/>
                    <a:pt x="50349" y="77666"/>
                  </a:cubicBezTo>
                  <a:cubicBezTo>
                    <a:pt x="22496" y="61597"/>
                    <a:pt x="9641" y="36958"/>
                    <a:pt x="0" y="8034"/>
                  </a:cubicBezTo>
                  <a:close/>
                </a:path>
              </a:pathLst>
            </a:custGeom>
            <a:solidFill>
              <a:schemeClr val="accent2"/>
            </a:solidFill>
            <a:ln w="534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45FAAB57-75B5-4E65-8B19-031DD6B987BF}"/>
                </a:ext>
              </a:extLst>
            </p:cNvPr>
            <p:cNvSpPr/>
            <p:nvPr/>
          </p:nvSpPr>
          <p:spPr>
            <a:xfrm>
              <a:off x="5447103" y="5486257"/>
              <a:ext cx="496742" cy="509240"/>
            </a:xfrm>
            <a:custGeom>
              <a:avLst/>
              <a:gdLst>
                <a:gd name="connsiteX0" fmla="*/ 166956 w 496742"/>
                <a:gd name="connsiteY0" fmla="*/ 28008 h 509240"/>
                <a:gd name="connsiteX1" fmla="*/ 274082 w 496742"/>
                <a:gd name="connsiteY1" fmla="*/ 9797 h 509240"/>
                <a:gd name="connsiteX2" fmla="*/ 479764 w 496742"/>
                <a:gd name="connsiteY2" fmla="*/ 155 h 509240"/>
                <a:gd name="connsiteX3" fmla="*/ 496368 w 496742"/>
                <a:gd name="connsiteY3" fmla="*/ 18902 h 509240"/>
                <a:gd name="connsiteX4" fmla="*/ 464231 w 496742"/>
                <a:gd name="connsiteY4" fmla="*/ 347779 h 509240"/>
                <a:gd name="connsiteX5" fmla="*/ 448697 w 496742"/>
                <a:gd name="connsiteY5" fmla="*/ 495077 h 509240"/>
                <a:gd name="connsiteX6" fmla="*/ 436378 w 496742"/>
                <a:gd name="connsiteY6" fmla="*/ 507932 h 509240"/>
                <a:gd name="connsiteX7" fmla="*/ 222662 w 496742"/>
                <a:gd name="connsiteY7" fmla="*/ 504183 h 509240"/>
                <a:gd name="connsiteX8" fmla="*/ 105359 w 496742"/>
                <a:gd name="connsiteY8" fmla="*/ 485971 h 509240"/>
                <a:gd name="connsiteX9" fmla="*/ 7874 w 496742"/>
                <a:gd name="connsiteY9" fmla="*/ 431873 h 509240"/>
                <a:gd name="connsiteX10" fmla="*/ 375 w 496742"/>
                <a:gd name="connsiteY10" fmla="*/ 410448 h 509240"/>
                <a:gd name="connsiteX11" fmla="*/ 166956 w 496742"/>
                <a:gd name="connsiteY11" fmla="*/ 28008 h 50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6742" h="509240">
                  <a:moveTo>
                    <a:pt x="166956" y="28008"/>
                  </a:moveTo>
                  <a:cubicBezTo>
                    <a:pt x="172848" y="18902"/>
                    <a:pt x="272475" y="22651"/>
                    <a:pt x="274082" y="9797"/>
                  </a:cubicBezTo>
                  <a:cubicBezTo>
                    <a:pt x="342643" y="6583"/>
                    <a:pt x="411203" y="3904"/>
                    <a:pt x="479764" y="155"/>
                  </a:cubicBezTo>
                  <a:cubicBezTo>
                    <a:pt x="494762" y="-916"/>
                    <a:pt x="497975" y="3369"/>
                    <a:pt x="496368" y="18902"/>
                  </a:cubicBezTo>
                  <a:cubicBezTo>
                    <a:pt x="485120" y="128706"/>
                    <a:pt x="474943" y="237975"/>
                    <a:pt x="464231" y="347779"/>
                  </a:cubicBezTo>
                  <a:cubicBezTo>
                    <a:pt x="459410" y="397057"/>
                    <a:pt x="453518" y="445799"/>
                    <a:pt x="448697" y="495077"/>
                  </a:cubicBezTo>
                  <a:cubicBezTo>
                    <a:pt x="447626" y="504183"/>
                    <a:pt x="446019" y="507932"/>
                    <a:pt x="436378" y="507932"/>
                  </a:cubicBezTo>
                  <a:cubicBezTo>
                    <a:pt x="365139" y="510074"/>
                    <a:pt x="293900" y="510074"/>
                    <a:pt x="222662" y="504183"/>
                  </a:cubicBezTo>
                  <a:cubicBezTo>
                    <a:pt x="183025" y="500433"/>
                    <a:pt x="143924" y="496684"/>
                    <a:pt x="105359" y="485971"/>
                  </a:cubicBezTo>
                  <a:cubicBezTo>
                    <a:pt x="55545" y="472045"/>
                    <a:pt x="41619" y="470974"/>
                    <a:pt x="7874" y="431873"/>
                  </a:cubicBezTo>
                  <a:cubicBezTo>
                    <a:pt x="2518" y="425445"/>
                    <a:pt x="-1232" y="419553"/>
                    <a:pt x="375" y="410448"/>
                  </a:cubicBezTo>
                  <a:cubicBezTo>
                    <a:pt x="8945" y="362241"/>
                    <a:pt x="135890" y="85320"/>
                    <a:pt x="166956" y="28008"/>
                  </a:cubicBezTo>
                  <a:close/>
                </a:path>
              </a:pathLst>
            </a:custGeom>
            <a:solidFill>
              <a:schemeClr val="accent2"/>
            </a:solidFill>
            <a:ln w="534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B914C39-3796-4315-AE25-76DC64B162A6}"/>
                </a:ext>
              </a:extLst>
            </p:cNvPr>
            <p:cNvSpPr/>
            <p:nvPr/>
          </p:nvSpPr>
          <p:spPr>
            <a:xfrm>
              <a:off x="5446847" y="5069439"/>
              <a:ext cx="167246" cy="266076"/>
            </a:xfrm>
            <a:custGeom>
              <a:avLst/>
              <a:gdLst>
                <a:gd name="connsiteX0" fmla="*/ 631 w 167246"/>
                <a:gd name="connsiteY0" fmla="*/ 235394 h 266076"/>
                <a:gd name="connsiteX1" fmla="*/ 20449 w 167246"/>
                <a:gd name="connsiteY1" fmla="*/ 149158 h 266076"/>
                <a:gd name="connsiteX2" fmla="*/ 47767 w 167246"/>
                <a:gd name="connsiteY2" fmla="*/ 19000 h 266076"/>
                <a:gd name="connsiteX3" fmla="*/ 97044 w 167246"/>
                <a:gd name="connsiteY3" fmla="*/ 7752 h 266076"/>
                <a:gd name="connsiteX4" fmla="*/ 153285 w 167246"/>
                <a:gd name="connsiteY4" fmla="*/ 789 h 266076"/>
                <a:gd name="connsiteX5" fmla="*/ 166141 w 167246"/>
                <a:gd name="connsiteY5" fmla="*/ 15250 h 266076"/>
                <a:gd name="connsiteX6" fmla="*/ 127040 w 167246"/>
                <a:gd name="connsiteY6" fmla="*/ 251463 h 266076"/>
                <a:gd name="connsiteX7" fmla="*/ 104543 w 167246"/>
                <a:gd name="connsiteY7" fmla="*/ 264318 h 266076"/>
                <a:gd name="connsiteX8" fmla="*/ 631 w 167246"/>
                <a:gd name="connsiteY8" fmla="*/ 235394 h 26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246" h="266076">
                  <a:moveTo>
                    <a:pt x="631" y="235394"/>
                  </a:moveTo>
                  <a:cubicBezTo>
                    <a:pt x="-3654" y="203792"/>
                    <a:pt x="15093" y="178082"/>
                    <a:pt x="20449" y="149158"/>
                  </a:cubicBezTo>
                  <a:cubicBezTo>
                    <a:pt x="28484" y="105772"/>
                    <a:pt x="48302" y="64528"/>
                    <a:pt x="47767" y="19000"/>
                  </a:cubicBezTo>
                  <a:cubicBezTo>
                    <a:pt x="61157" y="2931"/>
                    <a:pt x="80975" y="12037"/>
                    <a:pt x="97044" y="7752"/>
                  </a:cubicBezTo>
                  <a:cubicBezTo>
                    <a:pt x="115256" y="2931"/>
                    <a:pt x="135074" y="4538"/>
                    <a:pt x="153285" y="789"/>
                  </a:cubicBezTo>
                  <a:cubicBezTo>
                    <a:pt x="168819" y="-2425"/>
                    <a:pt x="168283" y="4538"/>
                    <a:pt x="166141" y="15250"/>
                  </a:cubicBezTo>
                  <a:cubicBezTo>
                    <a:pt x="152750" y="93988"/>
                    <a:pt x="139895" y="172726"/>
                    <a:pt x="127040" y="251463"/>
                  </a:cubicBezTo>
                  <a:cubicBezTo>
                    <a:pt x="124362" y="263783"/>
                    <a:pt x="120077" y="269139"/>
                    <a:pt x="104543" y="264318"/>
                  </a:cubicBezTo>
                  <a:cubicBezTo>
                    <a:pt x="70799" y="253070"/>
                    <a:pt x="35447" y="245036"/>
                    <a:pt x="631" y="235394"/>
                  </a:cubicBezTo>
                  <a:close/>
                </a:path>
              </a:pathLst>
            </a:custGeom>
            <a:solidFill>
              <a:schemeClr val="accent2"/>
            </a:solidFill>
            <a:ln w="534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505EE36-7FD4-4AED-A02B-3720C021F5AF}"/>
                </a:ext>
              </a:extLst>
            </p:cNvPr>
            <p:cNvSpPr/>
            <p:nvPr/>
          </p:nvSpPr>
          <p:spPr>
            <a:xfrm>
              <a:off x="4881006" y="5093260"/>
              <a:ext cx="616552" cy="245796"/>
            </a:xfrm>
            <a:custGeom>
              <a:avLst/>
              <a:gdLst>
                <a:gd name="connsiteX0" fmla="*/ 616287 w 616552"/>
                <a:gd name="connsiteY0" fmla="*/ 0 h 245796"/>
                <a:gd name="connsiteX1" fmla="*/ 467381 w 616552"/>
                <a:gd name="connsiteY1" fmla="*/ 5356 h 245796"/>
                <a:gd name="connsiteX2" fmla="*/ 301336 w 616552"/>
                <a:gd name="connsiteY2" fmla="*/ 8570 h 245796"/>
                <a:gd name="connsiteX3" fmla="*/ 8347 w 616552"/>
                <a:gd name="connsiteY3" fmla="*/ 158546 h 245796"/>
                <a:gd name="connsiteX4" fmla="*/ 1919 w 616552"/>
                <a:gd name="connsiteY4" fmla="*/ 185864 h 245796"/>
                <a:gd name="connsiteX5" fmla="*/ 89227 w 616552"/>
                <a:gd name="connsiteY5" fmla="*/ 219073 h 245796"/>
                <a:gd name="connsiteX6" fmla="*/ 222599 w 616552"/>
                <a:gd name="connsiteY6" fmla="*/ 165510 h 245796"/>
                <a:gd name="connsiteX7" fmla="*/ 299194 w 616552"/>
                <a:gd name="connsiteY7" fmla="*/ 156939 h 245796"/>
                <a:gd name="connsiteX8" fmla="*/ 223134 w 616552"/>
                <a:gd name="connsiteY8" fmla="*/ 191755 h 245796"/>
                <a:gd name="connsiteX9" fmla="*/ 178141 w 616552"/>
                <a:gd name="connsiteY9" fmla="*/ 206217 h 245796"/>
                <a:gd name="connsiteX10" fmla="*/ 160466 w 616552"/>
                <a:gd name="connsiteY10" fmla="*/ 224964 h 245796"/>
                <a:gd name="connsiteX11" fmla="*/ 181891 w 616552"/>
                <a:gd name="connsiteY11" fmla="*/ 244783 h 245796"/>
                <a:gd name="connsiteX12" fmla="*/ 199567 w 616552"/>
                <a:gd name="connsiteY12" fmla="*/ 244783 h 245796"/>
                <a:gd name="connsiteX13" fmla="*/ 285267 w 616552"/>
                <a:gd name="connsiteY13" fmla="*/ 230856 h 245796"/>
                <a:gd name="connsiteX14" fmla="*/ 572365 w 616552"/>
                <a:gd name="connsiteY14" fmla="*/ 202468 h 245796"/>
                <a:gd name="connsiteX15" fmla="*/ 572365 w 616552"/>
                <a:gd name="connsiteY15" fmla="*/ 202468 h 245796"/>
                <a:gd name="connsiteX16" fmla="*/ 616287 w 616552"/>
                <a:gd name="connsiteY16" fmla="*/ 0 h 24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6552" h="245796">
                  <a:moveTo>
                    <a:pt x="616287" y="0"/>
                  </a:moveTo>
                  <a:cubicBezTo>
                    <a:pt x="572901" y="0"/>
                    <a:pt x="511303" y="4821"/>
                    <a:pt x="467381" y="5356"/>
                  </a:cubicBezTo>
                  <a:cubicBezTo>
                    <a:pt x="412212" y="7499"/>
                    <a:pt x="356506" y="7499"/>
                    <a:pt x="301336" y="8570"/>
                  </a:cubicBezTo>
                  <a:cubicBezTo>
                    <a:pt x="178677" y="11784"/>
                    <a:pt x="90834" y="78738"/>
                    <a:pt x="8347" y="158546"/>
                  </a:cubicBezTo>
                  <a:cubicBezTo>
                    <a:pt x="848" y="166045"/>
                    <a:pt x="-2366" y="175151"/>
                    <a:pt x="1919" y="185864"/>
                  </a:cubicBezTo>
                  <a:cubicBezTo>
                    <a:pt x="16381" y="222822"/>
                    <a:pt x="53340" y="236748"/>
                    <a:pt x="89227" y="219073"/>
                  </a:cubicBezTo>
                  <a:cubicBezTo>
                    <a:pt x="132613" y="198183"/>
                    <a:pt x="173856" y="172473"/>
                    <a:pt x="222599" y="165510"/>
                  </a:cubicBezTo>
                  <a:cubicBezTo>
                    <a:pt x="246166" y="162296"/>
                    <a:pt x="268663" y="153190"/>
                    <a:pt x="299194" y="156939"/>
                  </a:cubicBezTo>
                  <a:cubicBezTo>
                    <a:pt x="271877" y="174080"/>
                    <a:pt x="247238" y="182650"/>
                    <a:pt x="223134" y="191755"/>
                  </a:cubicBezTo>
                  <a:cubicBezTo>
                    <a:pt x="208137" y="197112"/>
                    <a:pt x="192603" y="200861"/>
                    <a:pt x="178141" y="206217"/>
                  </a:cubicBezTo>
                  <a:cubicBezTo>
                    <a:pt x="169571" y="209431"/>
                    <a:pt x="159930" y="214252"/>
                    <a:pt x="160466" y="224964"/>
                  </a:cubicBezTo>
                  <a:cubicBezTo>
                    <a:pt x="161001" y="237820"/>
                    <a:pt x="171178" y="242105"/>
                    <a:pt x="181891" y="244783"/>
                  </a:cubicBezTo>
                  <a:cubicBezTo>
                    <a:pt x="187783" y="246390"/>
                    <a:pt x="193675" y="245854"/>
                    <a:pt x="199567" y="244783"/>
                  </a:cubicBezTo>
                  <a:cubicBezTo>
                    <a:pt x="227955" y="239962"/>
                    <a:pt x="256343" y="234070"/>
                    <a:pt x="285267" y="230856"/>
                  </a:cubicBezTo>
                  <a:cubicBezTo>
                    <a:pt x="376860" y="221751"/>
                    <a:pt x="561117" y="189613"/>
                    <a:pt x="572365" y="202468"/>
                  </a:cubicBezTo>
                  <a:cubicBezTo>
                    <a:pt x="572365" y="202468"/>
                    <a:pt x="572365" y="202468"/>
                    <a:pt x="572365" y="202468"/>
                  </a:cubicBezTo>
                  <a:cubicBezTo>
                    <a:pt x="583077" y="136586"/>
                    <a:pt x="620036" y="57312"/>
                    <a:pt x="616287" y="0"/>
                  </a:cubicBezTo>
                  <a:close/>
                </a:path>
              </a:pathLst>
            </a:custGeom>
            <a:solidFill>
              <a:srgbClr val="FDC484"/>
            </a:solidFill>
            <a:ln w="5345" cap="flat">
              <a:noFill/>
              <a:prstDash val="solid"/>
              <a:miter/>
            </a:ln>
          </p:spPr>
          <p:txBody>
            <a:bodyPr rtlCol="0" anchor="ctr"/>
            <a:lstStyle/>
            <a:p>
              <a:endParaRPr lang="en-US"/>
            </a:p>
          </p:txBody>
        </p:sp>
      </p:grpSp>
      <p:sp>
        <p:nvSpPr>
          <p:cNvPr id="14" name="직사각형 5">
            <a:extLst>
              <a:ext uri="{FF2B5EF4-FFF2-40B4-BE49-F238E27FC236}">
                <a16:creationId xmlns:a16="http://schemas.microsoft.com/office/drawing/2014/main" id="{62FCDA44-6A11-4862-AC43-2EE435C27F3A}"/>
              </a:ext>
            </a:extLst>
          </p:cNvPr>
          <p:cNvSpPr/>
          <p:nvPr/>
        </p:nvSpPr>
        <p:spPr>
          <a:xfrm>
            <a:off x="5481326" y="-77997"/>
            <a:ext cx="4396803" cy="720638"/>
          </a:xfrm>
          <a:prstGeom prst="rect">
            <a:avLst/>
          </a:prstGeom>
          <a:noFill/>
        </p:spPr>
        <p:txBody>
          <a:bodyPr lIns="0" anchor="ctr"/>
          <a:lstStyle/>
          <a:p>
            <a:r>
              <a:rPr lang="en-US" altLang="ko-KR" sz="4000" b="1" dirty="0">
                <a:solidFill>
                  <a:schemeClr val="accent3"/>
                </a:solidFill>
                <a:latin typeface="+mj-lt"/>
              </a:rPr>
              <a:t>Who am I ?</a:t>
            </a:r>
          </a:p>
        </p:txBody>
      </p:sp>
      <p:sp>
        <p:nvSpPr>
          <p:cNvPr id="15" name="직사각형 6">
            <a:extLst>
              <a:ext uri="{FF2B5EF4-FFF2-40B4-BE49-F238E27FC236}">
                <a16:creationId xmlns:a16="http://schemas.microsoft.com/office/drawing/2014/main" id="{9266FBDC-2D84-4241-A1FD-123F18935DC5}"/>
              </a:ext>
            </a:extLst>
          </p:cNvPr>
          <p:cNvSpPr/>
          <p:nvPr/>
        </p:nvSpPr>
        <p:spPr>
          <a:xfrm>
            <a:off x="5690307" y="450035"/>
            <a:ext cx="2686950" cy="444569"/>
          </a:xfrm>
          <a:prstGeom prst="rect">
            <a:avLst/>
          </a:prstGeom>
          <a:noFill/>
        </p:spPr>
        <p:txBody>
          <a:bodyPr lIns="0" anchor="ctr"/>
          <a:lstStyle/>
          <a:p>
            <a:r>
              <a:rPr lang="en-GB" sz="1800" b="1" i="0" u="none" strike="noStrike" baseline="0" dirty="0">
                <a:solidFill>
                  <a:schemeClr val="accent4"/>
                </a:solidFill>
                <a:latin typeface="+mj-lt"/>
              </a:rPr>
              <a:t>Leonardo Santoro</a:t>
            </a:r>
            <a:endParaRPr lang="en-US" altLang="ko-KR" sz="4000" b="1" dirty="0">
              <a:solidFill>
                <a:schemeClr val="accent4"/>
              </a:solidFill>
              <a:latin typeface="+mj-lt"/>
            </a:endParaRPr>
          </a:p>
        </p:txBody>
      </p:sp>
      <p:sp>
        <p:nvSpPr>
          <p:cNvPr id="16" name="TextBox 15">
            <a:extLst>
              <a:ext uri="{FF2B5EF4-FFF2-40B4-BE49-F238E27FC236}">
                <a16:creationId xmlns:a16="http://schemas.microsoft.com/office/drawing/2014/main" id="{4A857BB9-368F-4C04-979B-4E8515CF3BDE}"/>
              </a:ext>
            </a:extLst>
          </p:cNvPr>
          <p:cNvSpPr txBox="1"/>
          <p:nvPr/>
        </p:nvSpPr>
        <p:spPr>
          <a:xfrm>
            <a:off x="4384600" y="766308"/>
            <a:ext cx="5493529" cy="307777"/>
          </a:xfrm>
          <a:prstGeom prst="rect">
            <a:avLst/>
          </a:prstGeom>
          <a:noFill/>
        </p:spPr>
        <p:txBody>
          <a:bodyPr wrap="square" rtlCol="0">
            <a:spAutoFit/>
          </a:bodyPr>
          <a:lstStyle/>
          <a:p>
            <a:r>
              <a:rPr lang="en-GB" sz="1400" i="0" u="none" strike="noStrike" baseline="0" dirty="0">
                <a:solidFill>
                  <a:schemeClr val="accent5"/>
                </a:solidFill>
                <a:latin typeface="OpenSans-Bold"/>
              </a:rPr>
              <a:t>Date of birth: </a:t>
            </a:r>
            <a:r>
              <a:rPr lang="en-GB" sz="1400" i="0" u="none" strike="noStrike" baseline="0" dirty="0">
                <a:solidFill>
                  <a:schemeClr val="accent5"/>
                </a:solidFill>
                <a:latin typeface="OpenSans-Regular"/>
              </a:rPr>
              <a:t>20/08/1999	 </a:t>
            </a:r>
            <a:r>
              <a:rPr lang="en-GB" sz="1400" i="0" u="none" strike="noStrike" baseline="0" dirty="0">
                <a:solidFill>
                  <a:schemeClr val="accent5"/>
                </a:solidFill>
                <a:latin typeface="OpenSans-Bold"/>
              </a:rPr>
              <a:t>Nationality: </a:t>
            </a:r>
            <a:r>
              <a:rPr lang="en-GB" sz="1400" i="0" u="none" strike="noStrike" baseline="0" dirty="0">
                <a:solidFill>
                  <a:schemeClr val="accent5"/>
                </a:solidFill>
                <a:latin typeface="OpenSans-Regular"/>
              </a:rPr>
              <a:t>Italian</a:t>
            </a:r>
            <a:endParaRPr lang="ko-KR" altLang="en-US" sz="1400" dirty="0">
              <a:solidFill>
                <a:schemeClr val="accent5"/>
              </a:solidFill>
              <a:cs typeface="Arial" pitchFamily="34" charset="0"/>
            </a:endParaRPr>
          </a:p>
        </p:txBody>
      </p:sp>
      <p:sp>
        <p:nvSpPr>
          <p:cNvPr id="17" name="TextBox 16">
            <a:extLst>
              <a:ext uri="{FF2B5EF4-FFF2-40B4-BE49-F238E27FC236}">
                <a16:creationId xmlns:a16="http://schemas.microsoft.com/office/drawing/2014/main" id="{0A4A66FC-E2EB-4D90-BF32-61E4AB230ECC}"/>
              </a:ext>
            </a:extLst>
          </p:cNvPr>
          <p:cNvSpPr txBox="1"/>
          <p:nvPr/>
        </p:nvSpPr>
        <p:spPr>
          <a:xfrm>
            <a:off x="4189006" y="1022901"/>
            <a:ext cx="5493529" cy="4033220"/>
          </a:xfrm>
          <a:prstGeom prst="rect">
            <a:avLst/>
          </a:prstGeom>
          <a:noFill/>
        </p:spPr>
        <p:txBody>
          <a:bodyPr wrap="square" rtlCol="0">
            <a:spAutoFit/>
          </a:bodyPr>
          <a:lstStyle/>
          <a:p>
            <a:pPr algn="just">
              <a:lnSpc>
                <a:spcPct val="107000"/>
              </a:lnSpc>
              <a:spcAft>
                <a:spcPts val="800"/>
              </a:spcAft>
            </a:pPr>
            <a:r>
              <a:rPr lang="en-GB" sz="1500" dirty="0">
                <a:solidFill>
                  <a:srgbClr val="504B48"/>
                </a:solidFill>
                <a:effectLst/>
                <a:latin typeface="OpenSans-Regular"/>
                <a:ea typeface="Calibri" panose="020F0502020204030204" pitchFamily="34" charset="0"/>
                <a:cs typeface="OpenSans-Regular"/>
              </a:rPr>
              <a:t>Master's student in Electronic Engineering at the Polytechnic of Turin with a master's degree in CMOS-MEMS focused on the design, migration and characterization of a pressure sensor and an accelerometer. Highly motivated and enthusiastic seeking opportunities to contribute to the development of innovative solutions mainly in the field of healthcare and interested in utilizing my expertise to facilitate advancements in the medical industry. I am dedicated to acquiring new knowledge and skills to better understand the underlying purpose of a project, with the aim of making a meaningful impact for a better society. I strongly believe in the power of teamwork and thrive in a collaborative environment. I find great satisfaction in working with others towards a common goal. I actively contribute to fostering a strong sense of unity within a team, ensuring that every member is supported and no one is left behind. I value open communication, respect diverse perspectives, and strive to create an inclusive and productive work environment.</a:t>
            </a:r>
            <a:endParaRPr lang="en-GB" sz="15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8C85BFCC-C26F-4356-95AB-BF0E87D0E96C}"/>
              </a:ext>
            </a:extLst>
          </p:cNvPr>
          <p:cNvGrpSpPr/>
          <p:nvPr/>
        </p:nvGrpSpPr>
        <p:grpSpPr>
          <a:xfrm>
            <a:off x="10136910" y="2459812"/>
            <a:ext cx="2070641" cy="1749250"/>
            <a:chOff x="7073267" y="234924"/>
            <a:chExt cx="2627973" cy="1749250"/>
          </a:xfrm>
        </p:grpSpPr>
        <p:sp>
          <p:nvSpPr>
            <p:cNvPr id="19" name="TextBox 18">
              <a:extLst>
                <a:ext uri="{FF2B5EF4-FFF2-40B4-BE49-F238E27FC236}">
                  <a16:creationId xmlns:a16="http://schemas.microsoft.com/office/drawing/2014/main" id="{69CD29F0-7F5C-402D-9582-EB9DDA4CAE41}"/>
                </a:ext>
              </a:extLst>
            </p:cNvPr>
            <p:cNvSpPr txBox="1"/>
            <p:nvPr/>
          </p:nvSpPr>
          <p:spPr>
            <a:xfrm>
              <a:off x="7577191" y="234924"/>
              <a:ext cx="1956955" cy="646331"/>
            </a:xfrm>
            <a:prstGeom prst="rect">
              <a:avLst/>
            </a:prstGeom>
            <a:noFill/>
          </p:spPr>
          <p:txBody>
            <a:bodyPr wrap="square" rtlCol="0" anchor="ctr">
              <a:spAutoFit/>
            </a:bodyPr>
            <a:lstStyle/>
            <a:p>
              <a:pPr algn="ctr"/>
              <a:r>
                <a:rPr lang="en-GB" sz="1800" b="0" i="0" u="none" strike="noStrike" baseline="0" dirty="0">
                  <a:solidFill>
                    <a:srgbClr val="565656"/>
                  </a:solidFill>
                  <a:latin typeface="OpenSans-Regular"/>
                </a:rPr>
                <a:t>09/2018 –10/2021</a:t>
              </a:r>
              <a:endParaRPr lang="ko-KR" altLang="en-US" sz="3600" b="1" dirty="0">
                <a:solidFill>
                  <a:schemeClr val="accent1"/>
                </a:solidFill>
                <a:cs typeface="Arial" pitchFamily="34" charset="0"/>
              </a:endParaRPr>
            </a:p>
          </p:txBody>
        </p:sp>
        <p:sp>
          <p:nvSpPr>
            <p:cNvPr id="21" name="TextBox 20">
              <a:extLst>
                <a:ext uri="{FF2B5EF4-FFF2-40B4-BE49-F238E27FC236}">
                  <a16:creationId xmlns:a16="http://schemas.microsoft.com/office/drawing/2014/main" id="{403F521D-E767-4F5A-8505-AEB1970AB78C}"/>
                </a:ext>
              </a:extLst>
            </p:cNvPr>
            <p:cNvSpPr txBox="1"/>
            <p:nvPr/>
          </p:nvSpPr>
          <p:spPr>
            <a:xfrm>
              <a:off x="7073267" y="814623"/>
              <a:ext cx="2627973" cy="1169551"/>
            </a:xfrm>
            <a:prstGeom prst="rect">
              <a:avLst/>
            </a:prstGeom>
            <a:noFill/>
          </p:spPr>
          <p:txBody>
            <a:bodyPr wrap="square" rtlCol="0">
              <a:spAutoFit/>
            </a:bodyPr>
            <a:lstStyle/>
            <a:p>
              <a:pPr algn="r"/>
              <a:r>
                <a:rPr lang="en-GB" sz="1400" b="1" i="0" u="none" strike="noStrike" baseline="0" dirty="0">
                  <a:solidFill>
                    <a:srgbClr val="0C56A6"/>
                  </a:solidFill>
                  <a:latin typeface="OpenSans-Bold"/>
                </a:rPr>
                <a:t>University studies at Sapienza University of Rome-Electronic Engineering</a:t>
              </a:r>
            </a:p>
            <a:p>
              <a:pPr algn="r"/>
              <a:r>
                <a:rPr lang="en-GB" sz="1400" b="1" i="0" u="none" strike="noStrike" baseline="0" dirty="0">
                  <a:solidFill>
                    <a:srgbClr val="0C56A6"/>
                  </a:solidFill>
                  <a:latin typeface="OpenSans-Bold"/>
                </a:rPr>
                <a:t>(Bachelor degree)</a:t>
              </a:r>
              <a:endParaRPr lang="ko-KR" altLang="en-US" sz="1400" dirty="0">
                <a:solidFill>
                  <a:schemeClr val="tx1">
                    <a:lumMod val="85000"/>
                    <a:lumOff val="15000"/>
                  </a:schemeClr>
                </a:solidFill>
                <a:cs typeface="Arial" pitchFamily="34" charset="0"/>
              </a:endParaRPr>
            </a:p>
          </p:txBody>
        </p:sp>
      </p:grpSp>
      <p:sp>
        <p:nvSpPr>
          <p:cNvPr id="35" name="CasellaDiTesto 34">
            <a:extLst>
              <a:ext uri="{FF2B5EF4-FFF2-40B4-BE49-F238E27FC236}">
                <a16:creationId xmlns:a16="http://schemas.microsoft.com/office/drawing/2014/main" id="{A02B066D-EDD4-E1D4-2446-D8E79BA09D13}"/>
              </a:ext>
            </a:extLst>
          </p:cNvPr>
          <p:cNvSpPr txBox="1"/>
          <p:nvPr/>
        </p:nvSpPr>
        <p:spPr>
          <a:xfrm>
            <a:off x="695838" y="4981082"/>
            <a:ext cx="5440104" cy="1600438"/>
          </a:xfrm>
          <a:prstGeom prst="rect">
            <a:avLst/>
          </a:prstGeom>
          <a:noFill/>
        </p:spPr>
        <p:txBody>
          <a:bodyPr wrap="square">
            <a:spAutoFit/>
          </a:bodyPr>
          <a:lstStyle/>
          <a:p>
            <a:pPr algn="l"/>
            <a:r>
              <a:rPr lang="en-GB" sz="1600" b="1" i="0" u="none" strike="noStrike" baseline="0" dirty="0">
                <a:solidFill>
                  <a:srgbClr val="565656"/>
                </a:solidFill>
                <a:latin typeface="OpenSans-Bold"/>
              </a:rPr>
              <a:t>Email: </a:t>
            </a:r>
            <a:r>
              <a:rPr lang="en-GB" sz="1600" b="0" i="0" u="none" strike="noStrike" baseline="0" dirty="0">
                <a:solidFill>
                  <a:srgbClr val="0C56A6"/>
                </a:solidFill>
                <a:latin typeface="OpenSans-Regular"/>
              </a:rPr>
              <a:t>leonardo.santoro999@gmail.com </a:t>
            </a:r>
          </a:p>
          <a:p>
            <a:pPr algn="l"/>
            <a:endParaRPr lang="en-GB" sz="1600" b="0" i="0" u="none" strike="noStrike" baseline="0" dirty="0">
              <a:solidFill>
                <a:srgbClr val="0C56A6"/>
              </a:solidFill>
              <a:latin typeface="OpenSans-Regular"/>
            </a:endParaRPr>
          </a:p>
          <a:p>
            <a:pPr algn="l"/>
            <a:r>
              <a:rPr lang="en-GB" sz="1600" b="1" i="0" u="none" strike="noStrike" baseline="0" dirty="0">
                <a:solidFill>
                  <a:srgbClr val="565656"/>
                </a:solidFill>
                <a:latin typeface="OpenSans-Bold"/>
              </a:rPr>
              <a:t>Phone: </a:t>
            </a:r>
            <a:r>
              <a:rPr lang="en-GB" sz="1600" b="0" i="0" u="none" strike="noStrike" baseline="0" dirty="0">
                <a:solidFill>
                  <a:srgbClr val="565656"/>
                </a:solidFill>
                <a:latin typeface="OpenSans-Regular"/>
              </a:rPr>
              <a:t>(+39) 3496887650</a:t>
            </a:r>
          </a:p>
          <a:p>
            <a:pPr algn="l"/>
            <a:endParaRPr lang="en-GB" sz="1800" b="0" i="0" u="none" strike="noStrike" baseline="0" dirty="0">
              <a:solidFill>
                <a:srgbClr val="565656"/>
              </a:solidFill>
              <a:latin typeface="OpenSans-Regular"/>
            </a:endParaRPr>
          </a:p>
          <a:p>
            <a:pPr algn="l"/>
            <a:r>
              <a:rPr lang="en-GB" sz="1600" b="1" i="0" u="none" strike="noStrike" baseline="0" dirty="0">
                <a:solidFill>
                  <a:srgbClr val="565656"/>
                </a:solidFill>
                <a:latin typeface="OpenSans-Bold"/>
              </a:rPr>
              <a:t>LinkedIn: </a:t>
            </a:r>
            <a:r>
              <a:rPr lang="en-GB" sz="1600" b="0" i="0" u="none" strike="noStrike" baseline="0" dirty="0">
                <a:solidFill>
                  <a:srgbClr val="0C56A6"/>
                </a:solidFill>
                <a:latin typeface="OpenSans-Regular"/>
              </a:rPr>
              <a:t>https://www.linkedin.com/in/leonardo-santoro-elettronica/</a:t>
            </a:r>
            <a:endParaRPr lang="en-GB" sz="1600" dirty="0"/>
          </a:p>
        </p:txBody>
      </p:sp>
      <p:sp>
        <p:nvSpPr>
          <p:cNvPr id="36" name="Rounded Rectangle 8">
            <a:extLst>
              <a:ext uri="{FF2B5EF4-FFF2-40B4-BE49-F238E27FC236}">
                <a16:creationId xmlns:a16="http://schemas.microsoft.com/office/drawing/2014/main" id="{84E43C94-723F-677E-FEF0-8CC36CDF386B}"/>
              </a:ext>
            </a:extLst>
          </p:cNvPr>
          <p:cNvSpPr/>
          <p:nvPr/>
        </p:nvSpPr>
        <p:spPr>
          <a:xfrm>
            <a:off x="166570" y="6004266"/>
            <a:ext cx="519323" cy="519265"/>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37" name="Block Arc 6">
            <a:extLst>
              <a:ext uri="{FF2B5EF4-FFF2-40B4-BE49-F238E27FC236}">
                <a16:creationId xmlns:a16="http://schemas.microsoft.com/office/drawing/2014/main" id="{B5A2866A-4A3A-1A5C-4444-FAD5FF253E3E}"/>
              </a:ext>
            </a:extLst>
          </p:cNvPr>
          <p:cNvSpPr/>
          <p:nvPr/>
        </p:nvSpPr>
        <p:spPr>
          <a:xfrm>
            <a:off x="197377" y="4806076"/>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39" name="Rounded Rectangle 7">
            <a:extLst>
              <a:ext uri="{FF2B5EF4-FFF2-40B4-BE49-F238E27FC236}">
                <a16:creationId xmlns:a16="http://schemas.microsoft.com/office/drawing/2014/main" id="{B98179D0-28D6-F816-E666-7B30553CEB57}"/>
              </a:ext>
            </a:extLst>
          </p:cNvPr>
          <p:cNvSpPr/>
          <p:nvPr/>
        </p:nvSpPr>
        <p:spPr>
          <a:xfrm>
            <a:off x="322987" y="5417084"/>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pic>
        <p:nvPicPr>
          <p:cNvPr id="43" name="Immagine 42">
            <a:extLst>
              <a:ext uri="{FF2B5EF4-FFF2-40B4-BE49-F238E27FC236}">
                <a16:creationId xmlns:a16="http://schemas.microsoft.com/office/drawing/2014/main" id="{E790D73E-7F8E-38CD-4CBC-8D469556A6F5}"/>
              </a:ext>
            </a:extLst>
          </p:cNvPr>
          <p:cNvPicPr>
            <a:picLocks noChangeAspect="1"/>
          </p:cNvPicPr>
          <p:nvPr/>
        </p:nvPicPr>
        <p:blipFill rotWithShape="1">
          <a:blip r:embed="rId2">
            <a:extLst>
              <a:ext uri="{28A0092B-C50C-407E-A947-70E740481C1C}">
                <a14:useLocalDpi xmlns:a14="http://schemas.microsoft.com/office/drawing/2010/main" val="0"/>
              </a:ext>
            </a:extLst>
          </a:blip>
          <a:srcRect r="4155" b="9170"/>
          <a:stretch/>
        </p:blipFill>
        <p:spPr>
          <a:xfrm>
            <a:off x="836287" y="605390"/>
            <a:ext cx="2935226" cy="3708844"/>
          </a:xfrm>
          <a:prstGeom prst="rect">
            <a:avLst/>
          </a:prstGeom>
          <a:ln>
            <a:noFill/>
          </a:ln>
          <a:effectLst>
            <a:outerShdw blurRad="190500" algn="tl" rotWithShape="0">
              <a:srgbClr val="000000">
                <a:alpha val="70000"/>
              </a:srgbClr>
            </a:outerShdw>
          </a:effectLst>
        </p:spPr>
      </p:pic>
      <p:grpSp>
        <p:nvGrpSpPr>
          <p:cNvPr id="48" name="Group 17">
            <a:extLst>
              <a:ext uri="{FF2B5EF4-FFF2-40B4-BE49-F238E27FC236}">
                <a16:creationId xmlns:a16="http://schemas.microsoft.com/office/drawing/2014/main" id="{2DD0D26A-9CCA-53F9-0D6C-FF872B6AEB92}"/>
              </a:ext>
            </a:extLst>
          </p:cNvPr>
          <p:cNvGrpSpPr/>
          <p:nvPr/>
        </p:nvGrpSpPr>
        <p:grpSpPr>
          <a:xfrm>
            <a:off x="8794346" y="5201555"/>
            <a:ext cx="2909047" cy="1327221"/>
            <a:chOff x="7409446" y="1832627"/>
            <a:chExt cx="3692042" cy="1327221"/>
          </a:xfrm>
        </p:grpSpPr>
        <p:sp>
          <p:nvSpPr>
            <p:cNvPr id="49" name="TextBox 18">
              <a:extLst>
                <a:ext uri="{FF2B5EF4-FFF2-40B4-BE49-F238E27FC236}">
                  <a16:creationId xmlns:a16="http://schemas.microsoft.com/office/drawing/2014/main" id="{4C924BCB-1ABC-8470-BCAC-DFDF13FD1F68}"/>
                </a:ext>
              </a:extLst>
            </p:cNvPr>
            <p:cNvSpPr txBox="1"/>
            <p:nvPr/>
          </p:nvSpPr>
          <p:spPr>
            <a:xfrm>
              <a:off x="7409446" y="1832627"/>
              <a:ext cx="1956955" cy="646331"/>
            </a:xfrm>
            <a:prstGeom prst="rect">
              <a:avLst/>
            </a:prstGeom>
            <a:noFill/>
          </p:spPr>
          <p:txBody>
            <a:bodyPr wrap="square" rtlCol="0" anchor="ctr">
              <a:spAutoFit/>
            </a:bodyPr>
            <a:lstStyle/>
            <a:p>
              <a:pPr algn="ctr"/>
              <a:r>
                <a:rPr lang="en-GB" sz="1800" b="0" i="0" u="none" strike="noStrike" baseline="0" dirty="0">
                  <a:solidFill>
                    <a:srgbClr val="565656"/>
                  </a:solidFill>
                  <a:latin typeface="OpenSans-Regular"/>
                </a:rPr>
                <a:t>09/2021 – Current</a:t>
              </a:r>
              <a:endParaRPr lang="ko-KR" altLang="en-US" sz="3600" b="1" dirty="0">
                <a:solidFill>
                  <a:schemeClr val="accent1"/>
                </a:solidFill>
                <a:cs typeface="Arial" pitchFamily="34" charset="0"/>
              </a:endParaRPr>
            </a:p>
          </p:txBody>
        </p:sp>
        <p:sp>
          <p:nvSpPr>
            <p:cNvPr id="50" name="TextBox 20">
              <a:extLst>
                <a:ext uri="{FF2B5EF4-FFF2-40B4-BE49-F238E27FC236}">
                  <a16:creationId xmlns:a16="http://schemas.microsoft.com/office/drawing/2014/main" id="{3AD7517D-8235-9B5C-1F58-D4041FEBB16A}"/>
                </a:ext>
              </a:extLst>
            </p:cNvPr>
            <p:cNvSpPr txBox="1"/>
            <p:nvPr/>
          </p:nvSpPr>
          <p:spPr>
            <a:xfrm>
              <a:off x="7737543" y="2421184"/>
              <a:ext cx="3363945" cy="738664"/>
            </a:xfrm>
            <a:prstGeom prst="rect">
              <a:avLst/>
            </a:prstGeom>
            <a:noFill/>
          </p:spPr>
          <p:txBody>
            <a:bodyPr wrap="square" rtlCol="0">
              <a:spAutoFit/>
            </a:bodyPr>
            <a:lstStyle/>
            <a:p>
              <a:pPr algn="just"/>
              <a:r>
                <a:rPr lang="en-GB" sz="1400" b="1" i="0" u="none" strike="noStrike" baseline="0" dirty="0">
                  <a:solidFill>
                    <a:schemeClr val="accent5"/>
                  </a:solidFill>
                  <a:latin typeface="OpenSans-Bold"/>
                </a:rPr>
                <a:t>University studies at </a:t>
              </a:r>
              <a:r>
                <a:rPr lang="en-GB" sz="1400" b="1" i="0" u="none" strike="noStrike" baseline="0" dirty="0" err="1">
                  <a:solidFill>
                    <a:schemeClr val="accent5"/>
                  </a:solidFill>
                  <a:latin typeface="OpenSans-Bold"/>
                </a:rPr>
                <a:t>Politecnico</a:t>
              </a:r>
              <a:r>
                <a:rPr lang="en-GB" sz="1400" b="1" i="0" u="none" strike="noStrike" baseline="0" dirty="0">
                  <a:solidFill>
                    <a:schemeClr val="accent5"/>
                  </a:solidFill>
                  <a:latin typeface="OpenSans-Bold"/>
                </a:rPr>
                <a:t> di Torino-Electronic Engineering (master’s degree)</a:t>
              </a:r>
              <a:endParaRPr lang="ko-KR" altLang="en-US" sz="1400" dirty="0">
                <a:solidFill>
                  <a:schemeClr val="accent5"/>
                </a:solidFill>
                <a:cs typeface="Arial" pitchFamily="34" charset="0"/>
              </a:endParaRPr>
            </a:p>
          </p:txBody>
        </p:sp>
      </p:grpSp>
      <p:grpSp>
        <p:nvGrpSpPr>
          <p:cNvPr id="51" name="Group 17">
            <a:extLst>
              <a:ext uri="{FF2B5EF4-FFF2-40B4-BE49-F238E27FC236}">
                <a16:creationId xmlns:a16="http://schemas.microsoft.com/office/drawing/2014/main" id="{8DAEE3AB-D385-F7E1-D055-2A9DA65AF7FF}"/>
              </a:ext>
            </a:extLst>
          </p:cNvPr>
          <p:cNvGrpSpPr/>
          <p:nvPr/>
        </p:nvGrpSpPr>
        <p:grpSpPr>
          <a:xfrm>
            <a:off x="5481326" y="4993314"/>
            <a:ext cx="3401085" cy="1881795"/>
            <a:chOff x="7336539" y="1782457"/>
            <a:chExt cx="2395856" cy="1881795"/>
          </a:xfrm>
        </p:grpSpPr>
        <p:sp>
          <p:nvSpPr>
            <p:cNvPr id="52" name="TextBox 18">
              <a:extLst>
                <a:ext uri="{FF2B5EF4-FFF2-40B4-BE49-F238E27FC236}">
                  <a16:creationId xmlns:a16="http://schemas.microsoft.com/office/drawing/2014/main" id="{160DD65B-B05F-206D-52CA-733EBA174223}"/>
                </a:ext>
              </a:extLst>
            </p:cNvPr>
            <p:cNvSpPr txBox="1"/>
            <p:nvPr/>
          </p:nvSpPr>
          <p:spPr>
            <a:xfrm>
              <a:off x="7357509" y="1782457"/>
              <a:ext cx="1956956" cy="646331"/>
            </a:xfrm>
            <a:prstGeom prst="rect">
              <a:avLst/>
            </a:prstGeom>
            <a:noFill/>
          </p:spPr>
          <p:txBody>
            <a:bodyPr wrap="square" rtlCol="0" anchor="ctr">
              <a:spAutoFit/>
            </a:bodyPr>
            <a:lstStyle/>
            <a:p>
              <a:pPr algn="ctr"/>
              <a:r>
                <a:rPr lang="en-GB" sz="1800" b="0" i="0" u="none" strike="noStrike" baseline="0" dirty="0">
                  <a:solidFill>
                    <a:srgbClr val="565656"/>
                  </a:solidFill>
                  <a:latin typeface="OpenSans-Regular"/>
                </a:rPr>
                <a:t>09/2022 – 09/2023</a:t>
              </a:r>
              <a:endParaRPr lang="ko-KR" altLang="en-US" sz="3600" b="1" dirty="0">
                <a:solidFill>
                  <a:schemeClr val="accent1"/>
                </a:solidFill>
                <a:cs typeface="Arial" pitchFamily="34" charset="0"/>
              </a:endParaRPr>
            </a:p>
          </p:txBody>
        </p:sp>
        <p:sp>
          <p:nvSpPr>
            <p:cNvPr id="53" name="TextBox 20">
              <a:extLst>
                <a:ext uri="{FF2B5EF4-FFF2-40B4-BE49-F238E27FC236}">
                  <a16:creationId xmlns:a16="http://schemas.microsoft.com/office/drawing/2014/main" id="{AD3F40A4-A7AA-B7EB-5385-9F91DCE5C3CB}"/>
                </a:ext>
              </a:extLst>
            </p:cNvPr>
            <p:cNvSpPr txBox="1"/>
            <p:nvPr/>
          </p:nvSpPr>
          <p:spPr>
            <a:xfrm>
              <a:off x="7336539" y="2279257"/>
              <a:ext cx="2395856" cy="1384995"/>
            </a:xfrm>
            <a:prstGeom prst="rect">
              <a:avLst/>
            </a:prstGeom>
            <a:noFill/>
          </p:spPr>
          <p:txBody>
            <a:bodyPr wrap="square" rtlCol="0">
              <a:spAutoFit/>
            </a:bodyPr>
            <a:lstStyle/>
            <a:p>
              <a:pPr algn="just"/>
              <a:r>
                <a:rPr lang="en-GB" sz="1400" b="1" i="0" u="none" strike="noStrike" baseline="0" dirty="0">
                  <a:solidFill>
                    <a:schemeClr val="accent5"/>
                  </a:solidFill>
                  <a:latin typeface="OpenSans-Bold"/>
                </a:rPr>
                <a:t>Participation ERASMUS + / PROGRAM COUNTRIES MOBILITY PROGRAM </a:t>
              </a:r>
              <a:r>
                <a:rPr lang="en-GB" sz="1400" b="1" i="0" u="none" strike="noStrike" baseline="0" dirty="0" err="1">
                  <a:solidFill>
                    <a:schemeClr val="accent5"/>
                  </a:solidFill>
                  <a:latin typeface="OpenSans-Bold"/>
                </a:rPr>
                <a:t>a.y</a:t>
              </a:r>
              <a:r>
                <a:rPr lang="en-GB" sz="1400" b="1" i="0" u="none" strike="noStrike" baseline="0" dirty="0">
                  <a:solidFill>
                    <a:schemeClr val="accent5"/>
                  </a:solidFill>
                  <a:latin typeface="OpenSans-Bold"/>
                </a:rPr>
                <a:t>. 2022/2023 courses + thesis in </a:t>
              </a:r>
              <a:r>
                <a:rPr lang="en-GB" sz="1400" b="1" i="0" u="none" strike="noStrike" baseline="0" dirty="0" err="1">
                  <a:solidFill>
                    <a:schemeClr val="accent5"/>
                  </a:solidFill>
                  <a:latin typeface="OpenSans-Bold"/>
                </a:rPr>
                <a:t>Barcellona</a:t>
              </a:r>
              <a:r>
                <a:rPr lang="en-GB" sz="1400" b="1" i="0" u="none" strike="noStrike" baseline="0" dirty="0">
                  <a:solidFill>
                    <a:schemeClr val="accent5"/>
                  </a:solidFill>
                  <a:latin typeface="OpenSans-Bold"/>
                </a:rPr>
                <a:t>, Spain, </a:t>
              </a:r>
              <a:r>
                <a:rPr lang="en-GB" sz="1400" b="1" i="0" u="none" strike="noStrike" baseline="0" dirty="0" err="1">
                  <a:solidFill>
                    <a:schemeClr val="accent5"/>
                  </a:solidFill>
                  <a:latin typeface="OpenSans-Bold"/>
                </a:rPr>
                <a:t>Universitat</a:t>
              </a:r>
              <a:r>
                <a:rPr lang="en-GB" sz="1400" b="1" i="0" u="none" strike="noStrike" baseline="0" dirty="0">
                  <a:solidFill>
                    <a:schemeClr val="accent5"/>
                  </a:solidFill>
                  <a:latin typeface="OpenSans-Bold"/>
                </a:rPr>
                <a:t> </a:t>
              </a:r>
              <a:r>
                <a:rPr lang="en-GB" sz="1400" b="1" i="0" u="none" strike="noStrike" baseline="0" dirty="0" err="1">
                  <a:solidFill>
                    <a:schemeClr val="accent5"/>
                  </a:solidFill>
                  <a:latin typeface="OpenSans-Bold"/>
                </a:rPr>
                <a:t>Politècnica</a:t>
              </a:r>
              <a:r>
                <a:rPr lang="en-GB" sz="1400" b="1" i="0" u="none" strike="noStrike" baseline="0" dirty="0">
                  <a:solidFill>
                    <a:schemeClr val="accent5"/>
                  </a:solidFill>
                  <a:latin typeface="OpenSans-Bold"/>
                </a:rPr>
                <a:t> de Catalunya · Barcelona Tech - UPC, </a:t>
              </a:r>
              <a:r>
                <a:rPr lang="en-GB" sz="1400" b="1" i="0" u="none" strike="noStrike" baseline="0" dirty="0" err="1">
                  <a:solidFill>
                    <a:schemeClr val="accent5"/>
                  </a:solidFill>
                  <a:latin typeface="OpenSans-Bold"/>
                </a:rPr>
                <a:t>Carrer</a:t>
              </a:r>
              <a:r>
                <a:rPr lang="en-GB" sz="1400" b="1" i="0" u="none" strike="noStrike" baseline="0" dirty="0">
                  <a:solidFill>
                    <a:schemeClr val="accent5"/>
                  </a:solidFill>
                  <a:latin typeface="OpenSans-Bold"/>
                </a:rPr>
                <a:t> de Jordi Girona, 31, 08034 Barcelona.</a:t>
              </a:r>
              <a:endParaRPr lang="ko-KR" altLang="en-US" sz="1400" b="1" dirty="0">
                <a:solidFill>
                  <a:schemeClr val="accent5"/>
                </a:solidFill>
                <a:latin typeface="OpenSans-Bold"/>
                <a:cs typeface="Arial" pitchFamily="34" charset="0"/>
              </a:endParaRPr>
            </a:p>
          </p:txBody>
        </p:sp>
      </p:grpSp>
      <p:grpSp>
        <p:nvGrpSpPr>
          <p:cNvPr id="54" name="Group 17">
            <a:extLst>
              <a:ext uri="{FF2B5EF4-FFF2-40B4-BE49-F238E27FC236}">
                <a16:creationId xmlns:a16="http://schemas.microsoft.com/office/drawing/2014/main" id="{53CBFBB9-5189-87E9-8C2A-E8B11A57C128}"/>
              </a:ext>
            </a:extLst>
          </p:cNvPr>
          <p:cNvGrpSpPr/>
          <p:nvPr/>
        </p:nvGrpSpPr>
        <p:grpSpPr>
          <a:xfrm>
            <a:off x="10204499" y="4304155"/>
            <a:ext cx="2003053" cy="1251854"/>
            <a:chOff x="7106463" y="1855468"/>
            <a:chExt cx="2542193" cy="1251854"/>
          </a:xfrm>
        </p:grpSpPr>
        <p:sp>
          <p:nvSpPr>
            <p:cNvPr id="55" name="TextBox 18">
              <a:extLst>
                <a:ext uri="{FF2B5EF4-FFF2-40B4-BE49-F238E27FC236}">
                  <a16:creationId xmlns:a16="http://schemas.microsoft.com/office/drawing/2014/main" id="{45C76214-1097-9F7C-976C-D9BEDED2036C}"/>
                </a:ext>
              </a:extLst>
            </p:cNvPr>
            <p:cNvSpPr txBox="1"/>
            <p:nvPr/>
          </p:nvSpPr>
          <p:spPr>
            <a:xfrm>
              <a:off x="7309440" y="1855468"/>
              <a:ext cx="1956955" cy="646331"/>
            </a:xfrm>
            <a:prstGeom prst="rect">
              <a:avLst/>
            </a:prstGeom>
            <a:noFill/>
          </p:spPr>
          <p:txBody>
            <a:bodyPr wrap="square" rtlCol="0" anchor="ctr">
              <a:spAutoFit/>
            </a:bodyPr>
            <a:lstStyle/>
            <a:p>
              <a:pPr algn="ctr"/>
              <a:r>
                <a:rPr lang="en-GB" sz="1800" b="0" i="0" u="none" strike="noStrike" baseline="0" dirty="0">
                  <a:solidFill>
                    <a:srgbClr val="565656"/>
                  </a:solidFill>
                  <a:latin typeface="OpenSans-Regular"/>
                </a:rPr>
                <a:t>09/2020 – 09/2021</a:t>
              </a:r>
              <a:endParaRPr lang="ko-KR" altLang="en-US" sz="3600" b="1" dirty="0">
                <a:solidFill>
                  <a:schemeClr val="accent1"/>
                </a:solidFill>
                <a:cs typeface="Arial" pitchFamily="34" charset="0"/>
              </a:endParaRPr>
            </a:p>
          </p:txBody>
        </p:sp>
        <p:sp>
          <p:nvSpPr>
            <p:cNvPr id="56" name="TextBox 20">
              <a:extLst>
                <a:ext uri="{FF2B5EF4-FFF2-40B4-BE49-F238E27FC236}">
                  <a16:creationId xmlns:a16="http://schemas.microsoft.com/office/drawing/2014/main" id="{FF767A2E-7231-C09A-CF76-24888DFA71A6}"/>
                </a:ext>
              </a:extLst>
            </p:cNvPr>
            <p:cNvSpPr txBox="1"/>
            <p:nvPr/>
          </p:nvSpPr>
          <p:spPr>
            <a:xfrm>
              <a:off x="7106463" y="2368658"/>
              <a:ext cx="2542193" cy="738664"/>
            </a:xfrm>
            <a:prstGeom prst="rect">
              <a:avLst/>
            </a:prstGeom>
            <a:noFill/>
          </p:spPr>
          <p:txBody>
            <a:bodyPr wrap="square" rtlCol="0">
              <a:spAutoFit/>
            </a:bodyPr>
            <a:lstStyle/>
            <a:p>
              <a:pPr algn="just"/>
              <a:r>
                <a:rPr lang="en-GB" sz="1400" b="1" i="0" u="none" strike="noStrike" baseline="0" dirty="0">
                  <a:solidFill>
                    <a:schemeClr val="accent5"/>
                  </a:solidFill>
                  <a:latin typeface="OpenSans-Regular"/>
                </a:rPr>
                <a:t>Member of the Sapienza Fast Charge Team for the construction of a vehicle</a:t>
              </a:r>
              <a:endParaRPr lang="ko-KR" altLang="en-US" sz="1400" b="1" dirty="0">
                <a:solidFill>
                  <a:schemeClr val="accent5"/>
                </a:solidFill>
                <a:cs typeface="Arial" pitchFamily="34" charset="0"/>
              </a:endParaRPr>
            </a:p>
          </p:txBody>
        </p:sp>
      </p:grpSp>
      <p:grpSp>
        <p:nvGrpSpPr>
          <p:cNvPr id="2" name="Graphic 2">
            <a:extLst>
              <a:ext uri="{FF2B5EF4-FFF2-40B4-BE49-F238E27FC236}">
                <a16:creationId xmlns:a16="http://schemas.microsoft.com/office/drawing/2014/main" id="{2010FF87-5BEF-4869-AD6A-CBEAD4D84ECF}"/>
              </a:ext>
            </a:extLst>
          </p:cNvPr>
          <p:cNvGrpSpPr/>
          <p:nvPr/>
        </p:nvGrpSpPr>
        <p:grpSpPr>
          <a:xfrm>
            <a:off x="223199" y="159385"/>
            <a:ext cx="367759" cy="599105"/>
            <a:chOff x="8544791" y="2061601"/>
            <a:chExt cx="2445519" cy="4313293"/>
          </a:xfrm>
        </p:grpSpPr>
        <p:sp>
          <p:nvSpPr>
            <p:cNvPr id="20" name="Freeform: Shape 203">
              <a:extLst>
                <a:ext uri="{FF2B5EF4-FFF2-40B4-BE49-F238E27FC236}">
                  <a16:creationId xmlns:a16="http://schemas.microsoft.com/office/drawing/2014/main" id="{052B407E-AEA7-460C-A4B5-45D7DCEE7627}"/>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2" name="Freeform: Shape 204">
              <a:extLst>
                <a:ext uri="{FF2B5EF4-FFF2-40B4-BE49-F238E27FC236}">
                  <a16:creationId xmlns:a16="http://schemas.microsoft.com/office/drawing/2014/main" id="{1D781C79-09EC-49D0-BFF2-8789E352B31C}"/>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3" name="Freeform: Shape 205">
              <a:extLst>
                <a:ext uri="{FF2B5EF4-FFF2-40B4-BE49-F238E27FC236}">
                  <a16:creationId xmlns:a16="http://schemas.microsoft.com/office/drawing/2014/main" id="{E01A5506-F093-4D30-8851-00EF7D04949E}"/>
                </a:ext>
              </a:extLst>
            </p:cNvPr>
            <p:cNvSpPr/>
            <p:nvPr/>
          </p:nvSpPr>
          <p:spPr>
            <a:xfrm>
              <a:off x="8544791" y="2061601"/>
              <a:ext cx="2445519"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3">
                <a:alpha val="40000"/>
              </a:schemeClr>
            </a:solidFill>
            <a:ln w="511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500" b="1" dirty="0">
                  <a:solidFill>
                    <a:schemeClr val="bg1"/>
                  </a:solidFill>
                </a:rPr>
                <a:t>1</a:t>
              </a:r>
            </a:p>
          </p:txBody>
        </p:sp>
        <p:sp>
          <p:nvSpPr>
            <p:cNvPr id="24" name="Freeform: Shape 206">
              <a:extLst>
                <a:ext uri="{FF2B5EF4-FFF2-40B4-BE49-F238E27FC236}">
                  <a16:creationId xmlns:a16="http://schemas.microsoft.com/office/drawing/2014/main" id="{8B07678D-7A22-46AB-AFE6-F76D7D019EE1}"/>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Immagine 78">
            <a:extLst>
              <a:ext uri="{FF2B5EF4-FFF2-40B4-BE49-F238E27FC236}">
                <a16:creationId xmlns:a16="http://schemas.microsoft.com/office/drawing/2014/main" id="{DB814D57-7070-45EE-FD46-6DEFEFF46D7F}"/>
              </a:ext>
            </a:extLst>
          </p:cNvPr>
          <p:cNvPicPr>
            <a:picLocks noChangeAspect="1"/>
          </p:cNvPicPr>
          <p:nvPr/>
        </p:nvPicPr>
        <p:blipFill>
          <a:blip r:embed="rId2"/>
          <a:stretch>
            <a:fillRect/>
          </a:stretch>
        </p:blipFill>
        <p:spPr>
          <a:xfrm>
            <a:off x="6849470" y="1472433"/>
            <a:ext cx="5305252" cy="4680921"/>
          </a:xfrm>
          <a:prstGeom prst="rect">
            <a:avLst/>
          </a:prstGeom>
        </p:spPr>
      </p:pic>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523248">
            <a:off x="-624029" y="3342540"/>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82" name="TextBox 30">
            <a:extLst>
              <a:ext uri="{FF2B5EF4-FFF2-40B4-BE49-F238E27FC236}">
                <a16:creationId xmlns:a16="http://schemas.microsoft.com/office/drawing/2014/main" id="{4282D278-B583-71FE-AC1D-026BD698C84C}"/>
              </a:ext>
            </a:extLst>
          </p:cNvPr>
          <p:cNvSpPr txBox="1"/>
          <p:nvPr/>
        </p:nvSpPr>
        <p:spPr>
          <a:xfrm>
            <a:off x="-318473" y="1263615"/>
            <a:ext cx="8814798"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Alternative design Accelerometer</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mc:AlternateContent xmlns:mc="http://schemas.openxmlformats.org/markup-compatibility/2006" xmlns:a14="http://schemas.microsoft.com/office/drawing/2010/main">
        <mc:Choice Requires="a14">
          <p:graphicFrame>
            <p:nvGraphicFramePr>
              <p:cNvPr id="63" name="Tabella 62">
                <a:extLst>
                  <a:ext uri="{FF2B5EF4-FFF2-40B4-BE49-F238E27FC236}">
                    <a16:creationId xmlns:a16="http://schemas.microsoft.com/office/drawing/2014/main" id="{E0C2FB8D-A6A3-841C-017B-B17B0C8E9511}"/>
                  </a:ext>
                </a:extLst>
              </p:cNvPr>
              <p:cNvGraphicFramePr>
                <a:graphicFrameLocks noGrp="1"/>
              </p:cNvGraphicFramePr>
              <p:nvPr>
                <p:extLst>
                  <p:ext uri="{D42A27DB-BD31-4B8C-83A1-F6EECF244321}">
                    <p14:modId xmlns:p14="http://schemas.microsoft.com/office/powerpoint/2010/main" val="3011070596"/>
                  </p:ext>
                </p:extLst>
              </p:nvPr>
            </p:nvGraphicFramePr>
            <p:xfrm>
              <a:off x="-447740" y="-3656166"/>
              <a:ext cx="10515600" cy="2292035"/>
            </p:xfrm>
            <a:graphic>
              <a:graphicData uri="http://schemas.openxmlformats.org/drawingml/2006/table">
                <a:tbl>
                  <a:tblPr firstRow="1" firstCol="1" bandRow="1">
                    <a:tableStyleId>{5C22544A-7EE6-4342-B048-85BDC9FD1C3A}</a:tableStyleId>
                  </a:tblPr>
                  <a:tblGrid>
                    <a:gridCol w="2107326">
                      <a:extLst>
                        <a:ext uri="{9D8B030D-6E8A-4147-A177-3AD203B41FA5}">
                          <a16:colId xmlns:a16="http://schemas.microsoft.com/office/drawing/2014/main" val="1084942979"/>
                        </a:ext>
                      </a:extLst>
                    </a:gridCol>
                    <a:gridCol w="1686702">
                      <a:extLst>
                        <a:ext uri="{9D8B030D-6E8A-4147-A177-3AD203B41FA5}">
                          <a16:colId xmlns:a16="http://schemas.microsoft.com/office/drawing/2014/main" val="2860018637"/>
                        </a:ext>
                      </a:extLst>
                    </a:gridCol>
                    <a:gridCol w="1011601">
                      <a:extLst>
                        <a:ext uri="{9D8B030D-6E8A-4147-A177-3AD203B41FA5}">
                          <a16:colId xmlns:a16="http://schemas.microsoft.com/office/drawing/2014/main" val="883542701"/>
                        </a:ext>
                      </a:extLst>
                    </a:gridCol>
                    <a:gridCol w="1814993">
                      <a:extLst>
                        <a:ext uri="{9D8B030D-6E8A-4147-A177-3AD203B41FA5}">
                          <a16:colId xmlns:a16="http://schemas.microsoft.com/office/drawing/2014/main" val="3316715754"/>
                        </a:ext>
                      </a:extLst>
                    </a:gridCol>
                    <a:gridCol w="1512143">
                      <a:extLst>
                        <a:ext uri="{9D8B030D-6E8A-4147-A177-3AD203B41FA5}">
                          <a16:colId xmlns:a16="http://schemas.microsoft.com/office/drawing/2014/main" val="4009878465"/>
                        </a:ext>
                      </a:extLst>
                    </a:gridCol>
                    <a:gridCol w="908548">
                      <a:extLst>
                        <a:ext uri="{9D8B030D-6E8A-4147-A177-3AD203B41FA5}">
                          <a16:colId xmlns:a16="http://schemas.microsoft.com/office/drawing/2014/main" val="3320482625"/>
                        </a:ext>
                      </a:extLst>
                    </a:gridCol>
                    <a:gridCol w="1474287">
                      <a:extLst>
                        <a:ext uri="{9D8B030D-6E8A-4147-A177-3AD203B41FA5}">
                          <a16:colId xmlns:a16="http://schemas.microsoft.com/office/drawing/2014/main" val="2127525279"/>
                        </a:ext>
                      </a:extLst>
                    </a:gridCol>
                  </a:tblGrid>
                  <a:tr h="190500">
                    <a:tc>
                      <a:txBody>
                        <a:bodyPr/>
                        <a:lstStyle/>
                        <a:p>
                          <a:pPr>
                            <a:lnSpc>
                              <a:spcPct val="107000"/>
                            </a:lnSpc>
                            <a:spcAft>
                              <a:spcPts val="800"/>
                            </a:spcAft>
                          </a:pPr>
                          <a:r>
                            <a:rPr lang="en-GB" sz="1200" b="1" cap="all" dirty="0">
                              <a:solidFill>
                                <a:schemeClr val="tx1"/>
                              </a:solidFill>
                              <a:effectLst/>
                            </a:rPr>
                            <a:t>Sensors differences:</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cap="all">
                              <a:solidFill>
                                <a:schemeClr val="tx1"/>
                              </a:solidFill>
                              <a:effectLst/>
                            </a:rPr>
                            <a:t>Pressure sensor TSMC</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200" b="1" cap="all">
                              <a:solidFill>
                                <a:schemeClr val="tx1"/>
                              </a:solidFill>
                              <a:effectLst/>
                            </a:rPr>
                            <a:t>Accelerometer TSMC</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57823235"/>
                      </a:ext>
                    </a:extLst>
                  </a:tr>
                  <a:tr h="190500">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200" b="1" dirty="0">
                              <a:solidFill>
                                <a:schemeClr val="tx1"/>
                              </a:solidFill>
                              <a:effectLst/>
                            </a:rPr>
                            <a:t>Pre</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Post</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dirty="0">
                              <a:solidFill>
                                <a:schemeClr val="tx1"/>
                              </a:solidFill>
                              <a:effectLst/>
                            </a:rPr>
                            <a:t>Correction factor pre-post</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Pre</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Post</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Correction factor pre-post</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552708183"/>
                      </a:ext>
                    </a:extLst>
                  </a:tr>
                  <a:tr h="190500">
                    <a:tc>
                      <a:txBody>
                        <a:bodyPr/>
                        <a:lstStyle/>
                        <a:p>
                          <a:pPr>
                            <a:lnSpc>
                              <a:spcPct val="107000"/>
                            </a:lnSpc>
                            <a:spcAft>
                              <a:spcPts val="800"/>
                            </a:spcAft>
                          </a:pPr>
                          <a:r>
                            <a:rPr lang="en-GB" sz="1200" b="1" cap="all">
                              <a:solidFill>
                                <a:schemeClr val="tx1"/>
                              </a:solidFill>
                              <a:effectLst/>
                            </a:rPr>
                            <a:t>mass homogeneous (</a:t>
                          </a:r>
                          <a14:m>
                            <m:oMath xmlns:m="http://schemas.openxmlformats.org/officeDocument/2006/math">
                              <m:sSup>
                                <m:sSupPr>
                                  <m:ctrlPr>
                                    <a:rPr lang="en-GB" sz="1200" b="1" i="1">
                                      <a:solidFill>
                                        <a:schemeClr val="tx1"/>
                                      </a:solidFill>
                                      <a:effectLst/>
                                      <a:latin typeface="Cambria Math" panose="02040503050406030204" pitchFamily="18" charset="0"/>
                                    </a:rPr>
                                  </m:ctrlPr>
                                </m:sSupPr>
                                <m:e>
                                  <m:r>
                                    <a:rPr lang="en-GB" sz="1200" b="1" cap="all" smtClean="0">
                                      <a:solidFill>
                                        <a:schemeClr val="tx1"/>
                                      </a:solidFill>
                                      <a:effectLst/>
                                      <a:latin typeface="Cambria Math" panose="02040503050406030204" pitchFamily="18" charset="0"/>
                                    </a:rPr>
                                    <m:t>𝟏𝟎</m:t>
                                  </m:r>
                                </m:e>
                                <m:sup>
                                  <m:r>
                                    <a:rPr lang="en-GB" sz="1200" b="1" cap="all" smtClean="0">
                                      <a:solidFill>
                                        <a:schemeClr val="tx1"/>
                                      </a:solidFill>
                                      <a:effectLst/>
                                      <a:latin typeface="Cambria Math" panose="02040503050406030204" pitchFamily="18" charset="0"/>
                                    </a:rPr>
                                    <m:t>−</m:t>
                                  </m:r>
                                  <m:r>
                                    <a:rPr lang="en-GB" sz="1200" b="1" cap="all" smtClean="0">
                                      <a:solidFill>
                                        <a:schemeClr val="tx1"/>
                                      </a:solidFill>
                                      <a:effectLst/>
                                      <a:latin typeface="Cambria Math" panose="02040503050406030204" pitchFamily="18" charset="0"/>
                                    </a:rPr>
                                    <m:t>𝟏𝟎</m:t>
                                  </m:r>
                                </m:sup>
                              </m:sSup>
                            </m:oMath>
                          </a14:m>
                          <a:r>
                            <a:rPr lang="en-GB" sz="1200" b="1" cap="all">
                              <a:solidFill>
                                <a:schemeClr val="tx1"/>
                              </a:solidFill>
                              <a:effectLst/>
                            </a:rPr>
                            <a:t>kg)</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1.8995</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dirty="0">
                              <a:solidFill>
                                <a:schemeClr val="tx1"/>
                              </a:solidFill>
                              <a:effectLst/>
                            </a:rPr>
                            <a:t>1.7149 </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1.1076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200" b="1" i="1" smtClean="0">
                                    <a:solidFill>
                                      <a:schemeClr val="tx1"/>
                                    </a:solidFill>
                                    <a:effectLst/>
                                    <a:latin typeface="Cambria Math" panose="02040503050406030204" pitchFamily="18" charset="0"/>
                                  </a:rPr>
                                  <m:t>𝟓</m:t>
                                </m:r>
                                <m:r>
                                  <a:rPr lang="en-GB" sz="1200" b="1" smtClean="0">
                                    <a:solidFill>
                                      <a:schemeClr val="tx1"/>
                                    </a:solidFill>
                                    <a:effectLst/>
                                    <a:latin typeface="Cambria Math" panose="02040503050406030204" pitchFamily="18" charset="0"/>
                                  </a:rPr>
                                  <m:t>.</m:t>
                                </m:r>
                                <m:r>
                                  <a:rPr lang="en-GB" sz="1200" b="1" i="1" smtClean="0">
                                    <a:solidFill>
                                      <a:schemeClr val="tx1"/>
                                    </a:solidFill>
                                    <a:effectLst/>
                                    <a:latin typeface="Cambria Math" panose="02040503050406030204" pitchFamily="18" charset="0"/>
                                  </a:rPr>
                                  <m:t>𝟏𝟔𝟏𝟏</m:t>
                                </m:r>
                              </m:oMath>
                            </m:oMathPara>
                          </a14:m>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4.6596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1.1076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75577599"/>
                      </a:ext>
                    </a:extLst>
                  </a:tr>
                  <a:tr h="190500">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8704925"/>
                      </a:ext>
                    </a:extLst>
                  </a:tr>
                  <a:tr h="190500">
                    <a:tc>
                      <a:txBody>
                        <a:bodyPr/>
                        <a:lstStyle/>
                        <a:p>
                          <a:pPr>
                            <a:lnSpc>
                              <a:spcPct val="107000"/>
                            </a:lnSpc>
                            <a:spcAft>
                              <a:spcPts val="800"/>
                            </a:spcAft>
                          </a:pPr>
                          <a:r>
                            <a:rPr lang="en-GB" sz="1200" b="1" cap="all" dirty="0">
                              <a:solidFill>
                                <a:schemeClr val="tx1"/>
                              </a:solidFill>
                              <a:effectLst/>
                            </a:rPr>
                            <a:t>vertical Resonance frequency (kHz)</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147.16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134.69</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1.093</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dirty="0">
                              <a:solidFill>
                                <a:schemeClr val="tx1"/>
                              </a:solidFill>
                              <a:effectLst/>
                            </a:rPr>
                            <a:t>      106.89</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100.52</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1.063</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247854323"/>
                      </a:ext>
                    </a:extLst>
                  </a:tr>
                  <a:tr h="190500">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40050288"/>
                      </a:ext>
                    </a:extLst>
                  </a:tr>
                  <a:tr h="190500">
                    <a:tc>
                      <a:txBody>
                        <a:bodyPr/>
                        <a:lstStyle/>
                        <a:p>
                          <a:pPr>
                            <a:lnSpc>
                              <a:spcPct val="107000"/>
                            </a:lnSpc>
                            <a:spcAft>
                              <a:spcPts val="800"/>
                            </a:spcAft>
                          </a:pPr>
                          <a:r>
                            <a:rPr lang="en-GB" sz="1200" b="1" cap="all">
                              <a:solidFill>
                                <a:schemeClr val="tx1"/>
                              </a:solidFill>
                              <a:effectLst/>
                            </a:rPr>
                            <a:t>vertical Stiffness(N/m)</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162.39</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122.82</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1.322</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      232.796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dirty="0">
                              <a:solidFill>
                                <a:schemeClr val="tx1"/>
                              </a:solidFill>
                              <a:effectLst/>
                            </a:rPr>
                            <a:t>185.87 </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dirty="0">
                              <a:solidFill>
                                <a:schemeClr val="tx1"/>
                              </a:solidFill>
                              <a:effectLst/>
                            </a:rPr>
                            <a:t>1.252</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97060896"/>
                      </a:ext>
                    </a:extLst>
                  </a:tr>
                </a:tbl>
              </a:graphicData>
            </a:graphic>
          </p:graphicFrame>
        </mc:Choice>
        <mc:Fallback xmlns="">
          <p:graphicFrame>
            <p:nvGraphicFramePr>
              <p:cNvPr id="63" name="Tabella 62">
                <a:extLst>
                  <a:ext uri="{FF2B5EF4-FFF2-40B4-BE49-F238E27FC236}">
                    <a16:creationId xmlns:a16="http://schemas.microsoft.com/office/drawing/2014/main" id="{E0C2FB8D-A6A3-841C-017B-B17B0C8E9511}"/>
                  </a:ext>
                </a:extLst>
              </p:cNvPr>
              <p:cNvGraphicFramePr>
                <a:graphicFrameLocks noGrp="1"/>
              </p:cNvGraphicFramePr>
              <p:nvPr>
                <p:extLst>
                  <p:ext uri="{D42A27DB-BD31-4B8C-83A1-F6EECF244321}">
                    <p14:modId xmlns:p14="http://schemas.microsoft.com/office/powerpoint/2010/main" val="3011070596"/>
                  </p:ext>
                </p:extLst>
              </p:nvPr>
            </p:nvGraphicFramePr>
            <p:xfrm>
              <a:off x="-447740" y="-3656166"/>
              <a:ext cx="10515600" cy="2292035"/>
            </p:xfrm>
            <a:graphic>
              <a:graphicData uri="http://schemas.openxmlformats.org/drawingml/2006/table">
                <a:tbl>
                  <a:tblPr firstRow="1" firstCol="1" bandRow="1">
                    <a:tableStyleId>{5C22544A-7EE6-4342-B048-85BDC9FD1C3A}</a:tableStyleId>
                  </a:tblPr>
                  <a:tblGrid>
                    <a:gridCol w="2107326">
                      <a:extLst>
                        <a:ext uri="{9D8B030D-6E8A-4147-A177-3AD203B41FA5}">
                          <a16:colId xmlns:a16="http://schemas.microsoft.com/office/drawing/2014/main" val="1084942979"/>
                        </a:ext>
                      </a:extLst>
                    </a:gridCol>
                    <a:gridCol w="1686702">
                      <a:extLst>
                        <a:ext uri="{9D8B030D-6E8A-4147-A177-3AD203B41FA5}">
                          <a16:colId xmlns:a16="http://schemas.microsoft.com/office/drawing/2014/main" val="2860018637"/>
                        </a:ext>
                      </a:extLst>
                    </a:gridCol>
                    <a:gridCol w="1011601">
                      <a:extLst>
                        <a:ext uri="{9D8B030D-6E8A-4147-A177-3AD203B41FA5}">
                          <a16:colId xmlns:a16="http://schemas.microsoft.com/office/drawing/2014/main" val="883542701"/>
                        </a:ext>
                      </a:extLst>
                    </a:gridCol>
                    <a:gridCol w="1814993">
                      <a:extLst>
                        <a:ext uri="{9D8B030D-6E8A-4147-A177-3AD203B41FA5}">
                          <a16:colId xmlns:a16="http://schemas.microsoft.com/office/drawing/2014/main" val="3316715754"/>
                        </a:ext>
                      </a:extLst>
                    </a:gridCol>
                    <a:gridCol w="1512143">
                      <a:extLst>
                        <a:ext uri="{9D8B030D-6E8A-4147-A177-3AD203B41FA5}">
                          <a16:colId xmlns:a16="http://schemas.microsoft.com/office/drawing/2014/main" val="4009878465"/>
                        </a:ext>
                      </a:extLst>
                    </a:gridCol>
                    <a:gridCol w="908548">
                      <a:extLst>
                        <a:ext uri="{9D8B030D-6E8A-4147-A177-3AD203B41FA5}">
                          <a16:colId xmlns:a16="http://schemas.microsoft.com/office/drawing/2014/main" val="3320482625"/>
                        </a:ext>
                      </a:extLst>
                    </a:gridCol>
                    <a:gridCol w="1474287">
                      <a:extLst>
                        <a:ext uri="{9D8B030D-6E8A-4147-A177-3AD203B41FA5}">
                          <a16:colId xmlns:a16="http://schemas.microsoft.com/office/drawing/2014/main" val="2127525279"/>
                        </a:ext>
                      </a:extLst>
                    </a:gridCol>
                  </a:tblGrid>
                  <a:tr h="381572">
                    <a:tc>
                      <a:txBody>
                        <a:bodyPr/>
                        <a:lstStyle/>
                        <a:p>
                          <a:pPr>
                            <a:lnSpc>
                              <a:spcPct val="107000"/>
                            </a:lnSpc>
                            <a:spcAft>
                              <a:spcPts val="800"/>
                            </a:spcAft>
                          </a:pPr>
                          <a:r>
                            <a:rPr lang="en-GB" sz="1200" b="1" cap="all" dirty="0">
                              <a:solidFill>
                                <a:schemeClr val="tx1"/>
                              </a:solidFill>
                              <a:effectLst/>
                            </a:rPr>
                            <a:t>Sensors differences:</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cap="all">
                              <a:solidFill>
                                <a:schemeClr val="tx1"/>
                              </a:solidFill>
                              <a:effectLst/>
                            </a:rPr>
                            <a:t>Pressure sensor TSMC</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200" b="1" cap="all">
                              <a:solidFill>
                                <a:schemeClr val="tx1"/>
                              </a:solidFill>
                              <a:effectLst/>
                            </a:rPr>
                            <a:t>Accelerometer TSMC</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57823235"/>
                      </a:ext>
                    </a:extLst>
                  </a:tr>
                  <a:tr h="381572">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200" b="1" dirty="0">
                              <a:solidFill>
                                <a:schemeClr val="tx1"/>
                              </a:solidFill>
                              <a:effectLst/>
                            </a:rPr>
                            <a:t>Pre</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Post</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dirty="0">
                              <a:solidFill>
                                <a:schemeClr val="tx1"/>
                              </a:solidFill>
                              <a:effectLst/>
                            </a:rPr>
                            <a:t>Correction factor pre-post</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Pre</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Post</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Correction factor pre-post</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552708183"/>
                      </a:ext>
                    </a:extLst>
                  </a:tr>
                  <a:tr h="384747">
                    <a:tc>
                      <a:txBody>
                        <a:bodyPr/>
                        <a:lstStyle/>
                        <a:p>
                          <a:endParaRPr lang="en-US"/>
                        </a:p>
                      </a:txBody>
                      <a:tcPr marL="68580" marR="68580" marT="0" marB="0">
                        <a:blipFill>
                          <a:blip r:embed="rId3"/>
                          <a:stretch>
                            <a:fillRect l="-289" t="-214286" r="-400000" b="-319048"/>
                          </a:stretch>
                        </a:blipFill>
                      </a:tcPr>
                    </a:tc>
                    <a:tc>
                      <a:txBody>
                        <a:bodyPr/>
                        <a:lstStyle/>
                        <a:p>
                          <a:pPr>
                            <a:lnSpc>
                              <a:spcPct val="107000"/>
                            </a:lnSpc>
                            <a:spcAft>
                              <a:spcPts val="800"/>
                            </a:spcAft>
                          </a:pPr>
                          <a:r>
                            <a:rPr lang="en-GB" sz="1200" b="1">
                              <a:solidFill>
                                <a:schemeClr val="tx1"/>
                              </a:solidFill>
                              <a:effectLst/>
                            </a:rPr>
                            <a:t>1.8995</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dirty="0">
                              <a:solidFill>
                                <a:schemeClr val="tx1"/>
                              </a:solidFill>
                              <a:effectLst/>
                            </a:rPr>
                            <a:t>1.7149 </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1.1076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3"/>
                          <a:stretch>
                            <a:fillRect l="-438710" t="-214286" r="-159274" b="-319048"/>
                          </a:stretch>
                        </a:blipFill>
                      </a:tcPr>
                    </a:tc>
                    <a:tc>
                      <a:txBody>
                        <a:bodyPr/>
                        <a:lstStyle/>
                        <a:p>
                          <a:pPr>
                            <a:lnSpc>
                              <a:spcPct val="107000"/>
                            </a:lnSpc>
                            <a:spcAft>
                              <a:spcPts val="800"/>
                            </a:spcAft>
                          </a:pPr>
                          <a:r>
                            <a:rPr lang="en-GB" sz="1200" b="1">
                              <a:solidFill>
                                <a:schemeClr val="tx1"/>
                              </a:solidFill>
                              <a:effectLst/>
                            </a:rPr>
                            <a:t>4.6596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1.1076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75577599"/>
                      </a:ext>
                    </a:extLst>
                  </a:tr>
                  <a:tr h="190500">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8704925"/>
                      </a:ext>
                    </a:extLst>
                  </a:tr>
                  <a:tr h="381572">
                    <a:tc>
                      <a:txBody>
                        <a:bodyPr/>
                        <a:lstStyle/>
                        <a:p>
                          <a:pPr>
                            <a:lnSpc>
                              <a:spcPct val="107000"/>
                            </a:lnSpc>
                            <a:spcAft>
                              <a:spcPts val="800"/>
                            </a:spcAft>
                          </a:pPr>
                          <a:r>
                            <a:rPr lang="en-GB" sz="1200" b="1" cap="all" dirty="0">
                              <a:solidFill>
                                <a:schemeClr val="tx1"/>
                              </a:solidFill>
                              <a:effectLst/>
                            </a:rPr>
                            <a:t>vertical Resonance frequency (kHz)</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147.16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134.69</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1.093</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dirty="0">
                              <a:solidFill>
                                <a:schemeClr val="tx1"/>
                              </a:solidFill>
                              <a:effectLst/>
                            </a:rPr>
                            <a:t>      106.89</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100.52</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1.063</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247854323"/>
                      </a:ext>
                    </a:extLst>
                  </a:tr>
                  <a:tr h="190500">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40050288"/>
                      </a:ext>
                    </a:extLst>
                  </a:tr>
                  <a:tr h="381572">
                    <a:tc>
                      <a:txBody>
                        <a:bodyPr/>
                        <a:lstStyle/>
                        <a:p>
                          <a:pPr>
                            <a:lnSpc>
                              <a:spcPct val="107000"/>
                            </a:lnSpc>
                            <a:spcAft>
                              <a:spcPts val="800"/>
                            </a:spcAft>
                          </a:pPr>
                          <a:r>
                            <a:rPr lang="en-GB" sz="1200" b="1" cap="all">
                              <a:solidFill>
                                <a:schemeClr val="tx1"/>
                              </a:solidFill>
                              <a:effectLst/>
                            </a:rPr>
                            <a:t>vertical Stiffness(N/m)</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162.39</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122.82</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a:solidFill>
                                <a:schemeClr val="tx1"/>
                              </a:solidFill>
                              <a:effectLst/>
                            </a:rPr>
                            <a:t>1.322</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a:solidFill>
                                <a:schemeClr val="tx1"/>
                              </a:solidFill>
                              <a:effectLst/>
                            </a:rPr>
                            <a:t>      232.796</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200" b="1" dirty="0">
                              <a:solidFill>
                                <a:schemeClr val="tx1"/>
                              </a:solidFill>
                              <a:effectLst/>
                            </a:rPr>
                            <a:t>185.87 </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800"/>
                            </a:spcAft>
                          </a:pPr>
                          <a:r>
                            <a:rPr lang="en-GB" sz="1200" b="1" dirty="0">
                              <a:solidFill>
                                <a:schemeClr val="tx1"/>
                              </a:solidFill>
                              <a:effectLst/>
                            </a:rPr>
                            <a:t>1.252</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97060896"/>
                      </a:ext>
                    </a:extLst>
                  </a:tr>
                </a:tbl>
              </a:graphicData>
            </a:graphic>
          </p:graphicFrame>
        </mc:Fallback>
      </mc:AlternateContent>
      <p:graphicFrame>
        <p:nvGraphicFramePr>
          <p:cNvPr id="72" name="Tabella 71">
            <a:extLst>
              <a:ext uri="{FF2B5EF4-FFF2-40B4-BE49-F238E27FC236}">
                <a16:creationId xmlns:a16="http://schemas.microsoft.com/office/drawing/2014/main" id="{BC87BBB7-9B49-FFC2-F613-7AA7FF50364E}"/>
              </a:ext>
            </a:extLst>
          </p:cNvPr>
          <p:cNvGraphicFramePr>
            <a:graphicFrameLocks noGrp="1"/>
          </p:cNvGraphicFramePr>
          <p:nvPr>
            <p:extLst>
              <p:ext uri="{D42A27DB-BD31-4B8C-83A1-F6EECF244321}">
                <p14:modId xmlns:p14="http://schemas.microsoft.com/office/powerpoint/2010/main" val="3914043756"/>
              </p:ext>
            </p:extLst>
          </p:nvPr>
        </p:nvGraphicFramePr>
        <p:xfrm>
          <a:off x="-8288500" y="4292026"/>
          <a:ext cx="4869263" cy="1525716"/>
        </p:xfrm>
        <a:graphic>
          <a:graphicData uri="http://schemas.openxmlformats.org/drawingml/2006/table">
            <a:tbl>
              <a:tblPr firstRow="1" firstCol="1" bandRow="1">
                <a:tableStyleId>{5C22544A-7EE6-4342-B048-85BDC9FD1C3A}</a:tableStyleId>
              </a:tblPr>
              <a:tblGrid>
                <a:gridCol w="1438879">
                  <a:extLst>
                    <a:ext uri="{9D8B030D-6E8A-4147-A177-3AD203B41FA5}">
                      <a16:colId xmlns:a16="http://schemas.microsoft.com/office/drawing/2014/main" val="400425463"/>
                    </a:ext>
                  </a:extLst>
                </a:gridCol>
                <a:gridCol w="381847">
                  <a:extLst>
                    <a:ext uri="{9D8B030D-6E8A-4147-A177-3AD203B41FA5}">
                      <a16:colId xmlns:a16="http://schemas.microsoft.com/office/drawing/2014/main" val="2710262702"/>
                    </a:ext>
                  </a:extLst>
                </a:gridCol>
                <a:gridCol w="1509685">
                  <a:extLst>
                    <a:ext uri="{9D8B030D-6E8A-4147-A177-3AD203B41FA5}">
                      <a16:colId xmlns:a16="http://schemas.microsoft.com/office/drawing/2014/main" val="3825066134"/>
                    </a:ext>
                  </a:extLst>
                </a:gridCol>
                <a:gridCol w="162560">
                  <a:extLst>
                    <a:ext uri="{9D8B030D-6E8A-4147-A177-3AD203B41FA5}">
                      <a16:colId xmlns:a16="http://schemas.microsoft.com/office/drawing/2014/main" val="3273813373"/>
                    </a:ext>
                  </a:extLst>
                </a:gridCol>
                <a:gridCol w="1376292">
                  <a:extLst>
                    <a:ext uri="{9D8B030D-6E8A-4147-A177-3AD203B41FA5}">
                      <a16:colId xmlns:a16="http://schemas.microsoft.com/office/drawing/2014/main" val="2507628254"/>
                    </a:ext>
                  </a:extLst>
                </a:gridCol>
              </a:tblGrid>
              <a:tr h="190500">
                <a:tc>
                  <a:txBody>
                    <a:bodyPr/>
                    <a:lstStyle/>
                    <a:p>
                      <a:pPr>
                        <a:lnSpc>
                          <a:spcPct val="107000"/>
                        </a:lnSpc>
                        <a:spcAft>
                          <a:spcPts val="800"/>
                        </a:spcAft>
                      </a:pPr>
                      <a:r>
                        <a:rPr lang="en-GB" sz="1200" b="1" cap="all" dirty="0">
                          <a:solidFill>
                            <a:schemeClr val="tx1"/>
                          </a:solidFill>
                          <a:effectLst/>
                        </a:rPr>
                        <a:t>Accelerometer</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nSpc>
                          <a:spcPct val="107000"/>
                        </a:lnSpc>
                        <a:spcAft>
                          <a:spcPts val="800"/>
                        </a:spcAft>
                      </a:pPr>
                      <a:r>
                        <a:rPr lang="en-GB" sz="1200" b="1" cap="all" dirty="0">
                          <a:solidFill>
                            <a:schemeClr val="tx1"/>
                          </a:solidFill>
                          <a:effectLst/>
                        </a:rPr>
                        <a:t>Pre-fabrication</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GB"/>
                    </a:p>
                  </a:txBody>
                  <a:tcPr/>
                </a:tc>
                <a:tc>
                  <a:txBody>
                    <a:bodyPr/>
                    <a:lstStyle/>
                    <a:p>
                      <a:pPr>
                        <a:lnSpc>
                          <a:spcPct val="107000"/>
                        </a:lnSpc>
                        <a:spcAft>
                          <a:spcPts val="800"/>
                        </a:spcAft>
                      </a:pPr>
                      <a:r>
                        <a:rPr lang="en-GB" sz="1200" b="1" cap="all">
                          <a:solidFill>
                            <a:schemeClr val="tx1"/>
                          </a:solidFill>
                          <a:effectLst/>
                        </a:rPr>
                        <a:t>Post-fabrication</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253338933"/>
                  </a:ext>
                </a:extLst>
              </a:tr>
              <a:tr h="190500">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68180283"/>
                  </a:ext>
                </a:extLst>
              </a:tr>
              <a:tr h="190500">
                <a:tc>
                  <a:txBody>
                    <a:bodyPr/>
                    <a:lstStyle/>
                    <a:p>
                      <a:pPr>
                        <a:lnSpc>
                          <a:spcPct val="107000"/>
                        </a:lnSpc>
                        <a:spcAft>
                          <a:spcPts val="800"/>
                        </a:spcAft>
                      </a:pPr>
                      <a:r>
                        <a:rPr lang="en-GB" sz="1200" b="1" cap="all">
                          <a:solidFill>
                            <a:schemeClr val="tx1"/>
                          </a:solidFill>
                          <a:effectLst/>
                        </a:rPr>
                        <a:t>horizontal fr (kHz)</a:t>
                      </a:r>
                      <a:endParaRPr lang="en-GB" sz="12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2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200" b="1" dirty="0">
                          <a:solidFill>
                            <a:schemeClr val="tx1"/>
                          </a:solidFill>
                          <a:effectLst/>
                        </a:rPr>
                        <a:t>471.46</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200" b="1" dirty="0">
                          <a:solidFill>
                            <a:schemeClr val="tx1"/>
                          </a:solidFill>
                          <a:effectLst/>
                        </a:rPr>
                        <a:t>477.23</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30959682"/>
                  </a:ext>
                </a:extLst>
              </a:tr>
              <a:tr h="190500">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2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45084238"/>
                  </a:ext>
                </a:extLst>
              </a:tr>
              <a:tr h="190500">
                <a:tc>
                  <a:txBody>
                    <a:bodyPr/>
                    <a:lstStyle/>
                    <a:p>
                      <a:pPr>
                        <a:lnSpc>
                          <a:spcPct val="107000"/>
                        </a:lnSpc>
                        <a:spcAft>
                          <a:spcPts val="800"/>
                        </a:spcAft>
                      </a:pPr>
                      <a:r>
                        <a:rPr lang="en-GB" sz="1200" b="1" cap="all" dirty="0">
                          <a:solidFill>
                            <a:schemeClr val="tx1"/>
                          </a:solidFill>
                          <a:effectLst/>
                        </a:rPr>
                        <a:t>horizontal k (N/m)</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200" b="1" dirty="0">
                          <a:solidFill>
                            <a:schemeClr val="tx1"/>
                          </a:solidFill>
                          <a:effectLst/>
                        </a:rPr>
                        <a:t>4528.889</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2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200" b="1" dirty="0">
                          <a:solidFill>
                            <a:schemeClr val="tx1"/>
                          </a:solidFill>
                          <a:effectLst/>
                        </a:rPr>
                        <a:t>4189.516</a:t>
                      </a:r>
                      <a:endParaRPr lang="en-GB" sz="12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974969243"/>
                  </a:ext>
                </a:extLst>
              </a:tr>
            </a:tbl>
          </a:graphicData>
        </a:graphic>
      </p:graphicFrame>
      <p:sp>
        <p:nvSpPr>
          <p:cNvPr id="76" name="Rectangle 1">
            <a:extLst>
              <a:ext uri="{FF2B5EF4-FFF2-40B4-BE49-F238E27FC236}">
                <a16:creationId xmlns:a16="http://schemas.microsoft.com/office/drawing/2014/main" id="{E2CE77C8-A394-DE6A-737A-FB473E4A4F52}"/>
              </a:ext>
            </a:extLst>
          </p:cNvPr>
          <p:cNvSpPr>
            <a:spLocks noChangeArrowheads="1"/>
          </p:cNvSpPr>
          <p:nvPr/>
        </p:nvSpPr>
        <p:spPr bwMode="auto">
          <a:xfrm>
            <a:off x="1806517" y="667244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mc:AlternateContent xmlns:mc="http://schemas.openxmlformats.org/markup-compatibility/2006" xmlns:a14="http://schemas.microsoft.com/office/drawing/2010/main">
        <mc:Choice Requires="a14">
          <p:sp>
            <p:nvSpPr>
              <p:cNvPr id="78" name="CasellaDiTesto 77">
                <a:extLst>
                  <a:ext uri="{FF2B5EF4-FFF2-40B4-BE49-F238E27FC236}">
                    <a16:creationId xmlns:a16="http://schemas.microsoft.com/office/drawing/2014/main" id="{ADC61CEF-3A52-2D17-BC18-B2AC64E5419A}"/>
                  </a:ext>
                </a:extLst>
              </p:cNvPr>
              <p:cNvSpPr txBox="1"/>
              <p:nvPr/>
            </p:nvSpPr>
            <p:spPr>
              <a:xfrm>
                <a:off x="15265172" y="536585"/>
                <a:ext cx="10749982" cy="2868606"/>
              </a:xfrm>
              <a:prstGeom prst="rect">
                <a:avLst/>
              </a:prstGeom>
              <a:noFill/>
            </p:spPr>
            <p:txBody>
              <a:bodyPr wrap="square">
                <a:spAutoFit/>
              </a:bodyPr>
              <a:lstStyle/>
              <a:p>
                <a:pPr algn="just">
                  <a:lnSpc>
                    <a:spcPct val="107000"/>
                  </a:lnSpc>
                  <a:spcAft>
                    <a:spcPts val="800"/>
                  </a:spcAft>
                </a:pPr>
                <a:r>
                  <a:rPr lang="en-GB" sz="1200" i="1" dirty="0">
                    <a:effectLst/>
                    <a:latin typeface="Cambria Math" panose="02040503050406030204" pitchFamily="18" charset="0"/>
                    <a:ea typeface="Calibri" panose="020F0502020204030204" pitchFamily="34" charset="0"/>
                    <a:cs typeface="Arial" panose="020B0604020202020204" pitchFamily="34" charset="0"/>
                  </a:rPr>
                  <a:t>			</a:t>
                </a:r>
                <a:r>
                  <a:rPr lang="en-GB" sz="1200" dirty="0">
                    <a:effectLst/>
                    <a:latin typeface="Calibri" panose="020F0502020204030204" pitchFamily="34" charset="0"/>
                    <a:ea typeface="Calibri" panose="020F0502020204030204" pitchFamily="34" charset="0"/>
                    <a:cs typeface="Arial" panose="020B0604020202020204" pitchFamily="34" charset="0"/>
                  </a:rPr>
                  <a:t> </a:t>
                </a:r>
                <a:r>
                  <a:rPr lang="en-GB" sz="1200" b="1" dirty="0">
                    <a:solidFill>
                      <a:schemeClr val="accent4"/>
                    </a:solidFill>
                    <a:effectLst/>
                    <a:latin typeface="Calibri" panose="020F0502020204030204" pitchFamily="34" charset="0"/>
                    <a:ea typeface="Calibri" panose="020F0502020204030204" pitchFamily="34" charset="0"/>
                    <a:cs typeface="Arial" panose="020B0604020202020204" pitchFamily="34" charset="0"/>
                  </a:rPr>
                  <a:t>Pre-fabrication case</a:t>
                </a:r>
                <a:r>
                  <a:rPr lang="en-GB" sz="1200" dirty="0">
                    <a:effectLst/>
                    <a:latin typeface="Calibri" panose="020F0502020204030204" pitchFamily="34" charset="0"/>
                    <a:ea typeface="Calibri" panose="020F0502020204030204" pitchFamily="34" charset="0"/>
                    <a:cs typeface="Arial" panose="020B0604020202020204" pitchFamily="34" charset="0"/>
                  </a:rPr>
                  <a:t>:</a:t>
                </a:r>
                <a:endParaRPr lang="en-GB" sz="1200" i="1" dirty="0">
                  <a:effectLst/>
                  <a:latin typeface="Cambria Math" panose="02040503050406030204" pitchFamily="18"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200" i="1" smtClean="0">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𝑘</m:t>
                          </m:r>
                        </m:e>
                        <m:sub>
                          <m:r>
                            <a:rPr lang="en-GB" sz="1200" i="1">
                              <a:effectLst/>
                              <a:latin typeface="Cambria Math" panose="02040503050406030204" pitchFamily="18" charset="0"/>
                              <a:ea typeface="Calibri" panose="020F0502020204030204" pitchFamily="34" charset="0"/>
                              <a:cs typeface="Arial" panose="020B0604020202020204" pitchFamily="34" charset="0"/>
                            </a:rPr>
                            <m:t>𝑐h𝑎𝑛𝑔𝑒</m:t>
                          </m:r>
                        </m:sub>
                      </m:sSub>
                      <m:r>
                        <a:rPr lang="en-GB" sz="1200" i="1">
                          <a:effectLst/>
                          <a:latin typeface="Cambria Math" panose="02040503050406030204" pitchFamily="18" charset="0"/>
                          <a:ea typeface="Calibri" panose="020F0502020204030204" pitchFamily="34" charset="0"/>
                          <a:cs typeface="Arial" panose="020B0604020202020204" pitchFamily="34" charset="0"/>
                        </a:rPr>
                        <m:t>=</m:t>
                      </m:r>
                      <m:f>
                        <m:fPr>
                          <m:ctrlPr>
                            <a:rPr lang="en-GB" sz="1200" i="1">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𝑘</m:t>
                              </m:r>
                            </m:e>
                            <m:sub>
                              <m:r>
                                <a:rPr lang="en-GB" sz="1200" i="1">
                                  <a:effectLst/>
                                  <a:latin typeface="Cambria Math" panose="02040503050406030204" pitchFamily="18" charset="0"/>
                                  <a:ea typeface="Calibri" panose="020F0502020204030204" pitchFamily="34" charset="0"/>
                                  <a:cs typeface="Arial" panose="020B0604020202020204" pitchFamily="34" charset="0"/>
                                </a:rPr>
                                <m:t>𝑎𝑐𝑐𝑒𝑙𝑒𝑟𝑜𝑚𝑒𝑡𝑒𝑟</m:t>
                              </m:r>
                              <m:r>
                                <a:rPr lang="en-GB" sz="1200" i="1">
                                  <a:effectLst/>
                                  <a:latin typeface="Cambria Math" panose="02040503050406030204" pitchFamily="18" charset="0"/>
                                  <a:ea typeface="Calibri" panose="020F0502020204030204" pitchFamily="34" charset="0"/>
                                  <a:cs typeface="Arial" panose="020B0604020202020204" pitchFamily="34" charset="0"/>
                                </a:rPr>
                                <m:t> </m:t>
                              </m:r>
                            </m:sub>
                          </m:sSub>
                        </m:num>
                        <m:den>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𝑘</m:t>
                              </m:r>
                            </m:e>
                            <m:sub>
                              <m:r>
                                <a:rPr lang="en-GB" sz="1200" i="1">
                                  <a:effectLst/>
                                  <a:latin typeface="Cambria Math" panose="02040503050406030204" pitchFamily="18" charset="0"/>
                                  <a:ea typeface="Calibri" panose="020F0502020204030204" pitchFamily="34" charset="0"/>
                                  <a:cs typeface="Arial" panose="020B0604020202020204" pitchFamily="34" charset="0"/>
                                </a:rPr>
                                <m:t>𝑝𝑟𝑒𝑠𝑠𝑢𝑟𝑒</m:t>
                              </m:r>
                              <m:r>
                                <a:rPr lang="en-GB" sz="1200" i="1">
                                  <a:effectLst/>
                                  <a:latin typeface="Cambria Math" panose="02040503050406030204" pitchFamily="18" charset="0"/>
                                  <a:ea typeface="Calibri" panose="020F0502020204030204" pitchFamily="34" charset="0"/>
                                  <a:cs typeface="Arial" panose="020B0604020202020204" pitchFamily="34" charset="0"/>
                                </a:rPr>
                                <m:t> </m:t>
                              </m:r>
                              <m:r>
                                <a:rPr lang="en-GB" sz="1200" i="1">
                                  <a:effectLst/>
                                  <a:latin typeface="Cambria Math" panose="02040503050406030204" pitchFamily="18" charset="0"/>
                                  <a:ea typeface="Calibri" panose="020F0502020204030204" pitchFamily="34" charset="0"/>
                                  <a:cs typeface="Arial" panose="020B0604020202020204" pitchFamily="34" charset="0"/>
                                </a:rPr>
                                <m:t>𝑠𝑒𝑛𝑠𝑜𝑟</m:t>
                              </m:r>
                            </m:sub>
                          </m:sSub>
                        </m:den>
                      </m:f>
                      <m:r>
                        <a:rPr lang="en-GB" sz="1200" i="1">
                          <a:effectLst/>
                          <a:latin typeface="Cambria Math" panose="02040503050406030204" pitchFamily="18" charset="0"/>
                          <a:ea typeface="Calibri" panose="020F0502020204030204" pitchFamily="34" charset="0"/>
                          <a:cs typeface="Arial" panose="020B0604020202020204" pitchFamily="34" charset="0"/>
                        </a:rPr>
                        <m:t>=</m:t>
                      </m:r>
                      <m:f>
                        <m:fPr>
                          <m:ctrlPr>
                            <a:rPr lang="en-GB" sz="1200" i="1">
                              <a:effectLst/>
                              <a:latin typeface="Cambria Math" panose="02040503050406030204" pitchFamily="18" charset="0"/>
                              <a:ea typeface="Calibri" panose="020F0502020204030204" pitchFamily="34" charset="0"/>
                              <a:cs typeface="Arial" panose="020B0604020202020204" pitchFamily="34" charset="0"/>
                            </a:rPr>
                          </m:ctrlPr>
                        </m:fPr>
                        <m:num>
                          <m:r>
                            <a:rPr lang="en-GB" sz="1200" i="1">
                              <a:effectLst/>
                              <a:latin typeface="Cambria Math" panose="02040503050406030204" pitchFamily="18" charset="0"/>
                              <a:ea typeface="Calibri" panose="020F0502020204030204" pitchFamily="34" charset="0"/>
                              <a:cs typeface="Arial" panose="020B0604020202020204" pitchFamily="34" charset="0"/>
                            </a:rPr>
                            <m:t>232.796</m:t>
                          </m:r>
                          <m:r>
                            <a:rPr lang="en-GB" sz="1200" i="1">
                              <a:effectLst/>
                              <a:latin typeface="Cambria Math" panose="02040503050406030204" pitchFamily="18" charset="0"/>
                              <a:ea typeface="Calibri" panose="020F0502020204030204" pitchFamily="34" charset="0"/>
                              <a:cs typeface="Arial" panose="020B0604020202020204" pitchFamily="34" charset="0"/>
                            </a:rPr>
                            <m:t>𝑁</m:t>
                          </m:r>
                          <m:r>
                            <a:rPr lang="en-GB" sz="1200" i="1">
                              <a:effectLst/>
                              <a:latin typeface="Cambria Math" panose="02040503050406030204" pitchFamily="18" charset="0"/>
                              <a:ea typeface="Calibri" panose="020F0502020204030204" pitchFamily="34" charset="0"/>
                              <a:cs typeface="Arial" panose="020B0604020202020204" pitchFamily="34" charset="0"/>
                            </a:rPr>
                            <m:t>/</m:t>
                          </m:r>
                          <m:r>
                            <a:rPr lang="en-GB" sz="1200" i="1">
                              <a:effectLst/>
                              <a:latin typeface="Cambria Math" panose="02040503050406030204" pitchFamily="18" charset="0"/>
                              <a:ea typeface="Calibri" panose="020F0502020204030204" pitchFamily="34" charset="0"/>
                              <a:cs typeface="Arial" panose="020B0604020202020204" pitchFamily="34" charset="0"/>
                            </a:rPr>
                            <m:t>𝑚</m:t>
                          </m:r>
                        </m:num>
                        <m:den>
                          <m:r>
                            <a:rPr lang="en-GB" sz="1200" i="1">
                              <a:effectLst/>
                              <a:latin typeface="Cambria Math" panose="02040503050406030204" pitchFamily="18" charset="0"/>
                              <a:ea typeface="Calibri" panose="020F0502020204030204" pitchFamily="34" charset="0"/>
                              <a:cs typeface="Arial" panose="020B0604020202020204" pitchFamily="34" charset="0"/>
                            </a:rPr>
                            <m:t>162.39 </m:t>
                          </m:r>
                          <m:r>
                            <a:rPr lang="en-GB" sz="1200" i="1">
                              <a:effectLst/>
                              <a:latin typeface="Cambria Math" panose="02040503050406030204" pitchFamily="18" charset="0"/>
                              <a:ea typeface="Calibri" panose="020F0502020204030204" pitchFamily="34" charset="0"/>
                              <a:cs typeface="Arial" panose="020B0604020202020204" pitchFamily="34" charset="0"/>
                            </a:rPr>
                            <m:t>𝑁</m:t>
                          </m:r>
                          <m:r>
                            <a:rPr lang="en-GB" sz="1200" i="1">
                              <a:effectLst/>
                              <a:latin typeface="Cambria Math" panose="02040503050406030204" pitchFamily="18" charset="0"/>
                              <a:ea typeface="Calibri" panose="020F0502020204030204" pitchFamily="34" charset="0"/>
                              <a:cs typeface="Arial" panose="020B0604020202020204" pitchFamily="34" charset="0"/>
                            </a:rPr>
                            <m:t>/</m:t>
                          </m:r>
                          <m:r>
                            <a:rPr lang="en-GB" sz="1200" i="1">
                              <a:effectLst/>
                              <a:latin typeface="Cambria Math" panose="02040503050406030204" pitchFamily="18" charset="0"/>
                              <a:ea typeface="Calibri" panose="020F0502020204030204" pitchFamily="34" charset="0"/>
                              <a:cs typeface="Arial" panose="020B0604020202020204" pitchFamily="34" charset="0"/>
                            </a:rPr>
                            <m:t>𝑚</m:t>
                          </m:r>
                        </m:den>
                      </m:f>
                      <m:r>
                        <a:rPr lang="en-GB" sz="1200" i="1">
                          <a:effectLst/>
                          <a:latin typeface="Cambria Math" panose="02040503050406030204" pitchFamily="18" charset="0"/>
                          <a:ea typeface="Calibri" panose="020F0502020204030204" pitchFamily="34" charset="0"/>
                          <a:cs typeface="Arial" panose="020B0604020202020204" pitchFamily="34" charset="0"/>
                        </a:rPr>
                        <m:t>=</m:t>
                      </m:r>
                      <m:r>
                        <a:rPr lang="en-GB" sz="1200" b="1" i="1">
                          <a:effectLst/>
                          <a:latin typeface="Cambria Math" panose="02040503050406030204" pitchFamily="18" charset="0"/>
                          <a:ea typeface="Calibri" panose="020F0502020204030204" pitchFamily="34" charset="0"/>
                          <a:cs typeface="Arial" panose="020B0604020202020204" pitchFamily="34" charset="0"/>
                        </a:rPr>
                        <m:t>𝟏</m:t>
                      </m:r>
                      <m:r>
                        <a:rPr lang="en-GB" sz="1200" b="1" i="1">
                          <a:effectLst/>
                          <a:latin typeface="Cambria Math" panose="02040503050406030204" pitchFamily="18" charset="0"/>
                          <a:ea typeface="Calibri" panose="020F0502020204030204" pitchFamily="34" charset="0"/>
                          <a:cs typeface="Arial" panose="020B0604020202020204" pitchFamily="34" charset="0"/>
                        </a:rPr>
                        <m:t>.</m:t>
                      </m:r>
                      <m:r>
                        <a:rPr lang="en-GB" sz="1200" b="1" i="1">
                          <a:effectLst/>
                          <a:latin typeface="Cambria Math" panose="02040503050406030204" pitchFamily="18" charset="0"/>
                          <a:ea typeface="Calibri" panose="020F0502020204030204" pitchFamily="34" charset="0"/>
                          <a:cs typeface="Arial" panose="020B0604020202020204" pitchFamily="34" charset="0"/>
                        </a:rPr>
                        <m:t>𝟒𝟑𝟒</m:t>
                      </m:r>
                    </m:oMath>
                  </m:oMathPara>
                </a14:m>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𝑚</m:t>
                          </m:r>
                        </m:e>
                        <m:sub>
                          <m:r>
                            <a:rPr lang="en-GB" sz="1200" i="1">
                              <a:effectLst/>
                              <a:latin typeface="Cambria Math" panose="02040503050406030204" pitchFamily="18" charset="0"/>
                              <a:ea typeface="Calibri" panose="020F0502020204030204" pitchFamily="34" charset="0"/>
                              <a:cs typeface="Arial" panose="020B0604020202020204" pitchFamily="34" charset="0"/>
                            </a:rPr>
                            <m:t>𝑐h𝑎𝑛𝑔𝑒</m:t>
                          </m:r>
                        </m:sub>
                      </m:sSub>
                      <m:r>
                        <a:rPr lang="en-GB" sz="1200" i="1">
                          <a:effectLst/>
                          <a:latin typeface="Cambria Math" panose="02040503050406030204" pitchFamily="18" charset="0"/>
                          <a:ea typeface="Calibri" panose="020F0502020204030204" pitchFamily="34" charset="0"/>
                          <a:cs typeface="Arial" panose="020B0604020202020204" pitchFamily="34" charset="0"/>
                        </a:rPr>
                        <m:t>=</m:t>
                      </m:r>
                      <m:f>
                        <m:fPr>
                          <m:ctrlPr>
                            <a:rPr lang="en-GB" sz="1200" i="1">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𝑚</m:t>
                              </m:r>
                            </m:e>
                            <m:sub>
                              <m:r>
                                <a:rPr lang="en-GB" sz="1200" i="1">
                                  <a:effectLst/>
                                  <a:latin typeface="Cambria Math" panose="02040503050406030204" pitchFamily="18" charset="0"/>
                                  <a:ea typeface="Calibri" panose="020F0502020204030204" pitchFamily="34" charset="0"/>
                                  <a:cs typeface="Arial" panose="020B0604020202020204" pitchFamily="34" charset="0"/>
                                </a:rPr>
                                <m:t>h𝑜𝑚𝑜𝑔</m:t>
                              </m:r>
                              <m:r>
                                <a:rPr lang="en-GB" sz="1200" i="1">
                                  <a:effectLst/>
                                  <a:latin typeface="Cambria Math" panose="02040503050406030204" pitchFamily="18" charset="0"/>
                                  <a:ea typeface="Calibri" panose="020F0502020204030204" pitchFamily="34" charset="0"/>
                                  <a:cs typeface="Arial" panose="020B0604020202020204" pitchFamily="34" charset="0"/>
                                </a:rPr>
                                <m:t> </m:t>
                              </m:r>
                              <m:r>
                                <a:rPr lang="en-GB" sz="1200" i="1">
                                  <a:effectLst/>
                                  <a:latin typeface="Cambria Math" panose="02040503050406030204" pitchFamily="18" charset="0"/>
                                  <a:ea typeface="Calibri" panose="020F0502020204030204" pitchFamily="34" charset="0"/>
                                  <a:cs typeface="Arial" panose="020B0604020202020204" pitchFamily="34" charset="0"/>
                                </a:rPr>
                                <m:t>𝑎𝑐𝑐𝑒𝑙𝑒𝑟𝑜𝑚𝑒𝑡𝑒𝑟</m:t>
                              </m:r>
                            </m:sub>
                          </m:sSub>
                        </m:num>
                        <m:den>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𝑚</m:t>
                              </m:r>
                            </m:e>
                            <m:sub>
                              <m:r>
                                <a:rPr lang="en-GB" sz="1200" i="1">
                                  <a:effectLst/>
                                  <a:latin typeface="Cambria Math" panose="02040503050406030204" pitchFamily="18" charset="0"/>
                                  <a:ea typeface="Calibri" panose="020F0502020204030204" pitchFamily="34" charset="0"/>
                                  <a:cs typeface="Arial" panose="020B0604020202020204" pitchFamily="34" charset="0"/>
                                </a:rPr>
                                <m:t>h𝑜𝑚𝑜𝑔</m:t>
                              </m:r>
                              <m:r>
                                <a:rPr lang="en-GB" sz="1200" i="1">
                                  <a:effectLst/>
                                  <a:latin typeface="Cambria Math" panose="02040503050406030204" pitchFamily="18" charset="0"/>
                                  <a:ea typeface="Calibri" panose="020F0502020204030204" pitchFamily="34" charset="0"/>
                                  <a:cs typeface="Arial" panose="020B0604020202020204" pitchFamily="34" charset="0"/>
                                </a:rPr>
                                <m:t> </m:t>
                              </m:r>
                              <m:r>
                                <a:rPr lang="en-GB" sz="1200" i="1">
                                  <a:effectLst/>
                                  <a:latin typeface="Cambria Math" panose="02040503050406030204" pitchFamily="18" charset="0"/>
                                  <a:ea typeface="Calibri" panose="020F0502020204030204" pitchFamily="34" charset="0"/>
                                  <a:cs typeface="Arial" panose="020B0604020202020204" pitchFamily="34" charset="0"/>
                                </a:rPr>
                                <m:t>𝑝𝑟𝑒𝑠𝑠𝑢𝑟𝑒</m:t>
                              </m:r>
                              <m:r>
                                <a:rPr lang="en-GB" sz="1200" i="1">
                                  <a:effectLst/>
                                  <a:latin typeface="Cambria Math" panose="02040503050406030204" pitchFamily="18" charset="0"/>
                                  <a:ea typeface="Calibri" panose="020F0502020204030204" pitchFamily="34" charset="0"/>
                                  <a:cs typeface="Arial" panose="020B0604020202020204" pitchFamily="34" charset="0"/>
                                </a:rPr>
                                <m:t> </m:t>
                              </m:r>
                              <m:r>
                                <a:rPr lang="en-GB" sz="1200" i="1">
                                  <a:effectLst/>
                                  <a:latin typeface="Cambria Math" panose="02040503050406030204" pitchFamily="18" charset="0"/>
                                  <a:ea typeface="Calibri" panose="020F0502020204030204" pitchFamily="34" charset="0"/>
                                  <a:cs typeface="Arial" panose="020B0604020202020204" pitchFamily="34" charset="0"/>
                                </a:rPr>
                                <m:t>𝑠𝑒𝑛𝑠𝑜𝑟</m:t>
                              </m:r>
                            </m:sub>
                          </m:sSub>
                        </m:den>
                      </m:f>
                      <m:r>
                        <a:rPr lang="en-GB" sz="1200" i="1">
                          <a:effectLst/>
                          <a:latin typeface="Cambria Math" panose="02040503050406030204" pitchFamily="18" charset="0"/>
                          <a:ea typeface="Calibri" panose="020F0502020204030204" pitchFamily="34" charset="0"/>
                          <a:cs typeface="Arial" panose="020B0604020202020204" pitchFamily="34" charset="0"/>
                        </a:rPr>
                        <m:t>=</m:t>
                      </m:r>
                      <m:f>
                        <m:fPr>
                          <m:ctrlPr>
                            <a:rPr lang="en-GB" sz="1200" i="1">
                              <a:effectLst/>
                              <a:latin typeface="Cambria Math" panose="02040503050406030204" pitchFamily="18" charset="0"/>
                              <a:ea typeface="Calibri" panose="020F0502020204030204" pitchFamily="34" charset="0"/>
                              <a:cs typeface="Arial" panose="020B0604020202020204" pitchFamily="34" charset="0"/>
                            </a:rPr>
                          </m:ctrlPr>
                        </m:fPr>
                        <m:num>
                          <m:r>
                            <a:rPr lang="en-GB" sz="1200" i="1">
                              <a:effectLst/>
                              <a:latin typeface="Cambria Math" panose="02040503050406030204" pitchFamily="18" charset="0"/>
                              <a:ea typeface="Calibri" panose="020F0502020204030204" pitchFamily="34" charset="0"/>
                              <a:cs typeface="Arial" panose="020B0604020202020204" pitchFamily="34" charset="0"/>
                            </a:rPr>
                            <m:t>5.1611∗</m:t>
                          </m:r>
                          <m:sSup>
                            <m:sSupPr>
                              <m:ctrlPr>
                                <a:rPr lang="en-GB" sz="1200" i="1">
                                  <a:effectLst/>
                                  <a:latin typeface="Cambria Math" panose="02040503050406030204" pitchFamily="18" charset="0"/>
                                  <a:ea typeface="Calibri" panose="020F0502020204030204" pitchFamily="34" charset="0"/>
                                  <a:cs typeface="Arial" panose="020B0604020202020204" pitchFamily="34" charset="0"/>
                                </a:rPr>
                              </m:ctrlPr>
                            </m:sSupPr>
                            <m:e>
                              <m:r>
                                <a:rPr lang="en-GB" sz="1200" i="1">
                                  <a:effectLst/>
                                  <a:latin typeface="Cambria Math" panose="02040503050406030204" pitchFamily="18" charset="0"/>
                                  <a:ea typeface="Calibri" panose="020F0502020204030204" pitchFamily="34" charset="0"/>
                                  <a:cs typeface="Arial" panose="020B0604020202020204" pitchFamily="34" charset="0"/>
                                </a:rPr>
                                <m:t>10</m:t>
                              </m:r>
                            </m:e>
                            <m:sup>
                              <m:r>
                                <a:rPr lang="en-GB" sz="1200" i="1">
                                  <a:effectLst/>
                                  <a:latin typeface="Cambria Math" panose="02040503050406030204" pitchFamily="18" charset="0"/>
                                  <a:ea typeface="Calibri" panose="020F0502020204030204" pitchFamily="34" charset="0"/>
                                  <a:cs typeface="Arial" panose="020B0604020202020204" pitchFamily="34" charset="0"/>
                                </a:rPr>
                                <m:t>−10</m:t>
                              </m:r>
                            </m:sup>
                          </m:sSup>
                          <m:r>
                            <a:rPr lang="en-GB" sz="1200" i="1">
                              <a:effectLst/>
                              <a:latin typeface="Cambria Math" panose="02040503050406030204" pitchFamily="18" charset="0"/>
                              <a:ea typeface="Calibri" panose="020F0502020204030204" pitchFamily="34" charset="0"/>
                              <a:cs typeface="Arial" panose="020B0604020202020204" pitchFamily="34" charset="0"/>
                            </a:rPr>
                            <m:t>𝑘𝑔</m:t>
                          </m:r>
                        </m:num>
                        <m:den>
                          <m:r>
                            <a:rPr lang="en-GB" sz="1200" i="1">
                              <a:effectLst/>
                              <a:latin typeface="Cambria Math" panose="02040503050406030204" pitchFamily="18" charset="0"/>
                              <a:ea typeface="Calibri" panose="020F0502020204030204" pitchFamily="34" charset="0"/>
                              <a:cs typeface="Arial" panose="020B0604020202020204" pitchFamily="34" charset="0"/>
                            </a:rPr>
                            <m:t>1.8995∗</m:t>
                          </m:r>
                          <m:sSup>
                            <m:sSupPr>
                              <m:ctrlPr>
                                <a:rPr lang="en-GB" sz="1200" i="1">
                                  <a:effectLst/>
                                  <a:latin typeface="Cambria Math" panose="02040503050406030204" pitchFamily="18" charset="0"/>
                                  <a:ea typeface="Calibri" panose="020F0502020204030204" pitchFamily="34" charset="0"/>
                                  <a:cs typeface="Arial" panose="020B0604020202020204" pitchFamily="34" charset="0"/>
                                </a:rPr>
                              </m:ctrlPr>
                            </m:sSupPr>
                            <m:e>
                              <m:r>
                                <a:rPr lang="en-GB" sz="1200" i="1">
                                  <a:effectLst/>
                                  <a:latin typeface="Cambria Math" panose="02040503050406030204" pitchFamily="18" charset="0"/>
                                  <a:ea typeface="Calibri" panose="020F0502020204030204" pitchFamily="34" charset="0"/>
                                  <a:cs typeface="Arial" panose="020B0604020202020204" pitchFamily="34" charset="0"/>
                                </a:rPr>
                                <m:t>10</m:t>
                              </m:r>
                            </m:e>
                            <m:sup>
                              <m:r>
                                <a:rPr lang="en-GB" sz="1200" i="1">
                                  <a:effectLst/>
                                  <a:latin typeface="Cambria Math" panose="02040503050406030204" pitchFamily="18" charset="0"/>
                                  <a:ea typeface="Calibri" panose="020F0502020204030204" pitchFamily="34" charset="0"/>
                                  <a:cs typeface="Arial" panose="020B0604020202020204" pitchFamily="34" charset="0"/>
                                </a:rPr>
                                <m:t>−10</m:t>
                              </m:r>
                            </m:sup>
                          </m:sSup>
                          <m:r>
                            <a:rPr lang="en-GB" sz="1200" i="1">
                              <a:effectLst/>
                              <a:latin typeface="Cambria Math" panose="02040503050406030204" pitchFamily="18" charset="0"/>
                              <a:ea typeface="Calibri" panose="020F0502020204030204" pitchFamily="34" charset="0"/>
                              <a:cs typeface="Arial" panose="020B0604020202020204" pitchFamily="34" charset="0"/>
                            </a:rPr>
                            <m:t>𝑘𝑔</m:t>
                          </m:r>
                        </m:den>
                      </m:f>
                      <m:r>
                        <a:rPr lang="en-GB" sz="1200" i="1">
                          <a:effectLst/>
                          <a:latin typeface="Cambria Math" panose="02040503050406030204" pitchFamily="18" charset="0"/>
                          <a:ea typeface="Calibri" panose="020F0502020204030204" pitchFamily="34" charset="0"/>
                          <a:cs typeface="Arial" panose="020B0604020202020204" pitchFamily="34" charset="0"/>
                        </a:rPr>
                        <m:t>=</m:t>
                      </m:r>
                      <m:r>
                        <a:rPr lang="en-GB" sz="1200" b="1" i="1">
                          <a:effectLst/>
                          <a:latin typeface="Cambria Math" panose="02040503050406030204" pitchFamily="18" charset="0"/>
                          <a:ea typeface="Calibri" panose="020F0502020204030204" pitchFamily="34" charset="0"/>
                          <a:cs typeface="Arial" panose="020B0604020202020204" pitchFamily="34" charset="0"/>
                        </a:rPr>
                        <m:t>𝟐</m:t>
                      </m:r>
                      <m:r>
                        <a:rPr lang="en-GB" sz="1200" b="1" i="1">
                          <a:effectLst/>
                          <a:latin typeface="Cambria Math" panose="02040503050406030204" pitchFamily="18" charset="0"/>
                          <a:ea typeface="Calibri" panose="020F0502020204030204" pitchFamily="34" charset="0"/>
                          <a:cs typeface="Arial" panose="020B0604020202020204" pitchFamily="34" charset="0"/>
                        </a:rPr>
                        <m:t>.</m:t>
                      </m:r>
                      <m:r>
                        <a:rPr lang="en-GB" sz="1200" b="1" i="1">
                          <a:effectLst/>
                          <a:latin typeface="Cambria Math" panose="02040503050406030204" pitchFamily="18" charset="0"/>
                          <a:ea typeface="Calibri" panose="020F0502020204030204" pitchFamily="34" charset="0"/>
                          <a:cs typeface="Arial" panose="020B0604020202020204" pitchFamily="34" charset="0"/>
                        </a:rPr>
                        <m:t>𝟕𝟏𝟕</m:t>
                      </m:r>
                    </m:oMath>
                  </m:oMathPara>
                </a14:m>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GB" sz="1200" dirty="0">
                    <a:effectLst/>
                    <a:latin typeface="Calibri" panose="020F0502020204030204" pitchFamily="34" charset="0"/>
                    <a:ea typeface="Calibri" panose="020F0502020204030204" pitchFamily="34" charset="0"/>
                    <a:cs typeface="Arial" panose="020B0604020202020204" pitchFamily="34" charset="0"/>
                  </a:rPr>
                  <a:t>			</a:t>
                </a:r>
                <a:r>
                  <a:rPr lang="en-GB" sz="1200" b="1" dirty="0">
                    <a:solidFill>
                      <a:schemeClr val="accent4"/>
                    </a:solidFill>
                    <a:effectLst/>
                    <a:latin typeface="Calibri" panose="020F0502020204030204" pitchFamily="34" charset="0"/>
                    <a:ea typeface="Calibri" panose="020F0502020204030204" pitchFamily="34" charset="0"/>
                    <a:cs typeface="Arial" panose="020B0604020202020204" pitchFamily="34" charset="0"/>
                  </a:rPr>
                  <a:t>Post-fabrication case:</a:t>
                </a: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𝑘</m:t>
                          </m:r>
                        </m:e>
                        <m:sub>
                          <m:r>
                            <a:rPr lang="en-GB" sz="1200" i="1">
                              <a:effectLst/>
                              <a:latin typeface="Cambria Math" panose="02040503050406030204" pitchFamily="18" charset="0"/>
                              <a:ea typeface="Calibri" panose="020F0502020204030204" pitchFamily="34" charset="0"/>
                              <a:cs typeface="Arial" panose="020B0604020202020204" pitchFamily="34" charset="0"/>
                            </a:rPr>
                            <m:t>𝑐h𝑎𝑛𝑔𝑒</m:t>
                          </m:r>
                        </m:sub>
                      </m:sSub>
                      <m:r>
                        <a:rPr lang="en-GB" sz="1200" i="1">
                          <a:effectLst/>
                          <a:latin typeface="Cambria Math" panose="02040503050406030204" pitchFamily="18" charset="0"/>
                          <a:ea typeface="Calibri" panose="020F0502020204030204" pitchFamily="34" charset="0"/>
                          <a:cs typeface="Arial" panose="020B0604020202020204" pitchFamily="34" charset="0"/>
                        </a:rPr>
                        <m:t>=</m:t>
                      </m:r>
                      <m:f>
                        <m:fPr>
                          <m:ctrlPr>
                            <a:rPr lang="en-GB" sz="1200" i="1">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𝑘</m:t>
                              </m:r>
                            </m:e>
                            <m:sub>
                              <m:r>
                                <a:rPr lang="en-GB" sz="1200" i="1">
                                  <a:effectLst/>
                                  <a:latin typeface="Cambria Math" panose="02040503050406030204" pitchFamily="18" charset="0"/>
                                  <a:ea typeface="Calibri" panose="020F0502020204030204" pitchFamily="34" charset="0"/>
                                  <a:cs typeface="Arial" panose="020B0604020202020204" pitchFamily="34" charset="0"/>
                                </a:rPr>
                                <m:t>𝑎𝑐𝑐𝑒𝑙𝑒𝑟𝑜𝑚𝑒𝑡𝑒𝑟</m:t>
                              </m:r>
                              <m:r>
                                <a:rPr lang="en-GB" sz="1200" i="1">
                                  <a:effectLst/>
                                  <a:latin typeface="Cambria Math" panose="02040503050406030204" pitchFamily="18" charset="0"/>
                                  <a:ea typeface="Calibri" panose="020F0502020204030204" pitchFamily="34" charset="0"/>
                                  <a:cs typeface="Arial" panose="020B0604020202020204" pitchFamily="34" charset="0"/>
                                </a:rPr>
                                <m:t> </m:t>
                              </m:r>
                            </m:sub>
                          </m:sSub>
                        </m:num>
                        <m:den>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𝑘</m:t>
                              </m:r>
                            </m:e>
                            <m:sub>
                              <m:r>
                                <a:rPr lang="en-GB" sz="1200" i="1">
                                  <a:effectLst/>
                                  <a:latin typeface="Cambria Math" panose="02040503050406030204" pitchFamily="18" charset="0"/>
                                  <a:ea typeface="Calibri" panose="020F0502020204030204" pitchFamily="34" charset="0"/>
                                  <a:cs typeface="Arial" panose="020B0604020202020204" pitchFamily="34" charset="0"/>
                                </a:rPr>
                                <m:t>𝑝𝑟𝑒𝑠𝑠𝑢𝑟𝑒</m:t>
                              </m:r>
                              <m:r>
                                <a:rPr lang="en-GB" sz="1200" i="1">
                                  <a:effectLst/>
                                  <a:latin typeface="Cambria Math" panose="02040503050406030204" pitchFamily="18" charset="0"/>
                                  <a:ea typeface="Calibri" panose="020F0502020204030204" pitchFamily="34" charset="0"/>
                                  <a:cs typeface="Arial" panose="020B0604020202020204" pitchFamily="34" charset="0"/>
                                </a:rPr>
                                <m:t> </m:t>
                              </m:r>
                              <m:r>
                                <a:rPr lang="en-GB" sz="1200" i="1">
                                  <a:effectLst/>
                                  <a:latin typeface="Cambria Math" panose="02040503050406030204" pitchFamily="18" charset="0"/>
                                  <a:ea typeface="Calibri" panose="020F0502020204030204" pitchFamily="34" charset="0"/>
                                  <a:cs typeface="Arial" panose="020B0604020202020204" pitchFamily="34" charset="0"/>
                                </a:rPr>
                                <m:t>𝑠𝑒𝑛𝑠𝑜𝑟</m:t>
                              </m:r>
                            </m:sub>
                          </m:sSub>
                        </m:den>
                      </m:f>
                      <m:r>
                        <a:rPr lang="en-GB" sz="1200" i="1">
                          <a:effectLst/>
                          <a:latin typeface="Cambria Math" panose="02040503050406030204" pitchFamily="18" charset="0"/>
                          <a:ea typeface="Calibri" panose="020F0502020204030204" pitchFamily="34" charset="0"/>
                          <a:cs typeface="Arial" panose="020B0604020202020204" pitchFamily="34" charset="0"/>
                        </a:rPr>
                        <m:t>=</m:t>
                      </m:r>
                      <m:f>
                        <m:fPr>
                          <m:ctrlPr>
                            <a:rPr lang="en-GB" sz="1200" i="1">
                              <a:effectLst/>
                              <a:latin typeface="Cambria Math" panose="02040503050406030204" pitchFamily="18" charset="0"/>
                              <a:ea typeface="Calibri" panose="020F0502020204030204" pitchFamily="34" charset="0"/>
                              <a:cs typeface="Arial" panose="020B0604020202020204" pitchFamily="34" charset="0"/>
                            </a:rPr>
                          </m:ctrlPr>
                        </m:fPr>
                        <m:num>
                          <m:r>
                            <a:rPr lang="en-GB" sz="1200" i="1">
                              <a:effectLst/>
                              <a:latin typeface="Cambria Math" panose="02040503050406030204" pitchFamily="18" charset="0"/>
                              <a:ea typeface="Calibri" panose="020F0502020204030204" pitchFamily="34" charset="0"/>
                              <a:cs typeface="Arial" panose="020B0604020202020204" pitchFamily="34" charset="0"/>
                            </a:rPr>
                            <m:t>185.87 </m:t>
                          </m:r>
                          <m:r>
                            <a:rPr lang="en-GB" sz="1200" i="1">
                              <a:effectLst/>
                              <a:latin typeface="Cambria Math" panose="02040503050406030204" pitchFamily="18" charset="0"/>
                              <a:ea typeface="Calibri" panose="020F0502020204030204" pitchFamily="34" charset="0"/>
                              <a:cs typeface="Arial" panose="020B0604020202020204" pitchFamily="34" charset="0"/>
                            </a:rPr>
                            <m:t>𝑁</m:t>
                          </m:r>
                          <m:r>
                            <a:rPr lang="en-GB" sz="1200" i="1">
                              <a:effectLst/>
                              <a:latin typeface="Cambria Math" panose="02040503050406030204" pitchFamily="18" charset="0"/>
                              <a:ea typeface="Calibri" panose="020F0502020204030204" pitchFamily="34" charset="0"/>
                              <a:cs typeface="Arial" panose="020B0604020202020204" pitchFamily="34" charset="0"/>
                            </a:rPr>
                            <m:t>/</m:t>
                          </m:r>
                          <m:r>
                            <a:rPr lang="en-GB" sz="1200" i="1">
                              <a:effectLst/>
                              <a:latin typeface="Cambria Math" panose="02040503050406030204" pitchFamily="18" charset="0"/>
                              <a:ea typeface="Calibri" panose="020F0502020204030204" pitchFamily="34" charset="0"/>
                              <a:cs typeface="Arial" panose="020B0604020202020204" pitchFamily="34" charset="0"/>
                            </a:rPr>
                            <m:t>𝑚</m:t>
                          </m:r>
                        </m:num>
                        <m:den>
                          <m:r>
                            <a:rPr lang="en-GB" sz="1200" i="1">
                              <a:effectLst/>
                              <a:latin typeface="Cambria Math" panose="02040503050406030204" pitchFamily="18" charset="0"/>
                              <a:ea typeface="Calibri" panose="020F0502020204030204" pitchFamily="34" charset="0"/>
                              <a:cs typeface="Arial" panose="020B0604020202020204" pitchFamily="34" charset="0"/>
                            </a:rPr>
                            <m:t>122.82 </m:t>
                          </m:r>
                          <m:r>
                            <a:rPr lang="en-GB" sz="1200" i="1">
                              <a:effectLst/>
                              <a:latin typeface="Cambria Math" panose="02040503050406030204" pitchFamily="18" charset="0"/>
                              <a:ea typeface="Calibri" panose="020F0502020204030204" pitchFamily="34" charset="0"/>
                              <a:cs typeface="Arial" panose="020B0604020202020204" pitchFamily="34" charset="0"/>
                            </a:rPr>
                            <m:t>𝑁</m:t>
                          </m:r>
                          <m:r>
                            <a:rPr lang="en-GB" sz="1200" i="1">
                              <a:effectLst/>
                              <a:latin typeface="Cambria Math" panose="02040503050406030204" pitchFamily="18" charset="0"/>
                              <a:ea typeface="Calibri" panose="020F0502020204030204" pitchFamily="34" charset="0"/>
                              <a:cs typeface="Arial" panose="020B0604020202020204" pitchFamily="34" charset="0"/>
                            </a:rPr>
                            <m:t>/</m:t>
                          </m:r>
                          <m:r>
                            <a:rPr lang="en-GB" sz="1200" i="1">
                              <a:effectLst/>
                              <a:latin typeface="Cambria Math" panose="02040503050406030204" pitchFamily="18" charset="0"/>
                              <a:ea typeface="Calibri" panose="020F0502020204030204" pitchFamily="34" charset="0"/>
                              <a:cs typeface="Arial" panose="020B0604020202020204" pitchFamily="34" charset="0"/>
                            </a:rPr>
                            <m:t>𝑚</m:t>
                          </m:r>
                        </m:den>
                      </m:f>
                      <m:r>
                        <a:rPr lang="en-GB" sz="1200" i="1">
                          <a:effectLst/>
                          <a:latin typeface="Cambria Math" panose="02040503050406030204" pitchFamily="18" charset="0"/>
                          <a:ea typeface="Calibri" panose="020F0502020204030204" pitchFamily="34" charset="0"/>
                          <a:cs typeface="Arial" panose="020B0604020202020204" pitchFamily="34" charset="0"/>
                        </a:rPr>
                        <m:t>=</m:t>
                      </m:r>
                      <m:r>
                        <a:rPr lang="en-GB" sz="1200" b="1" i="1">
                          <a:effectLst/>
                          <a:latin typeface="Cambria Math" panose="02040503050406030204" pitchFamily="18" charset="0"/>
                          <a:ea typeface="Calibri" panose="020F0502020204030204" pitchFamily="34" charset="0"/>
                          <a:cs typeface="Arial" panose="020B0604020202020204" pitchFamily="34" charset="0"/>
                        </a:rPr>
                        <m:t>𝟏</m:t>
                      </m:r>
                      <m:r>
                        <a:rPr lang="en-GB" sz="1200" b="1" i="1">
                          <a:effectLst/>
                          <a:latin typeface="Cambria Math" panose="02040503050406030204" pitchFamily="18" charset="0"/>
                          <a:ea typeface="Calibri" panose="020F0502020204030204" pitchFamily="34" charset="0"/>
                          <a:cs typeface="Arial" panose="020B0604020202020204" pitchFamily="34" charset="0"/>
                        </a:rPr>
                        <m:t>.</m:t>
                      </m:r>
                      <m:r>
                        <a:rPr lang="en-GB" sz="1200" b="1" i="1">
                          <a:effectLst/>
                          <a:latin typeface="Cambria Math" panose="02040503050406030204" pitchFamily="18" charset="0"/>
                          <a:ea typeface="Calibri" panose="020F0502020204030204" pitchFamily="34" charset="0"/>
                          <a:cs typeface="Arial" panose="020B0604020202020204" pitchFamily="34" charset="0"/>
                        </a:rPr>
                        <m:t>𝟓𝟏𝟑</m:t>
                      </m:r>
                    </m:oMath>
                  </m:oMathPara>
                </a14:m>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𝑚</m:t>
                          </m:r>
                        </m:e>
                        <m:sub>
                          <m:r>
                            <a:rPr lang="en-GB" sz="1200" i="1">
                              <a:effectLst/>
                              <a:latin typeface="Cambria Math" panose="02040503050406030204" pitchFamily="18" charset="0"/>
                              <a:ea typeface="Calibri" panose="020F0502020204030204" pitchFamily="34" charset="0"/>
                              <a:cs typeface="Arial" panose="020B0604020202020204" pitchFamily="34" charset="0"/>
                            </a:rPr>
                            <m:t>𝑐h𝑎𝑛𝑔𝑒</m:t>
                          </m:r>
                        </m:sub>
                      </m:sSub>
                      <m:r>
                        <a:rPr lang="en-GB" sz="1200" i="1">
                          <a:effectLst/>
                          <a:latin typeface="Cambria Math" panose="02040503050406030204" pitchFamily="18" charset="0"/>
                          <a:ea typeface="Calibri" panose="020F0502020204030204" pitchFamily="34" charset="0"/>
                          <a:cs typeface="Arial" panose="020B0604020202020204" pitchFamily="34" charset="0"/>
                        </a:rPr>
                        <m:t>=</m:t>
                      </m:r>
                      <m:f>
                        <m:fPr>
                          <m:ctrlPr>
                            <a:rPr lang="en-GB" sz="1200" i="1">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𝑚</m:t>
                              </m:r>
                            </m:e>
                            <m:sub>
                              <m:r>
                                <a:rPr lang="en-GB" sz="1200" i="1">
                                  <a:effectLst/>
                                  <a:latin typeface="Cambria Math" panose="02040503050406030204" pitchFamily="18" charset="0"/>
                                  <a:ea typeface="Calibri" panose="020F0502020204030204" pitchFamily="34" charset="0"/>
                                  <a:cs typeface="Arial" panose="020B0604020202020204" pitchFamily="34" charset="0"/>
                                </a:rPr>
                                <m:t>h𝑜𝑚𝑜𝑔</m:t>
                              </m:r>
                              <m:r>
                                <a:rPr lang="en-GB" sz="1200" i="1">
                                  <a:effectLst/>
                                  <a:latin typeface="Cambria Math" panose="02040503050406030204" pitchFamily="18" charset="0"/>
                                  <a:ea typeface="Calibri" panose="020F0502020204030204" pitchFamily="34" charset="0"/>
                                  <a:cs typeface="Arial" panose="020B0604020202020204" pitchFamily="34" charset="0"/>
                                </a:rPr>
                                <m:t> </m:t>
                              </m:r>
                              <m:r>
                                <a:rPr lang="en-GB" sz="1200" i="1">
                                  <a:effectLst/>
                                  <a:latin typeface="Cambria Math" panose="02040503050406030204" pitchFamily="18" charset="0"/>
                                  <a:ea typeface="Calibri" panose="020F0502020204030204" pitchFamily="34" charset="0"/>
                                  <a:cs typeface="Arial" panose="020B0604020202020204" pitchFamily="34" charset="0"/>
                                </a:rPr>
                                <m:t>𝑎𝑐𝑐𝑒𝑙𝑒𝑟𝑜𝑚𝑒𝑡𝑒𝑟</m:t>
                              </m:r>
                            </m:sub>
                          </m:sSub>
                        </m:num>
                        <m:den>
                          <m:sSub>
                            <m:sSubPr>
                              <m:ctrlPr>
                                <a:rPr lang="en-GB" sz="1200" i="1">
                                  <a:effectLst/>
                                  <a:latin typeface="Cambria Math" panose="02040503050406030204" pitchFamily="18" charset="0"/>
                                  <a:ea typeface="Calibri" panose="020F0502020204030204" pitchFamily="34" charset="0"/>
                                  <a:cs typeface="Arial" panose="020B0604020202020204" pitchFamily="34" charset="0"/>
                                </a:rPr>
                              </m:ctrlPr>
                            </m:sSubPr>
                            <m:e>
                              <m:r>
                                <a:rPr lang="en-GB" sz="1200" i="1">
                                  <a:effectLst/>
                                  <a:latin typeface="Cambria Math" panose="02040503050406030204" pitchFamily="18" charset="0"/>
                                  <a:ea typeface="Calibri" panose="020F0502020204030204" pitchFamily="34" charset="0"/>
                                  <a:cs typeface="Arial" panose="020B0604020202020204" pitchFamily="34" charset="0"/>
                                </a:rPr>
                                <m:t>𝑚</m:t>
                              </m:r>
                            </m:e>
                            <m:sub>
                              <m:r>
                                <a:rPr lang="en-GB" sz="1200" i="1">
                                  <a:effectLst/>
                                  <a:latin typeface="Cambria Math" panose="02040503050406030204" pitchFamily="18" charset="0"/>
                                  <a:ea typeface="Calibri" panose="020F0502020204030204" pitchFamily="34" charset="0"/>
                                  <a:cs typeface="Arial" panose="020B0604020202020204" pitchFamily="34" charset="0"/>
                                </a:rPr>
                                <m:t>h𝑜𝑚𝑜𝑔</m:t>
                              </m:r>
                              <m:r>
                                <a:rPr lang="en-GB" sz="1200" i="1">
                                  <a:effectLst/>
                                  <a:latin typeface="Cambria Math" panose="02040503050406030204" pitchFamily="18" charset="0"/>
                                  <a:ea typeface="Calibri" panose="020F0502020204030204" pitchFamily="34" charset="0"/>
                                  <a:cs typeface="Arial" panose="020B0604020202020204" pitchFamily="34" charset="0"/>
                                </a:rPr>
                                <m:t> </m:t>
                              </m:r>
                              <m:r>
                                <a:rPr lang="en-GB" sz="1200" i="1">
                                  <a:effectLst/>
                                  <a:latin typeface="Cambria Math" panose="02040503050406030204" pitchFamily="18" charset="0"/>
                                  <a:ea typeface="Calibri" panose="020F0502020204030204" pitchFamily="34" charset="0"/>
                                  <a:cs typeface="Arial" panose="020B0604020202020204" pitchFamily="34" charset="0"/>
                                </a:rPr>
                                <m:t>𝑝𝑟𝑒𝑠𝑠𝑢𝑟𝑒</m:t>
                              </m:r>
                              <m:r>
                                <a:rPr lang="en-GB" sz="1200" i="1">
                                  <a:effectLst/>
                                  <a:latin typeface="Cambria Math" panose="02040503050406030204" pitchFamily="18" charset="0"/>
                                  <a:ea typeface="Calibri" panose="020F0502020204030204" pitchFamily="34" charset="0"/>
                                  <a:cs typeface="Arial" panose="020B0604020202020204" pitchFamily="34" charset="0"/>
                                </a:rPr>
                                <m:t> </m:t>
                              </m:r>
                              <m:r>
                                <a:rPr lang="en-GB" sz="1200" i="1">
                                  <a:effectLst/>
                                  <a:latin typeface="Cambria Math" panose="02040503050406030204" pitchFamily="18" charset="0"/>
                                  <a:ea typeface="Calibri" panose="020F0502020204030204" pitchFamily="34" charset="0"/>
                                  <a:cs typeface="Arial" panose="020B0604020202020204" pitchFamily="34" charset="0"/>
                                </a:rPr>
                                <m:t>𝑠𝑒𝑛𝑠𝑜𝑟</m:t>
                              </m:r>
                            </m:sub>
                          </m:sSub>
                        </m:den>
                      </m:f>
                      <m:r>
                        <a:rPr lang="en-GB" sz="1200" i="1">
                          <a:effectLst/>
                          <a:latin typeface="Cambria Math" panose="02040503050406030204" pitchFamily="18" charset="0"/>
                          <a:ea typeface="Calibri" panose="020F0502020204030204" pitchFamily="34" charset="0"/>
                          <a:cs typeface="Arial" panose="020B0604020202020204" pitchFamily="34" charset="0"/>
                        </a:rPr>
                        <m:t>=</m:t>
                      </m:r>
                      <m:f>
                        <m:fPr>
                          <m:ctrlPr>
                            <a:rPr lang="en-GB" sz="1200" i="1">
                              <a:effectLst/>
                              <a:latin typeface="Cambria Math" panose="02040503050406030204" pitchFamily="18" charset="0"/>
                              <a:ea typeface="Calibri" panose="020F0502020204030204" pitchFamily="34" charset="0"/>
                              <a:cs typeface="Arial" panose="020B0604020202020204" pitchFamily="34" charset="0"/>
                            </a:rPr>
                          </m:ctrlPr>
                        </m:fPr>
                        <m:num>
                          <m:r>
                            <a:rPr lang="en-GB" sz="1200">
                              <a:solidFill>
                                <a:srgbClr val="000000"/>
                              </a:solidFill>
                              <a:effectLst/>
                              <a:latin typeface="Cambria Math" panose="02040503050406030204" pitchFamily="18" charset="0"/>
                              <a:ea typeface="Times New Roman" panose="02020603050405020304" pitchFamily="18" charset="0"/>
                              <a:cs typeface="Calibri" panose="020F0502020204030204" pitchFamily="34" charset="0"/>
                            </a:rPr>
                            <m:t>4.6596</m:t>
                          </m:r>
                          <m:r>
                            <a:rPr lang="en-GB" sz="1200" i="1">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200" i="1">
                                  <a:effectLst/>
                                  <a:latin typeface="Cambria Math" panose="02040503050406030204" pitchFamily="18" charset="0"/>
                                  <a:ea typeface="Calibri" panose="020F0502020204030204" pitchFamily="34" charset="0"/>
                                  <a:cs typeface="Arial" panose="020B0604020202020204" pitchFamily="34" charset="0"/>
                                </a:rPr>
                              </m:ctrlPr>
                            </m:sSupPr>
                            <m:e>
                              <m:r>
                                <a:rPr lang="en-GB" sz="1200" i="1">
                                  <a:effectLst/>
                                  <a:latin typeface="Cambria Math" panose="02040503050406030204" pitchFamily="18" charset="0"/>
                                  <a:ea typeface="Calibri" panose="020F0502020204030204" pitchFamily="34" charset="0"/>
                                  <a:cs typeface="Arial" panose="020B0604020202020204" pitchFamily="34" charset="0"/>
                                </a:rPr>
                                <m:t>10</m:t>
                              </m:r>
                            </m:e>
                            <m:sup>
                              <m:r>
                                <a:rPr lang="en-GB" sz="1200" i="1">
                                  <a:effectLst/>
                                  <a:latin typeface="Cambria Math" panose="02040503050406030204" pitchFamily="18" charset="0"/>
                                  <a:ea typeface="Calibri" panose="020F0502020204030204" pitchFamily="34" charset="0"/>
                                  <a:cs typeface="Arial" panose="020B0604020202020204" pitchFamily="34" charset="0"/>
                                </a:rPr>
                                <m:t>−10</m:t>
                              </m:r>
                            </m:sup>
                          </m:sSup>
                          <m:r>
                            <a:rPr lang="en-GB" sz="1200" i="1">
                              <a:effectLst/>
                              <a:latin typeface="Cambria Math" panose="02040503050406030204" pitchFamily="18" charset="0"/>
                              <a:ea typeface="Calibri" panose="020F0502020204030204" pitchFamily="34" charset="0"/>
                              <a:cs typeface="Arial" panose="020B0604020202020204" pitchFamily="34" charset="0"/>
                            </a:rPr>
                            <m:t>𝑘𝑔</m:t>
                          </m:r>
                        </m:num>
                        <m:den>
                          <m:r>
                            <a:rPr lang="en-GB" sz="1200">
                              <a:solidFill>
                                <a:srgbClr val="000000"/>
                              </a:solidFill>
                              <a:effectLst/>
                              <a:latin typeface="Cambria Math" panose="02040503050406030204" pitchFamily="18" charset="0"/>
                              <a:ea typeface="Times New Roman" panose="02020603050405020304" pitchFamily="18" charset="0"/>
                              <a:cs typeface="Calibri" panose="020F0502020204030204" pitchFamily="34" charset="0"/>
                            </a:rPr>
                            <m:t>1.7149</m:t>
                          </m:r>
                          <m:r>
                            <a:rPr lang="en-GB" sz="1200" i="1">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200" i="1">
                                  <a:effectLst/>
                                  <a:latin typeface="Cambria Math" panose="02040503050406030204" pitchFamily="18" charset="0"/>
                                  <a:ea typeface="Calibri" panose="020F0502020204030204" pitchFamily="34" charset="0"/>
                                  <a:cs typeface="Arial" panose="020B0604020202020204" pitchFamily="34" charset="0"/>
                                </a:rPr>
                              </m:ctrlPr>
                            </m:sSupPr>
                            <m:e>
                              <m:r>
                                <a:rPr lang="en-GB" sz="1200" i="1">
                                  <a:effectLst/>
                                  <a:latin typeface="Cambria Math" panose="02040503050406030204" pitchFamily="18" charset="0"/>
                                  <a:ea typeface="Calibri" panose="020F0502020204030204" pitchFamily="34" charset="0"/>
                                  <a:cs typeface="Arial" panose="020B0604020202020204" pitchFamily="34" charset="0"/>
                                </a:rPr>
                                <m:t>10</m:t>
                              </m:r>
                            </m:e>
                            <m:sup>
                              <m:r>
                                <a:rPr lang="en-GB" sz="1200" i="1">
                                  <a:effectLst/>
                                  <a:latin typeface="Cambria Math" panose="02040503050406030204" pitchFamily="18" charset="0"/>
                                  <a:ea typeface="Calibri" panose="020F0502020204030204" pitchFamily="34" charset="0"/>
                                  <a:cs typeface="Arial" panose="020B0604020202020204" pitchFamily="34" charset="0"/>
                                </a:rPr>
                                <m:t>−10</m:t>
                              </m:r>
                            </m:sup>
                          </m:sSup>
                          <m:r>
                            <a:rPr lang="en-GB" sz="1200" i="1">
                              <a:effectLst/>
                              <a:latin typeface="Cambria Math" panose="02040503050406030204" pitchFamily="18" charset="0"/>
                              <a:ea typeface="Calibri" panose="020F0502020204030204" pitchFamily="34" charset="0"/>
                              <a:cs typeface="Arial" panose="020B0604020202020204" pitchFamily="34" charset="0"/>
                            </a:rPr>
                            <m:t>𝑘𝑔</m:t>
                          </m:r>
                        </m:den>
                      </m:f>
                      <m:r>
                        <a:rPr lang="en-GB" sz="1200" i="1">
                          <a:effectLst/>
                          <a:latin typeface="Cambria Math" panose="02040503050406030204" pitchFamily="18" charset="0"/>
                          <a:ea typeface="Calibri" panose="020F0502020204030204" pitchFamily="34" charset="0"/>
                          <a:cs typeface="Arial" panose="020B0604020202020204" pitchFamily="34" charset="0"/>
                        </a:rPr>
                        <m:t>=</m:t>
                      </m:r>
                      <m:r>
                        <a:rPr lang="en-GB" sz="1200" b="1" i="1">
                          <a:effectLst/>
                          <a:latin typeface="Cambria Math" panose="02040503050406030204" pitchFamily="18" charset="0"/>
                          <a:ea typeface="Calibri" panose="020F0502020204030204" pitchFamily="34" charset="0"/>
                          <a:cs typeface="Arial" panose="020B0604020202020204" pitchFamily="34" charset="0"/>
                        </a:rPr>
                        <m:t>𝟐</m:t>
                      </m:r>
                      <m:r>
                        <a:rPr lang="en-GB" sz="1200" b="1" i="1">
                          <a:effectLst/>
                          <a:latin typeface="Cambria Math" panose="02040503050406030204" pitchFamily="18" charset="0"/>
                          <a:ea typeface="Calibri" panose="020F0502020204030204" pitchFamily="34" charset="0"/>
                          <a:cs typeface="Arial" panose="020B0604020202020204" pitchFamily="34" charset="0"/>
                        </a:rPr>
                        <m:t>.</m:t>
                      </m:r>
                      <m:r>
                        <a:rPr lang="en-GB" sz="1200" b="1" i="1">
                          <a:effectLst/>
                          <a:latin typeface="Cambria Math" panose="02040503050406030204" pitchFamily="18" charset="0"/>
                          <a:ea typeface="Calibri" panose="020F0502020204030204" pitchFamily="34" charset="0"/>
                          <a:cs typeface="Arial" panose="020B0604020202020204" pitchFamily="34" charset="0"/>
                        </a:rPr>
                        <m:t>𝟕𝟏𝟕</m:t>
                      </m:r>
                    </m:oMath>
                  </m:oMathPara>
                </a14:m>
                <a:endParaRPr lang="en-GB" sz="12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78" name="CasellaDiTesto 77">
                <a:extLst>
                  <a:ext uri="{FF2B5EF4-FFF2-40B4-BE49-F238E27FC236}">
                    <a16:creationId xmlns:a16="http://schemas.microsoft.com/office/drawing/2014/main" id="{ADC61CEF-3A52-2D17-BC18-B2AC64E5419A}"/>
                  </a:ext>
                </a:extLst>
              </p:cNvPr>
              <p:cNvSpPr txBox="1">
                <a:spLocks noRot="1" noChangeAspect="1" noMove="1" noResize="1" noEditPoints="1" noAdjustHandles="1" noChangeArrowheads="1" noChangeShapeType="1" noTextEdit="1"/>
              </p:cNvSpPr>
              <p:nvPr/>
            </p:nvSpPr>
            <p:spPr>
              <a:xfrm>
                <a:off x="15265172" y="536585"/>
                <a:ext cx="10749982" cy="2868606"/>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80" name="Tabella 79">
                <a:extLst>
                  <a:ext uri="{FF2B5EF4-FFF2-40B4-BE49-F238E27FC236}">
                    <a16:creationId xmlns:a16="http://schemas.microsoft.com/office/drawing/2014/main" id="{3EA9C8EE-EBE6-098A-A841-38F0B8B214FA}"/>
                  </a:ext>
                </a:extLst>
              </p:cNvPr>
              <p:cNvGraphicFramePr>
                <a:graphicFrameLocks noGrp="1"/>
              </p:cNvGraphicFramePr>
              <p:nvPr>
                <p:extLst>
                  <p:ext uri="{D42A27DB-BD31-4B8C-83A1-F6EECF244321}">
                    <p14:modId xmlns:p14="http://schemas.microsoft.com/office/powerpoint/2010/main" val="1015146464"/>
                  </p:ext>
                </p:extLst>
              </p:nvPr>
            </p:nvGraphicFramePr>
            <p:xfrm>
              <a:off x="110754" y="1813790"/>
              <a:ext cx="6711667" cy="1434721"/>
            </p:xfrm>
            <a:graphic>
              <a:graphicData uri="http://schemas.openxmlformats.org/drawingml/2006/table">
                <a:tbl>
                  <a:tblPr firstRow="1" firstCol="1" bandRow="1">
                    <a:tableStyleId>{5C22544A-7EE6-4342-B048-85BDC9FD1C3A}</a:tableStyleId>
                  </a:tblPr>
                  <a:tblGrid>
                    <a:gridCol w="3353742">
                      <a:extLst>
                        <a:ext uri="{9D8B030D-6E8A-4147-A177-3AD203B41FA5}">
                          <a16:colId xmlns:a16="http://schemas.microsoft.com/office/drawing/2014/main" val="3669364528"/>
                        </a:ext>
                      </a:extLst>
                    </a:gridCol>
                    <a:gridCol w="3357925">
                      <a:extLst>
                        <a:ext uri="{9D8B030D-6E8A-4147-A177-3AD203B41FA5}">
                          <a16:colId xmlns:a16="http://schemas.microsoft.com/office/drawing/2014/main" val="969907942"/>
                        </a:ext>
                      </a:extLst>
                    </a:gridCol>
                  </a:tblGrid>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400" b="1" i="1" smtClean="0">
                                    <a:solidFill>
                                      <a:schemeClr val="tx1"/>
                                    </a:solidFill>
                                    <a:effectLst/>
                                    <a:latin typeface="Cambria Math" panose="02040503050406030204" pitchFamily="18" charset="0"/>
                                  </a:rPr>
                                  <m:t>𝐛</m:t>
                                </m:r>
                                <m:r>
                                  <a:rPr lang="en-GB" sz="1400" b="1" smtClean="0">
                                    <a:solidFill>
                                      <a:schemeClr val="tx1"/>
                                    </a:solidFill>
                                    <a:effectLst/>
                                    <a:latin typeface="Cambria Math" panose="02040503050406030204" pitchFamily="18" charset="0"/>
                                  </a:rPr>
                                  <m:t>≅</m:t>
                                </m:r>
                                <m:r>
                                  <a:rPr lang="en-GB" sz="1400" b="1" i="1" smtClean="0">
                                    <a:solidFill>
                                      <a:schemeClr val="tx1"/>
                                    </a:solidFill>
                                    <a:effectLst/>
                                    <a:latin typeface="Cambria Math" panose="02040503050406030204" pitchFamily="18" charset="0"/>
                                  </a:rPr>
                                  <m:t>𝟒𝟒𝐮𝐦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Single arm length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487854392"/>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400" b="1" i="1" smtClean="0">
                                    <a:solidFill>
                                      <a:schemeClr val="tx1"/>
                                    </a:solidFill>
                                    <a:effectLst/>
                                    <a:latin typeface="Cambria Math" panose="02040503050406030204" pitchFamily="18" charset="0"/>
                                  </a:rPr>
                                  <m:t>𝐜</m:t>
                                </m:r>
                                <m:r>
                                  <a:rPr lang="en-GB" sz="1400" b="1" smtClean="0">
                                    <a:solidFill>
                                      <a:schemeClr val="tx1"/>
                                    </a:solidFill>
                                    <a:effectLst/>
                                    <a:latin typeface="Cambria Math" panose="02040503050406030204" pitchFamily="18" charset="0"/>
                                  </a:rPr>
                                  <m:t>=</m:t>
                                </m:r>
                                <m:r>
                                  <a:rPr lang="en-GB" sz="1400" b="1" i="1" smtClean="0">
                                    <a:solidFill>
                                      <a:schemeClr val="tx1"/>
                                    </a:solidFill>
                                    <a:effectLst/>
                                    <a:latin typeface="Cambria Math" panose="02040503050406030204" pitchFamily="18" charset="0"/>
                                  </a:rPr>
                                  <m:t>𝟐</m:t>
                                </m:r>
                                <m:r>
                                  <a:rPr lang="en-GB" sz="1400" b="1" smtClean="0">
                                    <a:solidFill>
                                      <a:schemeClr val="tx1"/>
                                    </a:solidFill>
                                    <a:effectLst/>
                                    <a:latin typeface="Cambria Math" panose="02040503050406030204" pitchFamily="18" charset="0"/>
                                  </a:rPr>
                                  <m:t>.</m:t>
                                </m:r>
                                <m:r>
                                  <a:rPr lang="en-GB" sz="1400" b="1" i="1" smtClean="0">
                                    <a:solidFill>
                                      <a:schemeClr val="tx1"/>
                                    </a:solidFill>
                                    <a:effectLst/>
                                    <a:latin typeface="Cambria Math" panose="02040503050406030204" pitchFamily="18" charset="0"/>
                                  </a:rPr>
                                  <m:t>𝟏𝟖𝐮𝐦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Spacing between arms</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76749480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400" b="1" i="1" smtClean="0">
                                    <a:solidFill>
                                      <a:schemeClr val="tx1"/>
                                    </a:solidFill>
                                    <a:effectLst/>
                                    <a:latin typeface="Cambria Math" panose="02040503050406030204" pitchFamily="18" charset="0"/>
                                  </a:rPr>
                                  <m:t>𝐚</m:t>
                                </m:r>
                                <m:r>
                                  <a:rPr lang="en-GB" sz="1400" b="1" smtClean="0">
                                    <a:solidFill>
                                      <a:schemeClr val="tx1"/>
                                    </a:solidFill>
                                    <a:effectLst/>
                                    <a:latin typeface="Cambria Math" panose="02040503050406030204" pitchFamily="18" charset="0"/>
                                  </a:rPr>
                                  <m:t>=</m:t>
                                </m:r>
                                <m:r>
                                  <a:rPr lang="en-GB" sz="1400" b="1" i="1" smtClean="0">
                                    <a:solidFill>
                                      <a:schemeClr val="tx1"/>
                                    </a:solidFill>
                                    <a:effectLst/>
                                    <a:latin typeface="Cambria Math" panose="02040503050406030204" pitchFamily="18" charset="0"/>
                                  </a:rPr>
                                  <m:t>𝟏</m:t>
                                </m:r>
                                <m:r>
                                  <a:rPr lang="en-GB" sz="1400" b="1" smtClean="0">
                                    <a:solidFill>
                                      <a:schemeClr val="tx1"/>
                                    </a:solidFill>
                                    <a:effectLst/>
                                    <a:latin typeface="Cambria Math" panose="02040503050406030204" pitchFamily="18" charset="0"/>
                                  </a:rPr>
                                  <m:t>.</m:t>
                                </m:r>
                                <m:r>
                                  <a:rPr lang="en-GB" sz="1400" b="1" i="1" smtClean="0">
                                    <a:solidFill>
                                      <a:schemeClr val="tx1"/>
                                    </a:solidFill>
                                    <a:effectLst/>
                                    <a:latin typeface="Cambria Math" panose="02040503050406030204" pitchFamily="18" charset="0"/>
                                  </a:rPr>
                                  <m:t>𝟓𝐮𝐦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Single arm width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808593420"/>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400" b="1" i="1" smtClean="0">
                                        <a:solidFill>
                                          <a:schemeClr val="tx1"/>
                                        </a:solidFill>
                                        <a:effectLst/>
                                        <a:latin typeface="Cambria Math" panose="02040503050406030204" pitchFamily="18" charset="0"/>
                                      </a:rPr>
                                    </m:ctrlPr>
                                  </m:sSubPr>
                                  <m:e>
                                    <m:r>
                                      <a:rPr lang="en-GB" sz="1400" b="1" i="1" smtClean="0">
                                        <a:solidFill>
                                          <a:schemeClr val="tx1"/>
                                        </a:solidFill>
                                        <a:effectLst/>
                                        <a:latin typeface="Cambria Math" panose="02040503050406030204" pitchFamily="18" charset="0"/>
                                      </a:rPr>
                                      <m:t>𝐡</m:t>
                                    </m:r>
                                  </m:e>
                                  <m:sub>
                                    <m:r>
                                      <a:rPr lang="en-GB" sz="1400" b="1" i="1" smtClean="0">
                                        <a:solidFill>
                                          <a:schemeClr val="tx1"/>
                                        </a:solidFill>
                                        <a:effectLst/>
                                        <a:latin typeface="Cambria Math" panose="02040503050406030204" pitchFamily="18" charset="0"/>
                                      </a:rPr>
                                      <m:t>𝟎</m:t>
                                    </m:r>
                                  </m:sub>
                                </m:sSub>
                                <m:r>
                                  <a:rPr lang="en-GB" sz="1400" b="1" smtClean="0">
                                    <a:solidFill>
                                      <a:schemeClr val="tx1"/>
                                    </a:solidFill>
                                    <a:effectLst/>
                                    <a:latin typeface="Cambria Math" panose="02040503050406030204" pitchFamily="18" charset="0"/>
                                  </a:rPr>
                                  <m:t>=</m:t>
                                </m:r>
                                <m:r>
                                  <a:rPr lang="en-GB" sz="1400" b="1" i="1">
                                    <a:solidFill>
                                      <a:schemeClr val="tx1"/>
                                    </a:solidFill>
                                    <a:effectLst/>
                                    <a:latin typeface="Cambria Math" panose="02040503050406030204" pitchFamily="18" charset="0"/>
                                  </a:rPr>
                                  <m:t>𝟏</m:t>
                                </m:r>
                                <m:r>
                                  <a:rPr lang="en-GB" sz="1400" b="1">
                                    <a:solidFill>
                                      <a:schemeClr val="tx1"/>
                                    </a:solidFill>
                                    <a:effectLst/>
                                    <a:latin typeface="Cambria Math" panose="02040503050406030204" pitchFamily="18" charset="0"/>
                                  </a:rPr>
                                  <m:t>.</m:t>
                                </m:r>
                                <m:r>
                                  <a:rPr lang="en-GB" sz="1400" b="1" i="1">
                                    <a:solidFill>
                                      <a:schemeClr val="tx1"/>
                                    </a:solidFill>
                                    <a:effectLst/>
                                    <a:latin typeface="Cambria Math" panose="02040503050406030204" pitchFamily="18" charset="0"/>
                                  </a:rPr>
                                  <m:t>𝟏𝐮𝐦</m:t>
                                </m:r>
                              </m:oMath>
                            </m:oMathPara>
                          </a14:m>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400" b="1" dirty="0">
                              <a:solidFill>
                                <a:schemeClr val="tx1"/>
                              </a:solidFill>
                              <a:effectLst/>
                            </a:rPr>
                            <a:t>Horizontal air gap between fixed and movable electrodes</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67030766"/>
                      </a:ext>
                    </a:extLst>
                  </a:tr>
                </a:tbl>
              </a:graphicData>
            </a:graphic>
          </p:graphicFrame>
        </mc:Choice>
        <mc:Fallback xmlns="">
          <p:graphicFrame>
            <p:nvGraphicFramePr>
              <p:cNvPr id="80" name="Tabella 79">
                <a:extLst>
                  <a:ext uri="{FF2B5EF4-FFF2-40B4-BE49-F238E27FC236}">
                    <a16:creationId xmlns:a16="http://schemas.microsoft.com/office/drawing/2014/main" id="{3EA9C8EE-EBE6-098A-A841-38F0B8B214FA}"/>
                  </a:ext>
                </a:extLst>
              </p:cNvPr>
              <p:cNvGraphicFramePr>
                <a:graphicFrameLocks noGrp="1"/>
              </p:cNvGraphicFramePr>
              <p:nvPr>
                <p:extLst>
                  <p:ext uri="{D42A27DB-BD31-4B8C-83A1-F6EECF244321}">
                    <p14:modId xmlns:p14="http://schemas.microsoft.com/office/powerpoint/2010/main" val="1015146464"/>
                  </p:ext>
                </p:extLst>
              </p:nvPr>
            </p:nvGraphicFramePr>
            <p:xfrm>
              <a:off x="110754" y="1813790"/>
              <a:ext cx="6711667" cy="1434721"/>
            </p:xfrm>
            <a:graphic>
              <a:graphicData uri="http://schemas.openxmlformats.org/drawingml/2006/table">
                <a:tbl>
                  <a:tblPr firstRow="1" firstCol="1" bandRow="1">
                    <a:tableStyleId>{5C22544A-7EE6-4342-B048-85BDC9FD1C3A}</a:tableStyleId>
                  </a:tblPr>
                  <a:tblGrid>
                    <a:gridCol w="3353742">
                      <a:extLst>
                        <a:ext uri="{9D8B030D-6E8A-4147-A177-3AD203B41FA5}">
                          <a16:colId xmlns:a16="http://schemas.microsoft.com/office/drawing/2014/main" val="3669364528"/>
                        </a:ext>
                      </a:extLst>
                    </a:gridCol>
                    <a:gridCol w="3357925">
                      <a:extLst>
                        <a:ext uri="{9D8B030D-6E8A-4147-A177-3AD203B41FA5}">
                          <a16:colId xmlns:a16="http://schemas.microsoft.com/office/drawing/2014/main" val="969907942"/>
                        </a:ext>
                      </a:extLst>
                    </a:gridCol>
                  </a:tblGrid>
                  <a:tr h="329883">
                    <a:tc>
                      <a:txBody>
                        <a:bodyPr/>
                        <a:lstStyle/>
                        <a:p>
                          <a:endParaRPr lang="en-US"/>
                        </a:p>
                      </a:txBody>
                      <a:tcPr marL="68580" marR="68580" marT="0" marB="0">
                        <a:blipFill>
                          <a:blip r:embed="rId5"/>
                          <a:stretch>
                            <a:fillRect l="-181" t="-16667" r="-100726" b="-370370"/>
                          </a:stretch>
                        </a:blipFill>
                      </a:tcPr>
                    </a:tc>
                    <a:tc>
                      <a:txBody>
                        <a:bodyPr/>
                        <a:lstStyle/>
                        <a:p>
                          <a:pPr algn="just">
                            <a:lnSpc>
                              <a:spcPct val="107000"/>
                            </a:lnSpc>
                            <a:spcAft>
                              <a:spcPts val="800"/>
                            </a:spcAft>
                          </a:pPr>
                          <a:r>
                            <a:rPr lang="en-GB" sz="1400" b="1" dirty="0">
                              <a:solidFill>
                                <a:schemeClr val="tx1"/>
                              </a:solidFill>
                              <a:effectLst/>
                            </a:rPr>
                            <a:t>Single arm length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487854392"/>
                      </a:ext>
                    </a:extLst>
                  </a:tr>
                  <a:tr h="329883">
                    <a:tc>
                      <a:txBody>
                        <a:bodyPr/>
                        <a:lstStyle/>
                        <a:p>
                          <a:endParaRPr lang="en-US"/>
                        </a:p>
                      </a:txBody>
                      <a:tcPr marL="68580" marR="68580" marT="0" marB="0">
                        <a:blipFill>
                          <a:blip r:embed="rId5"/>
                          <a:stretch>
                            <a:fillRect l="-181" t="-114545" r="-100726" b="-263636"/>
                          </a:stretch>
                        </a:blipFill>
                      </a:tcPr>
                    </a:tc>
                    <a:tc>
                      <a:txBody>
                        <a:bodyPr/>
                        <a:lstStyle/>
                        <a:p>
                          <a:pPr algn="just">
                            <a:lnSpc>
                              <a:spcPct val="107000"/>
                            </a:lnSpc>
                            <a:spcAft>
                              <a:spcPts val="800"/>
                            </a:spcAft>
                          </a:pPr>
                          <a:r>
                            <a:rPr lang="en-GB" sz="1400" b="1" dirty="0">
                              <a:solidFill>
                                <a:schemeClr val="tx1"/>
                              </a:solidFill>
                              <a:effectLst/>
                            </a:rPr>
                            <a:t>Spacing between arms</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767494801"/>
                      </a:ext>
                    </a:extLst>
                  </a:tr>
                  <a:tr h="329883">
                    <a:tc>
                      <a:txBody>
                        <a:bodyPr/>
                        <a:lstStyle/>
                        <a:p>
                          <a:endParaRPr lang="en-US"/>
                        </a:p>
                      </a:txBody>
                      <a:tcPr marL="68580" marR="68580" marT="0" marB="0">
                        <a:blipFill>
                          <a:blip r:embed="rId5"/>
                          <a:stretch>
                            <a:fillRect l="-181" t="-218519" r="-100726" b="-168519"/>
                          </a:stretch>
                        </a:blipFill>
                      </a:tcPr>
                    </a:tc>
                    <a:tc>
                      <a:txBody>
                        <a:bodyPr/>
                        <a:lstStyle/>
                        <a:p>
                          <a:pPr algn="just">
                            <a:lnSpc>
                              <a:spcPct val="107000"/>
                            </a:lnSpc>
                            <a:spcAft>
                              <a:spcPts val="800"/>
                            </a:spcAft>
                          </a:pPr>
                          <a:r>
                            <a:rPr lang="en-GB" sz="1400" b="1" dirty="0">
                              <a:solidFill>
                                <a:schemeClr val="tx1"/>
                              </a:solidFill>
                              <a:effectLst/>
                            </a:rPr>
                            <a:t>Single arm width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808593420"/>
                      </a:ext>
                    </a:extLst>
                  </a:tr>
                  <a:tr h="445072">
                    <a:tc>
                      <a:txBody>
                        <a:bodyPr/>
                        <a:lstStyle/>
                        <a:p>
                          <a:endParaRPr lang="en-US"/>
                        </a:p>
                      </a:txBody>
                      <a:tcPr marL="68580" marR="68580" marT="0" marB="0">
                        <a:blipFill>
                          <a:blip r:embed="rId5"/>
                          <a:stretch>
                            <a:fillRect l="-181" t="-235616" r="-100726" b="-24658"/>
                          </a:stretch>
                        </a:blipFill>
                      </a:tcPr>
                    </a:tc>
                    <a:tc>
                      <a:txBody>
                        <a:bodyPr/>
                        <a:lstStyle/>
                        <a:p>
                          <a:pPr algn="just">
                            <a:lnSpc>
                              <a:spcPct val="107000"/>
                            </a:lnSpc>
                            <a:spcAft>
                              <a:spcPts val="800"/>
                            </a:spcAft>
                          </a:pPr>
                          <a:r>
                            <a:rPr lang="en-GB" sz="1400" b="1" dirty="0">
                              <a:solidFill>
                                <a:schemeClr val="tx1"/>
                              </a:solidFill>
                              <a:effectLst/>
                            </a:rPr>
                            <a:t>Horizontal air gap between fixed and movable electrodes</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67030766"/>
                      </a:ext>
                    </a:extLst>
                  </a:tr>
                </a:tbl>
              </a:graphicData>
            </a:graphic>
          </p:graphicFrame>
        </mc:Fallback>
      </mc:AlternateContent>
      <p:pic>
        <p:nvPicPr>
          <p:cNvPr id="81" name="Immagine 80">
            <a:extLst>
              <a:ext uri="{FF2B5EF4-FFF2-40B4-BE49-F238E27FC236}">
                <a16:creationId xmlns:a16="http://schemas.microsoft.com/office/drawing/2014/main" id="{9434DF6D-EFFC-63DA-9153-CDAF1A9CE93C}"/>
              </a:ext>
            </a:extLst>
          </p:cNvPr>
          <p:cNvPicPr>
            <a:picLocks noChangeAspect="1"/>
          </p:cNvPicPr>
          <p:nvPr/>
        </p:nvPicPr>
        <p:blipFill>
          <a:blip r:embed="rId6"/>
          <a:stretch>
            <a:fillRect/>
          </a:stretch>
        </p:blipFill>
        <p:spPr>
          <a:xfrm>
            <a:off x="8204895" y="10138469"/>
            <a:ext cx="6120130" cy="3046730"/>
          </a:xfrm>
          <a:prstGeom prst="rect">
            <a:avLst/>
          </a:prstGeom>
        </p:spPr>
      </p:pic>
      <p:graphicFrame>
        <p:nvGraphicFramePr>
          <p:cNvPr id="83" name="Tabella 82">
            <a:extLst>
              <a:ext uri="{FF2B5EF4-FFF2-40B4-BE49-F238E27FC236}">
                <a16:creationId xmlns:a16="http://schemas.microsoft.com/office/drawing/2014/main" id="{512A8530-A13D-206F-83F6-F8D64B72DF92}"/>
              </a:ext>
            </a:extLst>
          </p:cNvPr>
          <p:cNvGraphicFramePr>
            <a:graphicFrameLocks noGrp="1"/>
          </p:cNvGraphicFramePr>
          <p:nvPr>
            <p:extLst>
              <p:ext uri="{D42A27DB-BD31-4B8C-83A1-F6EECF244321}">
                <p14:modId xmlns:p14="http://schemas.microsoft.com/office/powerpoint/2010/main" val="2072348135"/>
              </p:ext>
            </p:extLst>
          </p:nvPr>
        </p:nvGraphicFramePr>
        <p:xfrm>
          <a:off x="389745" y="3354537"/>
          <a:ext cx="5972512" cy="3279458"/>
        </p:xfrm>
        <a:graphic>
          <a:graphicData uri="http://schemas.openxmlformats.org/drawingml/2006/table">
            <a:tbl>
              <a:tblPr firstRow="1" firstCol="1" bandRow="1">
                <a:tableStyleId>{5C22544A-7EE6-4342-B048-85BDC9FD1C3A}</a:tableStyleId>
              </a:tblPr>
              <a:tblGrid>
                <a:gridCol w="1987054">
                  <a:extLst>
                    <a:ext uri="{9D8B030D-6E8A-4147-A177-3AD203B41FA5}">
                      <a16:colId xmlns:a16="http://schemas.microsoft.com/office/drawing/2014/main" val="1862553362"/>
                    </a:ext>
                  </a:extLst>
                </a:gridCol>
                <a:gridCol w="2084835">
                  <a:extLst>
                    <a:ext uri="{9D8B030D-6E8A-4147-A177-3AD203B41FA5}">
                      <a16:colId xmlns:a16="http://schemas.microsoft.com/office/drawing/2014/main" val="883742417"/>
                    </a:ext>
                  </a:extLst>
                </a:gridCol>
                <a:gridCol w="1900623">
                  <a:extLst>
                    <a:ext uri="{9D8B030D-6E8A-4147-A177-3AD203B41FA5}">
                      <a16:colId xmlns:a16="http://schemas.microsoft.com/office/drawing/2014/main" val="3476180959"/>
                    </a:ext>
                  </a:extLst>
                </a:gridCol>
              </a:tblGrid>
              <a:tr h="190500">
                <a:tc>
                  <a:txBody>
                    <a:bodyPr/>
                    <a:lstStyle/>
                    <a:p>
                      <a:endParaRPr lang="en-GB" sz="14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cap="all" dirty="0">
                          <a:solidFill>
                            <a:schemeClr val="tx1"/>
                          </a:solidFill>
                          <a:effectLst/>
                        </a:rPr>
                        <a:t>NEW version(Post-fabrication)</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cap="all" dirty="0">
                          <a:solidFill>
                            <a:schemeClr val="tx1"/>
                          </a:solidFill>
                          <a:effectLst/>
                        </a:rPr>
                        <a:t>old version (Post-Fabrication)</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2780119029"/>
                  </a:ext>
                </a:extLst>
              </a:tr>
              <a:tr h="190500">
                <a:tc>
                  <a:txBody>
                    <a:bodyPr/>
                    <a:lstStyle/>
                    <a:p>
                      <a:pPr>
                        <a:lnSpc>
                          <a:spcPct val="107000"/>
                        </a:lnSpc>
                        <a:spcAft>
                          <a:spcPts val="800"/>
                        </a:spcAft>
                      </a:pPr>
                      <a:r>
                        <a:rPr lang="en-GB" sz="1400" b="1" cap="all" dirty="0">
                          <a:solidFill>
                            <a:schemeClr val="tx1"/>
                          </a:solidFill>
                          <a:effectLst/>
                        </a:rPr>
                        <a:t>horizontal </a:t>
                      </a:r>
                      <a:r>
                        <a:rPr lang="en-GB" sz="1400" b="1" cap="all" dirty="0" err="1">
                          <a:solidFill>
                            <a:schemeClr val="tx1"/>
                          </a:solidFill>
                          <a:effectLst/>
                        </a:rPr>
                        <a:t>fr</a:t>
                      </a:r>
                      <a:r>
                        <a:rPr lang="en-GB" sz="1400" b="1" cap="all" dirty="0">
                          <a:solidFill>
                            <a:schemeClr val="tx1"/>
                          </a:solidFill>
                          <a:effectLst/>
                        </a:rPr>
                        <a:t> (kHz)</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dirty="0">
                          <a:solidFill>
                            <a:schemeClr val="tx1"/>
                          </a:solidFill>
                          <a:effectLst/>
                        </a:rPr>
                        <a:t>≅53</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rPr>
                        <a:t>477.23</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645979144"/>
                  </a:ext>
                </a:extLst>
              </a:tr>
              <a:tr h="190500">
                <a:tc>
                  <a:txBody>
                    <a:bodyPr/>
                    <a:lstStyle/>
                    <a:p>
                      <a:endParaRPr lang="en-GB" sz="14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endParaRPr lang="en-GB" sz="14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endParaRPr lang="en-GB" sz="14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35398482"/>
                  </a:ext>
                </a:extLst>
              </a:tr>
              <a:tr h="190500">
                <a:tc>
                  <a:txBody>
                    <a:bodyPr/>
                    <a:lstStyle/>
                    <a:p>
                      <a:pPr>
                        <a:lnSpc>
                          <a:spcPct val="107000"/>
                        </a:lnSpc>
                        <a:spcAft>
                          <a:spcPts val="800"/>
                        </a:spcAft>
                      </a:pPr>
                      <a:r>
                        <a:rPr lang="en-GB" sz="1400" b="1" cap="all" dirty="0">
                          <a:solidFill>
                            <a:schemeClr val="tx1"/>
                          </a:solidFill>
                          <a:effectLst/>
                        </a:rPr>
                        <a:t>horizontal k (N/m)</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dirty="0">
                          <a:solidFill>
                            <a:schemeClr val="tx1"/>
                          </a:solidFill>
                          <a:effectLst/>
                        </a:rPr>
                        <a:t>≅58</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rPr>
                        <a:t>4189.516</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723838699"/>
                  </a:ext>
                </a:extLst>
              </a:tr>
              <a:tr h="190500">
                <a:tc>
                  <a:txBody>
                    <a:bodyPr/>
                    <a:lstStyle/>
                    <a:p>
                      <a:pPr>
                        <a:lnSpc>
                          <a:spcPct val="107000"/>
                        </a:lnSpc>
                        <a:spcAft>
                          <a:spcPts val="800"/>
                        </a:spcAft>
                      </a:pPr>
                      <a:r>
                        <a:rPr lang="en-GB" sz="1400" b="1" cap="all" dirty="0">
                          <a:solidFill>
                            <a:schemeClr val="tx1"/>
                          </a:solidFill>
                          <a:effectLst/>
                        </a:rPr>
                        <a:t>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rPr>
                        <a:t> </a:t>
                      </a:r>
                      <a:endParaRPr lang="en-GB" sz="1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rPr>
                        <a:t> </a:t>
                      </a:r>
                      <a:endParaRPr lang="en-GB" sz="1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958266779"/>
                  </a:ext>
                </a:extLst>
              </a:tr>
              <a:tr h="190500">
                <a:tc>
                  <a:txBody>
                    <a:bodyPr/>
                    <a:lstStyle/>
                    <a:p>
                      <a:pPr>
                        <a:lnSpc>
                          <a:spcPct val="107000"/>
                        </a:lnSpc>
                        <a:spcAft>
                          <a:spcPts val="800"/>
                        </a:spcAft>
                      </a:pPr>
                      <a:r>
                        <a:rPr lang="en-GB" sz="1400" b="1" cap="all" dirty="0">
                          <a:solidFill>
                            <a:schemeClr val="tx1"/>
                          </a:solidFill>
                          <a:effectLst/>
                        </a:rPr>
                        <a:t>Vertical </a:t>
                      </a:r>
                      <a:r>
                        <a:rPr lang="en-GB" sz="1400" b="1" cap="all" dirty="0" err="1">
                          <a:solidFill>
                            <a:schemeClr val="tx1"/>
                          </a:solidFill>
                          <a:effectLst/>
                        </a:rPr>
                        <a:t>fr</a:t>
                      </a:r>
                      <a:r>
                        <a:rPr lang="en-GB" sz="1400" b="1" cap="all" dirty="0">
                          <a:solidFill>
                            <a:schemeClr val="tx1"/>
                          </a:solidFill>
                          <a:effectLst/>
                        </a:rPr>
                        <a:t> (kHz)</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dirty="0">
                          <a:solidFill>
                            <a:schemeClr val="tx1"/>
                          </a:solidFill>
                          <a:effectLst/>
                        </a:rPr>
                        <a:t>≅26</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rPr>
                        <a:t>134.69</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872516744"/>
                  </a:ext>
                </a:extLst>
              </a:tr>
              <a:tr h="190500">
                <a:tc>
                  <a:txBody>
                    <a:bodyPr/>
                    <a:lstStyle/>
                    <a:p>
                      <a:endParaRPr lang="en-GB" sz="14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endParaRPr lang="en-GB" sz="14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endParaRPr lang="en-GB" sz="14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748466967"/>
                  </a:ext>
                </a:extLst>
              </a:tr>
              <a:tr h="190500">
                <a:tc>
                  <a:txBody>
                    <a:bodyPr/>
                    <a:lstStyle/>
                    <a:p>
                      <a:pPr>
                        <a:lnSpc>
                          <a:spcPct val="107000"/>
                        </a:lnSpc>
                        <a:spcAft>
                          <a:spcPts val="800"/>
                        </a:spcAft>
                      </a:pPr>
                      <a:r>
                        <a:rPr lang="en-GB" sz="1400" b="1" cap="all" dirty="0">
                          <a:solidFill>
                            <a:schemeClr val="tx1"/>
                          </a:solidFill>
                          <a:effectLst/>
                        </a:rPr>
                        <a:t>Vertical k (N/m)</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rPr>
                        <a:t>≅14</a:t>
                      </a:r>
                      <a:endParaRPr lang="en-GB" sz="1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rPr>
                        <a:t>122.82</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07359367"/>
                  </a:ext>
                </a:extLst>
              </a:tr>
              <a:tr h="190500">
                <a:tc>
                  <a:txBody>
                    <a:bodyPr/>
                    <a:lstStyle/>
                    <a:p>
                      <a:pPr>
                        <a:lnSpc>
                          <a:spcPct val="107000"/>
                        </a:lnSpc>
                        <a:spcAft>
                          <a:spcPts val="800"/>
                        </a:spcAft>
                      </a:pPr>
                      <a:r>
                        <a:rPr lang="en-GB" sz="1400" b="1" cap="all" dirty="0">
                          <a:solidFill>
                            <a:schemeClr val="tx1"/>
                          </a:solidFill>
                          <a:effectLst/>
                        </a:rPr>
                        <a:t>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rPr>
                        <a:t> </a:t>
                      </a:r>
                      <a:endParaRPr lang="en-GB" sz="1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rPr>
                        <a:t>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400844604"/>
                  </a:ext>
                </a:extLst>
              </a:tr>
              <a:tr h="190500">
                <a:tc>
                  <a:txBody>
                    <a:bodyPr/>
                    <a:lstStyle/>
                    <a:p>
                      <a:pPr>
                        <a:lnSpc>
                          <a:spcPct val="107000"/>
                        </a:lnSpc>
                        <a:spcAft>
                          <a:spcPts val="800"/>
                        </a:spcAft>
                      </a:pPr>
                      <a:r>
                        <a:rPr lang="en-GB" sz="1400" b="1" cap="all" dirty="0">
                          <a:solidFill>
                            <a:schemeClr val="tx1"/>
                          </a:solidFill>
                          <a:effectLst/>
                        </a:rPr>
                        <a:t>Horizontal Q</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rPr>
                        <a:t>≅53.8</a:t>
                      </a:r>
                      <a:endParaRPr lang="en-GB" sz="1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rPr>
                        <a:t>≅48</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66042742"/>
                  </a:ext>
                </a:extLst>
              </a:tr>
              <a:tr h="190500">
                <a:tc>
                  <a:txBody>
                    <a:bodyPr/>
                    <a:lstStyle/>
                    <a:p>
                      <a:pPr>
                        <a:lnSpc>
                          <a:spcPct val="107000"/>
                        </a:lnSpc>
                        <a:spcAft>
                          <a:spcPts val="800"/>
                        </a:spcAft>
                      </a:pPr>
                      <a:r>
                        <a:rPr lang="en-GB" sz="1400" b="1" cap="all" dirty="0">
                          <a:solidFill>
                            <a:schemeClr val="tx1"/>
                          </a:solidFill>
                          <a:effectLst/>
                        </a:rPr>
                        <a:t>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rPr>
                        <a:t> </a:t>
                      </a:r>
                      <a:endParaRPr lang="en-GB" sz="1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rPr>
                        <a:t> </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892025136"/>
                  </a:ext>
                </a:extLst>
              </a:tr>
              <a:tr h="190500">
                <a:tc>
                  <a:txBody>
                    <a:bodyPr/>
                    <a:lstStyle/>
                    <a:p>
                      <a:pPr>
                        <a:lnSpc>
                          <a:spcPct val="107000"/>
                        </a:lnSpc>
                        <a:spcAft>
                          <a:spcPts val="800"/>
                        </a:spcAft>
                      </a:pPr>
                      <a:r>
                        <a:rPr lang="en-GB" sz="1400" b="1" cap="all" dirty="0">
                          <a:solidFill>
                            <a:schemeClr val="tx1"/>
                          </a:solidFill>
                          <a:effectLst/>
                        </a:rPr>
                        <a:t>vertical q</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400" b="1" dirty="0">
                          <a:solidFill>
                            <a:schemeClr val="tx1"/>
                          </a:solidFill>
                          <a:effectLst/>
                        </a:rPr>
                        <a:t>≅29</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rPr>
                        <a:t>≅80</a:t>
                      </a:r>
                      <a:endParaRPr lang="en-GB"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813207954"/>
                  </a:ext>
                </a:extLst>
              </a:tr>
            </a:tbl>
          </a:graphicData>
        </a:graphic>
      </p:graphicFrame>
      <p:pic>
        <p:nvPicPr>
          <p:cNvPr id="87" name="Immagine 86">
            <a:extLst>
              <a:ext uri="{FF2B5EF4-FFF2-40B4-BE49-F238E27FC236}">
                <a16:creationId xmlns:a16="http://schemas.microsoft.com/office/drawing/2014/main" id="{9A6AEAF6-B61F-E1AB-7A6B-D33F7F888820}"/>
              </a:ext>
            </a:extLst>
          </p:cNvPr>
          <p:cNvPicPr>
            <a:picLocks noChangeAspect="1"/>
          </p:cNvPicPr>
          <p:nvPr/>
        </p:nvPicPr>
        <p:blipFill>
          <a:blip r:embed="rId7"/>
          <a:stretch>
            <a:fillRect/>
          </a:stretch>
        </p:blipFill>
        <p:spPr>
          <a:xfrm>
            <a:off x="19492708" y="5713806"/>
            <a:ext cx="6120130" cy="3048635"/>
          </a:xfrm>
          <a:prstGeom prst="rect">
            <a:avLst/>
          </a:prstGeom>
        </p:spPr>
      </p:pic>
      <p:pic>
        <p:nvPicPr>
          <p:cNvPr id="77" name="Immagine 76">
            <a:extLst>
              <a:ext uri="{FF2B5EF4-FFF2-40B4-BE49-F238E27FC236}">
                <a16:creationId xmlns:a16="http://schemas.microsoft.com/office/drawing/2014/main" id="{56564770-F457-66AC-0075-665432C1355E}"/>
              </a:ext>
            </a:extLst>
          </p:cNvPr>
          <p:cNvPicPr>
            <a:picLocks noChangeAspect="1"/>
          </p:cNvPicPr>
          <p:nvPr/>
        </p:nvPicPr>
        <p:blipFill>
          <a:blip r:embed="rId8"/>
          <a:stretch>
            <a:fillRect/>
          </a:stretch>
        </p:blipFill>
        <p:spPr>
          <a:xfrm>
            <a:off x="3381868" y="8901410"/>
            <a:ext cx="3294951" cy="2471462"/>
          </a:xfrm>
          <a:prstGeom prst="rect">
            <a:avLst/>
          </a:prstGeom>
        </p:spPr>
      </p:pic>
      <p:sp>
        <p:nvSpPr>
          <p:cNvPr id="56" name="TextBox 30">
            <a:extLst>
              <a:ext uri="{FF2B5EF4-FFF2-40B4-BE49-F238E27FC236}">
                <a16:creationId xmlns:a16="http://schemas.microsoft.com/office/drawing/2014/main" id="{AF949E22-41C9-89A6-17EB-328B74828E52}"/>
              </a:ext>
            </a:extLst>
          </p:cNvPr>
          <p:cNvSpPr txBox="1"/>
          <p:nvPr/>
        </p:nvSpPr>
        <p:spPr>
          <a:xfrm>
            <a:off x="11208021" y="6016306"/>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208021" y="5798868"/>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mc:AlternateContent xmlns:mc="http://schemas.openxmlformats.org/markup-compatibility/2006" xmlns:a14="http://schemas.microsoft.com/office/drawing/2010/main">
        <mc:Choice Requires="a14">
          <p:sp>
            <p:nvSpPr>
              <p:cNvPr id="3" name="CasellaDiTesto 2">
                <a:extLst>
                  <a:ext uri="{FF2B5EF4-FFF2-40B4-BE49-F238E27FC236}">
                    <a16:creationId xmlns:a16="http://schemas.microsoft.com/office/drawing/2014/main" id="{6B2D960F-09DA-D185-BACC-544CCB0B46EC}"/>
                  </a:ext>
                </a:extLst>
              </p:cNvPr>
              <p:cNvSpPr txBox="1"/>
              <p:nvPr/>
            </p:nvSpPr>
            <p:spPr>
              <a:xfrm>
                <a:off x="-7765416" y="6302358"/>
                <a:ext cx="10115144" cy="2291781"/>
              </a:xfrm>
              <a:prstGeom prst="rect">
                <a:avLst/>
              </a:prstGeom>
              <a:noFill/>
            </p:spPr>
            <p:txBody>
              <a:bodyPr wrap="square">
                <a:spAutoFit/>
              </a:bodyPr>
              <a:lstStyle/>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𝑆𝑢𝑟𝑓𝑎𝑐𝑒</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 </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𝑐h𝑎𝑟𝑔𝑒</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 </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𝑎𝑡</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 0</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𝑔</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=4.755078759601219∗</m:t>
                      </m:r>
                      <m:sSup>
                        <m:sSupPr>
                          <m:ctrlPr>
                            <a:rPr lang="en-GB" sz="10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0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GB" sz="1000" i="1">
                              <a:effectLst/>
                              <a:latin typeface="Cambria Math" panose="02040503050406030204" pitchFamily="18" charset="0"/>
                              <a:ea typeface="Calibri" panose="020F0502020204030204" pitchFamily="34" charset="0"/>
                              <a:cs typeface="Times New Roman" panose="02020603050405020304" pitchFamily="18" charset="0"/>
                            </a:rPr>
                            <m:t>−18</m:t>
                          </m:r>
                        </m:sup>
                      </m:sSup>
                      <m:r>
                        <a:rPr lang="en-GB" sz="1000" i="1">
                          <a:effectLst/>
                          <a:latin typeface="Cambria Math" panose="02040503050406030204" pitchFamily="18" charset="0"/>
                          <a:ea typeface="Calibri" panose="020F0502020204030204" pitchFamily="34" charset="0"/>
                          <a:cs typeface="Times New Roman" panose="02020603050405020304" pitchFamily="18" charset="0"/>
                        </a:rPr>
                        <m:t>𝐶</m:t>
                      </m:r>
                    </m:oMath>
                  </m:oMathPara>
                </a14:m>
                <a:endParaRPr lang="en-GB" sz="10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000" i="1">
                          <a:effectLst/>
                          <a:latin typeface="Cambria Math" panose="02040503050406030204" pitchFamily="18" charset="0"/>
                          <a:ea typeface="Calibri" panose="020F0502020204030204" pitchFamily="34" charset="0"/>
                          <a:cs typeface="Times New Roman" panose="02020603050405020304" pitchFamily="18" charset="0"/>
                        </a:rPr>
                        <m:t>𝑆𝑢𝑟𝑓𝑎𝑐𝑒</m:t>
                      </m:r>
                      <m:r>
                        <a:rPr lang="en-GB" sz="1000" i="1">
                          <a:effectLst/>
                          <a:latin typeface="Cambria Math" panose="02040503050406030204" pitchFamily="18" charset="0"/>
                          <a:ea typeface="Calibri" panose="020F0502020204030204" pitchFamily="34" charset="0"/>
                          <a:cs typeface="Times New Roman" panose="02020603050405020304" pitchFamily="18" charset="0"/>
                        </a:rPr>
                        <m:t> </m:t>
                      </m:r>
                      <m:r>
                        <a:rPr lang="en-GB" sz="1000" i="1">
                          <a:effectLst/>
                          <a:latin typeface="Cambria Math" panose="02040503050406030204" pitchFamily="18" charset="0"/>
                          <a:ea typeface="Calibri" panose="020F0502020204030204" pitchFamily="34" charset="0"/>
                          <a:cs typeface="Times New Roman" panose="02020603050405020304" pitchFamily="18" charset="0"/>
                        </a:rPr>
                        <m:t>𝑐h𝑎𝑟𝑔𝑒</m:t>
                      </m:r>
                      <m:r>
                        <a:rPr lang="en-GB" sz="1000" i="1">
                          <a:effectLst/>
                          <a:latin typeface="Cambria Math" panose="02040503050406030204" pitchFamily="18" charset="0"/>
                          <a:ea typeface="Calibri" panose="020F0502020204030204" pitchFamily="34" charset="0"/>
                          <a:cs typeface="Times New Roman" panose="02020603050405020304" pitchFamily="18" charset="0"/>
                        </a:rPr>
                        <m:t> </m:t>
                      </m:r>
                      <m:r>
                        <a:rPr lang="en-GB" sz="1000" i="1">
                          <a:effectLst/>
                          <a:latin typeface="Cambria Math" panose="02040503050406030204" pitchFamily="18" charset="0"/>
                          <a:ea typeface="Calibri" panose="020F0502020204030204" pitchFamily="34" charset="0"/>
                          <a:cs typeface="Times New Roman" panose="02020603050405020304" pitchFamily="18" charset="0"/>
                        </a:rPr>
                        <m:t>𝑎𝑡</m:t>
                      </m:r>
                      <m:r>
                        <a:rPr lang="en-GB" sz="1000" i="1">
                          <a:effectLst/>
                          <a:latin typeface="Cambria Math" panose="02040503050406030204" pitchFamily="18" charset="0"/>
                          <a:ea typeface="Calibri" panose="020F0502020204030204" pitchFamily="34" charset="0"/>
                          <a:cs typeface="Times New Roman" panose="02020603050405020304" pitchFamily="18" charset="0"/>
                        </a:rPr>
                        <m:t> 50</m:t>
                      </m:r>
                      <m:r>
                        <a:rPr lang="en-GB" sz="1000" i="1">
                          <a:effectLst/>
                          <a:latin typeface="Cambria Math" panose="02040503050406030204" pitchFamily="18" charset="0"/>
                          <a:ea typeface="Calibri" panose="020F0502020204030204" pitchFamily="34" charset="0"/>
                          <a:cs typeface="Times New Roman" panose="02020603050405020304" pitchFamily="18" charset="0"/>
                        </a:rPr>
                        <m:t>𝑔</m:t>
                      </m:r>
                      <m:r>
                        <a:rPr lang="en-GB" sz="1000" i="1">
                          <a:effectLst/>
                          <a:latin typeface="Cambria Math" panose="02040503050406030204" pitchFamily="18" charset="0"/>
                          <a:ea typeface="Calibri" panose="020F0502020204030204" pitchFamily="34" charset="0"/>
                          <a:cs typeface="Times New Roman" panose="02020603050405020304" pitchFamily="18" charset="0"/>
                        </a:rPr>
                        <m:t>=4.777191595722396</m:t>
                      </m:r>
                      <m:sSup>
                        <m:sSupPr>
                          <m:ctrlPr>
                            <a:rPr lang="en-GB" sz="10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0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GB" sz="1000" i="1">
                              <a:effectLst/>
                              <a:latin typeface="Cambria Math" panose="02040503050406030204" pitchFamily="18" charset="0"/>
                              <a:ea typeface="Calibri" panose="020F0502020204030204" pitchFamily="34" charset="0"/>
                              <a:cs typeface="Times New Roman" panose="02020603050405020304" pitchFamily="18" charset="0"/>
                            </a:rPr>
                            <m:t>−18</m:t>
                          </m:r>
                        </m:sup>
                      </m:sSup>
                      <m:r>
                        <a:rPr lang="en-GB" sz="1000" i="1">
                          <a:effectLst/>
                          <a:latin typeface="Cambria Math" panose="02040503050406030204" pitchFamily="18" charset="0"/>
                          <a:ea typeface="Calibri" panose="020F0502020204030204" pitchFamily="34" charset="0"/>
                          <a:cs typeface="Times New Roman" panose="02020603050405020304" pitchFamily="18" charset="0"/>
                        </a:rPr>
                        <m:t>𝐶</m:t>
                      </m:r>
                    </m:oMath>
                  </m:oMathPara>
                </a14:m>
                <a:endParaRPr lang="en-GB" sz="10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𝐶𝑎𝑝𝑎𝑐𝑖𝑡𝑎𝑛𝑐𝑒</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 </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𝑠𝑒𝑛𝑠𝑒𝑑</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 </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𝑎𝑡</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 0</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𝑔</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=1.902031504∗</m:t>
                      </m:r>
                      <m:sSup>
                        <m:sSupPr>
                          <m:ctrlPr>
                            <a:rPr lang="en-GB" sz="10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0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GB" sz="1000" i="1">
                              <a:effectLst/>
                              <a:latin typeface="Cambria Math" panose="02040503050406030204" pitchFamily="18" charset="0"/>
                              <a:ea typeface="Calibri" panose="020F0502020204030204" pitchFamily="34" charset="0"/>
                              <a:cs typeface="Times New Roman" panose="02020603050405020304" pitchFamily="18" charset="0"/>
                            </a:rPr>
                            <m:t>−14</m:t>
                          </m:r>
                        </m:sup>
                      </m:sSup>
                      <m:r>
                        <a:rPr lang="en-GB" sz="1000" i="1">
                          <a:effectLst/>
                          <a:latin typeface="Cambria Math" panose="02040503050406030204" pitchFamily="18" charset="0"/>
                          <a:ea typeface="Calibri" panose="020F0502020204030204" pitchFamily="34" charset="0"/>
                          <a:cs typeface="Times New Roman" panose="02020603050405020304" pitchFamily="18" charset="0"/>
                        </a:rPr>
                        <m:t>𝐹</m:t>
                      </m:r>
                    </m:oMath>
                  </m:oMathPara>
                </a14:m>
                <a:endParaRPr lang="it-IT" sz="1000" i="1" dirty="0">
                  <a:effectLst/>
                  <a:latin typeface="Cambria Math"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000" i="1">
                          <a:effectLst/>
                          <a:latin typeface="Cambria Math" panose="02040503050406030204" pitchFamily="18" charset="0"/>
                          <a:ea typeface="Calibri" panose="020F0502020204030204" pitchFamily="34" charset="0"/>
                          <a:cs typeface="Times New Roman" panose="02020603050405020304" pitchFamily="18" charset="0"/>
                        </a:rPr>
                        <m:t>𝐶𝑎𝑝𝑎𝑐𝑖𝑡𝑎𝑛𝑐𝑒</m:t>
                      </m:r>
                      <m:r>
                        <a:rPr lang="en-GB" sz="1000" i="1">
                          <a:effectLst/>
                          <a:latin typeface="Cambria Math" panose="02040503050406030204" pitchFamily="18" charset="0"/>
                          <a:ea typeface="Calibri" panose="020F0502020204030204" pitchFamily="34" charset="0"/>
                          <a:cs typeface="Times New Roman" panose="02020603050405020304" pitchFamily="18" charset="0"/>
                        </a:rPr>
                        <m:t> </m:t>
                      </m:r>
                      <m:r>
                        <a:rPr lang="en-GB" sz="1000" i="1">
                          <a:effectLst/>
                          <a:latin typeface="Cambria Math" panose="02040503050406030204" pitchFamily="18" charset="0"/>
                          <a:ea typeface="Calibri" panose="020F0502020204030204" pitchFamily="34" charset="0"/>
                          <a:cs typeface="Times New Roman" panose="02020603050405020304" pitchFamily="18" charset="0"/>
                        </a:rPr>
                        <m:t>𝑠𝑒𝑛𝑠𝑒𝑑</m:t>
                      </m:r>
                      <m:r>
                        <a:rPr lang="en-GB" sz="1000" i="1">
                          <a:effectLst/>
                          <a:latin typeface="Cambria Math" panose="02040503050406030204" pitchFamily="18" charset="0"/>
                          <a:ea typeface="Calibri" panose="020F0502020204030204" pitchFamily="34" charset="0"/>
                          <a:cs typeface="Times New Roman" panose="02020603050405020304" pitchFamily="18" charset="0"/>
                        </a:rPr>
                        <m:t> </m:t>
                      </m:r>
                      <m:r>
                        <a:rPr lang="en-GB" sz="1000" i="1">
                          <a:effectLst/>
                          <a:latin typeface="Cambria Math" panose="02040503050406030204" pitchFamily="18" charset="0"/>
                          <a:ea typeface="Calibri" panose="020F0502020204030204" pitchFamily="34" charset="0"/>
                          <a:cs typeface="Times New Roman" panose="02020603050405020304" pitchFamily="18" charset="0"/>
                        </a:rPr>
                        <m:t>𝑎𝑡</m:t>
                      </m:r>
                      <m:r>
                        <a:rPr lang="en-GB" sz="1000" i="1">
                          <a:effectLst/>
                          <a:latin typeface="Cambria Math" panose="02040503050406030204" pitchFamily="18" charset="0"/>
                          <a:ea typeface="Calibri" panose="020F0502020204030204" pitchFamily="34" charset="0"/>
                          <a:cs typeface="Times New Roman" panose="02020603050405020304" pitchFamily="18" charset="0"/>
                        </a:rPr>
                        <m:t> 50</m:t>
                      </m:r>
                      <m:r>
                        <a:rPr lang="en-GB" sz="1000" i="1">
                          <a:effectLst/>
                          <a:latin typeface="Cambria Math" panose="02040503050406030204" pitchFamily="18" charset="0"/>
                          <a:ea typeface="Calibri" panose="020F0502020204030204" pitchFamily="34" charset="0"/>
                          <a:cs typeface="Times New Roman" panose="02020603050405020304" pitchFamily="18" charset="0"/>
                        </a:rPr>
                        <m:t>𝑔</m:t>
                      </m:r>
                      <m:r>
                        <a:rPr lang="en-GB" sz="1000" i="1">
                          <a:effectLst/>
                          <a:latin typeface="Cambria Math" panose="02040503050406030204" pitchFamily="18" charset="0"/>
                          <a:ea typeface="Calibri" panose="020F0502020204030204" pitchFamily="34" charset="0"/>
                          <a:cs typeface="Times New Roman" panose="02020603050405020304" pitchFamily="18" charset="0"/>
                        </a:rPr>
                        <m:t>=1.910876638∗</m:t>
                      </m:r>
                      <m:sSup>
                        <m:sSupPr>
                          <m:ctrlPr>
                            <a:rPr lang="en-GB" sz="10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0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GB" sz="1000" i="1">
                              <a:effectLst/>
                              <a:latin typeface="Cambria Math" panose="02040503050406030204" pitchFamily="18" charset="0"/>
                              <a:ea typeface="Calibri" panose="020F0502020204030204" pitchFamily="34" charset="0"/>
                              <a:cs typeface="Times New Roman" panose="02020603050405020304" pitchFamily="18" charset="0"/>
                            </a:rPr>
                            <m:t>−14</m:t>
                          </m:r>
                        </m:sup>
                      </m:sSup>
                      <m:r>
                        <a:rPr lang="en-GB" sz="1000" i="1">
                          <a:effectLst/>
                          <a:latin typeface="Cambria Math" panose="02040503050406030204" pitchFamily="18" charset="0"/>
                          <a:ea typeface="Calibri" panose="020F0502020204030204" pitchFamily="34" charset="0"/>
                          <a:cs typeface="Times New Roman" panose="02020603050405020304" pitchFamily="18" charset="0"/>
                        </a:rPr>
                        <m:t>𝐹</m:t>
                      </m:r>
                    </m:oMath>
                  </m:oMathPara>
                </a14:m>
                <a:endParaRPr lang="it-IT" sz="10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𝑆𝑒𝑛𝑠𝑖𝑡𝑖𝑣𝑖𝑡𝑦</m:t>
                      </m:r>
                      <m:r>
                        <a:rPr lang="en-GB" sz="1000"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en-GB" sz="10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000" i="1">
                              <a:effectLst/>
                              <a:latin typeface="Cambria Math" panose="02040503050406030204" pitchFamily="18" charset="0"/>
                              <a:ea typeface="Calibri" panose="020F0502020204030204" pitchFamily="34" charset="0"/>
                              <a:cs typeface="Times New Roman" panose="02020603050405020304" pitchFamily="18" charset="0"/>
                            </a:rPr>
                            <m:t>8.845134∗</m:t>
                          </m:r>
                          <m:sSup>
                            <m:sSupPr>
                              <m:ctrlPr>
                                <a:rPr lang="en-GB" sz="10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0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GB" sz="1000" i="1">
                                  <a:effectLst/>
                                  <a:latin typeface="Cambria Math" panose="02040503050406030204" pitchFamily="18" charset="0"/>
                                  <a:ea typeface="Calibri" panose="020F0502020204030204" pitchFamily="34" charset="0"/>
                                  <a:cs typeface="Times New Roman" panose="02020603050405020304" pitchFamily="18" charset="0"/>
                                </a:rPr>
                                <m:t>−17</m:t>
                              </m:r>
                            </m:sup>
                          </m:sSup>
                          <m:r>
                            <a:rPr lang="en-GB" sz="1000" i="1">
                              <a:effectLst/>
                              <a:latin typeface="Cambria Math" panose="02040503050406030204" pitchFamily="18" charset="0"/>
                              <a:ea typeface="Calibri" panose="020F0502020204030204" pitchFamily="34" charset="0"/>
                              <a:cs typeface="Times New Roman" panose="02020603050405020304" pitchFamily="18" charset="0"/>
                            </a:rPr>
                            <m:t>𝐹</m:t>
                          </m:r>
                        </m:num>
                        <m:den>
                          <m:r>
                            <a:rPr lang="en-GB" sz="1000" i="1">
                              <a:effectLst/>
                              <a:latin typeface="Cambria Math" panose="02040503050406030204" pitchFamily="18" charset="0"/>
                              <a:ea typeface="Calibri" panose="020F0502020204030204" pitchFamily="34" charset="0"/>
                              <a:cs typeface="Times New Roman" panose="02020603050405020304" pitchFamily="18" charset="0"/>
                            </a:rPr>
                            <m:t>50</m:t>
                          </m:r>
                          <m:r>
                            <a:rPr lang="en-GB" sz="1000" i="1">
                              <a:effectLst/>
                              <a:latin typeface="Cambria Math" panose="02040503050406030204" pitchFamily="18" charset="0"/>
                              <a:ea typeface="Calibri" panose="020F0502020204030204" pitchFamily="34" charset="0"/>
                              <a:cs typeface="Times New Roman" panose="02020603050405020304" pitchFamily="18" charset="0"/>
                            </a:rPr>
                            <m:t>𝑔</m:t>
                          </m:r>
                        </m:den>
                      </m:f>
                      <m:r>
                        <a:rPr lang="en-GB" sz="1000" i="1">
                          <a:effectLst/>
                          <a:latin typeface="Cambria Math" panose="02040503050406030204" pitchFamily="18" charset="0"/>
                          <a:ea typeface="Calibri" panose="020F0502020204030204" pitchFamily="34" charset="0"/>
                          <a:cs typeface="Times New Roman" panose="02020603050405020304" pitchFamily="18" charset="0"/>
                        </a:rPr>
                        <m:t>=</m:t>
                      </m:r>
                      <m:r>
                        <a:rPr lang="en-GB" sz="1000" b="1" i="1">
                          <a:effectLst/>
                          <a:latin typeface="Cambria Math" panose="02040503050406030204" pitchFamily="18" charset="0"/>
                          <a:ea typeface="Calibri" panose="020F0502020204030204" pitchFamily="34" charset="0"/>
                          <a:cs typeface="Times New Roman" panose="02020603050405020304" pitchFamily="18" charset="0"/>
                        </a:rPr>
                        <m:t>𝟏</m:t>
                      </m:r>
                      <m:r>
                        <a:rPr lang="en-GB" sz="1000" b="1" i="1">
                          <a:effectLst/>
                          <a:latin typeface="Cambria Math" panose="02040503050406030204" pitchFamily="18" charset="0"/>
                          <a:ea typeface="Calibri" panose="020F0502020204030204" pitchFamily="34" charset="0"/>
                          <a:cs typeface="Times New Roman" panose="02020603050405020304" pitchFamily="18" charset="0"/>
                        </a:rPr>
                        <m:t>.</m:t>
                      </m:r>
                      <m:r>
                        <a:rPr lang="en-GB" sz="1000" b="1" i="1">
                          <a:effectLst/>
                          <a:latin typeface="Cambria Math" panose="02040503050406030204" pitchFamily="18" charset="0"/>
                          <a:ea typeface="Calibri" panose="020F0502020204030204" pitchFamily="34" charset="0"/>
                          <a:cs typeface="Times New Roman" panose="02020603050405020304" pitchFamily="18" charset="0"/>
                        </a:rPr>
                        <m:t>𝟕𝟔𝟗𝟎𝟐𝟔𝟖</m:t>
                      </m:r>
                      <m:r>
                        <a:rPr lang="en-GB" sz="1000" b="1"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GB" sz="10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000" b="1" i="1">
                              <a:effectLst/>
                              <a:latin typeface="Cambria Math" panose="02040503050406030204" pitchFamily="18" charset="0"/>
                              <a:ea typeface="Calibri" panose="020F0502020204030204" pitchFamily="34" charset="0"/>
                              <a:cs typeface="Times New Roman" panose="02020603050405020304" pitchFamily="18" charset="0"/>
                            </a:rPr>
                            <m:t>𝟏𝟎</m:t>
                          </m:r>
                        </m:e>
                        <m:sup>
                          <m:r>
                            <a:rPr lang="en-GB" sz="1000" b="1" i="1">
                              <a:effectLst/>
                              <a:latin typeface="Cambria Math" panose="02040503050406030204" pitchFamily="18" charset="0"/>
                              <a:ea typeface="Calibri" panose="020F0502020204030204" pitchFamily="34" charset="0"/>
                              <a:cs typeface="Times New Roman" panose="02020603050405020304" pitchFamily="18" charset="0"/>
                            </a:rPr>
                            <m:t>−</m:t>
                          </m:r>
                          <m:r>
                            <a:rPr lang="en-GB" sz="1000" b="1" i="1">
                              <a:effectLst/>
                              <a:latin typeface="Cambria Math" panose="02040503050406030204" pitchFamily="18" charset="0"/>
                              <a:ea typeface="Calibri" panose="020F0502020204030204" pitchFamily="34" charset="0"/>
                              <a:cs typeface="Times New Roman" panose="02020603050405020304" pitchFamily="18" charset="0"/>
                            </a:rPr>
                            <m:t>𝟏𝟖</m:t>
                          </m:r>
                        </m:sup>
                      </m:sSup>
                      <m:r>
                        <a:rPr lang="en-GB" sz="1000" b="1" i="1">
                          <a:effectLst/>
                          <a:latin typeface="Cambria Math" panose="02040503050406030204" pitchFamily="18" charset="0"/>
                          <a:ea typeface="Calibri" panose="020F0502020204030204" pitchFamily="34" charset="0"/>
                          <a:cs typeface="Times New Roman" panose="02020603050405020304" pitchFamily="18" charset="0"/>
                        </a:rPr>
                        <m:t>𝑭</m:t>
                      </m:r>
                      <m:r>
                        <a:rPr lang="en-GB" sz="1000" b="1" i="1">
                          <a:effectLst/>
                          <a:latin typeface="Cambria Math" panose="02040503050406030204" pitchFamily="18" charset="0"/>
                          <a:ea typeface="Calibri" panose="020F0502020204030204" pitchFamily="34" charset="0"/>
                          <a:cs typeface="Times New Roman" panose="02020603050405020304" pitchFamily="18" charset="0"/>
                        </a:rPr>
                        <m:t>/</m:t>
                      </m:r>
                      <m:r>
                        <a:rPr lang="en-GB" sz="1000" b="1" i="1">
                          <a:effectLst/>
                          <a:latin typeface="Cambria Math" panose="02040503050406030204" pitchFamily="18" charset="0"/>
                          <a:ea typeface="Calibri" panose="020F0502020204030204" pitchFamily="34" charset="0"/>
                          <a:cs typeface="Times New Roman" panose="02020603050405020304" pitchFamily="18" charset="0"/>
                        </a:rPr>
                        <m:t>𝒈</m:t>
                      </m:r>
                    </m:oMath>
                  </m:oMathPara>
                </a14:m>
                <a:endParaRPr lang="en-GB" sz="10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GB" sz="10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GB" sz="1000" dirty="0">
                  <a:effectLst/>
                  <a:latin typeface="Verdana" panose="020B0604030504040204" pitchFamily="34" charset="0"/>
                  <a:ea typeface="Calibri" panose="020F0502020204030204" pitchFamily="34" charset="0"/>
                  <a:cs typeface="Times New Roman" panose="02020603050405020304" pitchFamily="18" charset="0"/>
                </a:endParaRPr>
              </a:p>
            </p:txBody>
          </p:sp>
        </mc:Choice>
        <mc:Fallback xmlns="">
          <p:sp>
            <p:nvSpPr>
              <p:cNvPr id="3" name="CasellaDiTesto 2">
                <a:extLst>
                  <a:ext uri="{FF2B5EF4-FFF2-40B4-BE49-F238E27FC236}">
                    <a16:creationId xmlns:a16="http://schemas.microsoft.com/office/drawing/2014/main" id="{6B2D960F-09DA-D185-BACC-544CCB0B46EC}"/>
                  </a:ext>
                </a:extLst>
              </p:cNvPr>
              <p:cNvSpPr txBox="1">
                <a:spLocks noRot="1" noChangeAspect="1" noMove="1" noResize="1" noEditPoints="1" noAdjustHandles="1" noChangeArrowheads="1" noChangeShapeType="1" noTextEdit="1"/>
              </p:cNvSpPr>
              <p:nvPr/>
            </p:nvSpPr>
            <p:spPr>
              <a:xfrm>
                <a:off x="-7765416" y="6302358"/>
                <a:ext cx="10115144" cy="2291781"/>
              </a:xfrm>
              <a:prstGeom prst="rect">
                <a:avLst/>
              </a:prstGeom>
              <a:blipFill>
                <a:blip r:embed="rId9"/>
                <a:stretch>
                  <a:fillRect/>
                </a:stretch>
              </a:blipFill>
            </p:spPr>
            <p:txBody>
              <a:bodyPr/>
              <a:lstStyle/>
              <a:p>
                <a:r>
                  <a:rPr lang="en-GB">
                    <a:noFill/>
                  </a:rPr>
                  <a:t> </a:t>
                </a:r>
              </a:p>
            </p:txBody>
          </p:sp>
        </mc:Fallback>
      </mc:AlternateContent>
      <p:sp>
        <p:nvSpPr>
          <p:cNvPr id="58" name="CasellaDiTesto 57">
            <a:extLst>
              <a:ext uri="{FF2B5EF4-FFF2-40B4-BE49-F238E27FC236}">
                <a16:creationId xmlns:a16="http://schemas.microsoft.com/office/drawing/2014/main" id="{783ECCC5-DA49-0FE3-5240-8B394397FCDA}"/>
              </a:ext>
            </a:extLst>
          </p:cNvPr>
          <p:cNvSpPr txBox="1"/>
          <p:nvPr/>
        </p:nvSpPr>
        <p:spPr>
          <a:xfrm>
            <a:off x="6543638" y="7821568"/>
            <a:ext cx="877163" cy="477054"/>
          </a:xfrm>
          <a:prstGeom prst="rect">
            <a:avLst/>
          </a:prstGeom>
          <a:noFill/>
        </p:spPr>
        <p:txBody>
          <a:bodyPr wrap="none" rtlCol="0">
            <a:spAutoFit/>
          </a:bodyPr>
          <a:lstStyle/>
          <a:p>
            <a:r>
              <a:rPr lang="it-IT" sz="2500" b="1" dirty="0"/>
              <a:t>DRC</a:t>
            </a:r>
            <a:endParaRPr lang="en-GB" sz="2500" b="1" dirty="0"/>
          </a:p>
        </p:txBody>
      </p:sp>
      <p:sp>
        <p:nvSpPr>
          <p:cNvPr id="75" name="Frame 17">
            <a:extLst>
              <a:ext uri="{FF2B5EF4-FFF2-40B4-BE49-F238E27FC236}">
                <a16:creationId xmlns:a16="http://schemas.microsoft.com/office/drawing/2014/main" id="{1A1E7479-350D-E674-46EC-E8C90496B103}"/>
              </a:ext>
            </a:extLst>
          </p:cNvPr>
          <p:cNvSpPr/>
          <p:nvPr/>
        </p:nvSpPr>
        <p:spPr>
          <a:xfrm>
            <a:off x="7420801" y="7563958"/>
            <a:ext cx="846236" cy="903141"/>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88" name="Graphic 2">
            <a:extLst>
              <a:ext uri="{FF2B5EF4-FFF2-40B4-BE49-F238E27FC236}">
                <a16:creationId xmlns:a16="http://schemas.microsoft.com/office/drawing/2014/main" id="{E185C1FB-A7E3-9F8C-5BD4-250AED810903}"/>
              </a:ext>
            </a:extLst>
          </p:cNvPr>
          <p:cNvGrpSpPr/>
          <p:nvPr/>
        </p:nvGrpSpPr>
        <p:grpSpPr>
          <a:xfrm>
            <a:off x="223199" y="159385"/>
            <a:ext cx="530780" cy="894335"/>
            <a:chOff x="8544795" y="2061601"/>
            <a:chExt cx="2445520" cy="4313293"/>
          </a:xfrm>
        </p:grpSpPr>
        <p:sp>
          <p:nvSpPr>
            <p:cNvPr id="89" name="Freeform: Shape 203">
              <a:extLst>
                <a:ext uri="{FF2B5EF4-FFF2-40B4-BE49-F238E27FC236}">
                  <a16:creationId xmlns:a16="http://schemas.microsoft.com/office/drawing/2014/main" id="{F3AB8D82-1FC5-0103-D8F9-F9175C77D42C}"/>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0" name="Freeform: Shape 204">
              <a:extLst>
                <a:ext uri="{FF2B5EF4-FFF2-40B4-BE49-F238E27FC236}">
                  <a16:creationId xmlns:a16="http://schemas.microsoft.com/office/drawing/2014/main" id="{E3BC2B18-50AC-E56F-DC39-C022E57835AF}"/>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1" name="Freeform: Shape 205">
              <a:extLst>
                <a:ext uri="{FF2B5EF4-FFF2-40B4-BE49-F238E27FC236}">
                  <a16:creationId xmlns:a16="http://schemas.microsoft.com/office/drawing/2014/main" id="{6AD4960F-E2FF-C070-F19E-D7CDC4934655}"/>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18</a:t>
              </a:r>
            </a:p>
          </p:txBody>
        </p:sp>
        <p:sp>
          <p:nvSpPr>
            <p:cNvPr id="92" name="Freeform: Shape 206">
              <a:extLst>
                <a:ext uri="{FF2B5EF4-FFF2-40B4-BE49-F238E27FC236}">
                  <a16:creationId xmlns:a16="http://schemas.microsoft.com/office/drawing/2014/main" id="{04FC6BE7-70C6-D902-D621-577F13A74A23}"/>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1588869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en-US" dirty="0"/>
              <a:t>COMSOL Simulations</a:t>
            </a:r>
          </a:p>
        </p:txBody>
      </p:sp>
      <p:grpSp>
        <p:nvGrpSpPr>
          <p:cNvPr id="73" name="Group 72">
            <a:extLst>
              <a:ext uri="{FF2B5EF4-FFF2-40B4-BE49-F238E27FC236}">
                <a16:creationId xmlns:a16="http://schemas.microsoft.com/office/drawing/2014/main" id="{3D38836D-11B4-49E5-ADEC-86B0E01B84A0}"/>
              </a:ext>
            </a:extLst>
          </p:cNvPr>
          <p:cNvGrpSpPr/>
          <p:nvPr/>
        </p:nvGrpSpPr>
        <p:grpSpPr>
          <a:xfrm rot="5623399">
            <a:off x="8950497" y="3956831"/>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13461911" y="5435477"/>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16473793" y="5435477"/>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7979734" y="5435415"/>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14967852" y="5435415"/>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accent2"/>
              </a:solidFill>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15068281" y="5529897"/>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5" name="Oval 7">
            <a:extLst>
              <a:ext uri="{FF2B5EF4-FFF2-40B4-BE49-F238E27FC236}">
                <a16:creationId xmlns:a16="http://schemas.microsoft.com/office/drawing/2014/main" id="{3A941426-822E-411E-8CE4-78F2E46CD16C}"/>
              </a:ext>
            </a:extLst>
          </p:cNvPr>
          <p:cNvSpPr/>
          <p:nvPr/>
        </p:nvSpPr>
        <p:spPr>
          <a:xfrm>
            <a:off x="18114517" y="5492459"/>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13586960" y="551023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16589861" y="5551888"/>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8" name="TextBox 67">
            <a:extLst>
              <a:ext uri="{FF2B5EF4-FFF2-40B4-BE49-F238E27FC236}">
                <a16:creationId xmlns:a16="http://schemas.microsoft.com/office/drawing/2014/main" id="{339F69D5-E56B-4C6A-AAE0-2DA650AA4CE1}"/>
              </a:ext>
            </a:extLst>
          </p:cNvPr>
          <p:cNvSpPr txBox="1"/>
          <p:nvPr/>
        </p:nvSpPr>
        <p:spPr>
          <a:xfrm>
            <a:off x="130999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14611563"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16123131"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7634697" y="6113552"/>
            <a:ext cx="1250733" cy="646331"/>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Easy to change colors, photos and Text.</a:t>
            </a:r>
            <a:r>
              <a:rPr lang="ko-KR" altLang="en-US" sz="1200" dirty="0">
                <a:solidFill>
                  <a:schemeClr val="tx1">
                    <a:lumMod val="75000"/>
                    <a:lumOff val="25000"/>
                  </a:schemeClr>
                </a:solidFill>
                <a:cs typeface="Arial" pitchFamily="34" charset="0"/>
              </a:rPr>
              <a:t> </a:t>
            </a:r>
            <a:endParaRPr lang="en-US" altLang="ko-KR" sz="1200" dirty="0">
              <a:solidFill>
                <a:schemeClr val="tx1">
                  <a:lumMod val="75000"/>
                  <a:lumOff val="25000"/>
                </a:schemeClr>
              </a:solidFill>
              <a:cs typeface="Arial" pitchFamily="34" charset="0"/>
            </a:endParaRPr>
          </a:p>
        </p:txBody>
      </p:sp>
      <p:sp>
        <p:nvSpPr>
          <p:cNvPr id="56" name="TextBox 30">
            <a:extLst>
              <a:ext uri="{FF2B5EF4-FFF2-40B4-BE49-F238E27FC236}">
                <a16:creationId xmlns:a16="http://schemas.microsoft.com/office/drawing/2014/main" id="{AF949E22-41C9-89A6-17EB-328B74828E52}"/>
              </a:ext>
            </a:extLst>
          </p:cNvPr>
          <p:cNvSpPr txBox="1"/>
          <p:nvPr/>
        </p:nvSpPr>
        <p:spPr>
          <a:xfrm>
            <a:off x="11208021" y="6016306"/>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03</a:t>
            </a:r>
            <a:endParaRPr lang="ko-KR" altLang="en-US" sz="2800" b="1" dirty="0">
              <a:solidFill>
                <a:schemeClr val="accent6"/>
              </a:solidFill>
              <a:cs typeface="Arial" pitchFamily="34" charset="0"/>
            </a:endParaRPr>
          </a:p>
        </p:txBody>
      </p:sp>
      <p:sp>
        <p:nvSpPr>
          <p:cNvPr id="74" name="Freeform: Shape 46">
            <a:extLst>
              <a:ext uri="{FF2B5EF4-FFF2-40B4-BE49-F238E27FC236}">
                <a16:creationId xmlns:a16="http://schemas.microsoft.com/office/drawing/2014/main" id="{9CDC3F7B-BC14-7B02-B155-23E0483A8397}"/>
              </a:ext>
            </a:extLst>
          </p:cNvPr>
          <p:cNvSpPr/>
          <p:nvPr/>
        </p:nvSpPr>
        <p:spPr>
          <a:xfrm>
            <a:off x="11208021" y="5798868"/>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sp>
        <p:nvSpPr>
          <p:cNvPr id="82" name="TextBox 30">
            <a:extLst>
              <a:ext uri="{FF2B5EF4-FFF2-40B4-BE49-F238E27FC236}">
                <a16:creationId xmlns:a16="http://schemas.microsoft.com/office/drawing/2014/main" id="{4282D278-B583-71FE-AC1D-026BD698C84C}"/>
              </a:ext>
            </a:extLst>
          </p:cNvPr>
          <p:cNvSpPr txBox="1"/>
          <p:nvPr/>
        </p:nvSpPr>
        <p:spPr>
          <a:xfrm>
            <a:off x="-318473" y="1263615"/>
            <a:ext cx="8814798"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Alternative design Accelerometer</a:t>
            </a:r>
            <a:endParaRPr lang="ko-KR" altLang="en-US" sz="2800" b="1" dirty="0">
              <a:solidFill>
                <a:schemeClr val="accent6"/>
              </a:solidFill>
              <a:cs typeface="Arial" pitchFamily="34" charset="0"/>
            </a:endParaRPr>
          </a:p>
        </p:txBody>
      </p:sp>
      <p:grpSp>
        <p:nvGrpSpPr>
          <p:cNvPr id="84" name="Group 34">
            <a:extLst>
              <a:ext uri="{FF2B5EF4-FFF2-40B4-BE49-F238E27FC236}">
                <a16:creationId xmlns:a16="http://schemas.microsoft.com/office/drawing/2014/main" id="{16E16788-8A0F-02A0-18FB-85D87E713BA4}"/>
              </a:ext>
            </a:extLst>
          </p:cNvPr>
          <p:cNvGrpSpPr/>
          <p:nvPr/>
        </p:nvGrpSpPr>
        <p:grpSpPr>
          <a:xfrm>
            <a:off x="185861" y="1283763"/>
            <a:ext cx="341258" cy="406231"/>
            <a:chOff x="5236240" y="2093096"/>
            <a:chExt cx="2154752" cy="1766817"/>
          </a:xfrm>
        </p:grpSpPr>
        <p:sp>
          <p:nvSpPr>
            <p:cNvPr id="85" name="Freeform: Shape 35">
              <a:extLst>
                <a:ext uri="{FF2B5EF4-FFF2-40B4-BE49-F238E27FC236}">
                  <a16:creationId xmlns:a16="http://schemas.microsoft.com/office/drawing/2014/main" id="{C64781C3-9F4D-B746-30EC-CD8CA4973D6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6" name="Freeform: Shape 36">
              <a:extLst>
                <a:ext uri="{FF2B5EF4-FFF2-40B4-BE49-F238E27FC236}">
                  <a16:creationId xmlns:a16="http://schemas.microsoft.com/office/drawing/2014/main" id="{AFBEB81A-8FAB-47D2-D79D-8CAC0F2E7CB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sp>
        <p:nvSpPr>
          <p:cNvPr id="76" name="Rectangle 1">
            <a:extLst>
              <a:ext uri="{FF2B5EF4-FFF2-40B4-BE49-F238E27FC236}">
                <a16:creationId xmlns:a16="http://schemas.microsoft.com/office/drawing/2014/main" id="{E2CE77C8-A394-DE6A-737A-FB473E4A4F52}"/>
              </a:ext>
            </a:extLst>
          </p:cNvPr>
          <p:cNvSpPr>
            <a:spLocks noChangeArrowheads="1"/>
          </p:cNvSpPr>
          <p:nvPr/>
        </p:nvSpPr>
        <p:spPr bwMode="auto">
          <a:xfrm>
            <a:off x="1806517" y="667244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79" name="Immagine 78">
            <a:extLst>
              <a:ext uri="{FF2B5EF4-FFF2-40B4-BE49-F238E27FC236}">
                <a16:creationId xmlns:a16="http://schemas.microsoft.com/office/drawing/2014/main" id="{DB814D57-7070-45EE-FD46-6DEFEFF46D7F}"/>
              </a:ext>
            </a:extLst>
          </p:cNvPr>
          <p:cNvPicPr>
            <a:picLocks noChangeAspect="1"/>
          </p:cNvPicPr>
          <p:nvPr/>
        </p:nvPicPr>
        <p:blipFill>
          <a:blip r:embed="rId2"/>
          <a:stretch>
            <a:fillRect/>
          </a:stretch>
        </p:blipFill>
        <p:spPr>
          <a:xfrm>
            <a:off x="16748497" y="-783796"/>
            <a:ext cx="5075653" cy="4478342"/>
          </a:xfrm>
          <a:prstGeom prst="rect">
            <a:avLst/>
          </a:prstGeom>
        </p:spPr>
      </p:pic>
      <mc:AlternateContent xmlns:mc="http://schemas.openxmlformats.org/markup-compatibility/2006" xmlns:a14="http://schemas.microsoft.com/office/drawing/2010/main">
        <mc:Choice Requires="a14">
          <p:graphicFrame>
            <p:nvGraphicFramePr>
              <p:cNvPr id="80" name="Tabella 79">
                <a:extLst>
                  <a:ext uri="{FF2B5EF4-FFF2-40B4-BE49-F238E27FC236}">
                    <a16:creationId xmlns:a16="http://schemas.microsoft.com/office/drawing/2014/main" id="{3EA9C8EE-EBE6-098A-A841-38F0B8B214FA}"/>
                  </a:ext>
                </a:extLst>
              </p:cNvPr>
              <p:cNvGraphicFramePr>
                <a:graphicFrameLocks noGrp="1"/>
              </p:cNvGraphicFramePr>
              <p:nvPr>
                <p:extLst>
                  <p:ext uri="{D42A27DB-BD31-4B8C-83A1-F6EECF244321}">
                    <p14:modId xmlns:p14="http://schemas.microsoft.com/office/powerpoint/2010/main" val="2387720928"/>
                  </p:ext>
                </p:extLst>
              </p:nvPr>
            </p:nvGraphicFramePr>
            <p:xfrm>
              <a:off x="896472" y="-3621997"/>
              <a:ext cx="6113780" cy="1192722"/>
            </p:xfrm>
            <a:graphic>
              <a:graphicData uri="http://schemas.openxmlformats.org/drawingml/2006/table">
                <a:tbl>
                  <a:tblPr firstRow="1" firstCol="1" bandRow="1">
                    <a:tableStyleId>{5C22544A-7EE6-4342-B048-85BDC9FD1C3A}</a:tableStyleId>
                  </a:tblPr>
                  <a:tblGrid>
                    <a:gridCol w="3054985">
                      <a:extLst>
                        <a:ext uri="{9D8B030D-6E8A-4147-A177-3AD203B41FA5}">
                          <a16:colId xmlns:a16="http://schemas.microsoft.com/office/drawing/2014/main" val="3669364528"/>
                        </a:ext>
                      </a:extLst>
                    </a:gridCol>
                    <a:gridCol w="3058795">
                      <a:extLst>
                        <a:ext uri="{9D8B030D-6E8A-4147-A177-3AD203B41FA5}">
                          <a16:colId xmlns:a16="http://schemas.microsoft.com/office/drawing/2014/main" val="969907942"/>
                        </a:ext>
                      </a:extLst>
                    </a:gridCol>
                  </a:tblGrid>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𝐛</m:t>
                                </m:r>
                                <m:r>
                                  <a:rPr lang="en-GB" sz="1100" b="1" smtClean="0">
                                    <a:solidFill>
                                      <a:schemeClr val="tx1"/>
                                    </a:solidFill>
                                    <a:effectLst/>
                                    <a:latin typeface="Cambria Math" panose="02040503050406030204" pitchFamily="18" charset="0"/>
                                  </a:rPr>
                                  <m:t>≅</m:t>
                                </m:r>
                                <m:r>
                                  <a:rPr lang="en-GB" sz="1100" b="1" i="1" smtClean="0">
                                    <a:solidFill>
                                      <a:schemeClr val="tx1"/>
                                    </a:solidFill>
                                    <a:effectLst/>
                                    <a:latin typeface="Cambria Math" panose="02040503050406030204" pitchFamily="18" charset="0"/>
                                  </a:rPr>
                                  <m:t>𝟒𝟒𝐮𝐦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Single arm length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87854392"/>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𝐜</m:t>
                                </m:r>
                                <m:r>
                                  <a:rPr lang="en-GB" sz="1100" b="1" smtClean="0">
                                    <a:solidFill>
                                      <a:schemeClr val="tx1"/>
                                    </a:solidFill>
                                    <a:effectLst/>
                                    <a:latin typeface="Cambria Math" panose="02040503050406030204" pitchFamily="18" charset="0"/>
                                  </a:rPr>
                                  <m:t>=</m:t>
                                </m:r>
                                <m:r>
                                  <a:rPr lang="en-GB" sz="1100" b="1" i="1" smtClean="0">
                                    <a:solidFill>
                                      <a:schemeClr val="tx1"/>
                                    </a:solidFill>
                                    <a:effectLst/>
                                    <a:latin typeface="Cambria Math" panose="02040503050406030204" pitchFamily="18" charset="0"/>
                                  </a:rPr>
                                  <m:t>𝟐</m:t>
                                </m:r>
                                <m:r>
                                  <a:rPr lang="en-GB" sz="1100" b="1" smtClean="0">
                                    <a:solidFill>
                                      <a:schemeClr val="tx1"/>
                                    </a:solidFill>
                                    <a:effectLst/>
                                    <a:latin typeface="Cambria Math" panose="02040503050406030204" pitchFamily="18" charset="0"/>
                                  </a:rPr>
                                  <m:t>.</m:t>
                                </m:r>
                                <m:r>
                                  <a:rPr lang="en-GB" sz="1100" b="1" i="1" smtClean="0">
                                    <a:solidFill>
                                      <a:schemeClr val="tx1"/>
                                    </a:solidFill>
                                    <a:effectLst/>
                                    <a:latin typeface="Cambria Math" panose="02040503050406030204" pitchFamily="18" charset="0"/>
                                  </a:rPr>
                                  <m:t>𝟏𝟖𝐮𝐦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a:solidFill>
                                <a:schemeClr val="tx1"/>
                              </a:solidFill>
                              <a:effectLst/>
                            </a:rPr>
                            <a:t>Spacing between arms</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76749480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𝐚</m:t>
                                </m:r>
                                <m:r>
                                  <a:rPr lang="en-GB" sz="1100" b="1" smtClean="0">
                                    <a:solidFill>
                                      <a:schemeClr val="tx1"/>
                                    </a:solidFill>
                                    <a:effectLst/>
                                    <a:latin typeface="Cambria Math" panose="02040503050406030204" pitchFamily="18" charset="0"/>
                                  </a:rPr>
                                  <m:t>=</m:t>
                                </m:r>
                                <m:r>
                                  <a:rPr lang="en-GB" sz="1100" b="1" i="1" smtClean="0">
                                    <a:solidFill>
                                      <a:schemeClr val="tx1"/>
                                    </a:solidFill>
                                    <a:effectLst/>
                                    <a:latin typeface="Cambria Math" panose="02040503050406030204" pitchFamily="18" charset="0"/>
                                  </a:rPr>
                                  <m:t>𝟏</m:t>
                                </m:r>
                                <m:r>
                                  <a:rPr lang="en-GB" sz="1100" b="1" smtClean="0">
                                    <a:solidFill>
                                      <a:schemeClr val="tx1"/>
                                    </a:solidFill>
                                    <a:effectLst/>
                                    <a:latin typeface="Cambria Math" panose="02040503050406030204" pitchFamily="18" charset="0"/>
                                  </a:rPr>
                                  <m:t>.</m:t>
                                </m:r>
                                <m:r>
                                  <a:rPr lang="en-GB" sz="1100" b="1" i="1" smtClean="0">
                                    <a:solidFill>
                                      <a:schemeClr val="tx1"/>
                                    </a:solidFill>
                                    <a:effectLst/>
                                    <a:latin typeface="Cambria Math" panose="02040503050406030204" pitchFamily="18" charset="0"/>
                                  </a:rPr>
                                  <m:t>𝟓𝐮𝐦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dirty="0">
                              <a:solidFill>
                                <a:schemeClr val="tx1"/>
                              </a:solidFill>
                              <a:effectLst/>
                            </a:rPr>
                            <a:t>Single arm width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08593420"/>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en-GB" sz="1100" b="1" i="1" smtClean="0">
                                        <a:solidFill>
                                          <a:schemeClr val="tx1"/>
                                        </a:solidFill>
                                        <a:effectLst/>
                                        <a:latin typeface="Cambria Math" panose="02040503050406030204" pitchFamily="18" charset="0"/>
                                      </a:rPr>
                                      <m:t>𝐡</m:t>
                                    </m:r>
                                  </m:e>
                                  <m:sub>
                                    <m:r>
                                      <a:rPr lang="en-GB" sz="1100" b="1" i="1" smtClean="0">
                                        <a:solidFill>
                                          <a:schemeClr val="tx1"/>
                                        </a:solidFill>
                                        <a:effectLst/>
                                        <a:latin typeface="Cambria Math" panose="02040503050406030204" pitchFamily="18" charset="0"/>
                                      </a:rPr>
                                      <m:t>𝟎</m:t>
                                    </m:r>
                                  </m:sub>
                                </m:sSub>
                                <m:r>
                                  <a:rPr lang="en-GB" sz="1100" b="1" smtClean="0">
                                    <a:solidFill>
                                      <a:schemeClr val="tx1"/>
                                    </a:solidFill>
                                    <a:effectLst/>
                                    <a:latin typeface="Cambria Math" panose="02040503050406030204" pitchFamily="18" charset="0"/>
                                  </a:rPr>
                                  <m:t>=</m:t>
                                </m:r>
                                <m:r>
                                  <a:rPr lang="en-GB" sz="1100" b="1" i="1">
                                    <a:solidFill>
                                      <a:schemeClr val="tx1"/>
                                    </a:solidFill>
                                    <a:effectLst/>
                                    <a:latin typeface="Cambria Math" panose="02040503050406030204" pitchFamily="18" charset="0"/>
                                  </a:rPr>
                                  <m:t>𝟏</m:t>
                                </m:r>
                                <m:r>
                                  <a:rPr lang="en-GB" sz="1100" b="1">
                                    <a:solidFill>
                                      <a:schemeClr val="tx1"/>
                                    </a:solidFill>
                                    <a:effectLst/>
                                    <a:latin typeface="Cambria Math" panose="02040503050406030204" pitchFamily="18" charset="0"/>
                                  </a:rPr>
                                  <m:t>.</m:t>
                                </m:r>
                                <m:r>
                                  <a:rPr lang="en-GB" sz="1100" b="1" i="1">
                                    <a:solidFill>
                                      <a:schemeClr val="tx1"/>
                                    </a:solidFill>
                                    <a:effectLst/>
                                    <a:latin typeface="Cambria Math" panose="02040503050406030204" pitchFamily="18" charset="0"/>
                                  </a:rPr>
                                  <m:t>𝟏𝐮𝐦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7000"/>
                            </a:lnSpc>
                            <a:spcAft>
                              <a:spcPts val="800"/>
                            </a:spcAft>
                          </a:pPr>
                          <a:r>
                            <a:rPr lang="en-GB" sz="1100" b="1" dirty="0">
                              <a:solidFill>
                                <a:schemeClr val="tx1"/>
                              </a:solidFill>
                              <a:effectLst/>
                            </a:rPr>
                            <a:t>Horizontal air gap between fixed and movable electrodes</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7030766"/>
                      </a:ext>
                    </a:extLst>
                  </a:tr>
                </a:tbl>
              </a:graphicData>
            </a:graphic>
          </p:graphicFrame>
        </mc:Choice>
        <mc:Fallback xmlns="">
          <p:graphicFrame>
            <p:nvGraphicFramePr>
              <p:cNvPr id="80" name="Tabella 79">
                <a:extLst>
                  <a:ext uri="{FF2B5EF4-FFF2-40B4-BE49-F238E27FC236}">
                    <a16:creationId xmlns:a16="http://schemas.microsoft.com/office/drawing/2014/main" id="{3EA9C8EE-EBE6-098A-A841-38F0B8B214FA}"/>
                  </a:ext>
                </a:extLst>
              </p:cNvPr>
              <p:cNvGraphicFramePr>
                <a:graphicFrameLocks noGrp="1"/>
              </p:cNvGraphicFramePr>
              <p:nvPr>
                <p:extLst>
                  <p:ext uri="{D42A27DB-BD31-4B8C-83A1-F6EECF244321}">
                    <p14:modId xmlns:p14="http://schemas.microsoft.com/office/powerpoint/2010/main" val="2387720928"/>
                  </p:ext>
                </p:extLst>
              </p:nvPr>
            </p:nvGraphicFramePr>
            <p:xfrm>
              <a:off x="896472" y="-3621997"/>
              <a:ext cx="6113780" cy="1192722"/>
            </p:xfrm>
            <a:graphic>
              <a:graphicData uri="http://schemas.openxmlformats.org/drawingml/2006/table">
                <a:tbl>
                  <a:tblPr firstRow="1" firstCol="1" bandRow="1">
                    <a:tableStyleId>{5C22544A-7EE6-4342-B048-85BDC9FD1C3A}</a:tableStyleId>
                  </a:tblPr>
                  <a:tblGrid>
                    <a:gridCol w="3054985">
                      <a:extLst>
                        <a:ext uri="{9D8B030D-6E8A-4147-A177-3AD203B41FA5}">
                          <a16:colId xmlns:a16="http://schemas.microsoft.com/office/drawing/2014/main" val="3669364528"/>
                        </a:ext>
                      </a:extLst>
                    </a:gridCol>
                    <a:gridCol w="3058795">
                      <a:extLst>
                        <a:ext uri="{9D8B030D-6E8A-4147-A177-3AD203B41FA5}">
                          <a16:colId xmlns:a16="http://schemas.microsoft.com/office/drawing/2014/main" val="969907942"/>
                        </a:ext>
                      </a:extLst>
                    </a:gridCol>
                  </a:tblGrid>
                  <a:tr h="280988">
                    <a:tc>
                      <a:txBody>
                        <a:bodyPr/>
                        <a:lstStyle/>
                        <a:p>
                          <a:endParaRPr lang="en-US"/>
                        </a:p>
                      </a:txBody>
                      <a:tcPr marL="68580" marR="68580" marT="0" marB="0">
                        <a:blipFill>
                          <a:blip r:embed="rId3"/>
                          <a:stretch>
                            <a:fillRect l="-200" t="-17391" r="-101198" b="-358696"/>
                          </a:stretch>
                        </a:blipFill>
                      </a:tcPr>
                    </a:tc>
                    <a:tc>
                      <a:txBody>
                        <a:bodyPr/>
                        <a:lstStyle/>
                        <a:p>
                          <a:pPr algn="just">
                            <a:lnSpc>
                              <a:spcPct val="107000"/>
                            </a:lnSpc>
                            <a:spcAft>
                              <a:spcPts val="800"/>
                            </a:spcAft>
                          </a:pPr>
                          <a:r>
                            <a:rPr lang="en-GB" sz="1100" b="1">
                              <a:solidFill>
                                <a:schemeClr val="tx1"/>
                              </a:solidFill>
                              <a:effectLst/>
                            </a:rPr>
                            <a:t>Single arm length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87854392"/>
                      </a:ext>
                    </a:extLst>
                  </a:tr>
                  <a:tr h="280988">
                    <a:tc>
                      <a:txBody>
                        <a:bodyPr/>
                        <a:lstStyle/>
                        <a:p>
                          <a:endParaRPr lang="en-US"/>
                        </a:p>
                      </a:txBody>
                      <a:tcPr marL="68580" marR="68580" marT="0" marB="0">
                        <a:blipFill>
                          <a:blip r:embed="rId3"/>
                          <a:stretch>
                            <a:fillRect l="-200" t="-114894" r="-101198" b="-251064"/>
                          </a:stretch>
                        </a:blipFill>
                      </a:tcPr>
                    </a:tc>
                    <a:tc>
                      <a:txBody>
                        <a:bodyPr/>
                        <a:lstStyle/>
                        <a:p>
                          <a:pPr algn="just">
                            <a:lnSpc>
                              <a:spcPct val="107000"/>
                            </a:lnSpc>
                            <a:spcAft>
                              <a:spcPts val="800"/>
                            </a:spcAft>
                          </a:pPr>
                          <a:r>
                            <a:rPr lang="en-GB" sz="1100" b="1">
                              <a:solidFill>
                                <a:schemeClr val="tx1"/>
                              </a:solidFill>
                              <a:effectLst/>
                            </a:rPr>
                            <a:t>Spacing between arms</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767494801"/>
                      </a:ext>
                    </a:extLst>
                  </a:tr>
                  <a:tr h="280988">
                    <a:tc>
                      <a:txBody>
                        <a:bodyPr/>
                        <a:lstStyle/>
                        <a:p>
                          <a:endParaRPr lang="en-US"/>
                        </a:p>
                      </a:txBody>
                      <a:tcPr marL="68580" marR="68580" marT="0" marB="0">
                        <a:blipFill>
                          <a:blip r:embed="rId3"/>
                          <a:stretch>
                            <a:fillRect l="-200" t="-219565" r="-101198" b="-156522"/>
                          </a:stretch>
                        </a:blipFill>
                      </a:tcPr>
                    </a:tc>
                    <a:tc>
                      <a:txBody>
                        <a:bodyPr/>
                        <a:lstStyle/>
                        <a:p>
                          <a:pPr algn="just">
                            <a:lnSpc>
                              <a:spcPct val="107000"/>
                            </a:lnSpc>
                            <a:spcAft>
                              <a:spcPts val="800"/>
                            </a:spcAft>
                          </a:pPr>
                          <a:r>
                            <a:rPr lang="en-GB" sz="1100" b="1" dirty="0">
                              <a:solidFill>
                                <a:schemeClr val="tx1"/>
                              </a:solidFill>
                              <a:effectLst/>
                            </a:rPr>
                            <a:t>Single arm width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08593420"/>
                      </a:ext>
                    </a:extLst>
                  </a:tr>
                  <a:tr h="349758">
                    <a:tc>
                      <a:txBody>
                        <a:bodyPr/>
                        <a:lstStyle/>
                        <a:p>
                          <a:endParaRPr lang="en-US"/>
                        </a:p>
                      </a:txBody>
                      <a:tcPr marL="68580" marR="68580" marT="0" marB="0">
                        <a:blipFill>
                          <a:blip r:embed="rId3"/>
                          <a:stretch>
                            <a:fillRect l="-200" t="-253448" r="-101198" b="-24138"/>
                          </a:stretch>
                        </a:blipFill>
                      </a:tcPr>
                    </a:tc>
                    <a:tc>
                      <a:txBody>
                        <a:bodyPr/>
                        <a:lstStyle/>
                        <a:p>
                          <a:pPr algn="just">
                            <a:lnSpc>
                              <a:spcPct val="107000"/>
                            </a:lnSpc>
                            <a:spcAft>
                              <a:spcPts val="800"/>
                            </a:spcAft>
                          </a:pPr>
                          <a:r>
                            <a:rPr lang="en-GB" sz="1100" b="1" dirty="0">
                              <a:solidFill>
                                <a:schemeClr val="tx1"/>
                              </a:solidFill>
                              <a:effectLst/>
                            </a:rPr>
                            <a:t>Horizontal air gap between fixed and movable electrodes</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7030766"/>
                      </a:ext>
                    </a:extLst>
                  </a:tr>
                </a:tbl>
              </a:graphicData>
            </a:graphic>
          </p:graphicFrame>
        </mc:Fallback>
      </mc:AlternateContent>
      <p:pic>
        <p:nvPicPr>
          <p:cNvPr id="81" name="Immagine 80">
            <a:extLst>
              <a:ext uri="{FF2B5EF4-FFF2-40B4-BE49-F238E27FC236}">
                <a16:creationId xmlns:a16="http://schemas.microsoft.com/office/drawing/2014/main" id="{9434DF6D-EFFC-63DA-9153-CDAF1A9CE93C}"/>
              </a:ext>
            </a:extLst>
          </p:cNvPr>
          <p:cNvPicPr>
            <a:picLocks noChangeAspect="1"/>
          </p:cNvPicPr>
          <p:nvPr/>
        </p:nvPicPr>
        <p:blipFill>
          <a:blip r:embed="rId4"/>
          <a:stretch>
            <a:fillRect/>
          </a:stretch>
        </p:blipFill>
        <p:spPr>
          <a:xfrm>
            <a:off x="4322582" y="1804833"/>
            <a:ext cx="7554889" cy="3760983"/>
          </a:xfrm>
          <a:prstGeom prst="rect">
            <a:avLst/>
          </a:prstGeom>
        </p:spPr>
      </p:pic>
      <p:graphicFrame>
        <p:nvGraphicFramePr>
          <p:cNvPr id="83" name="Tabella 82">
            <a:extLst>
              <a:ext uri="{FF2B5EF4-FFF2-40B4-BE49-F238E27FC236}">
                <a16:creationId xmlns:a16="http://schemas.microsoft.com/office/drawing/2014/main" id="{512A8530-A13D-206F-83F6-F8D64B72DF92}"/>
              </a:ext>
            </a:extLst>
          </p:cNvPr>
          <p:cNvGraphicFramePr>
            <a:graphicFrameLocks noGrp="1"/>
          </p:cNvGraphicFramePr>
          <p:nvPr>
            <p:extLst>
              <p:ext uri="{D42A27DB-BD31-4B8C-83A1-F6EECF244321}">
                <p14:modId xmlns:p14="http://schemas.microsoft.com/office/powerpoint/2010/main" val="1323435174"/>
              </p:ext>
            </p:extLst>
          </p:nvPr>
        </p:nvGraphicFramePr>
        <p:xfrm>
          <a:off x="-9251620" y="2950930"/>
          <a:ext cx="4869263" cy="3292920"/>
        </p:xfrm>
        <a:graphic>
          <a:graphicData uri="http://schemas.openxmlformats.org/drawingml/2006/table">
            <a:tbl>
              <a:tblPr firstRow="1" firstCol="1" bandRow="1">
                <a:tableStyleId>{5C22544A-7EE6-4342-B048-85BDC9FD1C3A}</a:tableStyleId>
              </a:tblPr>
              <a:tblGrid>
                <a:gridCol w="1438879">
                  <a:extLst>
                    <a:ext uri="{9D8B030D-6E8A-4147-A177-3AD203B41FA5}">
                      <a16:colId xmlns:a16="http://schemas.microsoft.com/office/drawing/2014/main" val="1862553362"/>
                    </a:ext>
                  </a:extLst>
                </a:gridCol>
                <a:gridCol w="381847">
                  <a:extLst>
                    <a:ext uri="{9D8B030D-6E8A-4147-A177-3AD203B41FA5}">
                      <a16:colId xmlns:a16="http://schemas.microsoft.com/office/drawing/2014/main" val="3888639813"/>
                    </a:ext>
                  </a:extLst>
                </a:gridCol>
                <a:gridCol w="1509685">
                  <a:extLst>
                    <a:ext uri="{9D8B030D-6E8A-4147-A177-3AD203B41FA5}">
                      <a16:colId xmlns:a16="http://schemas.microsoft.com/office/drawing/2014/main" val="883742417"/>
                    </a:ext>
                  </a:extLst>
                </a:gridCol>
                <a:gridCol w="162560">
                  <a:extLst>
                    <a:ext uri="{9D8B030D-6E8A-4147-A177-3AD203B41FA5}">
                      <a16:colId xmlns:a16="http://schemas.microsoft.com/office/drawing/2014/main" val="683566208"/>
                    </a:ext>
                  </a:extLst>
                </a:gridCol>
                <a:gridCol w="1376292">
                  <a:extLst>
                    <a:ext uri="{9D8B030D-6E8A-4147-A177-3AD203B41FA5}">
                      <a16:colId xmlns:a16="http://schemas.microsoft.com/office/drawing/2014/main" val="3476180959"/>
                    </a:ext>
                  </a:extLst>
                </a:gridCol>
              </a:tblGrid>
              <a:tr h="190500">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nSpc>
                          <a:spcPct val="107000"/>
                        </a:lnSpc>
                        <a:spcAft>
                          <a:spcPts val="800"/>
                        </a:spcAft>
                      </a:pPr>
                      <a:r>
                        <a:rPr lang="en-GB" sz="1100" b="1" cap="all">
                          <a:solidFill>
                            <a:schemeClr val="tx1"/>
                          </a:solidFill>
                          <a:effectLst/>
                        </a:rPr>
                        <a:t>NEW version(Post-fabrication)</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GB"/>
                    </a:p>
                  </a:txBody>
                  <a:tcPr/>
                </a:tc>
                <a:tc>
                  <a:txBody>
                    <a:bodyPr/>
                    <a:lstStyle/>
                    <a:p>
                      <a:pPr>
                        <a:lnSpc>
                          <a:spcPct val="107000"/>
                        </a:lnSpc>
                        <a:spcAft>
                          <a:spcPts val="800"/>
                        </a:spcAft>
                      </a:pPr>
                      <a:r>
                        <a:rPr lang="en-GB" sz="1100" b="1" cap="all" dirty="0">
                          <a:solidFill>
                            <a:schemeClr val="tx1"/>
                          </a:solidFill>
                          <a:effectLst/>
                        </a:rPr>
                        <a:t>old version (Post-Fabrication)</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780119029"/>
                  </a:ext>
                </a:extLst>
              </a:tr>
              <a:tr h="190500">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dirty="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06356576"/>
                  </a:ext>
                </a:extLst>
              </a:tr>
              <a:tr h="190500">
                <a:tc>
                  <a:txBody>
                    <a:bodyPr/>
                    <a:lstStyle/>
                    <a:p>
                      <a:pPr>
                        <a:lnSpc>
                          <a:spcPct val="107000"/>
                        </a:lnSpc>
                        <a:spcAft>
                          <a:spcPts val="800"/>
                        </a:spcAft>
                      </a:pPr>
                      <a:r>
                        <a:rPr lang="en-GB" sz="1100" b="1" cap="all">
                          <a:solidFill>
                            <a:schemeClr val="tx1"/>
                          </a:solidFill>
                          <a:effectLst/>
                        </a:rPr>
                        <a:t>horizontal fr (kHz)</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b="1">
                          <a:solidFill>
                            <a:schemeClr val="tx1"/>
                          </a:solidFill>
                          <a:effectLst/>
                        </a:rPr>
                        <a:t>≅53</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b="1" dirty="0">
                          <a:solidFill>
                            <a:schemeClr val="tx1"/>
                          </a:solidFill>
                          <a:effectLst/>
                        </a:rPr>
                        <a:t>477.23</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45979144"/>
                  </a:ext>
                </a:extLst>
              </a:tr>
              <a:tr h="190500">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35398482"/>
                  </a:ext>
                </a:extLst>
              </a:tr>
              <a:tr h="190500">
                <a:tc>
                  <a:txBody>
                    <a:bodyPr/>
                    <a:lstStyle/>
                    <a:p>
                      <a:pPr>
                        <a:lnSpc>
                          <a:spcPct val="107000"/>
                        </a:lnSpc>
                        <a:spcAft>
                          <a:spcPts val="800"/>
                        </a:spcAft>
                      </a:pPr>
                      <a:r>
                        <a:rPr lang="en-GB" sz="1100" b="1" cap="all">
                          <a:solidFill>
                            <a:schemeClr val="tx1"/>
                          </a:solidFill>
                          <a:effectLst/>
                        </a:rPr>
                        <a:t>horizontal k (N/m)</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b="1">
                          <a:solidFill>
                            <a:schemeClr val="tx1"/>
                          </a:solidFill>
                          <a:effectLst/>
                        </a:rPr>
                        <a:t>≅58</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b="1" dirty="0">
                          <a:solidFill>
                            <a:schemeClr val="tx1"/>
                          </a:solidFill>
                          <a:effectLst/>
                        </a:rPr>
                        <a:t>4189.516</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23838699"/>
                  </a:ext>
                </a:extLst>
              </a:tr>
              <a:tr h="190500">
                <a:tc>
                  <a:txBody>
                    <a:bodyPr/>
                    <a:lstStyle/>
                    <a:p>
                      <a:pPr>
                        <a:lnSpc>
                          <a:spcPct val="107000"/>
                        </a:lnSpc>
                        <a:spcAft>
                          <a:spcPts val="800"/>
                        </a:spcAft>
                      </a:pPr>
                      <a:r>
                        <a:rPr lang="en-GB" sz="1100" b="1" cap="all">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58266779"/>
                  </a:ext>
                </a:extLst>
              </a:tr>
              <a:tr h="190500">
                <a:tc>
                  <a:txBody>
                    <a:bodyPr/>
                    <a:lstStyle/>
                    <a:p>
                      <a:pPr>
                        <a:lnSpc>
                          <a:spcPct val="107000"/>
                        </a:lnSpc>
                        <a:spcAft>
                          <a:spcPts val="800"/>
                        </a:spcAft>
                      </a:pPr>
                      <a:r>
                        <a:rPr lang="en-GB" sz="1100" b="1" cap="all">
                          <a:solidFill>
                            <a:schemeClr val="tx1"/>
                          </a:solidFill>
                          <a:effectLst/>
                        </a:rPr>
                        <a:t>Vertical fr (kHz)</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b="1">
                          <a:solidFill>
                            <a:schemeClr val="tx1"/>
                          </a:solidFill>
                          <a:effectLst/>
                        </a:rPr>
                        <a:t>≅26</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b="1" dirty="0">
                          <a:solidFill>
                            <a:schemeClr val="tx1"/>
                          </a:solidFill>
                          <a:effectLst/>
                        </a:rPr>
                        <a:t>134.69</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872516744"/>
                  </a:ext>
                </a:extLst>
              </a:tr>
              <a:tr h="190500">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48466967"/>
                  </a:ext>
                </a:extLst>
              </a:tr>
              <a:tr h="190500">
                <a:tc>
                  <a:txBody>
                    <a:bodyPr/>
                    <a:lstStyle/>
                    <a:p>
                      <a:pPr>
                        <a:lnSpc>
                          <a:spcPct val="107000"/>
                        </a:lnSpc>
                        <a:spcAft>
                          <a:spcPts val="800"/>
                        </a:spcAft>
                      </a:pPr>
                      <a:r>
                        <a:rPr lang="en-GB" sz="1100" b="1" cap="all">
                          <a:solidFill>
                            <a:schemeClr val="tx1"/>
                          </a:solidFill>
                          <a:effectLst/>
                        </a:rPr>
                        <a:t>Vertical k (N/m)</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b="1">
                          <a:solidFill>
                            <a:schemeClr val="tx1"/>
                          </a:solidFill>
                          <a:effectLst/>
                        </a:rPr>
                        <a:t>≅14</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GB" sz="1000" b="1">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100" b="1" dirty="0">
                          <a:solidFill>
                            <a:schemeClr val="tx1"/>
                          </a:solidFill>
                          <a:effectLst/>
                        </a:rPr>
                        <a:t>122.82</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07359367"/>
                  </a:ext>
                </a:extLst>
              </a:tr>
              <a:tr h="190500">
                <a:tc>
                  <a:txBody>
                    <a:bodyPr/>
                    <a:lstStyle/>
                    <a:p>
                      <a:pPr>
                        <a:lnSpc>
                          <a:spcPct val="107000"/>
                        </a:lnSpc>
                        <a:spcAft>
                          <a:spcPts val="800"/>
                        </a:spcAft>
                      </a:pPr>
                      <a:r>
                        <a:rPr lang="en-GB" sz="1100" b="1" cap="all">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00844604"/>
                  </a:ext>
                </a:extLst>
              </a:tr>
              <a:tr h="190500">
                <a:tc>
                  <a:txBody>
                    <a:bodyPr/>
                    <a:lstStyle/>
                    <a:p>
                      <a:pPr>
                        <a:lnSpc>
                          <a:spcPct val="107000"/>
                        </a:lnSpc>
                        <a:spcAft>
                          <a:spcPts val="800"/>
                        </a:spcAft>
                      </a:pPr>
                      <a:r>
                        <a:rPr lang="en-GB" sz="1100" b="1" cap="all">
                          <a:solidFill>
                            <a:schemeClr val="tx1"/>
                          </a:solidFill>
                          <a:effectLst/>
                        </a:rPr>
                        <a:t>Horizontal Q</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≅53.8</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dirty="0">
                          <a:solidFill>
                            <a:schemeClr val="tx1"/>
                          </a:solidFill>
                          <a:effectLst/>
                        </a:rPr>
                        <a:t>≅48</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66042742"/>
                  </a:ext>
                </a:extLst>
              </a:tr>
              <a:tr h="190500">
                <a:tc>
                  <a:txBody>
                    <a:bodyPr/>
                    <a:lstStyle/>
                    <a:p>
                      <a:pPr>
                        <a:lnSpc>
                          <a:spcPct val="107000"/>
                        </a:lnSpc>
                        <a:spcAft>
                          <a:spcPts val="800"/>
                        </a:spcAft>
                      </a:pPr>
                      <a:r>
                        <a:rPr lang="en-GB" sz="1100" b="1" cap="all">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892025136"/>
                  </a:ext>
                </a:extLst>
              </a:tr>
              <a:tr h="190500">
                <a:tc>
                  <a:txBody>
                    <a:bodyPr/>
                    <a:lstStyle/>
                    <a:p>
                      <a:pPr>
                        <a:lnSpc>
                          <a:spcPct val="107000"/>
                        </a:lnSpc>
                        <a:spcAft>
                          <a:spcPts val="800"/>
                        </a:spcAft>
                      </a:pPr>
                      <a:r>
                        <a:rPr lang="en-GB" sz="1100" b="1" cap="all">
                          <a:solidFill>
                            <a:schemeClr val="tx1"/>
                          </a:solidFill>
                          <a:effectLst/>
                        </a:rPr>
                        <a:t>vertical q</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≅29</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rPr>
                        <a:t> </a:t>
                      </a:r>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dirty="0">
                          <a:solidFill>
                            <a:schemeClr val="tx1"/>
                          </a:solidFill>
                          <a:effectLst/>
                        </a:rPr>
                        <a:t>≅80</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13207954"/>
                  </a:ext>
                </a:extLst>
              </a:tr>
            </a:tbl>
          </a:graphicData>
        </a:graphic>
      </p:graphicFrame>
      <p:pic>
        <p:nvPicPr>
          <p:cNvPr id="77" name="Immagine 76">
            <a:extLst>
              <a:ext uri="{FF2B5EF4-FFF2-40B4-BE49-F238E27FC236}">
                <a16:creationId xmlns:a16="http://schemas.microsoft.com/office/drawing/2014/main" id="{56564770-F457-66AC-0075-665432C1355E}"/>
              </a:ext>
            </a:extLst>
          </p:cNvPr>
          <p:cNvPicPr>
            <a:picLocks noChangeAspect="1"/>
          </p:cNvPicPr>
          <p:nvPr/>
        </p:nvPicPr>
        <p:blipFill>
          <a:blip r:embed="rId5"/>
          <a:stretch>
            <a:fillRect/>
          </a:stretch>
        </p:blipFill>
        <p:spPr>
          <a:xfrm>
            <a:off x="212631" y="1854579"/>
            <a:ext cx="3950058" cy="2962841"/>
          </a:xfrm>
          <a:prstGeom prst="rect">
            <a:avLst/>
          </a:prstGeom>
        </p:spPr>
      </p:pic>
      <mc:AlternateContent xmlns:mc="http://schemas.openxmlformats.org/markup-compatibility/2006" xmlns:a14="http://schemas.microsoft.com/office/drawing/2010/main">
        <mc:Choice Requires="a14">
          <p:sp>
            <p:nvSpPr>
              <p:cNvPr id="58" name="CasellaDiTesto 57">
                <a:extLst>
                  <a:ext uri="{FF2B5EF4-FFF2-40B4-BE49-F238E27FC236}">
                    <a16:creationId xmlns:a16="http://schemas.microsoft.com/office/drawing/2014/main" id="{1FFC703B-DF4F-8D3B-F179-1A303F03DC4A}"/>
                  </a:ext>
                </a:extLst>
              </p:cNvPr>
              <p:cNvSpPr txBox="1"/>
              <p:nvPr/>
            </p:nvSpPr>
            <p:spPr>
              <a:xfrm>
                <a:off x="-5601301" y="4870608"/>
                <a:ext cx="16123024" cy="2699522"/>
              </a:xfrm>
              <a:prstGeom prst="rect">
                <a:avLst/>
              </a:prstGeom>
              <a:noFill/>
            </p:spPr>
            <p:txBody>
              <a:bodyPr wrap="square">
                <a:spAutoFit/>
              </a:bodyPr>
              <a:lstStyle/>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𝑆𝑢𝑟𝑓𝑎𝑐𝑒</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 </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𝑐h𝑎𝑟𝑔𝑒</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 </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𝑎𝑡</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 0</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𝑔</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=4.75507∗</m:t>
                      </m:r>
                      <m:sSup>
                        <m:sSupPr>
                          <m:ctrlPr>
                            <a:rPr lang="en-GB" sz="15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5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GB" sz="1500" i="1">
                              <a:effectLst/>
                              <a:latin typeface="Cambria Math" panose="02040503050406030204" pitchFamily="18" charset="0"/>
                              <a:ea typeface="Calibri" panose="020F0502020204030204" pitchFamily="34" charset="0"/>
                              <a:cs typeface="Times New Roman" panose="02020603050405020304" pitchFamily="18" charset="0"/>
                            </a:rPr>
                            <m:t>−18</m:t>
                          </m:r>
                        </m:sup>
                      </m:sSup>
                      <m:r>
                        <a:rPr lang="en-GB" sz="1500" i="1">
                          <a:effectLst/>
                          <a:latin typeface="Cambria Math" panose="02040503050406030204" pitchFamily="18" charset="0"/>
                          <a:ea typeface="Calibri" panose="020F0502020204030204" pitchFamily="34" charset="0"/>
                          <a:cs typeface="Times New Roman" panose="02020603050405020304" pitchFamily="18" charset="0"/>
                        </a:rPr>
                        <m:t>𝐶</m:t>
                      </m:r>
                    </m:oMath>
                  </m:oMathPara>
                </a14:m>
                <a:endParaRPr lang="en-GB" sz="15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500" i="1">
                          <a:effectLst/>
                          <a:latin typeface="Cambria Math" panose="02040503050406030204" pitchFamily="18" charset="0"/>
                          <a:ea typeface="Calibri" panose="020F0502020204030204" pitchFamily="34" charset="0"/>
                          <a:cs typeface="Times New Roman" panose="02020603050405020304" pitchFamily="18" charset="0"/>
                        </a:rPr>
                        <m:t>𝑆𝑢𝑟𝑓𝑎𝑐𝑒</m:t>
                      </m:r>
                      <m:r>
                        <a:rPr lang="en-GB" sz="1500" i="1">
                          <a:effectLst/>
                          <a:latin typeface="Cambria Math" panose="02040503050406030204" pitchFamily="18" charset="0"/>
                          <a:ea typeface="Calibri" panose="020F0502020204030204" pitchFamily="34" charset="0"/>
                          <a:cs typeface="Times New Roman" panose="02020603050405020304" pitchFamily="18" charset="0"/>
                        </a:rPr>
                        <m:t> </m:t>
                      </m:r>
                      <m:r>
                        <a:rPr lang="en-GB" sz="1500" i="1">
                          <a:effectLst/>
                          <a:latin typeface="Cambria Math" panose="02040503050406030204" pitchFamily="18" charset="0"/>
                          <a:ea typeface="Calibri" panose="020F0502020204030204" pitchFamily="34" charset="0"/>
                          <a:cs typeface="Times New Roman" panose="02020603050405020304" pitchFamily="18" charset="0"/>
                        </a:rPr>
                        <m:t>𝑐h𝑎𝑟𝑔𝑒</m:t>
                      </m:r>
                      <m:r>
                        <a:rPr lang="en-GB" sz="1500" i="1">
                          <a:effectLst/>
                          <a:latin typeface="Cambria Math" panose="02040503050406030204" pitchFamily="18" charset="0"/>
                          <a:ea typeface="Calibri" panose="020F0502020204030204" pitchFamily="34" charset="0"/>
                          <a:cs typeface="Times New Roman" panose="02020603050405020304" pitchFamily="18" charset="0"/>
                        </a:rPr>
                        <m:t> </m:t>
                      </m:r>
                      <m:r>
                        <a:rPr lang="en-GB" sz="1500" i="1">
                          <a:effectLst/>
                          <a:latin typeface="Cambria Math" panose="02040503050406030204" pitchFamily="18" charset="0"/>
                          <a:ea typeface="Calibri" panose="020F0502020204030204" pitchFamily="34" charset="0"/>
                          <a:cs typeface="Times New Roman" panose="02020603050405020304" pitchFamily="18" charset="0"/>
                        </a:rPr>
                        <m:t>𝑎𝑡</m:t>
                      </m:r>
                      <m:r>
                        <a:rPr lang="en-GB" sz="1500" i="1">
                          <a:effectLst/>
                          <a:latin typeface="Cambria Math" panose="02040503050406030204" pitchFamily="18" charset="0"/>
                          <a:ea typeface="Calibri" panose="020F0502020204030204" pitchFamily="34" charset="0"/>
                          <a:cs typeface="Times New Roman" panose="02020603050405020304" pitchFamily="18" charset="0"/>
                        </a:rPr>
                        <m:t> 50</m:t>
                      </m:r>
                      <m:r>
                        <a:rPr lang="en-GB" sz="1500" i="1">
                          <a:effectLst/>
                          <a:latin typeface="Cambria Math" panose="02040503050406030204" pitchFamily="18" charset="0"/>
                          <a:ea typeface="Calibri" panose="020F0502020204030204" pitchFamily="34" charset="0"/>
                          <a:cs typeface="Times New Roman" panose="02020603050405020304" pitchFamily="18" charset="0"/>
                        </a:rPr>
                        <m:t>𝑔</m:t>
                      </m:r>
                      <m:r>
                        <a:rPr lang="en-GB" sz="1500" i="1">
                          <a:effectLst/>
                          <a:latin typeface="Cambria Math" panose="02040503050406030204" pitchFamily="18" charset="0"/>
                          <a:ea typeface="Calibri" panose="020F0502020204030204" pitchFamily="34" charset="0"/>
                          <a:cs typeface="Times New Roman" panose="02020603050405020304" pitchFamily="18" charset="0"/>
                        </a:rPr>
                        <m:t>=4.77719</m:t>
                      </m:r>
                      <m:sSup>
                        <m:sSupPr>
                          <m:ctrlPr>
                            <a:rPr lang="en-GB" sz="15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5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GB" sz="1500" i="1">
                              <a:effectLst/>
                              <a:latin typeface="Cambria Math" panose="02040503050406030204" pitchFamily="18" charset="0"/>
                              <a:ea typeface="Calibri" panose="020F0502020204030204" pitchFamily="34" charset="0"/>
                              <a:cs typeface="Times New Roman" panose="02020603050405020304" pitchFamily="18" charset="0"/>
                            </a:rPr>
                            <m:t>−18</m:t>
                          </m:r>
                        </m:sup>
                      </m:sSup>
                      <m:r>
                        <a:rPr lang="en-GB" sz="1500" i="1">
                          <a:effectLst/>
                          <a:latin typeface="Cambria Math" panose="02040503050406030204" pitchFamily="18" charset="0"/>
                          <a:ea typeface="Calibri" panose="020F0502020204030204" pitchFamily="34" charset="0"/>
                          <a:cs typeface="Times New Roman" panose="02020603050405020304" pitchFamily="18" charset="0"/>
                        </a:rPr>
                        <m:t>𝐶</m:t>
                      </m:r>
                    </m:oMath>
                  </m:oMathPara>
                </a14:m>
                <a:endParaRPr lang="en-GB" sz="15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𝐶𝑎𝑝𝑎𝑐𝑖𝑡𝑎𝑛𝑐𝑒</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 </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𝑠𝑒𝑛𝑠𝑒𝑑</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 </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𝑎𝑡</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 0</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𝑔</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=1.90203∗</m:t>
                      </m:r>
                      <m:sSup>
                        <m:sSupPr>
                          <m:ctrlPr>
                            <a:rPr lang="en-GB" sz="15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5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GB" sz="1500" i="1">
                              <a:effectLst/>
                              <a:latin typeface="Cambria Math" panose="02040503050406030204" pitchFamily="18" charset="0"/>
                              <a:ea typeface="Calibri" panose="020F0502020204030204" pitchFamily="34" charset="0"/>
                              <a:cs typeface="Times New Roman" panose="02020603050405020304" pitchFamily="18" charset="0"/>
                            </a:rPr>
                            <m:t>−14</m:t>
                          </m:r>
                        </m:sup>
                      </m:sSup>
                      <m:r>
                        <a:rPr lang="en-GB" sz="1500" i="1">
                          <a:effectLst/>
                          <a:latin typeface="Cambria Math" panose="02040503050406030204" pitchFamily="18" charset="0"/>
                          <a:ea typeface="Calibri" panose="020F0502020204030204" pitchFamily="34" charset="0"/>
                          <a:cs typeface="Times New Roman" panose="02020603050405020304" pitchFamily="18" charset="0"/>
                        </a:rPr>
                        <m:t>𝐹</m:t>
                      </m:r>
                    </m:oMath>
                  </m:oMathPara>
                </a14:m>
                <a:endParaRPr lang="it-IT" sz="1500" i="1" dirty="0">
                  <a:effectLst/>
                  <a:latin typeface="Cambria Math"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500" i="1">
                          <a:effectLst/>
                          <a:latin typeface="Cambria Math" panose="02040503050406030204" pitchFamily="18" charset="0"/>
                          <a:ea typeface="Calibri" panose="020F0502020204030204" pitchFamily="34" charset="0"/>
                          <a:cs typeface="Times New Roman" panose="02020603050405020304" pitchFamily="18" charset="0"/>
                        </a:rPr>
                        <m:t>𝐶𝑎𝑝𝑎𝑐𝑖𝑡𝑎𝑛𝑐𝑒</m:t>
                      </m:r>
                      <m:r>
                        <a:rPr lang="en-GB" sz="1500" i="1">
                          <a:effectLst/>
                          <a:latin typeface="Cambria Math" panose="02040503050406030204" pitchFamily="18" charset="0"/>
                          <a:ea typeface="Calibri" panose="020F0502020204030204" pitchFamily="34" charset="0"/>
                          <a:cs typeface="Times New Roman" panose="02020603050405020304" pitchFamily="18" charset="0"/>
                        </a:rPr>
                        <m:t> </m:t>
                      </m:r>
                      <m:r>
                        <a:rPr lang="en-GB" sz="1500" i="1">
                          <a:effectLst/>
                          <a:latin typeface="Cambria Math" panose="02040503050406030204" pitchFamily="18" charset="0"/>
                          <a:ea typeface="Calibri" panose="020F0502020204030204" pitchFamily="34" charset="0"/>
                          <a:cs typeface="Times New Roman" panose="02020603050405020304" pitchFamily="18" charset="0"/>
                        </a:rPr>
                        <m:t>𝑠𝑒𝑛𝑠𝑒𝑑</m:t>
                      </m:r>
                      <m:r>
                        <a:rPr lang="en-GB" sz="1500" i="1">
                          <a:effectLst/>
                          <a:latin typeface="Cambria Math" panose="02040503050406030204" pitchFamily="18" charset="0"/>
                          <a:ea typeface="Calibri" panose="020F0502020204030204" pitchFamily="34" charset="0"/>
                          <a:cs typeface="Times New Roman" panose="02020603050405020304" pitchFamily="18" charset="0"/>
                        </a:rPr>
                        <m:t> </m:t>
                      </m:r>
                      <m:r>
                        <a:rPr lang="en-GB" sz="1500" i="1">
                          <a:effectLst/>
                          <a:latin typeface="Cambria Math" panose="02040503050406030204" pitchFamily="18" charset="0"/>
                          <a:ea typeface="Calibri" panose="020F0502020204030204" pitchFamily="34" charset="0"/>
                          <a:cs typeface="Times New Roman" panose="02020603050405020304" pitchFamily="18" charset="0"/>
                        </a:rPr>
                        <m:t>𝑎𝑡</m:t>
                      </m:r>
                      <m:r>
                        <a:rPr lang="en-GB" sz="1500" i="1">
                          <a:effectLst/>
                          <a:latin typeface="Cambria Math" panose="02040503050406030204" pitchFamily="18" charset="0"/>
                          <a:ea typeface="Calibri" panose="020F0502020204030204" pitchFamily="34" charset="0"/>
                          <a:cs typeface="Times New Roman" panose="02020603050405020304" pitchFamily="18" charset="0"/>
                        </a:rPr>
                        <m:t> 50</m:t>
                      </m:r>
                      <m:r>
                        <a:rPr lang="en-GB" sz="1500" i="1">
                          <a:effectLst/>
                          <a:latin typeface="Cambria Math" panose="02040503050406030204" pitchFamily="18" charset="0"/>
                          <a:ea typeface="Calibri" panose="020F0502020204030204" pitchFamily="34" charset="0"/>
                          <a:cs typeface="Times New Roman" panose="02020603050405020304" pitchFamily="18" charset="0"/>
                        </a:rPr>
                        <m:t>𝑔</m:t>
                      </m:r>
                      <m:r>
                        <a:rPr lang="en-GB" sz="1500" i="1">
                          <a:effectLst/>
                          <a:latin typeface="Cambria Math" panose="02040503050406030204" pitchFamily="18" charset="0"/>
                          <a:ea typeface="Calibri" panose="020F0502020204030204" pitchFamily="34" charset="0"/>
                          <a:cs typeface="Times New Roman" panose="02020603050405020304" pitchFamily="18" charset="0"/>
                        </a:rPr>
                        <m:t>=1.91087∗</m:t>
                      </m:r>
                      <m:sSup>
                        <m:sSupPr>
                          <m:ctrlPr>
                            <a:rPr lang="en-GB" sz="15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5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GB" sz="1500" i="1">
                              <a:effectLst/>
                              <a:latin typeface="Cambria Math" panose="02040503050406030204" pitchFamily="18" charset="0"/>
                              <a:ea typeface="Calibri" panose="020F0502020204030204" pitchFamily="34" charset="0"/>
                              <a:cs typeface="Times New Roman" panose="02020603050405020304" pitchFamily="18" charset="0"/>
                            </a:rPr>
                            <m:t>−14</m:t>
                          </m:r>
                        </m:sup>
                      </m:sSup>
                      <m:r>
                        <a:rPr lang="en-GB" sz="1500" i="1">
                          <a:effectLst/>
                          <a:latin typeface="Cambria Math" panose="02040503050406030204" pitchFamily="18" charset="0"/>
                          <a:ea typeface="Calibri" panose="020F0502020204030204" pitchFamily="34" charset="0"/>
                          <a:cs typeface="Times New Roman" panose="02020603050405020304" pitchFamily="18" charset="0"/>
                        </a:rPr>
                        <m:t>𝐹</m:t>
                      </m:r>
                    </m:oMath>
                  </m:oMathPara>
                </a14:m>
                <a:endParaRPr lang="it-IT" sz="15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14:m>
                  <m:oMathPara xmlns:m="http://schemas.openxmlformats.org/officeDocument/2006/math">
                    <m:oMathParaPr>
                      <m:jc m:val="centerGroup"/>
                    </m:oMathParaPr>
                    <m:oMath xmlns:m="http://schemas.openxmlformats.org/officeDocument/2006/math">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𝑆𝑒𝑛𝑠𝑖𝑡𝑖𝑣𝑖𝑡𝑦</m:t>
                      </m:r>
                      <m:r>
                        <a:rPr lang="en-GB" sz="1500" i="1" smtClean="0">
                          <a:effectLst/>
                          <a:latin typeface="Cambria Math" panose="02040503050406030204" pitchFamily="18" charset="0"/>
                          <a:ea typeface="Calibri" panose="020F0502020204030204" pitchFamily="34" charset="0"/>
                          <a:cs typeface="Times New Roman" panose="02020603050405020304" pitchFamily="18" charset="0"/>
                        </a:rPr>
                        <m:t>=</m:t>
                      </m:r>
                      <m:r>
                        <a:rPr lang="en-GB" sz="1500" b="1" i="1">
                          <a:effectLst/>
                          <a:latin typeface="Cambria Math" panose="02040503050406030204" pitchFamily="18" charset="0"/>
                          <a:ea typeface="Calibri" panose="020F0502020204030204" pitchFamily="34" charset="0"/>
                          <a:cs typeface="Times New Roman" panose="02020603050405020304" pitchFamily="18" charset="0"/>
                        </a:rPr>
                        <m:t>𝟏</m:t>
                      </m:r>
                      <m:r>
                        <a:rPr lang="en-GB" sz="1500" b="1" i="1">
                          <a:effectLst/>
                          <a:latin typeface="Cambria Math" panose="02040503050406030204" pitchFamily="18" charset="0"/>
                          <a:ea typeface="Calibri" panose="020F0502020204030204" pitchFamily="34" charset="0"/>
                          <a:cs typeface="Times New Roman" panose="02020603050405020304" pitchFamily="18" charset="0"/>
                        </a:rPr>
                        <m:t>.</m:t>
                      </m:r>
                      <m:r>
                        <a:rPr lang="en-GB" sz="1500" b="1" i="1">
                          <a:effectLst/>
                          <a:latin typeface="Cambria Math" panose="02040503050406030204" pitchFamily="18" charset="0"/>
                          <a:ea typeface="Calibri" panose="020F0502020204030204" pitchFamily="34" charset="0"/>
                          <a:cs typeface="Times New Roman" panose="02020603050405020304" pitchFamily="18" charset="0"/>
                        </a:rPr>
                        <m:t>𝟕𝟔𝟗𝟎𝟐𝟔𝟖</m:t>
                      </m:r>
                      <m:r>
                        <a:rPr lang="en-GB" sz="1500" b="1"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GB" sz="15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GB" sz="1500" b="1" i="1">
                              <a:effectLst/>
                              <a:latin typeface="Cambria Math" panose="02040503050406030204" pitchFamily="18" charset="0"/>
                              <a:ea typeface="Calibri" panose="020F0502020204030204" pitchFamily="34" charset="0"/>
                              <a:cs typeface="Times New Roman" panose="02020603050405020304" pitchFamily="18" charset="0"/>
                            </a:rPr>
                            <m:t>𝟏𝟎</m:t>
                          </m:r>
                        </m:e>
                        <m:sup>
                          <m:r>
                            <a:rPr lang="en-GB" sz="1500" b="1" i="1">
                              <a:effectLst/>
                              <a:latin typeface="Cambria Math" panose="02040503050406030204" pitchFamily="18" charset="0"/>
                              <a:ea typeface="Calibri" panose="020F0502020204030204" pitchFamily="34" charset="0"/>
                              <a:cs typeface="Times New Roman" panose="02020603050405020304" pitchFamily="18" charset="0"/>
                            </a:rPr>
                            <m:t>−</m:t>
                          </m:r>
                          <m:r>
                            <a:rPr lang="en-GB" sz="1500" b="1" i="1">
                              <a:effectLst/>
                              <a:latin typeface="Cambria Math" panose="02040503050406030204" pitchFamily="18" charset="0"/>
                              <a:ea typeface="Calibri" panose="020F0502020204030204" pitchFamily="34" charset="0"/>
                              <a:cs typeface="Times New Roman" panose="02020603050405020304" pitchFamily="18" charset="0"/>
                            </a:rPr>
                            <m:t>𝟏𝟖</m:t>
                          </m:r>
                        </m:sup>
                      </m:sSup>
                      <m:r>
                        <a:rPr lang="en-GB" sz="1500" b="1" i="1">
                          <a:effectLst/>
                          <a:latin typeface="Cambria Math" panose="02040503050406030204" pitchFamily="18" charset="0"/>
                          <a:ea typeface="Calibri" panose="020F0502020204030204" pitchFamily="34" charset="0"/>
                          <a:cs typeface="Times New Roman" panose="02020603050405020304" pitchFamily="18" charset="0"/>
                        </a:rPr>
                        <m:t>𝑭</m:t>
                      </m:r>
                      <m:r>
                        <a:rPr lang="en-GB" sz="1500" b="1" i="1">
                          <a:effectLst/>
                          <a:latin typeface="Cambria Math" panose="02040503050406030204" pitchFamily="18" charset="0"/>
                          <a:ea typeface="Calibri" panose="020F0502020204030204" pitchFamily="34" charset="0"/>
                          <a:cs typeface="Times New Roman" panose="02020603050405020304" pitchFamily="18" charset="0"/>
                        </a:rPr>
                        <m:t>/</m:t>
                      </m:r>
                      <m:r>
                        <a:rPr lang="en-GB" sz="1500" b="1" i="1">
                          <a:effectLst/>
                          <a:latin typeface="Cambria Math" panose="02040503050406030204" pitchFamily="18" charset="0"/>
                          <a:ea typeface="Calibri" panose="020F0502020204030204" pitchFamily="34" charset="0"/>
                          <a:cs typeface="Times New Roman" panose="02020603050405020304" pitchFamily="18" charset="0"/>
                        </a:rPr>
                        <m:t>𝒈</m:t>
                      </m:r>
                    </m:oMath>
                  </m:oMathPara>
                </a14:m>
                <a:endParaRPr lang="en-GB" sz="15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GB" sz="15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GB" sz="1500" dirty="0">
                  <a:effectLst/>
                  <a:latin typeface="Verdana" panose="020B0604030504040204" pitchFamily="34" charset="0"/>
                  <a:ea typeface="Calibri" panose="020F0502020204030204" pitchFamily="34" charset="0"/>
                  <a:cs typeface="Times New Roman" panose="02020603050405020304" pitchFamily="18" charset="0"/>
                </a:endParaRPr>
              </a:p>
            </p:txBody>
          </p:sp>
        </mc:Choice>
        <mc:Fallback xmlns="">
          <p:sp>
            <p:nvSpPr>
              <p:cNvPr id="58" name="CasellaDiTesto 57">
                <a:extLst>
                  <a:ext uri="{FF2B5EF4-FFF2-40B4-BE49-F238E27FC236}">
                    <a16:creationId xmlns:a16="http://schemas.microsoft.com/office/drawing/2014/main" id="{1FFC703B-DF4F-8D3B-F179-1A303F03DC4A}"/>
                  </a:ext>
                </a:extLst>
              </p:cNvPr>
              <p:cNvSpPr txBox="1">
                <a:spLocks noRot="1" noChangeAspect="1" noMove="1" noResize="1" noEditPoints="1" noAdjustHandles="1" noChangeArrowheads="1" noChangeShapeType="1" noTextEdit="1"/>
              </p:cNvSpPr>
              <p:nvPr/>
            </p:nvSpPr>
            <p:spPr>
              <a:xfrm>
                <a:off x="-5601301" y="4870608"/>
                <a:ext cx="16123024" cy="2699522"/>
              </a:xfrm>
              <a:prstGeom prst="rect">
                <a:avLst/>
              </a:prstGeom>
              <a:blipFill>
                <a:blip r:embed="rId7"/>
                <a:stretch>
                  <a:fillRect/>
                </a:stretch>
              </a:blipFill>
            </p:spPr>
            <p:txBody>
              <a:bodyPr/>
              <a:lstStyle/>
              <a:p>
                <a:r>
                  <a:rPr lang="en-GB">
                    <a:noFill/>
                  </a:rPr>
                  <a:t> </a:t>
                </a:r>
              </a:p>
            </p:txBody>
          </p:sp>
        </mc:Fallback>
      </mc:AlternateContent>
      <p:sp>
        <p:nvSpPr>
          <p:cNvPr id="3" name="CasellaDiTesto 2">
            <a:extLst>
              <a:ext uri="{FF2B5EF4-FFF2-40B4-BE49-F238E27FC236}">
                <a16:creationId xmlns:a16="http://schemas.microsoft.com/office/drawing/2014/main" id="{CDA47D03-A4AA-334E-EB7B-53CF3FD4AB35}"/>
              </a:ext>
            </a:extLst>
          </p:cNvPr>
          <p:cNvSpPr txBox="1"/>
          <p:nvPr/>
        </p:nvSpPr>
        <p:spPr>
          <a:xfrm>
            <a:off x="4596407" y="6049318"/>
            <a:ext cx="877163" cy="477054"/>
          </a:xfrm>
          <a:prstGeom prst="rect">
            <a:avLst/>
          </a:prstGeom>
          <a:noFill/>
        </p:spPr>
        <p:txBody>
          <a:bodyPr wrap="none" rtlCol="0">
            <a:spAutoFit/>
          </a:bodyPr>
          <a:lstStyle/>
          <a:p>
            <a:r>
              <a:rPr lang="it-IT" sz="2500" b="1" dirty="0"/>
              <a:t>DRC</a:t>
            </a:r>
            <a:endParaRPr lang="en-GB" sz="2500" b="1" dirty="0"/>
          </a:p>
        </p:txBody>
      </p:sp>
      <p:sp>
        <p:nvSpPr>
          <p:cNvPr id="53" name="Frame 17">
            <a:extLst>
              <a:ext uri="{FF2B5EF4-FFF2-40B4-BE49-F238E27FC236}">
                <a16:creationId xmlns:a16="http://schemas.microsoft.com/office/drawing/2014/main" id="{60486382-824A-C650-E081-756FBEC5F2AB}"/>
              </a:ext>
            </a:extLst>
          </p:cNvPr>
          <p:cNvSpPr/>
          <p:nvPr/>
        </p:nvSpPr>
        <p:spPr>
          <a:xfrm>
            <a:off x="5473570" y="5791708"/>
            <a:ext cx="846236" cy="903141"/>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63" name="Graphic 2">
            <a:extLst>
              <a:ext uri="{FF2B5EF4-FFF2-40B4-BE49-F238E27FC236}">
                <a16:creationId xmlns:a16="http://schemas.microsoft.com/office/drawing/2014/main" id="{B5872B25-B846-03F9-06D8-2AE80DE2C4A8}"/>
              </a:ext>
            </a:extLst>
          </p:cNvPr>
          <p:cNvGrpSpPr/>
          <p:nvPr/>
        </p:nvGrpSpPr>
        <p:grpSpPr>
          <a:xfrm>
            <a:off x="223199" y="159385"/>
            <a:ext cx="530780" cy="894335"/>
            <a:chOff x="8544795" y="2061601"/>
            <a:chExt cx="2445520" cy="4313293"/>
          </a:xfrm>
        </p:grpSpPr>
        <p:sp>
          <p:nvSpPr>
            <p:cNvPr id="72" name="Freeform: Shape 203">
              <a:extLst>
                <a:ext uri="{FF2B5EF4-FFF2-40B4-BE49-F238E27FC236}">
                  <a16:creationId xmlns:a16="http://schemas.microsoft.com/office/drawing/2014/main" id="{FA7E1C75-23A5-6BCE-32DD-061152FB6827}"/>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5" name="Freeform: Shape 204">
              <a:extLst>
                <a:ext uri="{FF2B5EF4-FFF2-40B4-BE49-F238E27FC236}">
                  <a16:creationId xmlns:a16="http://schemas.microsoft.com/office/drawing/2014/main" id="{04BD853A-EB28-220A-859C-928762E61745}"/>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8" name="Freeform: Shape 205">
              <a:extLst>
                <a:ext uri="{FF2B5EF4-FFF2-40B4-BE49-F238E27FC236}">
                  <a16:creationId xmlns:a16="http://schemas.microsoft.com/office/drawing/2014/main" id="{0B199106-78BE-006B-C2AD-6514B791B1BE}"/>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19</a:t>
              </a:r>
            </a:p>
          </p:txBody>
        </p:sp>
        <p:sp>
          <p:nvSpPr>
            <p:cNvPr id="88" name="Freeform: Shape 206">
              <a:extLst>
                <a:ext uri="{FF2B5EF4-FFF2-40B4-BE49-F238E27FC236}">
                  <a16:creationId xmlns:a16="http://schemas.microsoft.com/office/drawing/2014/main" id="{4992240F-D137-5EA7-89E1-42C50DFF1C10}"/>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2634570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4">
            <a:extLst>
              <a:ext uri="{FF2B5EF4-FFF2-40B4-BE49-F238E27FC236}">
                <a16:creationId xmlns:a16="http://schemas.microsoft.com/office/drawing/2014/main" id="{2FD3EF16-E6B5-52E5-B108-113F9FBC5F08}"/>
              </a:ext>
            </a:extLst>
          </p:cNvPr>
          <p:cNvSpPr txBox="1"/>
          <p:nvPr/>
        </p:nvSpPr>
        <p:spPr>
          <a:xfrm>
            <a:off x="753979" y="148804"/>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7" name="Freeform: Shape 47">
            <a:extLst>
              <a:ext uri="{FF2B5EF4-FFF2-40B4-BE49-F238E27FC236}">
                <a16:creationId xmlns:a16="http://schemas.microsoft.com/office/drawing/2014/main" id="{F81D642E-C7B5-48F0-3F30-E94095AA83C8}"/>
              </a:ext>
            </a:extLst>
          </p:cNvPr>
          <p:cNvSpPr/>
          <p:nvPr/>
        </p:nvSpPr>
        <p:spPr>
          <a:xfrm>
            <a:off x="753979" y="-65493"/>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4"/>
          </a:solidFill>
          <a:ln w="9525" cap="flat">
            <a:noFill/>
            <a:prstDash val="solid"/>
            <a:miter/>
          </a:ln>
        </p:spPr>
        <p:txBody>
          <a:bodyPr rtlCol="0" anchor="ctr"/>
          <a:lstStyle/>
          <a:p>
            <a:endParaRPr lang="en-US" dirty="0"/>
          </a:p>
        </p:txBody>
      </p:sp>
      <mc:AlternateContent xmlns:mc="http://schemas.openxmlformats.org/markup-compatibility/2006">
        <mc:Choice xmlns:am3d="http://schemas.microsoft.com/office/drawing/2017/model3d" Requires="am3d">
          <p:graphicFrame>
            <p:nvGraphicFramePr>
              <p:cNvPr id="63" name="Modello 3D 62" descr="Transistor">
                <a:extLst>
                  <a:ext uri="{FF2B5EF4-FFF2-40B4-BE49-F238E27FC236}">
                    <a16:creationId xmlns:a16="http://schemas.microsoft.com/office/drawing/2014/main" id="{9FE93EDB-8AE1-DE11-75EC-08F654F5C4EE}"/>
                  </a:ext>
                </a:extLst>
              </p:cNvPr>
              <p:cNvGraphicFramePr>
                <a:graphicFrameLocks noChangeAspect="1"/>
              </p:cNvGraphicFramePr>
              <p:nvPr>
                <p:extLst>
                  <p:ext uri="{D42A27DB-BD31-4B8C-83A1-F6EECF244321}">
                    <p14:modId xmlns:p14="http://schemas.microsoft.com/office/powerpoint/2010/main" val="4224090982"/>
                  </p:ext>
                </p:extLst>
              </p:nvPr>
            </p:nvGraphicFramePr>
            <p:xfrm>
              <a:off x="-328050" y="2455413"/>
              <a:ext cx="1742531" cy="5656096"/>
            </p:xfrm>
            <a:graphic>
              <a:graphicData uri="http://schemas.microsoft.com/office/drawing/2017/model3d">
                <am3d:model3d r:embed="rId2">
                  <am3d:spPr>
                    <a:xfrm>
                      <a:off x="0" y="0"/>
                      <a:ext cx="1742531" cy="5656096"/>
                    </a:xfrm>
                    <a:prstGeom prst="rect">
                      <a:avLst/>
                    </a:prstGeom>
                  </am3d:spPr>
                  <am3d:camera>
                    <am3d:pos x="0" y="0" z="48994109"/>
                    <am3d:up dx="0" dy="36000000" dz="0"/>
                    <am3d:lookAt x="0" y="0" z="0"/>
                    <am3d:perspective fov="2700000"/>
                  </am3d:camera>
                  <am3d:trans>
                    <am3d:meterPerModelUnit n="44444442" d="1000000"/>
                    <am3d:preTrans dx="0" dy="-2194794" dz="0"/>
                    <am3d:scale>
                      <am3d:sx n="1000000" d="1000000"/>
                      <am3d:sy n="1000000" d="1000000"/>
                      <am3d:sz n="1000000" d="1000000"/>
                    </am3d:scale>
                    <am3d:rot ax="2384634" ay="1300714" az="1024494"/>
                    <am3d:postTrans dx="0" dy="0" dz="0"/>
                  </am3d:trans>
                  <am3d:raster rName="Office3DRenderer" rVer="16.0.8326">
                    <am3d:blip r:embed="rId3"/>
                  </am3d:raster>
                  <am3d:objViewport viewportSz="570369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3" name="Modello 3D 62" descr="Transistor">
                <a:extLst>
                  <a:ext uri="{FF2B5EF4-FFF2-40B4-BE49-F238E27FC236}">
                    <a16:creationId xmlns:a16="http://schemas.microsoft.com/office/drawing/2014/main" id="{9FE93EDB-8AE1-DE11-75EC-08F654F5C4EE}"/>
                  </a:ext>
                </a:extLst>
              </p:cNvPr>
              <p:cNvPicPr>
                <a:picLocks noGrp="1" noRot="1" noChangeAspect="1" noMove="1" noResize="1" noEditPoints="1" noAdjustHandles="1" noChangeArrowheads="1" noChangeShapeType="1" noCrop="1"/>
              </p:cNvPicPr>
              <p:nvPr/>
            </p:nvPicPr>
            <p:blipFill>
              <a:blip r:embed="rId3"/>
              <a:stretch>
                <a:fillRect/>
              </a:stretch>
            </p:blipFill>
            <p:spPr>
              <a:xfrm>
                <a:off x="-328050" y="2455413"/>
                <a:ext cx="1742531" cy="5656096"/>
              </a:xfrm>
              <a:prstGeom prst="rect">
                <a:avLst/>
              </a:prstGeom>
            </p:spPr>
          </p:pic>
        </mc:Fallback>
      </mc:AlternateContent>
      <p:grpSp>
        <p:nvGrpSpPr>
          <p:cNvPr id="9" name="Group 72">
            <a:extLst>
              <a:ext uri="{FF2B5EF4-FFF2-40B4-BE49-F238E27FC236}">
                <a16:creationId xmlns:a16="http://schemas.microsoft.com/office/drawing/2014/main" id="{64EE369C-2145-D452-43C5-245ABFDA30A9}"/>
              </a:ext>
            </a:extLst>
          </p:cNvPr>
          <p:cNvGrpSpPr/>
          <p:nvPr/>
        </p:nvGrpSpPr>
        <p:grpSpPr>
          <a:xfrm rot="523248">
            <a:off x="8717057" y="-1168934"/>
            <a:ext cx="5079769" cy="4292108"/>
            <a:chOff x="529632" y="1735015"/>
            <a:chExt cx="5452397" cy="4606957"/>
          </a:xfrm>
        </p:grpSpPr>
        <p:sp>
          <p:nvSpPr>
            <p:cNvPr id="10" name="Freeform: Shape 3">
              <a:extLst>
                <a:ext uri="{FF2B5EF4-FFF2-40B4-BE49-F238E27FC236}">
                  <a16:creationId xmlns:a16="http://schemas.microsoft.com/office/drawing/2014/main" id="{7E541516-5F3C-9355-783E-40F802125F7A}"/>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11" name="Freeform: Shape 4">
              <a:extLst>
                <a:ext uri="{FF2B5EF4-FFF2-40B4-BE49-F238E27FC236}">
                  <a16:creationId xmlns:a16="http://schemas.microsoft.com/office/drawing/2014/main" id="{21D462BA-0ABA-CEEA-8AEE-2687BDA36ACD}"/>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12" name="Freeform: Shape 51">
              <a:extLst>
                <a:ext uri="{FF2B5EF4-FFF2-40B4-BE49-F238E27FC236}">
                  <a16:creationId xmlns:a16="http://schemas.microsoft.com/office/drawing/2014/main" id="{078F228A-7161-3BBB-3152-74FC210C2636}"/>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13" name="Freeform: Shape 52">
              <a:extLst>
                <a:ext uri="{FF2B5EF4-FFF2-40B4-BE49-F238E27FC236}">
                  <a16:creationId xmlns:a16="http://schemas.microsoft.com/office/drawing/2014/main" id="{C5F950BA-DDD6-87A5-4803-C0D1CAC63F84}"/>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14" name="Group 56">
              <a:extLst>
                <a:ext uri="{FF2B5EF4-FFF2-40B4-BE49-F238E27FC236}">
                  <a16:creationId xmlns:a16="http://schemas.microsoft.com/office/drawing/2014/main" id="{3D9EAFA9-C78D-0988-1F90-7CFF102D856B}"/>
                </a:ext>
              </a:extLst>
            </p:cNvPr>
            <p:cNvGrpSpPr/>
            <p:nvPr/>
          </p:nvGrpSpPr>
          <p:grpSpPr>
            <a:xfrm>
              <a:off x="575753" y="1783904"/>
              <a:ext cx="5287780" cy="4558068"/>
              <a:chOff x="575753" y="1783904"/>
              <a:chExt cx="5287780" cy="4558068"/>
            </a:xfrm>
            <a:solidFill>
              <a:schemeClr val="accent3"/>
            </a:solidFill>
          </p:grpSpPr>
          <p:sp>
            <p:nvSpPr>
              <p:cNvPr id="15" name="Freeform: Shape 5">
                <a:extLst>
                  <a:ext uri="{FF2B5EF4-FFF2-40B4-BE49-F238E27FC236}">
                    <a16:creationId xmlns:a16="http://schemas.microsoft.com/office/drawing/2014/main" id="{EB735092-E6FD-E740-4B58-4FA04366764F}"/>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16" name="Freeform: Shape 6">
                <a:extLst>
                  <a:ext uri="{FF2B5EF4-FFF2-40B4-BE49-F238E27FC236}">
                    <a16:creationId xmlns:a16="http://schemas.microsoft.com/office/drawing/2014/main" id="{DBD377E4-6BB3-3556-7B27-523B3873028E}"/>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7" name="Freeform: Shape 7">
                <a:extLst>
                  <a:ext uri="{FF2B5EF4-FFF2-40B4-BE49-F238E27FC236}">
                    <a16:creationId xmlns:a16="http://schemas.microsoft.com/office/drawing/2014/main" id="{01C67403-AD68-A2BC-9D7B-E5BD5CA19CE6}"/>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8" name="Freeform: Shape 8">
                <a:extLst>
                  <a:ext uri="{FF2B5EF4-FFF2-40B4-BE49-F238E27FC236}">
                    <a16:creationId xmlns:a16="http://schemas.microsoft.com/office/drawing/2014/main" id="{F4A1B0C1-96B1-C92B-C70C-DA2CB22AF4E7}"/>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9" name="Freeform: Shape 9">
                <a:extLst>
                  <a:ext uri="{FF2B5EF4-FFF2-40B4-BE49-F238E27FC236}">
                    <a16:creationId xmlns:a16="http://schemas.microsoft.com/office/drawing/2014/main" id="{244C7758-765A-B6B2-246A-CFED2A7BCE08}"/>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20" name="Freeform: Shape 10">
                <a:extLst>
                  <a:ext uri="{FF2B5EF4-FFF2-40B4-BE49-F238E27FC236}">
                    <a16:creationId xmlns:a16="http://schemas.microsoft.com/office/drawing/2014/main" id="{EE7A5A81-12A9-FA33-DDC5-06FB0AAE2432}"/>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21" name="Freeform: Shape 11">
                <a:extLst>
                  <a:ext uri="{FF2B5EF4-FFF2-40B4-BE49-F238E27FC236}">
                    <a16:creationId xmlns:a16="http://schemas.microsoft.com/office/drawing/2014/main" id="{38DDFAFC-0436-A45C-B3D2-92123B31A121}"/>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22" name="Freeform: Shape 12">
                <a:extLst>
                  <a:ext uri="{FF2B5EF4-FFF2-40B4-BE49-F238E27FC236}">
                    <a16:creationId xmlns:a16="http://schemas.microsoft.com/office/drawing/2014/main" id="{70956232-6CB3-D674-3746-01938183E505}"/>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7C5518DD-C5CD-D1D4-D6E4-9214D2363DE6}"/>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24" name="Freeform: Shape 14">
                <a:extLst>
                  <a:ext uri="{FF2B5EF4-FFF2-40B4-BE49-F238E27FC236}">
                    <a16:creationId xmlns:a16="http://schemas.microsoft.com/office/drawing/2014/main" id="{65C83748-18F3-8CC8-5939-93098C154FF5}"/>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25" name="Freeform: Shape 15">
                <a:extLst>
                  <a:ext uri="{FF2B5EF4-FFF2-40B4-BE49-F238E27FC236}">
                    <a16:creationId xmlns:a16="http://schemas.microsoft.com/office/drawing/2014/main" id="{F36A5274-902C-3E5C-ADA5-B980F41B7830}"/>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26" name="Freeform: Shape 16">
                <a:extLst>
                  <a:ext uri="{FF2B5EF4-FFF2-40B4-BE49-F238E27FC236}">
                    <a16:creationId xmlns:a16="http://schemas.microsoft.com/office/drawing/2014/main" id="{C4D695C9-DD47-AC8C-2C33-4A1380DFA20B}"/>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27" name="Freeform: Shape 17">
                <a:extLst>
                  <a:ext uri="{FF2B5EF4-FFF2-40B4-BE49-F238E27FC236}">
                    <a16:creationId xmlns:a16="http://schemas.microsoft.com/office/drawing/2014/main" id="{5E760A19-EFF5-6D20-36CC-48E4B469D359}"/>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28" name="Freeform: Shape 18">
                <a:extLst>
                  <a:ext uri="{FF2B5EF4-FFF2-40B4-BE49-F238E27FC236}">
                    <a16:creationId xmlns:a16="http://schemas.microsoft.com/office/drawing/2014/main" id="{C47019C3-2660-2E5C-0897-466139ACFF5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9" name="Freeform: Shape 19">
                <a:extLst>
                  <a:ext uri="{FF2B5EF4-FFF2-40B4-BE49-F238E27FC236}">
                    <a16:creationId xmlns:a16="http://schemas.microsoft.com/office/drawing/2014/main" id="{36EEE341-6DEF-D45F-053E-762178333A28}"/>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30" name="Freeform: Shape 20">
                <a:extLst>
                  <a:ext uri="{FF2B5EF4-FFF2-40B4-BE49-F238E27FC236}">
                    <a16:creationId xmlns:a16="http://schemas.microsoft.com/office/drawing/2014/main" id="{C4C0FDC1-BB84-488B-7592-C20E31AF38B7}"/>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31" name="Freeform: Shape 21">
                <a:extLst>
                  <a:ext uri="{FF2B5EF4-FFF2-40B4-BE49-F238E27FC236}">
                    <a16:creationId xmlns:a16="http://schemas.microsoft.com/office/drawing/2014/main" id="{4B2E80D4-8EDE-670F-1992-D57A3EBDB40A}"/>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32" name="Freeform: Shape 22">
                <a:extLst>
                  <a:ext uri="{FF2B5EF4-FFF2-40B4-BE49-F238E27FC236}">
                    <a16:creationId xmlns:a16="http://schemas.microsoft.com/office/drawing/2014/main" id="{CEDB6D7E-1E82-9B1B-323B-14A5837560BE}"/>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33" name="Freeform: Shape 23">
                <a:extLst>
                  <a:ext uri="{FF2B5EF4-FFF2-40B4-BE49-F238E27FC236}">
                    <a16:creationId xmlns:a16="http://schemas.microsoft.com/office/drawing/2014/main" id="{96D55C3B-ACEB-FBFB-AD24-CD1140B38EC0}"/>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34" name="Freeform: Shape 24">
                <a:extLst>
                  <a:ext uri="{FF2B5EF4-FFF2-40B4-BE49-F238E27FC236}">
                    <a16:creationId xmlns:a16="http://schemas.microsoft.com/office/drawing/2014/main" id="{FFDCD2A9-8B94-4AFC-EA33-F36F3DEFC6B4}"/>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35" name="Freeform: Shape 25">
                <a:extLst>
                  <a:ext uri="{FF2B5EF4-FFF2-40B4-BE49-F238E27FC236}">
                    <a16:creationId xmlns:a16="http://schemas.microsoft.com/office/drawing/2014/main" id="{78725F79-5FF0-C7BB-A781-401EF046BC97}"/>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36" name="Freeform: Shape 26">
                <a:extLst>
                  <a:ext uri="{FF2B5EF4-FFF2-40B4-BE49-F238E27FC236}">
                    <a16:creationId xmlns:a16="http://schemas.microsoft.com/office/drawing/2014/main" id="{73043EB2-6222-84BF-8378-7E4130577971}"/>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7" name="Freeform: Shape 27">
                <a:extLst>
                  <a:ext uri="{FF2B5EF4-FFF2-40B4-BE49-F238E27FC236}">
                    <a16:creationId xmlns:a16="http://schemas.microsoft.com/office/drawing/2014/main" id="{42E6272C-602A-A8F3-FA8F-65F6CC8E72B8}"/>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38" name="Freeform: Shape 28">
                <a:extLst>
                  <a:ext uri="{FF2B5EF4-FFF2-40B4-BE49-F238E27FC236}">
                    <a16:creationId xmlns:a16="http://schemas.microsoft.com/office/drawing/2014/main" id="{B640E424-1B1A-1DD3-AA71-4CCA47B10535}"/>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9" name="Freeform: Shape 29">
                <a:extLst>
                  <a:ext uri="{FF2B5EF4-FFF2-40B4-BE49-F238E27FC236}">
                    <a16:creationId xmlns:a16="http://schemas.microsoft.com/office/drawing/2014/main" id="{81ACA42B-301D-5F9F-4ED4-866F3C044505}"/>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40" name="Freeform: Shape 30">
                <a:extLst>
                  <a:ext uri="{FF2B5EF4-FFF2-40B4-BE49-F238E27FC236}">
                    <a16:creationId xmlns:a16="http://schemas.microsoft.com/office/drawing/2014/main" id="{00F7E1CE-AB61-5356-1159-898F4B0A6116}"/>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41" name="Freeform: Shape 31">
                <a:extLst>
                  <a:ext uri="{FF2B5EF4-FFF2-40B4-BE49-F238E27FC236}">
                    <a16:creationId xmlns:a16="http://schemas.microsoft.com/office/drawing/2014/main" id="{B6420ABE-23F4-CF06-7EFB-83E5AA1E4067}"/>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42" name="Freeform: Shape 32">
                <a:extLst>
                  <a:ext uri="{FF2B5EF4-FFF2-40B4-BE49-F238E27FC236}">
                    <a16:creationId xmlns:a16="http://schemas.microsoft.com/office/drawing/2014/main" id="{3E0DDC30-3393-E994-3892-2C16E13658D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43" name="Freeform: Shape 33">
                <a:extLst>
                  <a:ext uri="{FF2B5EF4-FFF2-40B4-BE49-F238E27FC236}">
                    <a16:creationId xmlns:a16="http://schemas.microsoft.com/office/drawing/2014/main" id="{19A39E42-1C16-FA98-F98D-0249E3159975}"/>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44" name="Freeform: Shape 34">
                <a:extLst>
                  <a:ext uri="{FF2B5EF4-FFF2-40B4-BE49-F238E27FC236}">
                    <a16:creationId xmlns:a16="http://schemas.microsoft.com/office/drawing/2014/main" id="{F8391117-1624-88AD-4BD1-7F9F3698BE53}"/>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45" name="Freeform: Shape 35">
                <a:extLst>
                  <a:ext uri="{FF2B5EF4-FFF2-40B4-BE49-F238E27FC236}">
                    <a16:creationId xmlns:a16="http://schemas.microsoft.com/office/drawing/2014/main" id="{F427D984-ECFA-E598-5D5B-BFC2042323E1}"/>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36">
                <a:extLst>
                  <a:ext uri="{FF2B5EF4-FFF2-40B4-BE49-F238E27FC236}">
                    <a16:creationId xmlns:a16="http://schemas.microsoft.com/office/drawing/2014/main" id="{F4F9A01C-9231-6C78-E06A-B5BFFCBCCA7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47" name="Freeform: Shape 37">
                <a:extLst>
                  <a:ext uri="{FF2B5EF4-FFF2-40B4-BE49-F238E27FC236}">
                    <a16:creationId xmlns:a16="http://schemas.microsoft.com/office/drawing/2014/main" id="{9D8982FF-B425-0B66-B125-C1E9484ED812}"/>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38">
                <a:extLst>
                  <a:ext uri="{FF2B5EF4-FFF2-40B4-BE49-F238E27FC236}">
                    <a16:creationId xmlns:a16="http://schemas.microsoft.com/office/drawing/2014/main" id="{087EE1D0-2C5C-4B78-2A5C-89BF42B2401E}"/>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39">
                <a:extLst>
                  <a:ext uri="{FF2B5EF4-FFF2-40B4-BE49-F238E27FC236}">
                    <a16:creationId xmlns:a16="http://schemas.microsoft.com/office/drawing/2014/main" id="{18769E52-9A8C-6003-6137-7B6BBAA0DE13}"/>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0" name="Freeform: Shape 40">
                <a:extLst>
                  <a:ext uri="{FF2B5EF4-FFF2-40B4-BE49-F238E27FC236}">
                    <a16:creationId xmlns:a16="http://schemas.microsoft.com/office/drawing/2014/main" id="{0D906696-C678-D22A-5C5B-BA534D7EDBDD}"/>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51" name="Freeform: Shape 41">
                <a:extLst>
                  <a:ext uri="{FF2B5EF4-FFF2-40B4-BE49-F238E27FC236}">
                    <a16:creationId xmlns:a16="http://schemas.microsoft.com/office/drawing/2014/main" id="{65EC74C2-3C24-B32B-7E66-5FD3ABF0FB26}"/>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52" name="Freeform: Shape 42">
                <a:extLst>
                  <a:ext uri="{FF2B5EF4-FFF2-40B4-BE49-F238E27FC236}">
                    <a16:creationId xmlns:a16="http://schemas.microsoft.com/office/drawing/2014/main" id="{08527115-FFCD-3222-F10B-8557C75068A0}"/>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3" name="Freeform: Shape 43">
                <a:extLst>
                  <a:ext uri="{FF2B5EF4-FFF2-40B4-BE49-F238E27FC236}">
                    <a16:creationId xmlns:a16="http://schemas.microsoft.com/office/drawing/2014/main" id="{A08F83A0-DA91-4243-77D7-500902CC934C}"/>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44">
                <a:extLst>
                  <a:ext uri="{FF2B5EF4-FFF2-40B4-BE49-F238E27FC236}">
                    <a16:creationId xmlns:a16="http://schemas.microsoft.com/office/drawing/2014/main" id="{EABDC140-237E-A25B-5CCF-0399110DF90D}"/>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5" name="Freeform: Shape 45">
                <a:extLst>
                  <a:ext uri="{FF2B5EF4-FFF2-40B4-BE49-F238E27FC236}">
                    <a16:creationId xmlns:a16="http://schemas.microsoft.com/office/drawing/2014/main" id="{1662BD04-8894-626F-E6C5-AD3C0C285207}"/>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56" name="Freeform: Shape 46">
                <a:extLst>
                  <a:ext uri="{FF2B5EF4-FFF2-40B4-BE49-F238E27FC236}">
                    <a16:creationId xmlns:a16="http://schemas.microsoft.com/office/drawing/2014/main" id="{AA17C917-B9E3-8D29-8694-B5C364CACFD4}"/>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7" name="Freeform: Shape 47">
                <a:extLst>
                  <a:ext uri="{FF2B5EF4-FFF2-40B4-BE49-F238E27FC236}">
                    <a16:creationId xmlns:a16="http://schemas.microsoft.com/office/drawing/2014/main" id="{389F1EF1-ECE0-E393-5E13-9222C696BD4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8" name="Freeform: Shape 48">
                <a:extLst>
                  <a:ext uri="{FF2B5EF4-FFF2-40B4-BE49-F238E27FC236}">
                    <a16:creationId xmlns:a16="http://schemas.microsoft.com/office/drawing/2014/main" id="{83463E9F-D210-566B-78FD-08D845DA0421}"/>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9" name="Freeform: Shape 49">
                <a:extLst>
                  <a:ext uri="{FF2B5EF4-FFF2-40B4-BE49-F238E27FC236}">
                    <a16:creationId xmlns:a16="http://schemas.microsoft.com/office/drawing/2014/main" id="{01990F1E-5861-2260-A435-ACBB024F3A72}"/>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60" name="Freeform: Shape 50">
                <a:extLst>
                  <a:ext uri="{FF2B5EF4-FFF2-40B4-BE49-F238E27FC236}">
                    <a16:creationId xmlns:a16="http://schemas.microsoft.com/office/drawing/2014/main" id="{BA77B41E-84D7-1C5F-3334-4B53ED7C401D}"/>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61" name="Freeform: Shape 53">
                <a:extLst>
                  <a:ext uri="{FF2B5EF4-FFF2-40B4-BE49-F238E27FC236}">
                    <a16:creationId xmlns:a16="http://schemas.microsoft.com/office/drawing/2014/main" id="{6DBD0014-C5EF-EF77-6FEE-637399C2B386}"/>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62" name="Freeform: Shape 54">
                <a:extLst>
                  <a:ext uri="{FF2B5EF4-FFF2-40B4-BE49-F238E27FC236}">
                    <a16:creationId xmlns:a16="http://schemas.microsoft.com/office/drawing/2014/main" id="{8E52CD3A-9FC2-CEB7-5659-188DF6A7CDC3}"/>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2" name="TextBox 1">
            <a:extLst>
              <a:ext uri="{FF2B5EF4-FFF2-40B4-BE49-F238E27FC236}">
                <a16:creationId xmlns:a16="http://schemas.microsoft.com/office/drawing/2014/main" id="{09FD19D7-0AF7-473C-A4F3-35F106A2A8F6}"/>
              </a:ext>
            </a:extLst>
          </p:cNvPr>
          <p:cNvSpPr txBox="1"/>
          <p:nvPr/>
        </p:nvSpPr>
        <p:spPr>
          <a:xfrm>
            <a:off x="160421" y="916048"/>
            <a:ext cx="12173623" cy="1015663"/>
          </a:xfrm>
          <a:prstGeom prst="rect">
            <a:avLst/>
          </a:prstGeom>
          <a:noFill/>
        </p:spPr>
        <p:txBody>
          <a:bodyPr wrap="square" rtlCol="0">
            <a:spAutoFit/>
          </a:bodyPr>
          <a:lstStyle/>
          <a:p>
            <a:pPr algn="just"/>
            <a:r>
              <a:rPr lang="en-GB" altLang="ko-KR" sz="1500" b="1" dirty="0">
                <a:solidFill>
                  <a:schemeClr val="bg1"/>
                </a:solidFill>
                <a:cs typeface="Arial" pitchFamily="34" charset="0"/>
              </a:rPr>
              <a:t>A </a:t>
            </a:r>
            <a:r>
              <a:rPr lang="en-US" altLang="ko-KR" sz="1500" b="1" dirty="0">
                <a:solidFill>
                  <a:schemeClr val="accent1"/>
                </a:solidFill>
                <a:cs typeface="Arial" pitchFamily="34" charset="0"/>
              </a:rPr>
              <a:t>COMPARISON</a:t>
            </a:r>
            <a:r>
              <a:rPr lang="en-GB" altLang="ko-KR" sz="1500" b="1" dirty="0">
                <a:solidFill>
                  <a:schemeClr val="bg1"/>
                </a:solidFill>
                <a:cs typeface="Arial" pitchFamily="34" charset="0"/>
              </a:rPr>
              <a:t> between the two manufacturers </a:t>
            </a:r>
            <a:r>
              <a:rPr lang="en-GB" altLang="ko-KR" sz="1500" dirty="0">
                <a:solidFill>
                  <a:schemeClr val="bg1"/>
                </a:solidFill>
                <a:cs typeface="Arial" pitchFamily="34" charset="0"/>
              </a:rPr>
              <a:t>devices has been performed in Cadence between the following transistors:</a:t>
            </a:r>
          </a:p>
          <a:p>
            <a:r>
              <a:rPr lang="en-GB" altLang="ko-KR" sz="1500" dirty="0">
                <a:solidFill>
                  <a:schemeClr val="bg1"/>
                </a:solidFill>
                <a:cs typeface="Arial" pitchFamily="34" charset="0"/>
              </a:rPr>
              <a:t>-</a:t>
            </a:r>
            <a:r>
              <a:rPr lang="en-GB" altLang="ko-KR" sz="1500" b="1" dirty="0">
                <a:solidFill>
                  <a:schemeClr val="bg1"/>
                </a:solidFill>
                <a:cs typeface="Arial" pitchFamily="34" charset="0"/>
              </a:rPr>
              <a:t>nmos2v </a:t>
            </a:r>
            <a:r>
              <a:rPr lang="en-GB" altLang="ko-KR" sz="1500" dirty="0">
                <a:solidFill>
                  <a:schemeClr val="bg1"/>
                </a:solidFill>
                <a:cs typeface="Arial" pitchFamily="34" charset="0"/>
              </a:rPr>
              <a:t>(TSMC) and </a:t>
            </a:r>
            <a:r>
              <a:rPr lang="en-GB" altLang="ko-KR" sz="1500" b="1" dirty="0">
                <a:solidFill>
                  <a:schemeClr val="bg1"/>
                </a:solidFill>
                <a:cs typeface="Arial" pitchFamily="34" charset="0"/>
              </a:rPr>
              <a:t>N_18_MM </a:t>
            </a:r>
            <a:r>
              <a:rPr lang="en-GB" altLang="ko-KR" sz="1500" dirty="0">
                <a:solidFill>
                  <a:schemeClr val="bg1"/>
                </a:solidFill>
                <a:cs typeface="Arial" pitchFamily="34" charset="0"/>
              </a:rPr>
              <a:t>(UMC)</a:t>
            </a:r>
          </a:p>
          <a:p>
            <a:r>
              <a:rPr lang="en-GB" altLang="ko-KR" sz="1500" dirty="0">
                <a:solidFill>
                  <a:schemeClr val="bg1"/>
                </a:solidFill>
                <a:cs typeface="Arial" pitchFamily="34" charset="0"/>
              </a:rPr>
              <a:t>-</a:t>
            </a:r>
            <a:r>
              <a:rPr lang="en-GB" altLang="ko-KR" sz="1500" b="1" dirty="0">
                <a:solidFill>
                  <a:schemeClr val="bg1"/>
                </a:solidFill>
                <a:cs typeface="Arial" pitchFamily="34" charset="0"/>
              </a:rPr>
              <a:t>pmos2v </a:t>
            </a:r>
            <a:r>
              <a:rPr lang="en-GB" altLang="ko-KR" sz="1500" dirty="0">
                <a:solidFill>
                  <a:schemeClr val="bg1"/>
                </a:solidFill>
                <a:cs typeface="Arial" pitchFamily="34" charset="0"/>
              </a:rPr>
              <a:t>(TSMC) and </a:t>
            </a:r>
            <a:r>
              <a:rPr lang="en-GB" altLang="ko-KR" sz="1500" b="1" dirty="0">
                <a:solidFill>
                  <a:schemeClr val="bg1"/>
                </a:solidFill>
                <a:cs typeface="Arial" pitchFamily="34" charset="0"/>
              </a:rPr>
              <a:t>P_18_MM </a:t>
            </a:r>
            <a:r>
              <a:rPr lang="en-GB" altLang="ko-KR" sz="1500" dirty="0">
                <a:solidFill>
                  <a:schemeClr val="bg1"/>
                </a:solidFill>
                <a:cs typeface="Arial" pitchFamily="34" charset="0"/>
              </a:rPr>
              <a:t>(UMC)</a:t>
            </a:r>
          </a:p>
          <a:p>
            <a:r>
              <a:rPr lang="en-GB" altLang="ko-KR" sz="1500" dirty="0">
                <a:solidFill>
                  <a:schemeClr val="bg1"/>
                </a:solidFill>
                <a:cs typeface="Arial" pitchFamily="34" charset="0"/>
              </a:rPr>
              <a:t>-</a:t>
            </a:r>
            <a:r>
              <a:rPr lang="en-GB" altLang="ko-KR" sz="1500" b="1" dirty="0">
                <a:solidFill>
                  <a:schemeClr val="bg1"/>
                </a:solidFill>
                <a:cs typeface="Arial" pitchFamily="34" charset="0"/>
              </a:rPr>
              <a:t>nmosnvt2v </a:t>
            </a:r>
            <a:r>
              <a:rPr lang="en-GB" altLang="ko-KR" sz="1500" dirty="0">
                <a:solidFill>
                  <a:schemeClr val="bg1"/>
                </a:solidFill>
                <a:cs typeface="Arial" pitchFamily="34" charset="0"/>
              </a:rPr>
              <a:t>(TSMC)</a:t>
            </a:r>
            <a:r>
              <a:rPr lang="en-GB" altLang="ko-KR" sz="1500" b="1" dirty="0">
                <a:solidFill>
                  <a:schemeClr val="bg1"/>
                </a:solidFill>
                <a:cs typeface="Arial" pitchFamily="34" charset="0"/>
              </a:rPr>
              <a:t> </a:t>
            </a:r>
            <a:r>
              <a:rPr lang="en-GB" altLang="ko-KR" sz="1500" dirty="0">
                <a:solidFill>
                  <a:schemeClr val="bg1"/>
                </a:solidFill>
                <a:cs typeface="Arial" pitchFamily="34" charset="0"/>
              </a:rPr>
              <a:t>and </a:t>
            </a:r>
            <a:r>
              <a:rPr lang="en-GB" altLang="ko-KR" sz="1500" b="1" dirty="0">
                <a:solidFill>
                  <a:schemeClr val="bg1"/>
                </a:solidFill>
                <a:cs typeface="Arial" pitchFamily="34" charset="0"/>
              </a:rPr>
              <a:t>N_ZERO_18_MM </a:t>
            </a:r>
            <a:r>
              <a:rPr lang="en-GB" altLang="ko-KR" sz="1500" dirty="0">
                <a:solidFill>
                  <a:schemeClr val="bg1"/>
                </a:solidFill>
                <a:cs typeface="Arial" pitchFamily="34" charset="0"/>
              </a:rPr>
              <a:t>(UMC)</a:t>
            </a:r>
          </a:p>
        </p:txBody>
      </p:sp>
      <p:sp>
        <p:nvSpPr>
          <p:cNvPr id="5" name="TextBox 4">
            <a:extLst>
              <a:ext uri="{FF2B5EF4-FFF2-40B4-BE49-F238E27FC236}">
                <a16:creationId xmlns:a16="http://schemas.microsoft.com/office/drawing/2014/main" id="{B022E4D8-0B03-41C6-B24F-CCABD3CF4130}"/>
              </a:ext>
            </a:extLst>
          </p:cNvPr>
          <p:cNvSpPr txBox="1"/>
          <p:nvPr/>
        </p:nvSpPr>
        <p:spPr>
          <a:xfrm>
            <a:off x="1113901" y="392346"/>
            <a:ext cx="10143041" cy="584775"/>
          </a:xfrm>
          <a:prstGeom prst="rect">
            <a:avLst/>
          </a:prstGeom>
          <a:noFill/>
        </p:spPr>
        <p:txBody>
          <a:bodyPr wrap="square" rtlCol="0" anchor="ctr">
            <a:spAutoFit/>
          </a:bodyPr>
          <a:lstStyle/>
          <a:p>
            <a:r>
              <a:rPr lang="en-US" altLang="ko-KR" sz="3200" b="1" dirty="0">
                <a:solidFill>
                  <a:schemeClr val="bg1"/>
                </a:solidFill>
                <a:cs typeface="Arial" pitchFamily="34" charset="0"/>
              </a:rPr>
              <a:t>Electronic part: operational amplifier migration</a:t>
            </a:r>
            <a:endParaRPr lang="ko-KR" altLang="en-US" sz="3200" b="1" dirty="0">
              <a:solidFill>
                <a:schemeClr val="bg1"/>
              </a:solidFill>
              <a:cs typeface="Arial" pitchFamily="34" charset="0"/>
            </a:endParaRPr>
          </a:p>
        </p:txBody>
      </p:sp>
      <p:graphicFrame>
        <p:nvGraphicFramePr>
          <p:cNvPr id="8" name="Tabella 7">
            <a:extLst>
              <a:ext uri="{FF2B5EF4-FFF2-40B4-BE49-F238E27FC236}">
                <a16:creationId xmlns:a16="http://schemas.microsoft.com/office/drawing/2014/main" id="{BBA01BE1-F6D5-7C00-E407-C526D39F3086}"/>
              </a:ext>
            </a:extLst>
          </p:cNvPr>
          <p:cNvGraphicFramePr>
            <a:graphicFrameLocks noGrp="1"/>
          </p:cNvGraphicFramePr>
          <p:nvPr>
            <p:extLst>
              <p:ext uri="{D42A27DB-BD31-4B8C-83A1-F6EECF244321}">
                <p14:modId xmlns:p14="http://schemas.microsoft.com/office/powerpoint/2010/main" val="3367616327"/>
              </p:ext>
            </p:extLst>
          </p:nvPr>
        </p:nvGraphicFramePr>
        <p:xfrm>
          <a:off x="320828" y="1955156"/>
          <a:ext cx="11550343" cy="4681538"/>
        </p:xfrm>
        <a:graphic>
          <a:graphicData uri="http://schemas.openxmlformats.org/drawingml/2006/table">
            <a:tbl>
              <a:tblPr firstRow="1" firstCol="1" bandRow="1">
                <a:tableStyleId>{5C22544A-7EE6-4342-B048-85BDC9FD1C3A}</a:tableStyleId>
              </a:tblPr>
              <a:tblGrid>
                <a:gridCol w="2226906">
                  <a:extLst>
                    <a:ext uri="{9D8B030D-6E8A-4147-A177-3AD203B41FA5}">
                      <a16:colId xmlns:a16="http://schemas.microsoft.com/office/drawing/2014/main" val="3035781733"/>
                    </a:ext>
                  </a:extLst>
                </a:gridCol>
                <a:gridCol w="1062631">
                  <a:extLst>
                    <a:ext uri="{9D8B030D-6E8A-4147-A177-3AD203B41FA5}">
                      <a16:colId xmlns:a16="http://schemas.microsoft.com/office/drawing/2014/main" val="1018065132"/>
                    </a:ext>
                  </a:extLst>
                </a:gridCol>
                <a:gridCol w="1069562">
                  <a:extLst>
                    <a:ext uri="{9D8B030D-6E8A-4147-A177-3AD203B41FA5}">
                      <a16:colId xmlns:a16="http://schemas.microsoft.com/office/drawing/2014/main" val="241281677"/>
                    </a:ext>
                  </a:extLst>
                </a:gridCol>
                <a:gridCol w="1062631">
                  <a:extLst>
                    <a:ext uri="{9D8B030D-6E8A-4147-A177-3AD203B41FA5}">
                      <a16:colId xmlns:a16="http://schemas.microsoft.com/office/drawing/2014/main" val="573192805"/>
                    </a:ext>
                  </a:extLst>
                </a:gridCol>
                <a:gridCol w="1014121">
                  <a:extLst>
                    <a:ext uri="{9D8B030D-6E8A-4147-A177-3AD203B41FA5}">
                      <a16:colId xmlns:a16="http://schemas.microsoft.com/office/drawing/2014/main" val="4082556723"/>
                    </a:ext>
                  </a:extLst>
                </a:gridCol>
                <a:gridCol w="1307499">
                  <a:extLst>
                    <a:ext uri="{9D8B030D-6E8A-4147-A177-3AD203B41FA5}">
                      <a16:colId xmlns:a16="http://schemas.microsoft.com/office/drawing/2014/main" val="1333215802"/>
                    </a:ext>
                  </a:extLst>
                </a:gridCol>
                <a:gridCol w="1533886">
                  <a:extLst>
                    <a:ext uri="{9D8B030D-6E8A-4147-A177-3AD203B41FA5}">
                      <a16:colId xmlns:a16="http://schemas.microsoft.com/office/drawing/2014/main" val="2919571304"/>
                    </a:ext>
                  </a:extLst>
                </a:gridCol>
                <a:gridCol w="991019">
                  <a:extLst>
                    <a:ext uri="{9D8B030D-6E8A-4147-A177-3AD203B41FA5}">
                      <a16:colId xmlns:a16="http://schemas.microsoft.com/office/drawing/2014/main" val="298247867"/>
                    </a:ext>
                  </a:extLst>
                </a:gridCol>
                <a:gridCol w="1282088">
                  <a:extLst>
                    <a:ext uri="{9D8B030D-6E8A-4147-A177-3AD203B41FA5}">
                      <a16:colId xmlns:a16="http://schemas.microsoft.com/office/drawing/2014/main" val="1177960423"/>
                    </a:ext>
                  </a:extLst>
                </a:gridCol>
              </a:tblGrid>
              <a:tr h="190500">
                <a:tc>
                  <a:txBody>
                    <a:bodyPr/>
                    <a:lstStyle/>
                    <a:p>
                      <a:pPr>
                        <a:lnSpc>
                          <a:spcPct val="107000"/>
                        </a:lnSpc>
                        <a:spcAft>
                          <a:spcPts val="800"/>
                        </a:spcAft>
                      </a:pPr>
                      <a:r>
                        <a:rPr lang="en-GB" sz="1400" b="1" dirty="0">
                          <a:solidFill>
                            <a:srgbClr val="FF0000"/>
                          </a:solidFill>
                          <a:effectLst/>
                          <a:latin typeface="+mj-lt"/>
                          <a:cs typeface="Calibri" panose="020F0502020204030204" pitchFamily="34" charset="0"/>
                        </a:rPr>
                        <a:t>Outputs</a:t>
                      </a:r>
                      <a:endParaRPr lang="en-GB" sz="1400" b="1" dirty="0">
                        <a:solidFill>
                          <a:srgbClr val="FF0000"/>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gn="ctr">
                        <a:lnSpc>
                          <a:spcPct val="107000"/>
                        </a:lnSpc>
                        <a:spcAft>
                          <a:spcPts val="800"/>
                        </a:spcAft>
                      </a:pPr>
                      <a:r>
                        <a:rPr lang="en-GB" sz="1400" b="1" dirty="0">
                          <a:solidFill>
                            <a:srgbClr val="FF0000"/>
                          </a:solidFill>
                          <a:effectLst/>
                          <a:latin typeface="+mj-lt"/>
                          <a:cs typeface="Calibri" panose="020F0502020204030204" pitchFamily="34" charset="0"/>
                        </a:rPr>
                        <a:t>TSMC</a:t>
                      </a:r>
                      <a:endParaRPr lang="en-GB" sz="1400" b="1" dirty="0">
                        <a:solidFill>
                          <a:srgbClr val="FF0000"/>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ctr">
                        <a:lnSpc>
                          <a:spcPct val="107000"/>
                        </a:lnSpc>
                        <a:spcAft>
                          <a:spcPts val="800"/>
                        </a:spcAft>
                      </a:pPr>
                      <a:r>
                        <a:rPr lang="en-GB" sz="1400" b="1" dirty="0">
                          <a:solidFill>
                            <a:schemeClr val="tx1"/>
                          </a:solidFill>
                          <a:effectLst/>
                          <a:latin typeface="+mj-lt"/>
                          <a:cs typeface="Calibri" panose="020F0502020204030204" pitchFamily="34" charset="0"/>
                        </a:rPr>
                        <a:t> </a:t>
                      </a:r>
                      <a:r>
                        <a:rPr lang="en-GB" sz="1400" b="1" kern="1200" dirty="0">
                          <a:solidFill>
                            <a:srgbClr val="FF0000"/>
                          </a:solidFill>
                          <a:effectLst/>
                          <a:latin typeface="+mn-lt"/>
                          <a:ea typeface="+mn-ea"/>
                          <a:cs typeface="Calibri" panose="020F0502020204030204" pitchFamily="34" charset="0"/>
                        </a:rPr>
                        <a:t>UMC</a:t>
                      </a:r>
                      <a:endParaRPr lang="en-GB" sz="1400" b="1" dirty="0">
                        <a:solidFill>
                          <a:srgbClr val="FF0000"/>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3362179597"/>
                  </a:ext>
                </a:extLst>
              </a:tr>
              <a:tr h="190500">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nmos2v</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pmos2v</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nmosnvt2v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N_18_MM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N_LV_18_MM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N_ZERO_18_MM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P_18_MM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P_LV_18_MM</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2853379536"/>
                  </a:ext>
                </a:extLst>
              </a:tr>
              <a:tr h="190500">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length standard at 180nm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2um</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2um</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3854808318"/>
                  </a:ext>
                </a:extLst>
              </a:tr>
              <a:tr h="190500">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2640963705"/>
                  </a:ext>
                </a:extLst>
              </a:tr>
              <a:tr h="190500">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width standard at 180nm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10um</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10um</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10um</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2483884214"/>
                  </a:ext>
                </a:extLst>
              </a:tr>
              <a:tr h="190500">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607480302"/>
                  </a:ext>
                </a:extLst>
              </a:tr>
              <a:tr h="190500">
                <a:tc>
                  <a:txBody>
                    <a:bodyPr/>
                    <a:lstStyle/>
                    <a:p>
                      <a:pPr>
                        <a:lnSpc>
                          <a:spcPct val="107000"/>
                        </a:lnSpc>
                        <a:spcAft>
                          <a:spcPts val="800"/>
                        </a:spcAft>
                      </a:pPr>
                      <a:r>
                        <a:rPr lang="en-GB" sz="1400" b="1" dirty="0" err="1">
                          <a:solidFill>
                            <a:schemeClr val="tx1"/>
                          </a:solidFill>
                          <a:effectLst/>
                          <a:latin typeface="+mj-lt"/>
                          <a:cs typeface="Calibri" panose="020F0502020204030204" pitchFamily="34" charset="0"/>
                        </a:rPr>
                        <a:t>Idrain</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10uA</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-10.0014uA</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10uA</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10uA</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10uA</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10uA</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-10uA</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-10uA</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4222215830"/>
                  </a:ext>
                </a:extLst>
              </a:tr>
              <a:tr h="219075">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701307186"/>
                  </a:ext>
                </a:extLst>
              </a:tr>
              <a:tr h="190500">
                <a:tc>
                  <a:txBody>
                    <a:bodyPr/>
                    <a:lstStyle/>
                    <a:p>
                      <a:pPr>
                        <a:lnSpc>
                          <a:spcPct val="107000"/>
                        </a:lnSpc>
                        <a:spcAft>
                          <a:spcPts val="800"/>
                        </a:spcAft>
                      </a:pPr>
                      <a:r>
                        <a:rPr lang="en-GB" sz="1400" b="1" dirty="0" err="1">
                          <a:solidFill>
                            <a:schemeClr val="tx1"/>
                          </a:solidFill>
                          <a:effectLst/>
                          <a:latin typeface="+mj-lt"/>
                          <a:cs typeface="Calibri" panose="020F0502020204030204" pitchFamily="34" charset="0"/>
                        </a:rPr>
                        <a:t>Vgs</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553.822mV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-694.04mV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152.234mV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457.1mV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149.8mV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34.98mV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-744.7mV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-452.1mV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2723290874"/>
                  </a:ext>
                </a:extLst>
              </a:tr>
              <a:tr h="190500">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953693854"/>
                  </a:ext>
                </a:extLst>
              </a:tr>
              <a:tr h="190500">
                <a:tc>
                  <a:txBody>
                    <a:bodyPr/>
                    <a:lstStyle/>
                    <a:p>
                      <a:pPr>
                        <a:lnSpc>
                          <a:spcPct val="107000"/>
                        </a:lnSpc>
                        <a:spcAft>
                          <a:spcPts val="800"/>
                        </a:spcAft>
                      </a:pPr>
                      <a:r>
                        <a:rPr lang="en-GB" sz="1400" b="1" dirty="0" err="1">
                          <a:solidFill>
                            <a:schemeClr val="tx1"/>
                          </a:solidFill>
                          <a:effectLst/>
                          <a:latin typeface="+mj-lt"/>
                          <a:cs typeface="Calibri" panose="020F0502020204030204" pitchFamily="34" charset="0"/>
                        </a:rPr>
                        <a:t>Vearly</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21.4947V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30.3472V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888.713mV</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8.281V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1.248V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38.68mV</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40.74mV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20.1V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32920323"/>
                  </a:ext>
                </a:extLst>
              </a:tr>
              <a:tr h="190500">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1086692947"/>
                  </a:ext>
                </a:extLst>
              </a:tr>
              <a:tr h="190500">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Vth</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468.762mV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-479.05mV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63.3612mV</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348.5mV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67.76mV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-143.5mV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-481.5mV</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-223mV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680097351"/>
                  </a:ext>
                </a:extLst>
              </a:tr>
              <a:tr h="190500">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4165015676"/>
                  </a:ext>
                </a:extLst>
              </a:tr>
              <a:tr h="190500">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gm</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125.158uS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70.551uS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183.97uS</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135.2uS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164.6uS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46.61uS</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67.61uS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74.85uS</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1226626577"/>
                  </a:ext>
                </a:extLst>
              </a:tr>
              <a:tr h="190500">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749533113"/>
                  </a:ext>
                </a:extLst>
              </a:tr>
              <a:tr h="190500">
                <a:tc>
                  <a:txBody>
                    <a:bodyPr/>
                    <a:lstStyle/>
                    <a:p>
                      <a:pPr>
                        <a:lnSpc>
                          <a:spcPct val="107000"/>
                        </a:lnSpc>
                        <a:spcAft>
                          <a:spcPts val="800"/>
                        </a:spcAft>
                      </a:pPr>
                      <a:r>
                        <a:rPr lang="en-GB" sz="1400" b="1" dirty="0" err="1">
                          <a:solidFill>
                            <a:schemeClr val="tx1"/>
                          </a:solidFill>
                          <a:effectLst/>
                          <a:latin typeface="+mj-lt"/>
                          <a:cs typeface="Calibri" panose="020F0502020204030204" pitchFamily="34" charset="0"/>
                        </a:rPr>
                        <a:t>gds</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465.23nS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329.565uS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11.2522uS</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1.208uS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8.016uS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258.5uS</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245.4nS</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497.4nS</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1381370468"/>
                  </a:ext>
                </a:extLst>
              </a:tr>
              <a:tr h="190500">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096308942"/>
                  </a:ext>
                </a:extLst>
              </a:tr>
              <a:tr h="190500">
                <a:tc>
                  <a:txBody>
                    <a:bodyPr/>
                    <a:lstStyle/>
                    <a:p>
                      <a:pPr>
                        <a:lnSpc>
                          <a:spcPct val="107000"/>
                        </a:lnSpc>
                        <a:spcAft>
                          <a:spcPts val="800"/>
                        </a:spcAft>
                      </a:pPr>
                      <a:r>
                        <a:rPr lang="en-GB" sz="1400" b="1" dirty="0" err="1">
                          <a:solidFill>
                            <a:schemeClr val="tx1"/>
                          </a:solidFill>
                          <a:effectLst/>
                          <a:latin typeface="+mj-lt"/>
                          <a:cs typeface="Calibri" panose="020F0502020204030204" pitchFamily="34" charset="0"/>
                        </a:rPr>
                        <a:t>Vov</a:t>
                      </a:r>
                      <a:r>
                        <a:rPr lang="en-GB" sz="1400" b="1" dirty="0">
                          <a:solidFill>
                            <a:schemeClr val="tx1"/>
                          </a:solidFill>
                          <a:effectLst/>
                          <a:latin typeface="+mj-lt"/>
                          <a:cs typeface="Calibri" panose="020F0502020204030204" pitchFamily="34" charset="0"/>
                        </a:rPr>
                        <a:t>=</a:t>
                      </a:r>
                      <a:r>
                        <a:rPr lang="en-GB" sz="1400" b="1" dirty="0" err="1">
                          <a:solidFill>
                            <a:schemeClr val="tx1"/>
                          </a:solidFill>
                          <a:effectLst/>
                          <a:latin typeface="+mj-lt"/>
                          <a:cs typeface="Calibri" panose="020F0502020204030204" pitchFamily="34" charset="0"/>
                        </a:rPr>
                        <a:t>Vgs</a:t>
                      </a:r>
                      <a:r>
                        <a:rPr lang="en-GB" sz="1400" b="1" dirty="0">
                          <a:solidFill>
                            <a:schemeClr val="tx1"/>
                          </a:solidFill>
                          <a:effectLst/>
                          <a:latin typeface="+mj-lt"/>
                          <a:cs typeface="Calibri" panose="020F0502020204030204" pitchFamily="34" charset="0"/>
                        </a:rPr>
                        <a:t>-Vth</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85.06mV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-214.99mV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88.8728mV</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102.6mV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82.04mV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178.48mV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-263.2mV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-229.1mV</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3141523676"/>
                  </a:ext>
                </a:extLst>
              </a:tr>
              <a:tr h="190500">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solidFill>
                      <a:schemeClr val="accent2">
                        <a:lumMod val="60000"/>
                        <a:lumOff val="4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 </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nSpc>
                          <a:spcPct val="107000"/>
                        </a:lnSpc>
                      </a:pPr>
                      <a:endParaRPr lang="en-GB" sz="14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 </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400" b="1" dirty="0">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24423849"/>
                  </a:ext>
                </a:extLst>
              </a:tr>
              <a:tr h="190500">
                <a:tc>
                  <a:txBody>
                    <a:bodyPr/>
                    <a:lstStyle/>
                    <a:p>
                      <a:pPr>
                        <a:lnSpc>
                          <a:spcPct val="107000"/>
                        </a:lnSpc>
                        <a:spcAft>
                          <a:spcPts val="800"/>
                        </a:spcAft>
                      </a:pPr>
                      <a:r>
                        <a:rPr lang="en-GB" sz="1400" b="1" dirty="0">
                          <a:solidFill>
                            <a:schemeClr val="tx1"/>
                          </a:solidFill>
                          <a:effectLst/>
                          <a:latin typeface="+mj-lt"/>
                          <a:cs typeface="Calibri" panose="020F0502020204030204" pitchFamily="34" charset="0"/>
                        </a:rPr>
                        <a:t>op. region</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60000"/>
                        <a:lumOff val="40000"/>
                      </a:schemeClr>
                    </a:solidFill>
                  </a:tcPr>
                </a:tc>
                <a:tc>
                  <a:txBody>
                    <a:bodyPr/>
                    <a:lstStyle/>
                    <a:p>
                      <a:pPr algn="r">
                        <a:lnSpc>
                          <a:spcPct val="107000"/>
                        </a:lnSpc>
                        <a:spcAft>
                          <a:spcPts val="800"/>
                        </a:spcAft>
                      </a:pPr>
                      <a:r>
                        <a:rPr lang="en-GB" sz="1400" b="1">
                          <a:solidFill>
                            <a:schemeClr val="tx1"/>
                          </a:solidFill>
                          <a:effectLst/>
                          <a:latin typeface="+mj-lt"/>
                          <a:cs typeface="Calibri" panose="020F0502020204030204" pitchFamily="34" charset="0"/>
                        </a:rPr>
                        <a:t>2</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gn="r">
                        <a:lnSpc>
                          <a:spcPct val="107000"/>
                        </a:lnSpc>
                        <a:spcAft>
                          <a:spcPts val="800"/>
                        </a:spcAft>
                      </a:pPr>
                      <a:r>
                        <a:rPr lang="en-GB" sz="1400" b="1">
                          <a:solidFill>
                            <a:schemeClr val="tx1"/>
                          </a:solidFill>
                          <a:effectLst/>
                          <a:latin typeface="+mj-lt"/>
                          <a:cs typeface="Calibri" panose="020F0502020204030204" pitchFamily="34" charset="0"/>
                        </a:rPr>
                        <a:t>2</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gn="r">
                        <a:lnSpc>
                          <a:spcPct val="107000"/>
                        </a:lnSpc>
                        <a:spcAft>
                          <a:spcPts val="800"/>
                        </a:spcAft>
                      </a:pPr>
                      <a:r>
                        <a:rPr lang="en-GB" sz="1400" b="1">
                          <a:solidFill>
                            <a:schemeClr val="tx1"/>
                          </a:solidFill>
                          <a:effectLst/>
                          <a:latin typeface="+mj-lt"/>
                          <a:cs typeface="Calibri" panose="020F0502020204030204" pitchFamily="34" charset="0"/>
                        </a:rPr>
                        <a:t>2</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gn="r">
                        <a:lnSpc>
                          <a:spcPct val="107000"/>
                        </a:lnSpc>
                        <a:spcAft>
                          <a:spcPts val="800"/>
                        </a:spcAft>
                      </a:pPr>
                      <a:r>
                        <a:rPr lang="en-GB" sz="1400" b="1" dirty="0">
                          <a:solidFill>
                            <a:schemeClr val="tx1"/>
                          </a:solidFill>
                          <a:effectLst/>
                          <a:latin typeface="+mj-lt"/>
                          <a:cs typeface="Calibri" panose="020F0502020204030204" pitchFamily="34" charset="0"/>
                        </a:rPr>
                        <a:t>2</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solidFill>
                      <a:schemeClr val="accent2">
                        <a:lumMod val="40000"/>
                        <a:lumOff val="60000"/>
                      </a:schemeClr>
                    </a:solidFill>
                  </a:tcPr>
                </a:tc>
                <a:tc>
                  <a:txBody>
                    <a:bodyPr/>
                    <a:lstStyle/>
                    <a:p>
                      <a:pPr algn="r">
                        <a:lnSpc>
                          <a:spcPct val="107000"/>
                        </a:lnSpc>
                        <a:spcAft>
                          <a:spcPts val="800"/>
                        </a:spcAft>
                      </a:pPr>
                      <a:r>
                        <a:rPr lang="en-GB" sz="1400" b="1">
                          <a:solidFill>
                            <a:schemeClr val="tx1"/>
                          </a:solidFill>
                          <a:effectLst/>
                          <a:latin typeface="+mj-lt"/>
                          <a:cs typeface="Calibri" panose="020F0502020204030204" pitchFamily="34" charset="0"/>
                        </a:rPr>
                        <a:t>2</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400" b="1">
                          <a:solidFill>
                            <a:schemeClr val="tx1"/>
                          </a:solidFill>
                          <a:effectLst/>
                          <a:latin typeface="+mj-lt"/>
                          <a:cs typeface="Calibri" panose="020F0502020204030204" pitchFamily="34" charset="0"/>
                        </a:rPr>
                        <a:t>1, Vds=Vgs&lt;Vov</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r">
                        <a:lnSpc>
                          <a:spcPct val="107000"/>
                        </a:lnSpc>
                        <a:spcAft>
                          <a:spcPts val="800"/>
                        </a:spcAft>
                      </a:pPr>
                      <a:r>
                        <a:rPr lang="en-GB" sz="1400" b="1">
                          <a:solidFill>
                            <a:schemeClr val="tx1"/>
                          </a:solidFill>
                          <a:effectLst/>
                          <a:latin typeface="+mj-lt"/>
                          <a:cs typeface="Calibri" panose="020F0502020204030204" pitchFamily="34" charset="0"/>
                        </a:rPr>
                        <a:t>2</a:t>
                      </a:r>
                      <a:endParaRPr lang="en-GB" sz="14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r">
                        <a:lnSpc>
                          <a:spcPct val="107000"/>
                        </a:lnSpc>
                        <a:spcAft>
                          <a:spcPts val="800"/>
                        </a:spcAft>
                      </a:pPr>
                      <a:r>
                        <a:rPr lang="en-GB" sz="1400" b="1" dirty="0">
                          <a:solidFill>
                            <a:schemeClr val="tx1"/>
                          </a:solidFill>
                          <a:effectLst/>
                          <a:latin typeface="+mj-lt"/>
                          <a:cs typeface="Calibri" panose="020F0502020204030204" pitchFamily="34" charset="0"/>
                        </a:rPr>
                        <a:t>2</a:t>
                      </a:r>
                      <a:endParaRPr lang="en-GB" sz="14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1049242002"/>
                  </a:ext>
                </a:extLst>
              </a:tr>
            </a:tbl>
          </a:graphicData>
        </a:graphic>
      </p:graphicFrame>
      <p:pic>
        <p:nvPicPr>
          <p:cNvPr id="64" name="Immagine 63">
            <a:extLst>
              <a:ext uri="{FF2B5EF4-FFF2-40B4-BE49-F238E27FC236}">
                <a16:creationId xmlns:a16="http://schemas.microsoft.com/office/drawing/2014/main" id="{6C84C876-E661-50F3-CE58-CD622598047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24424" y="6978605"/>
            <a:ext cx="6120130" cy="3891360"/>
          </a:xfrm>
          <a:prstGeom prst="rect">
            <a:avLst/>
          </a:prstGeom>
          <a:noFill/>
          <a:ln>
            <a:noFill/>
          </a:ln>
        </p:spPr>
      </p:pic>
      <mc:AlternateContent xmlns:mc="http://schemas.openxmlformats.org/markup-compatibility/2006" xmlns:a14="http://schemas.microsoft.com/office/drawing/2010/main">
        <mc:Choice Requires="a14">
          <p:graphicFrame>
            <p:nvGraphicFramePr>
              <p:cNvPr id="65" name="Tabella 64">
                <a:extLst>
                  <a:ext uri="{FF2B5EF4-FFF2-40B4-BE49-F238E27FC236}">
                    <a16:creationId xmlns:a16="http://schemas.microsoft.com/office/drawing/2014/main" id="{B20711DA-B883-70AD-A42E-83C4ACB7690F}"/>
                  </a:ext>
                </a:extLst>
              </p:cNvPr>
              <p:cNvGraphicFramePr>
                <a:graphicFrameLocks noGrp="1"/>
              </p:cNvGraphicFramePr>
              <p:nvPr>
                <p:extLst>
                  <p:ext uri="{D42A27DB-BD31-4B8C-83A1-F6EECF244321}">
                    <p14:modId xmlns:p14="http://schemas.microsoft.com/office/powerpoint/2010/main" val="2770465946"/>
                  </p:ext>
                </p:extLst>
              </p:nvPr>
            </p:nvGraphicFramePr>
            <p:xfrm>
              <a:off x="-10387708" y="-2464823"/>
              <a:ext cx="7819878" cy="3891360"/>
            </p:xfrm>
            <a:graphic>
              <a:graphicData uri="http://schemas.openxmlformats.org/drawingml/2006/table">
                <a:tbl>
                  <a:tblPr firstRow="1" firstCol="1" bandRow="1">
                    <a:tableStyleId>{5C22544A-7EE6-4342-B048-85BDC9FD1C3A}</a:tableStyleId>
                  </a:tblPr>
                  <a:tblGrid>
                    <a:gridCol w="1966705">
                      <a:extLst>
                        <a:ext uri="{9D8B030D-6E8A-4147-A177-3AD203B41FA5}">
                          <a16:colId xmlns:a16="http://schemas.microsoft.com/office/drawing/2014/main" val="3704176453"/>
                        </a:ext>
                      </a:extLst>
                    </a:gridCol>
                    <a:gridCol w="1945662">
                      <a:extLst>
                        <a:ext uri="{9D8B030D-6E8A-4147-A177-3AD203B41FA5}">
                          <a16:colId xmlns:a16="http://schemas.microsoft.com/office/drawing/2014/main" val="2646019257"/>
                        </a:ext>
                      </a:extLst>
                    </a:gridCol>
                    <a:gridCol w="1949709">
                      <a:extLst>
                        <a:ext uri="{9D8B030D-6E8A-4147-A177-3AD203B41FA5}">
                          <a16:colId xmlns:a16="http://schemas.microsoft.com/office/drawing/2014/main" val="2203089251"/>
                        </a:ext>
                      </a:extLst>
                    </a:gridCol>
                    <a:gridCol w="1957802">
                      <a:extLst>
                        <a:ext uri="{9D8B030D-6E8A-4147-A177-3AD203B41FA5}">
                          <a16:colId xmlns:a16="http://schemas.microsoft.com/office/drawing/2014/main" val="4277718983"/>
                        </a:ext>
                      </a:extLst>
                    </a:gridCol>
                  </a:tblGrid>
                  <a:tr h="274152">
                    <a:tc>
                      <a:txBody>
                        <a:bodyPr/>
                        <a:lstStyle/>
                        <a:p>
                          <a:pPr>
                            <a:lnSpc>
                              <a:spcPct val="107000"/>
                            </a:lnSpc>
                            <a:spcAft>
                              <a:spcPts val="800"/>
                            </a:spcAft>
                          </a:pPr>
                          <a:r>
                            <a:rPr lang="en-GB" sz="1100">
                              <a:effectLst/>
                            </a:rPr>
                            <a:t>Transistors</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Width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Length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Multiplier</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63399885"/>
                      </a:ext>
                    </a:extLst>
                  </a:tr>
                  <a:tr h="452151">
                    <a:tc>
                      <a:txBody>
                        <a:bodyPr/>
                        <a:lstStyle/>
                        <a:p>
                          <a:pPr>
                            <a:lnSpc>
                              <a:spcPct val="107000"/>
                            </a:lnSpc>
                            <a:spcAft>
                              <a:spcPts val="800"/>
                            </a:spcAft>
                          </a:pPr>
                          <a:r>
                            <a:rPr lang="en-GB" sz="1100">
                              <a:effectLst/>
                            </a:rPr>
                            <a:t>MP2, MP3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9</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2</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8</m:t>
                                </m:r>
                              </m:oMath>
                            </m:oMathPara>
                          </a14:m>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65699809"/>
                      </a:ext>
                    </a:extLst>
                  </a:tr>
                  <a:tr h="452151">
                    <a:tc>
                      <a:txBody>
                        <a:bodyPr/>
                        <a:lstStyle/>
                        <a:p>
                          <a:pPr>
                            <a:lnSpc>
                              <a:spcPct val="107000"/>
                            </a:lnSpc>
                            <a:spcAft>
                              <a:spcPts val="800"/>
                            </a:spcAft>
                          </a:pPr>
                          <a:r>
                            <a:rPr lang="en-GB" sz="1100">
                              <a:effectLst/>
                            </a:rPr>
                            <a:t>MP1, MP0</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10</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2</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2</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29031396"/>
                      </a:ext>
                    </a:extLst>
                  </a:tr>
                  <a:tr h="452151">
                    <a:tc>
                      <a:txBody>
                        <a:bodyPr/>
                        <a:lstStyle/>
                        <a:p>
                          <a:pPr>
                            <a:lnSpc>
                              <a:spcPct val="107000"/>
                            </a:lnSpc>
                            <a:spcAft>
                              <a:spcPts val="800"/>
                            </a:spcAft>
                          </a:pPr>
                          <a:r>
                            <a:rPr lang="en-GB" sz="1100">
                              <a:effectLst/>
                            </a:rPr>
                            <a:t>MN0, MN1</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6</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500</m:t>
                                </m:r>
                                <m:r>
                                  <a:rPr lang="en-GB" sz="1100">
                                    <a:effectLst/>
                                    <a:latin typeface="Cambria Math" panose="02040503050406030204" pitchFamily="18" charset="0"/>
                                  </a:rPr>
                                  <m:t>𝑛𝑚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12</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107012938"/>
                      </a:ext>
                    </a:extLst>
                  </a:tr>
                  <a:tr h="452151">
                    <a:tc>
                      <a:txBody>
                        <a:bodyPr/>
                        <a:lstStyle/>
                        <a:p>
                          <a:pPr>
                            <a:lnSpc>
                              <a:spcPct val="107000"/>
                            </a:lnSpc>
                            <a:spcAft>
                              <a:spcPts val="800"/>
                            </a:spcAft>
                          </a:pPr>
                          <a:r>
                            <a:rPr lang="en-GB" sz="1100">
                              <a:effectLst/>
                            </a:rPr>
                            <a:t>MN2</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10</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2</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742422751"/>
                      </a:ext>
                    </a:extLst>
                  </a:tr>
                  <a:tr h="452151">
                    <a:tc>
                      <a:txBody>
                        <a:bodyPr/>
                        <a:lstStyle/>
                        <a:p>
                          <a:pPr>
                            <a:lnSpc>
                              <a:spcPct val="107000"/>
                            </a:lnSpc>
                            <a:spcAft>
                              <a:spcPts val="800"/>
                            </a:spcAft>
                          </a:pPr>
                          <a:r>
                            <a:rPr lang="en-GB" sz="1100">
                              <a:effectLst/>
                            </a:rPr>
                            <a:t>MN5, MN4</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5</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4</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959406209"/>
                      </a:ext>
                    </a:extLst>
                  </a:tr>
                  <a:tr h="452151">
                    <a:tc>
                      <a:txBody>
                        <a:bodyPr/>
                        <a:lstStyle/>
                        <a:p>
                          <a:pPr>
                            <a:lnSpc>
                              <a:spcPct val="107000"/>
                            </a:lnSpc>
                            <a:spcAft>
                              <a:spcPts val="800"/>
                            </a:spcAft>
                          </a:pPr>
                          <a:r>
                            <a:rPr lang="en-GB" sz="1100">
                              <a:effectLst/>
                            </a:rPr>
                            <a:t>MN8</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18441187"/>
                      </a:ext>
                    </a:extLst>
                  </a:tr>
                  <a:tr h="452151">
                    <a:tc>
                      <a:txBody>
                        <a:bodyPr/>
                        <a:lstStyle/>
                        <a:p>
                          <a:pPr>
                            <a:lnSpc>
                              <a:spcPct val="107000"/>
                            </a:lnSpc>
                            <a:spcAft>
                              <a:spcPts val="800"/>
                            </a:spcAft>
                          </a:pPr>
                          <a:r>
                            <a:rPr lang="en-GB" sz="1100">
                              <a:effectLst/>
                            </a:rPr>
                            <a:t>MP4&lt;1:5&gt;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11</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11</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311382250"/>
                      </a:ext>
                    </a:extLst>
                  </a:tr>
                  <a:tr h="452151">
                    <a:tc>
                      <a:txBody>
                        <a:bodyPr/>
                        <a:lstStyle/>
                        <a:p>
                          <a:pPr>
                            <a:lnSpc>
                              <a:spcPct val="107000"/>
                            </a:lnSpc>
                            <a:spcAft>
                              <a:spcPts val="800"/>
                            </a:spcAft>
                          </a:pPr>
                          <a:r>
                            <a:rPr lang="en-GB" sz="1100">
                              <a:effectLst/>
                            </a:rPr>
                            <a:t>MN10&lt;1:5&gt;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11</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11</m:t>
                                </m:r>
                                <m:r>
                                  <a:rPr lang="en-GB" sz="1100">
                                    <a:effectLst/>
                                    <a:latin typeface="Cambria Math" panose="02040503050406030204" pitchFamily="18" charset="0"/>
                                  </a:rPr>
                                  <m:t>𝑢𝑚</m:t>
                                </m:r>
                              </m:oMath>
                            </m:oMathPara>
                          </a14:m>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a:effectLst/>
                                    <a:latin typeface="Cambria Math" panose="02040503050406030204" pitchFamily="18" charset="0"/>
                                  </a:rPr>
                                  <m:t>1</m:t>
                                </m:r>
                              </m:oMath>
                            </m:oMathPara>
                          </a14:m>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89718265"/>
                      </a:ext>
                    </a:extLst>
                  </a:tr>
                </a:tbl>
              </a:graphicData>
            </a:graphic>
          </p:graphicFrame>
        </mc:Choice>
        <mc:Fallback xmlns="">
          <p:graphicFrame>
            <p:nvGraphicFramePr>
              <p:cNvPr id="65" name="Tabella 64">
                <a:extLst>
                  <a:ext uri="{FF2B5EF4-FFF2-40B4-BE49-F238E27FC236}">
                    <a16:creationId xmlns:a16="http://schemas.microsoft.com/office/drawing/2014/main" id="{B20711DA-B883-70AD-A42E-83C4ACB7690F}"/>
                  </a:ext>
                </a:extLst>
              </p:cNvPr>
              <p:cNvGraphicFramePr>
                <a:graphicFrameLocks noGrp="1"/>
              </p:cNvGraphicFramePr>
              <p:nvPr>
                <p:extLst>
                  <p:ext uri="{D42A27DB-BD31-4B8C-83A1-F6EECF244321}">
                    <p14:modId xmlns:p14="http://schemas.microsoft.com/office/powerpoint/2010/main" val="2770465946"/>
                  </p:ext>
                </p:extLst>
              </p:nvPr>
            </p:nvGraphicFramePr>
            <p:xfrm>
              <a:off x="-10387708" y="-2464823"/>
              <a:ext cx="7819878" cy="3891360"/>
            </p:xfrm>
            <a:graphic>
              <a:graphicData uri="http://schemas.openxmlformats.org/drawingml/2006/table">
                <a:tbl>
                  <a:tblPr firstRow="1" firstCol="1" bandRow="1">
                    <a:tableStyleId>{5C22544A-7EE6-4342-B048-85BDC9FD1C3A}</a:tableStyleId>
                  </a:tblPr>
                  <a:tblGrid>
                    <a:gridCol w="1966705">
                      <a:extLst>
                        <a:ext uri="{9D8B030D-6E8A-4147-A177-3AD203B41FA5}">
                          <a16:colId xmlns:a16="http://schemas.microsoft.com/office/drawing/2014/main" val="3704176453"/>
                        </a:ext>
                      </a:extLst>
                    </a:gridCol>
                    <a:gridCol w="1945662">
                      <a:extLst>
                        <a:ext uri="{9D8B030D-6E8A-4147-A177-3AD203B41FA5}">
                          <a16:colId xmlns:a16="http://schemas.microsoft.com/office/drawing/2014/main" val="2646019257"/>
                        </a:ext>
                      </a:extLst>
                    </a:gridCol>
                    <a:gridCol w="1949709">
                      <a:extLst>
                        <a:ext uri="{9D8B030D-6E8A-4147-A177-3AD203B41FA5}">
                          <a16:colId xmlns:a16="http://schemas.microsoft.com/office/drawing/2014/main" val="2203089251"/>
                        </a:ext>
                      </a:extLst>
                    </a:gridCol>
                    <a:gridCol w="1957802">
                      <a:extLst>
                        <a:ext uri="{9D8B030D-6E8A-4147-A177-3AD203B41FA5}">
                          <a16:colId xmlns:a16="http://schemas.microsoft.com/office/drawing/2014/main" val="4277718983"/>
                        </a:ext>
                      </a:extLst>
                    </a:gridCol>
                  </a:tblGrid>
                  <a:tr h="274152">
                    <a:tc>
                      <a:txBody>
                        <a:bodyPr/>
                        <a:lstStyle/>
                        <a:p>
                          <a:pPr>
                            <a:lnSpc>
                              <a:spcPct val="107000"/>
                            </a:lnSpc>
                            <a:spcAft>
                              <a:spcPts val="800"/>
                            </a:spcAft>
                          </a:pPr>
                          <a:r>
                            <a:rPr lang="en-GB" sz="1100">
                              <a:effectLst/>
                            </a:rPr>
                            <a:t>Transistors</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Width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Length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a:effectLst/>
                            </a:rPr>
                            <a:t>Multiplier</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63399885"/>
                      </a:ext>
                    </a:extLst>
                  </a:tr>
                  <a:tr h="452151">
                    <a:tc>
                      <a:txBody>
                        <a:bodyPr/>
                        <a:lstStyle/>
                        <a:p>
                          <a:pPr>
                            <a:lnSpc>
                              <a:spcPct val="107000"/>
                            </a:lnSpc>
                            <a:spcAft>
                              <a:spcPts val="800"/>
                            </a:spcAft>
                          </a:pPr>
                          <a:r>
                            <a:rPr lang="en-GB" sz="1100">
                              <a:effectLst/>
                            </a:rPr>
                            <a:t>MP2, MP3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567" t="-71622" r="-202508" b="-706757"/>
                          </a:stretch>
                        </a:blipFill>
                      </a:tcPr>
                    </a:tc>
                    <a:tc>
                      <a:txBody>
                        <a:bodyPr/>
                        <a:lstStyle/>
                        <a:p>
                          <a:endParaRPr lang="en-US"/>
                        </a:p>
                      </a:txBody>
                      <a:tcPr marL="68580" marR="68580" marT="0" marB="0">
                        <a:blipFill>
                          <a:blip r:embed="rId5"/>
                          <a:stretch>
                            <a:fillRect l="-200312" t="-71622" r="-101246" b="-706757"/>
                          </a:stretch>
                        </a:blipFill>
                      </a:tcPr>
                    </a:tc>
                    <a:tc>
                      <a:txBody>
                        <a:bodyPr/>
                        <a:lstStyle/>
                        <a:p>
                          <a:endParaRPr lang="en-US"/>
                        </a:p>
                      </a:txBody>
                      <a:tcPr marL="68580" marR="68580" marT="0" marB="0">
                        <a:blipFill>
                          <a:blip r:embed="rId5"/>
                          <a:stretch>
                            <a:fillRect l="-300312" t="-71622" r="-1246" b="-706757"/>
                          </a:stretch>
                        </a:blipFill>
                      </a:tcPr>
                    </a:tc>
                    <a:extLst>
                      <a:ext uri="{0D108BD9-81ED-4DB2-BD59-A6C34878D82A}">
                        <a16:rowId xmlns:a16="http://schemas.microsoft.com/office/drawing/2014/main" val="1065699809"/>
                      </a:ext>
                    </a:extLst>
                  </a:tr>
                  <a:tr h="452151">
                    <a:tc>
                      <a:txBody>
                        <a:bodyPr/>
                        <a:lstStyle/>
                        <a:p>
                          <a:pPr>
                            <a:lnSpc>
                              <a:spcPct val="107000"/>
                            </a:lnSpc>
                            <a:spcAft>
                              <a:spcPts val="800"/>
                            </a:spcAft>
                          </a:pPr>
                          <a:r>
                            <a:rPr lang="en-GB" sz="1100">
                              <a:effectLst/>
                            </a:rPr>
                            <a:t>MP1, MP0</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567" t="-169333" r="-202508" b="-597333"/>
                          </a:stretch>
                        </a:blipFill>
                      </a:tcPr>
                    </a:tc>
                    <a:tc>
                      <a:txBody>
                        <a:bodyPr/>
                        <a:lstStyle/>
                        <a:p>
                          <a:endParaRPr lang="en-US"/>
                        </a:p>
                      </a:txBody>
                      <a:tcPr marL="68580" marR="68580" marT="0" marB="0">
                        <a:blipFill>
                          <a:blip r:embed="rId5"/>
                          <a:stretch>
                            <a:fillRect l="-200312" t="-169333" r="-101246" b="-597333"/>
                          </a:stretch>
                        </a:blipFill>
                      </a:tcPr>
                    </a:tc>
                    <a:tc>
                      <a:txBody>
                        <a:bodyPr/>
                        <a:lstStyle/>
                        <a:p>
                          <a:endParaRPr lang="en-US"/>
                        </a:p>
                      </a:txBody>
                      <a:tcPr marL="68580" marR="68580" marT="0" marB="0">
                        <a:blipFill>
                          <a:blip r:embed="rId5"/>
                          <a:stretch>
                            <a:fillRect l="-300312" t="-169333" r="-1246" b="-597333"/>
                          </a:stretch>
                        </a:blipFill>
                      </a:tcPr>
                    </a:tc>
                    <a:extLst>
                      <a:ext uri="{0D108BD9-81ED-4DB2-BD59-A6C34878D82A}">
                        <a16:rowId xmlns:a16="http://schemas.microsoft.com/office/drawing/2014/main" val="3929031396"/>
                      </a:ext>
                    </a:extLst>
                  </a:tr>
                  <a:tr h="452151">
                    <a:tc>
                      <a:txBody>
                        <a:bodyPr/>
                        <a:lstStyle/>
                        <a:p>
                          <a:pPr>
                            <a:lnSpc>
                              <a:spcPct val="107000"/>
                            </a:lnSpc>
                            <a:spcAft>
                              <a:spcPts val="800"/>
                            </a:spcAft>
                          </a:pPr>
                          <a:r>
                            <a:rPr lang="en-GB" sz="1100">
                              <a:effectLst/>
                            </a:rPr>
                            <a:t>MN0, MN1</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567" t="-272973" r="-202508" b="-505405"/>
                          </a:stretch>
                        </a:blipFill>
                      </a:tcPr>
                    </a:tc>
                    <a:tc>
                      <a:txBody>
                        <a:bodyPr/>
                        <a:lstStyle/>
                        <a:p>
                          <a:endParaRPr lang="en-US"/>
                        </a:p>
                      </a:txBody>
                      <a:tcPr marL="68580" marR="68580" marT="0" marB="0">
                        <a:blipFill>
                          <a:blip r:embed="rId5"/>
                          <a:stretch>
                            <a:fillRect l="-200312" t="-272973" r="-101246" b="-505405"/>
                          </a:stretch>
                        </a:blipFill>
                      </a:tcPr>
                    </a:tc>
                    <a:tc>
                      <a:txBody>
                        <a:bodyPr/>
                        <a:lstStyle/>
                        <a:p>
                          <a:endParaRPr lang="en-US"/>
                        </a:p>
                      </a:txBody>
                      <a:tcPr marL="68580" marR="68580" marT="0" marB="0">
                        <a:blipFill>
                          <a:blip r:embed="rId5"/>
                          <a:stretch>
                            <a:fillRect l="-300312" t="-272973" r="-1246" b="-505405"/>
                          </a:stretch>
                        </a:blipFill>
                      </a:tcPr>
                    </a:tc>
                    <a:extLst>
                      <a:ext uri="{0D108BD9-81ED-4DB2-BD59-A6C34878D82A}">
                        <a16:rowId xmlns:a16="http://schemas.microsoft.com/office/drawing/2014/main" val="3107012938"/>
                      </a:ext>
                    </a:extLst>
                  </a:tr>
                  <a:tr h="452151">
                    <a:tc>
                      <a:txBody>
                        <a:bodyPr/>
                        <a:lstStyle/>
                        <a:p>
                          <a:pPr>
                            <a:lnSpc>
                              <a:spcPct val="107000"/>
                            </a:lnSpc>
                            <a:spcAft>
                              <a:spcPts val="800"/>
                            </a:spcAft>
                          </a:pPr>
                          <a:r>
                            <a:rPr lang="en-GB" sz="1100">
                              <a:effectLst/>
                            </a:rPr>
                            <a:t>MN2</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567" t="-368000" r="-202508" b="-398667"/>
                          </a:stretch>
                        </a:blipFill>
                      </a:tcPr>
                    </a:tc>
                    <a:tc>
                      <a:txBody>
                        <a:bodyPr/>
                        <a:lstStyle/>
                        <a:p>
                          <a:endParaRPr lang="en-US"/>
                        </a:p>
                      </a:txBody>
                      <a:tcPr marL="68580" marR="68580" marT="0" marB="0">
                        <a:blipFill>
                          <a:blip r:embed="rId5"/>
                          <a:stretch>
                            <a:fillRect l="-200312" t="-368000" r="-101246" b="-398667"/>
                          </a:stretch>
                        </a:blipFill>
                      </a:tcPr>
                    </a:tc>
                    <a:tc>
                      <a:txBody>
                        <a:bodyPr/>
                        <a:lstStyle/>
                        <a:p>
                          <a:endParaRPr lang="en-US"/>
                        </a:p>
                      </a:txBody>
                      <a:tcPr marL="68580" marR="68580" marT="0" marB="0">
                        <a:blipFill>
                          <a:blip r:embed="rId5"/>
                          <a:stretch>
                            <a:fillRect l="-300312" t="-368000" r="-1246" b="-398667"/>
                          </a:stretch>
                        </a:blipFill>
                      </a:tcPr>
                    </a:tc>
                    <a:extLst>
                      <a:ext uri="{0D108BD9-81ED-4DB2-BD59-A6C34878D82A}">
                        <a16:rowId xmlns:a16="http://schemas.microsoft.com/office/drawing/2014/main" val="742422751"/>
                      </a:ext>
                    </a:extLst>
                  </a:tr>
                  <a:tr h="452151">
                    <a:tc>
                      <a:txBody>
                        <a:bodyPr/>
                        <a:lstStyle/>
                        <a:p>
                          <a:pPr>
                            <a:lnSpc>
                              <a:spcPct val="107000"/>
                            </a:lnSpc>
                            <a:spcAft>
                              <a:spcPts val="800"/>
                            </a:spcAft>
                          </a:pPr>
                          <a:r>
                            <a:rPr lang="en-GB" sz="1100">
                              <a:effectLst/>
                            </a:rPr>
                            <a:t>MN5, MN4</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567" t="-474324" r="-202508" b="-304054"/>
                          </a:stretch>
                        </a:blipFill>
                      </a:tcPr>
                    </a:tc>
                    <a:tc>
                      <a:txBody>
                        <a:bodyPr/>
                        <a:lstStyle/>
                        <a:p>
                          <a:endParaRPr lang="en-US"/>
                        </a:p>
                      </a:txBody>
                      <a:tcPr marL="68580" marR="68580" marT="0" marB="0">
                        <a:blipFill>
                          <a:blip r:embed="rId5"/>
                          <a:stretch>
                            <a:fillRect l="-200312" t="-474324" r="-101246" b="-304054"/>
                          </a:stretch>
                        </a:blipFill>
                      </a:tcPr>
                    </a:tc>
                    <a:tc>
                      <a:txBody>
                        <a:bodyPr/>
                        <a:lstStyle/>
                        <a:p>
                          <a:endParaRPr lang="en-US"/>
                        </a:p>
                      </a:txBody>
                      <a:tcPr marL="68580" marR="68580" marT="0" marB="0">
                        <a:blipFill>
                          <a:blip r:embed="rId5"/>
                          <a:stretch>
                            <a:fillRect l="-300312" t="-474324" r="-1246" b="-304054"/>
                          </a:stretch>
                        </a:blipFill>
                      </a:tcPr>
                    </a:tc>
                    <a:extLst>
                      <a:ext uri="{0D108BD9-81ED-4DB2-BD59-A6C34878D82A}">
                        <a16:rowId xmlns:a16="http://schemas.microsoft.com/office/drawing/2014/main" val="1959406209"/>
                      </a:ext>
                    </a:extLst>
                  </a:tr>
                  <a:tr h="452151">
                    <a:tc>
                      <a:txBody>
                        <a:bodyPr/>
                        <a:lstStyle/>
                        <a:p>
                          <a:pPr>
                            <a:lnSpc>
                              <a:spcPct val="107000"/>
                            </a:lnSpc>
                            <a:spcAft>
                              <a:spcPts val="800"/>
                            </a:spcAft>
                          </a:pPr>
                          <a:r>
                            <a:rPr lang="en-GB" sz="1100">
                              <a:effectLst/>
                            </a:rPr>
                            <a:t>MN8</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567" t="-574324" r="-202508" b="-204054"/>
                          </a:stretch>
                        </a:blipFill>
                      </a:tcPr>
                    </a:tc>
                    <a:tc>
                      <a:txBody>
                        <a:bodyPr/>
                        <a:lstStyle/>
                        <a:p>
                          <a:endParaRPr lang="en-US"/>
                        </a:p>
                      </a:txBody>
                      <a:tcPr marL="68580" marR="68580" marT="0" marB="0">
                        <a:blipFill>
                          <a:blip r:embed="rId5"/>
                          <a:stretch>
                            <a:fillRect l="-200312" t="-574324" r="-101246" b="-204054"/>
                          </a:stretch>
                        </a:blipFill>
                      </a:tcPr>
                    </a:tc>
                    <a:tc>
                      <a:txBody>
                        <a:bodyPr/>
                        <a:lstStyle/>
                        <a:p>
                          <a:endParaRPr lang="en-US"/>
                        </a:p>
                      </a:txBody>
                      <a:tcPr marL="68580" marR="68580" marT="0" marB="0">
                        <a:blipFill>
                          <a:blip r:embed="rId5"/>
                          <a:stretch>
                            <a:fillRect l="-300312" t="-574324" r="-1246" b="-204054"/>
                          </a:stretch>
                        </a:blipFill>
                      </a:tcPr>
                    </a:tc>
                    <a:extLst>
                      <a:ext uri="{0D108BD9-81ED-4DB2-BD59-A6C34878D82A}">
                        <a16:rowId xmlns:a16="http://schemas.microsoft.com/office/drawing/2014/main" val="318441187"/>
                      </a:ext>
                    </a:extLst>
                  </a:tr>
                  <a:tr h="452151">
                    <a:tc>
                      <a:txBody>
                        <a:bodyPr/>
                        <a:lstStyle/>
                        <a:p>
                          <a:pPr>
                            <a:lnSpc>
                              <a:spcPct val="107000"/>
                            </a:lnSpc>
                            <a:spcAft>
                              <a:spcPts val="800"/>
                            </a:spcAft>
                          </a:pPr>
                          <a:r>
                            <a:rPr lang="en-GB" sz="1100">
                              <a:effectLst/>
                            </a:rPr>
                            <a:t>MP4&lt;1:5&gt;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567" t="-665333" r="-202508" b="-101333"/>
                          </a:stretch>
                        </a:blipFill>
                      </a:tcPr>
                    </a:tc>
                    <a:tc>
                      <a:txBody>
                        <a:bodyPr/>
                        <a:lstStyle/>
                        <a:p>
                          <a:endParaRPr lang="en-US"/>
                        </a:p>
                      </a:txBody>
                      <a:tcPr marL="68580" marR="68580" marT="0" marB="0">
                        <a:blipFill>
                          <a:blip r:embed="rId5"/>
                          <a:stretch>
                            <a:fillRect l="-200312" t="-665333" r="-101246" b="-101333"/>
                          </a:stretch>
                        </a:blipFill>
                      </a:tcPr>
                    </a:tc>
                    <a:tc>
                      <a:txBody>
                        <a:bodyPr/>
                        <a:lstStyle/>
                        <a:p>
                          <a:endParaRPr lang="en-US"/>
                        </a:p>
                      </a:txBody>
                      <a:tcPr marL="68580" marR="68580" marT="0" marB="0">
                        <a:blipFill>
                          <a:blip r:embed="rId5"/>
                          <a:stretch>
                            <a:fillRect l="-300312" t="-665333" r="-1246" b="-101333"/>
                          </a:stretch>
                        </a:blipFill>
                      </a:tcPr>
                    </a:tc>
                    <a:extLst>
                      <a:ext uri="{0D108BD9-81ED-4DB2-BD59-A6C34878D82A}">
                        <a16:rowId xmlns:a16="http://schemas.microsoft.com/office/drawing/2014/main" val="2311382250"/>
                      </a:ext>
                    </a:extLst>
                  </a:tr>
                  <a:tr h="452151">
                    <a:tc>
                      <a:txBody>
                        <a:bodyPr/>
                        <a:lstStyle/>
                        <a:p>
                          <a:pPr>
                            <a:lnSpc>
                              <a:spcPct val="107000"/>
                            </a:lnSpc>
                            <a:spcAft>
                              <a:spcPts val="800"/>
                            </a:spcAft>
                          </a:pPr>
                          <a:r>
                            <a:rPr lang="en-GB" sz="1100">
                              <a:effectLst/>
                            </a:rPr>
                            <a:t>MN10&lt;1:5&gt;</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567" t="-775676" r="-202508" b="-2703"/>
                          </a:stretch>
                        </a:blipFill>
                      </a:tcPr>
                    </a:tc>
                    <a:tc>
                      <a:txBody>
                        <a:bodyPr/>
                        <a:lstStyle/>
                        <a:p>
                          <a:endParaRPr lang="en-US"/>
                        </a:p>
                      </a:txBody>
                      <a:tcPr marL="68580" marR="68580" marT="0" marB="0">
                        <a:blipFill>
                          <a:blip r:embed="rId5"/>
                          <a:stretch>
                            <a:fillRect l="-200312" t="-775676" r="-101246" b="-2703"/>
                          </a:stretch>
                        </a:blipFill>
                      </a:tcPr>
                    </a:tc>
                    <a:tc>
                      <a:txBody>
                        <a:bodyPr/>
                        <a:lstStyle/>
                        <a:p>
                          <a:endParaRPr lang="en-US"/>
                        </a:p>
                      </a:txBody>
                      <a:tcPr marL="68580" marR="68580" marT="0" marB="0">
                        <a:blipFill>
                          <a:blip r:embed="rId5"/>
                          <a:stretch>
                            <a:fillRect l="-300312" t="-775676" r="-1246" b="-2703"/>
                          </a:stretch>
                        </a:blipFill>
                      </a:tcPr>
                    </a:tc>
                    <a:extLst>
                      <a:ext uri="{0D108BD9-81ED-4DB2-BD59-A6C34878D82A}">
                        <a16:rowId xmlns:a16="http://schemas.microsoft.com/office/drawing/2014/main" val="3989718265"/>
                      </a:ext>
                    </a:extLst>
                  </a:tr>
                </a:tbl>
              </a:graphicData>
            </a:graphic>
          </p:graphicFrame>
        </mc:Fallback>
      </mc:AlternateContent>
      <mc:AlternateContent xmlns:mc="http://schemas.openxmlformats.org/markup-compatibility/2006" xmlns:a14="http://schemas.microsoft.com/office/drawing/2010/main">
        <mc:Choice Requires="a14">
          <p:sp>
            <p:nvSpPr>
              <p:cNvPr id="67" name="CasellaDiTesto 66">
                <a:extLst>
                  <a:ext uri="{FF2B5EF4-FFF2-40B4-BE49-F238E27FC236}">
                    <a16:creationId xmlns:a16="http://schemas.microsoft.com/office/drawing/2014/main" id="{307E7609-F6AC-BCEC-0664-FDB7A023F7B1}"/>
                  </a:ext>
                </a:extLst>
              </p:cNvPr>
              <p:cNvSpPr txBox="1"/>
              <p:nvPr/>
            </p:nvSpPr>
            <p:spPr>
              <a:xfrm>
                <a:off x="-11264359" y="2993523"/>
                <a:ext cx="11117179" cy="236737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400" b="1" i="1" smtClean="0">
                          <a:latin typeface="Cambria Math" panose="02040503050406030204" pitchFamily="18" charset="0"/>
                        </a:rPr>
                        <m:t>𝑷𝒐𝒘𝒆𝒓</m:t>
                      </m:r>
                      <m:r>
                        <a:rPr lang="en-GB" sz="1400" b="1" i="0">
                          <a:latin typeface="Cambria Math" panose="02040503050406030204" pitchFamily="18" charset="0"/>
                        </a:rPr>
                        <m:t> </m:t>
                      </m:r>
                      <m:r>
                        <a:rPr lang="en-GB" sz="1400" b="1" i="1">
                          <a:latin typeface="Cambria Math" panose="02040503050406030204" pitchFamily="18" charset="0"/>
                        </a:rPr>
                        <m:t>𝒄𝒐𝒏𝒔𝒖𝒎𝒑𝒕𝒊𝒐𝒏</m:t>
                      </m:r>
                      <m:r>
                        <a:rPr lang="en-GB" sz="1400" b="1" i="0">
                          <a:latin typeface="Cambria Math" panose="02040503050406030204" pitchFamily="18" charset="0"/>
                        </a:rPr>
                        <m:t> = </m:t>
                      </m:r>
                      <m:r>
                        <a:rPr lang="en-GB" sz="1400" b="1" i="0">
                          <a:latin typeface="Cambria Math" panose="02040503050406030204" pitchFamily="18" charset="0"/>
                        </a:rPr>
                        <m:t>𝟐𝟏</m:t>
                      </m:r>
                      <m:r>
                        <a:rPr lang="en-GB" sz="1400" b="1" i="0">
                          <a:latin typeface="Cambria Math" panose="02040503050406030204" pitchFamily="18" charset="0"/>
                        </a:rPr>
                        <m:t>.</m:t>
                      </m:r>
                      <m:r>
                        <a:rPr lang="en-GB" sz="1400" b="1" i="0">
                          <a:latin typeface="Cambria Math" panose="02040503050406030204" pitchFamily="18" charset="0"/>
                        </a:rPr>
                        <m:t>𝟏𝟏𝟒</m:t>
                      </m:r>
                      <m:r>
                        <a:rPr lang="en-GB" sz="1400" b="1" i="1">
                          <a:latin typeface="Cambria Math" panose="02040503050406030204" pitchFamily="18" charset="0"/>
                        </a:rPr>
                        <m:t>𝒖𝑾</m:t>
                      </m:r>
                      <m:r>
                        <a:rPr lang="en-GB" sz="1400" b="1" i="0">
                          <a:latin typeface="Cambria Math" panose="02040503050406030204" pitchFamily="18" charset="0"/>
                        </a:rPr>
                        <m:t> </m:t>
                      </m:r>
                      <m:d>
                        <m:dPr>
                          <m:ctrlPr>
                            <a:rPr lang="en-GB" sz="1400" b="1" i="1">
                              <a:latin typeface="Cambria Math" panose="02040503050406030204" pitchFamily="18" charset="0"/>
                            </a:rPr>
                          </m:ctrlPr>
                        </m:dPr>
                        <m:e>
                          <m:r>
                            <a:rPr lang="en-GB" sz="1400" b="1" i="1">
                              <a:latin typeface="Cambria Math" panose="02040503050406030204" pitchFamily="18" charset="0"/>
                            </a:rPr>
                            <m:t>𝒊𝒏</m:t>
                          </m:r>
                          <m:r>
                            <a:rPr lang="en-GB" sz="1400" b="1" i="0">
                              <a:latin typeface="Cambria Math" panose="02040503050406030204" pitchFamily="18" charset="0"/>
                            </a:rPr>
                            <m:t> </m:t>
                          </m:r>
                          <m:r>
                            <a:rPr lang="en-GB" sz="1400" b="1" i="1">
                              <a:latin typeface="Cambria Math" panose="02040503050406030204" pitchFamily="18" charset="0"/>
                            </a:rPr>
                            <m:t>𝑻𝑺𝑴𝑪</m:t>
                          </m:r>
                          <m:r>
                            <a:rPr lang="en-GB" sz="1400" b="1" i="0">
                              <a:latin typeface="Cambria Math" panose="02040503050406030204" pitchFamily="18" charset="0"/>
                            </a:rPr>
                            <m:t> </m:t>
                          </m:r>
                          <m:r>
                            <a:rPr lang="en-GB" sz="1400" b="1" i="1">
                              <a:latin typeface="Cambria Math" panose="02040503050406030204" pitchFamily="18" charset="0"/>
                            </a:rPr>
                            <m:t>𝒓𝒆𝒔𝒖𝒍𝒕𝒆𝒅</m:t>
                          </m:r>
                          <m:r>
                            <a:rPr lang="en-GB" sz="1400" b="1" i="0">
                              <a:latin typeface="Cambria Math" panose="02040503050406030204" pitchFamily="18" charset="0"/>
                            </a:rPr>
                            <m:t> </m:t>
                          </m:r>
                          <m:r>
                            <a:rPr lang="en-GB" sz="1400" b="1" i="1">
                              <a:latin typeface="Cambria Math" panose="02040503050406030204" pitchFamily="18" charset="0"/>
                            </a:rPr>
                            <m:t>𝒕𝒐</m:t>
                          </m:r>
                          <m:r>
                            <a:rPr lang="en-GB" sz="1400" b="1" i="0">
                              <a:latin typeface="Cambria Math" panose="02040503050406030204" pitchFamily="18" charset="0"/>
                            </a:rPr>
                            <m:t> </m:t>
                          </m:r>
                          <m:r>
                            <a:rPr lang="en-GB" sz="1400" b="1" i="1">
                              <a:latin typeface="Cambria Math" panose="02040503050406030204" pitchFamily="18" charset="0"/>
                            </a:rPr>
                            <m:t>𝒃𝒆</m:t>
                          </m:r>
                          <m:r>
                            <a:rPr lang="en-GB" sz="1400" b="1" i="0">
                              <a:latin typeface="Cambria Math" panose="02040503050406030204" pitchFamily="18" charset="0"/>
                            </a:rPr>
                            <m:t>  </m:t>
                          </m:r>
                          <m:r>
                            <a:rPr lang="en-GB" sz="1400" b="1" i="0">
                              <a:latin typeface="Cambria Math" panose="02040503050406030204" pitchFamily="18" charset="0"/>
                            </a:rPr>
                            <m:t>𝟐𝟒</m:t>
                          </m:r>
                          <m:r>
                            <a:rPr lang="en-GB" sz="1400" b="1" i="0">
                              <a:latin typeface="Cambria Math" panose="02040503050406030204" pitchFamily="18" charset="0"/>
                            </a:rPr>
                            <m:t>.</m:t>
                          </m:r>
                          <m:r>
                            <a:rPr lang="en-GB" sz="1400" b="1" i="0">
                              <a:latin typeface="Cambria Math" panose="02040503050406030204" pitchFamily="18" charset="0"/>
                            </a:rPr>
                            <m:t>𝟓</m:t>
                          </m:r>
                          <m:r>
                            <a:rPr lang="en-GB" sz="1400" b="1" i="1">
                              <a:latin typeface="Cambria Math" panose="02040503050406030204" pitchFamily="18" charset="0"/>
                            </a:rPr>
                            <m:t>𝒖𝑾</m:t>
                          </m:r>
                        </m:e>
                      </m:d>
                      <m:r>
                        <a:rPr lang="en-GB" sz="1400" b="1" i="0">
                          <a:latin typeface="Cambria Math" panose="02040503050406030204" pitchFamily="18" charset="0"/>
                        </a:rPr>
                        <m:t> </m:t>
                      </m:r>
                    </m:oMath>
                  </m:oMathPara>
                </a14:m>
                <a:endParaRPr lang="it-IT" sz="1400" b="1"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latin typeface="Cambria Math" panose="02040503050406030204" pitchFamily="18" charset="0"/>
                        </a:rPr>
                        <m:t>𝑳𝒐𝒐𝒑</m:t>
                      </m:r>
                      <m:r>
                        <a:rPr lang="en-GB" sz="1400" b="1" i="0">
                          <a:latin typeface="Cambria Math" panose="02040503050406030204" pitchFamily="18" charset="0"/>
                        </a:rPr>
                        <m:t> </m:t>
                      </m:r>
                      <m:r>
                        <a:rPr lang="en-GB" sz="1400" b="1" i="1">
                          <a:latin typeface="Cambria Math" panose="02040503050406030204" pitchFamily="18" charset="0"/>
                        </a:rPr>
                        <m:t>𝑮𝒂𝒊𝒏</m:t>
                      </m:r>
                      <m:r>
                        <a:rPr lang="en-GB" sz="1400" b="1" i="0">
                          <a:latin typeface="Cambria Math" panose="02040503050406030204" pitchFamily="18" charset="0"/>
                        </a:rPr>
                        <m:t> = </m:t>
                      </m:r>
                      <m:r>
                        <a:rPr lang="en-GB" sz="1400" b="1" i="0">
                          <a:latin typeface="Cambria Math" panose="02040503050406030204" pitchFamily="18" charset="0"/>
                        </a:rPr>
                        <m:t>𝟒𝟗</m:t>
                      </m:r>
                      <m:r>
                        <a:rPr lang="en-GB" sz="1400" b="1" i="0">
                          <a:latin typeface="Cambria Math" panose="02040503050406030204" pitchFamily="18" charset="0"/>
                        </a:rPr>
                        <m:t>.</m:t>
                      </m:r>
                      <m:r>
                        <a:rPr lang="en-GB" sz="1400" b="1" i="0">
                          <a:latin typeface="Cambria Math" panose="02040503050406030204" pitchFamily="18" charset="0"/>
                        </a:rPr>
                        <m:t>𝟏𝟑</m:t>
                      </m:r>
                      <m:r>
                        <a:rPr lang="en-GB" sz="1400" b="1" i="1">
                          <a:latin typeface="Cambria Math" panose="02040503050406030204" pitchFamily="18" charset="0"/>
                        </a:rPr>
                        <m:t>𝒅𝒃</m:t>
                      </m:r>
                      <m:r>
                        <a:rPr lang="en-GB" sz="1400" b="1" i="0">
                          <a:latin typeface="Cambria Math" panose="02040503050406030204" pitchFamily="18" charset="0"/>
                        </a:rPr>
                        <m:t> </m:t>
                      </m:r>
                      <m:d>
                        <m:dPr>
                          <m:ctrlPr>
                            <a:rPr lang="en-GB" sz="1400" b="1" i="1">
                              <a:latin typeface="Cambria Math" panose="02040503050406030204" pitchFamily="18" charset="0"/>
                            </a:rPr>
                          </m:ctrlPr>
                        </m:dPr>
                        <m:e>
                          <m:r>
                            <a:rPr lang="en-GB" sz="1400" b="1" i="1">
                              <a:latin typeface="Cambria Math" panose="02040503050406030204" pitchFamily="18" charset="0"/>
                            </a:rPr>
                            <m:t>𝒊𝒏</m:t>
                          </m:r>
                          <m:r>
                            <a:rPr lang="en-GB" sz="1400" b="1" i="0">
                              <a:latin typeface="Cambria Math" panose="02040503050406030204" pitchFamily="18" charset="0"/>
                            </a:rPr>
                            <m:t> </m:t>
                          </m:r>
                          <m:r>
                            <a:rPr lang="en-GB" sz="1400" b="1" i="1">
                              <a:latin typeface="Cambria Math" panose="02040503050406030204" pitchFamily="18" charset="0"/>
                            </a:rPr>
                            <m:t>𝑻𝑺𝑴𝑪</m:t>
                          </m:r>
                          <m:r>
                            <a:rPr lang="en-GB" sz="1400" b="1" i="0">
                              <a:latin typeface="Cambria Math" panose="02040503050406030204" pitchFamily="18" charset="0"/>
                            </a:rPr>
                            <m:t> </m:t>
                          </m:r>
                          <m:r>
                            <a:rPr lang="en-GB" sz="1400" b="1" i="1">
                              <a:latin typeface="Cambria Math" panose="02040503050406030204" pitchFamily="18" charset="0"/>
                            </a:rPr>
                            <m:t>𝒓𝒆𝒔𝒖𝒍𝒕𝒆𝒅</m:t>
                          </m:r>
                          <m:r>
                            <a:rPr lang="en-GB" sz="1400" b="1" i="0">
                              <a:latin typeface="Cambria Math" panose="02040503050406030204" pitchFamily="18" charset="0"/>
                            </a:rPr>
                            <m:t> </m:t>
                          </m:r>
                          <m:r>
                            <a:rPr lang="en-GB" sz="1400" b="1" i="1">
                              <a:latin typeface="Cambria Math" panose="02040503050406030204" pitchFamily="18" charset="0"/>
                            </a:rPr>
                            <m:t>𝒕𝒐</m:t>
                          </m:r>
                          <m:r>
                            <a:rPr lang="en-GB" sz="1400" b="1" i="0">
                              <a:latin typeface="Cambria Math" panose="02040503050406030204" pitchFamily="18" charset="0"/>
                            </a:rPr>
                            <m:t> </m:t>
                          </m:r>
                          <m:r>
                            <a:rPr lang="en-GB" sz="1400" b="1" i="1">
                              <a:latin typeface="Cambria Math" panose="02040503050406030204" pitchFamily="18" charset="0"/>
                            </a:rPr>
                            <m:t>𝒃𝒆</m:t>
                          </m:r>
                          <m:r>
                            <a:rPr lang="en-GB" sz="1400" b="1" i="0">
                              <a:latin typeface="Cambria Math" panose="02040503050406030204" pitchFamily="18" charset="0"/>
                            </a:rPr>
                            <m:t> </m:t>
                          </m:r>
                          <m:r>
                            <a:rPr lang="en-GB" sz="1400" b="1" i="0">
                              <a:latin typeface="Cambria Math" panose="02040503050406030204" pitchFamily="18" charset="0"/>
                            </a:rPr>
                            <m:t>𝟒𝟗</m:t>
                          </m:r>
                          <m:r>
                            <a:rPr lang="en-GB" sz="1400" b="1" i="1">
                              <a:latin typeface="Cambria Math" panose="02040503050406030204" pitchFamily="18" charset="0"/>
                            </a:rPr>
                            <m:t>𝒅𝒃</m:t>
                          </m:r>
                        </m:e>
                      </m:d>
                      <m:r>
                        <a:rPr lang="en-GB" sz="1400" b="1" i="0">
                          <a:latin typeface="Cambria Math" panose="02040503050406030204" pitchFamily="18" charset="0"/>
                        </a:rPr>
                        <m:t> </m:t>
                      </m:r>
                    </m:oMath>
                  </m:oMathPara>
                </a14:m>
                <a:endParaRPr lang="it-IT" sz="1400" b="1"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latin typeface="Cambria Math" panose="02040503050406030204" pitchFamily="18" charset="0"/>
                        </a:rPr>
                        <m:t>𝑷𝒉𝒂𝒔𝒆</m:t>
                      </m:r>
                      <m:r>
                        <a:rPr lang="en-GB" sz="1400" b="1" i="0">
                          <a:latin typeface="Cambria Math" panose="02040503050406030204" pitchFamily="18" charset="0"/>
                        </a:rPr>
                        <m:t> </m:t>
                      </m:r>
                      <m:r>
                        <a:rPr lang="en-GB" sz="1400" b="1" i="1">
                          <a:latin typeface="Cambria Math" panose="02040503050406030204" pitchFamily="18" charset="0"/>
                        </a:rPr>
                        <m:t>𝑴𝒂𝒓𝒈𝒊𝒏</m:t>
                      </m:r>
                      <m:r>
                        <a:rPr lang="en-GB" sz="1400" b="1" i="0">
                          <a:latin typeface="Cambria Math" panose="02040503050406030204" pitchFamily="18" charset="0"/>
                        </a:rPr>
                        <m:t> = </m:t>
                      </m:r>
                      <m:r>
                        <a:rPr lang="en-GB" sz="1400" b="1" i="0">
                          <a:latin typeface="Cambria Math" panose="02040503050406030204" pitchFamily="18" charset="0"/>
                        </a:rPr>
                        <m:t>𝟔𝟗</m:t>
                      </m:r>
                      <m:r>
                        <a:rPr lang="en-GB" sz="1400" b="1" i="0">
                          <a:latin typeface="Cambria Math" panose="02040503050406030204" pitchFamily="18" charset="0"/>
                        </a:rPr>
                        <m:t>.</m:t>
                      </m:r>
                      <m:r>
                        <a:rPr lang="en-GB" sz="1400" b="1" i="0">
                          <a:latin typeface="Cambria Math" panose="02040503050406030204" pitchFamily="18" charset="0"/>
                        </a:rPr>
                        <m:t>𝟒𝟗</m:t>
                      </m:r>
                      <m:r>
                        <a:rPr lang="en-GB" sz="1400" b="1" i="1">
                          <a:latin typeface="Cambria Math" panose="02040503050406030204" pitchFamily="18" charset="0"/>
                        </a:rPr>
                        <m:t>𝒅𝒆𝒈</m:t>
                      </m:r>
                      <m:r>
                        <a:rPr lang="en-GB" sz="1400" b="1" i="0">
                          <a:latin typeface="Cambria Math" panose="02040503050406030204" pitchFamily="18" charset="0"/>
                        </a:rPr>
                        <m:t> </m:t>
                      </m:r>
                      <m:d>
                        <m:dPr>
                          <m:ctrlPr>
                            <a:rPr lang="en-GB" sz="1400" b="1" i="1">
                              <a:latin typeface="Cambria Math" panose="02040503050406030204" pitchFamily="18" charset="0"/>
                            </a:rPr>
                          </m:ctrlPr>
                        </m:dPr>
                        <m:e>
                          <m:r>
                            <a:rPr lang="en-GB" sz="1400" b="1" i="1">
                              <a:latin typeface="Cambria Math" panose="02040503050406030204" pitchFamily="18" charset="0"/>
                            </a:rPr>
                            <m:t>𝒊𝒏</m:t>
                          </m:r>
                          <m:r>
                            <a:rPr lang="en-GB" sz="1400" b="1" i="0">
                              <a:latin typeface="Cambria Math" panose="02040503050406030204" pitchFamily="18" charset="0"/>
                            </a:rPr>
                            <m:t> </m:t>
                          </m:r>
                          <m:r>
                            <a:rPr lang="en-GB" sz="1400" b="1" i="1">
                              <a:latin typeface="Cambria Math" panose="02040503050406030204" pitchFamily="18" charset="0"/>
                            </a:rPr>
                            <m:t>𝑻𝑺𝑴𝑪</m:t>
                          </m:r>
                          <m:r>
                            <a:rPr lang="en-GB" sz="1400" b="1" i="0">
                              <a:latin typeface="Cambria Math" panose="02040503050406030204" pitchFamily="18" charset="0"/>
                            </a:rPr>
                            <m:t> </m:t>
                          </m:r>
                          <m:r>
                            <a:rPr lang="en-GB" sz="1400" b="1" i="1">
                              <a:latin typeface="Cambria Math" panose="02040503050406030204" pitchFamily="18" charset="0"/>
                            </a:rPr>
                            <m:t>𝒓𝒆𝒔𝒖𝒍𝒕𝒆𝒅</m:t>
                          </m:r>
                          <m:r>
                            <a:rPr lang="en-GB" sz="1400" b="1" i="0">
                              <a:latin typeface="Cambria Math" panose="02040503050406030204" pitchFamily="18" charset="0"/>
                            </a:rPr>
                            <m:t> </m:t>
                          </m:r>
                          <m:r>
                            <a:rPr lang="en-GB" sz="1400" b="1" i="1">
                              <a:latin typeface="Cambria Math" panose="02040503050406030204" pitchFamily="18" charset="0"/>
                            </a:rPr>
                            <m:t>𝒕𝒐</m:t>
                          </m:r>
                          <m:r>
                            <a:rPr lang="en-GB" sz="1400" b="1" i="0">
                              <a:latin typeface="Cambria Math" panose="02040503050406030204" pitchFamily="18" charset="0"/>
                            </a:rPr>
                            <m:t> </m:t>
                          </m:r>
                          <m:r>
                            <a:rPr lang="en-GB" sz="1400" b="1" i="1">
                              <a:latin typeface="Cambria Math" panose="02040503050406030204" pitchFamily="18" charset="0"/>
                            </a:rPr>
                            <m:t>𝒃𝒆</m:t>
                          </m:r>
                          <m:r>
                            <a:rPr lang="en-GB" sz="1400" b="1" i="0">
                              <a:latin typeface="Cambria Math" panose="02040503050406030204" pitchFamily="18" charset="0"/>
                            </a:rPr>
                            <m:t>  </m:t>
                          </m:r>
                          <m:r>
                            <a:rPr lang="en-GB" sz="1400" b="1" i="0">
                              <a:latin typeface="Cambria Math" panose="02040503050406030204" pitchFamily="18" charset="0"/>
                            </a:rPr>
                            <m:t>𝟕𝟎</m:t>
                          </m:r>
                          <m:r>
                            <a:rPr lang="en-GB" sz="1400" b="1" i="0">
                              <a:latin typeface="Cambria Math" panose="02040503050406030204" pitchFamily="18" charset="0"/>
                            </a:rPr>
                            <m:t>.</m:t>
                          </m:r>
                          <m:r>
                            <a:rPr lang="en-GB" sz="1400" b="1" i="0">
                              <a:latin typeface="Cambria Math" panose="02040503050406030204" pitchFamily="18" charset="0"/>
                            </a:rPr>
                            <m:t>𝟎</m:t>
                          </m:r>
                          <m:r>
                            <a:rPr lang="en-GB" sz="1400" b="1" i="1">
                              <a:latin typeface="Cambria Math" panose="02040503050406030204" pitchFamily="18" charset="0"/>
                            </a:rPr>
                            <m:t>𝒅𝒆𝒈</m:t>
                          </m:r>
                        </m:e>
                      </m:d>
                    </m:oMath>
                  </m:oMathPara>
                </a14:m>
                <a:endParaRPr lang="it-IT" sz="1400" b="1"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latin typeface="Cambria Math" panose="02040503050406030204" pitchFamily="18" charset="0"/>
                        </a:rPr>
                        <m:t>𝑩𝑾𝒄𝒍𝒐𝒔𝒆𝒅</m:t>
                      </m:r>
                      <m:r>
                        <a:rPr lang="en-GB" sz="1400" b="1" i="0">
                          <a:latin typeface="Cambria Math" panose="02040503050406030204" pitchFamily="18" charset="0"/>
                        </a:rPr>
                        <m:t> </m:t>
                      </m:r>
                      <m:r>
                        <a:rPr lang="en-GB" sz="1400" b="1" i="1">
                          <a:latin typeface="Cambria Math" panose="02040503050406030204" pitchFamily="18" charset="0"/>
                        </a:rPr>
                        <m:t>𝒍𝒐𝒐</m:t>
                      </m:r>
                      <m:sSub>
                        <m:sSubPr>
                          <m:ctrlPr>
                            <a:rPr lang="en-GB" sz="1400" b="1" i="1">
                              <a:solidFill>
                                <a:srgbClr val="836967"/>
                              </a:solidFill>
                              <a:latin typeface="Cambria Math" panose="02040503050406030204" pitchFamily="18" charset="0"/>
                            </a:rPr>
                          </m:ctrlPr>
                        </m:sSubPr>
                        <m:e>
                          <m:r>
                            <a:rPr lang="en-GB" sz="1400" b="1" i="1">
                              <a:latin typeface="Cambria Math" panose="02040503050406030204" pitchFamily="18" charset="0"/>
                            </a:rPr>
                            <m:t>𝒑</m:t>
                          </m:r>
                        </m:e>
                        <m:sub>
                          <m:r>
                            <a:rPr lang="en-GB" sz="1400" b="1" i="1">
                              <a:latin typeface="Cambria Math" panose="02040503050406030204" pitchFamily="18" charset="0"/>
                            </a:rPr>
                            <m:t>𝒂𝒕</m:t>
                          </m:r>
                          <m:r>
                            <a:rPr lang="en-GB" sz="1400" b="1" i="0">
                              <a:latin typeface="Cambria Math" panose="02040503050406030204" pitchFamily="18" charset="0"/>
                            </a:rPr>
                            <m:t>−</m:t>
                          </m:r>
                          <m:r>
                            <a:rPr lang="en-GB" sz="1400" b="1" i="0">
                              <a:latin typeface="Cambria Math" panose="02040503050406030204" pitchFamily="18" charset="0"/>
                            </a:rPr>
                            <m:t>𝟑</m:t>
                          </m:r>
                          <m:r>
                            <a:rPr lang="en-GB" sz="1400" b="1" i="1">
                              <a:latin typeface="Cambria Math" panose="02040503050406030204" pitchFamily="18" charset="0"/>
                            </a:rPr>
                            <m:t>𝒅𝑩</m:t>
                          </m:r>
                        </m:sub>
                      </m:sSub>
                      <m:r>
                        <a:rPr lang="en-GB" sz="1400" b="1" i="0">
                          <a:latin typeface="Cambria Math" panose="02040503050406030204" pitchFamily="18" charset="0"/>
                        </a:rPr>
                        <m:t>= </m:t>
                      </m:r>
                      <m:r>
                        <a:rPr lang="en-GB" sz="1400" b="1" i="0">
                          <a:latin typeface="Cambria Math" panose="02040503050406030204" pitchFamily="18" charset="0"/>
                        </a:rPr>
                        <m:t>𝟏</m:t>
                      </m:r>
                      <m:r>
                        <a:rPr lang="en-GB" sz="1400" b="1" i="0">
                          <a:latin typeface="Cambria Math" panose="02040503050406030204" pitchFamily="18" charset="0"/>
                        </a:rPr>
                        <m:t>.</m:t>
                      </m:r>
                      <m:r>
                        <a:rPr lang="en-GB" sz="1400" b="1" i="0">
                          <a:latin typeface="Cambria Math" panose="02040503050406030204" pitchFamily="18" charset="0"/>
                        </a:rPr>
                        <m:t>𝟖𝟐𝟑𝟓𝟖</m:t>
                      </m:r>
                      <m:r>
                        <a:rPr lang="en-GB" sz="1400" b="1" i="1">
                          <a:latin typeface="Cambria Math" panose="02040503050406030204" pitchFamily="18" charset="0"/>
                        </a:rPr>
                        <m:t>𝑴𝑯𝒛</m:t>
                      </m:r>
                      <m:r>
                        <a:rPr lang="en-GB" sz="1400" b="1" i="0">
                          <a:latin typeface="Cambria Math" panose="02040503050406030204" pitchFamily="18" charset="0"/>
                        </a:rPr>
                        <m:t> </m:t>
                      </m:r>
                      <m:d>
                        <m:dPr>
                          <m:ctrlPr>
                            <a:rPr lang="en-GB" sz="1400" b="1" i="1">
                              <a:latin typeface="Cambria Math" panose="02040503050406030204" pitchFamily="18" charset="0"/>
                            </a:rPr>
                          </m:ctrlPr>
                        </m:dPr>
                        <m:e>
                          <m:r>
                            <a:rPr lang="en-GB" sz="1400" b="1" i="1">
                              <a:latin typeface="Cambria Math" panose="02040503050406030204" pitchFamily="18" charset="0"/>
                            </a:rPr>
                            <m:t>𝒊𝒏</m:t>
                          </m:r>
                          <m:r>
                            <a:rPr lang="en-GB" sz="1400" b="1" i="0">
                              <a:latin typeface="Cambria Math" panose="02040503050406030204" pitchFamily="18" charset="0"/>
                            </a:rPr>
                            <m:t> </m:t>
                          </m:r>
                          <m:r>
                            <a:rPr lang="en-GB" sz="1400" b="1" i="1">
                              <a:latin typeface="Cambria Math" panose="02040503050406030204" pitchFamily="18" charset="0"/>
                            </a:rPr>
                            <m:t>𝑻𝑺𝑴𝑪</m:t>
                          </m:r>
                          <m:r>
                            <a:rPr lang="en-GB" sz="1400" b="1" i="0">
                              <a:latin typeface="Cambria Math" panose="02040503050406030204" pitchFamily="18" charset="0"/>
                            </a:rPr>
                            <m:t> </m:t>
                          </m:r>
                          <m:r>
                            <a:rPr lang="en-GB" sz="1400" b="1" i="1">
                              <a:latin typeface="Cambria Math" panose="02040503050406030204" pitchFamily="18" charset="0"/>
                            </a:rPr>
                            <m:t>𝒓𝒆𝒔𝒖𝒍𝒕𝒆𝒅</m:t>
                          </m:r>
                          <m:r>
                            <a:rPr lang="en-GB" sz="1400" b="1" i="0">
                              <a:latin typeface="Cambria Math" panose="02040503050406030204" pitchFamily="18" charset="0"/>
                            </a:rPr>
                            <m:t> </m:t>
                          </m:r>
                          <m:r>
                            <a:rPr lang="en-GB" sz="1400" b="1" i="1">
                              <a:latin typeface="Cambria Math" panose="02040503050406030204" pitchFamily="18" charset="0"/>
                            </a:rPr>
                            <m:t>𝒕𝒐</m:t>
                          </m:r>
                          <m:r>
                            <a:rPr lang="en-GB" sz="1400" b="1" i="0">
                              <a:latin typeface="Cambria Math" panose="02040503050406030204" pitchFamily="18" charset="0"/>
                            </a:rPr>
                            <m:t> </m:t>
                          </m:r>
                          <m:r>
                            <a:rPr lang="en-GB" sz="1400" b="1" i="1">
                              <a:latin typeface="Cambria Math" panose="02040503050406030204" pitchFamily="18" charset="0"/>
                            </a:rPr>
                            <m:t>𝒃𝒆</m:t>
                          </m:r>
                          <m:r>
                            <a:rPr lang="en-GB" sz="1400" b="1" i="0">
                              <a:latin typeface="Cambria Math" panose="02040503050406030204" pitchFamily="18" charset="0"/>
                            </a:rPr>
                            <m:t>  </m:t>
                          </m:r>
                          <m:r>
                            <a:rPr lang="en-GB" sz="1400" b="1" i="0">
                              <a:latin typeface="Cambria Math" panose="02040503050406030204" pitchFamily="18" charset="0"/>
                            </a:rPr>
                            <m:t>𝟏</m:t>
                          </m:r>
                          <m:r>
                            <a:rPr lang="en-GB" sz="1400" b="1" i="0">
                              <a:latin typeface="Cambria Math" panose="02040503050406030204" pitchFamily="18" charset="0"/>
                            </a:rPr>
                            <m:t>.</m:t>
                          </m:r>
                          <m:r>
                            <a:rPr lang="en-GB" sz="1400" b="1" i="0">
                              <a:latin typeface="Cambria Math" panose="02040503050406030204" pitchFamily="18" charset="0"/>
                            </a:rPr>
                            <m:t>𝟖𝟑𝟖𝟒𝟔</m:t>
                          </m:r>
                          <m:r>
                            <a:rPr lang="en-GB" sz="1400" b="1" i="1">
                              <a:latin typeface="Cambria Math" panose="02040503050406030204" pitchFamily="18" charset="0"/>
                            </a:rPr>
                            <m:t>𝑴𝑯𝒛</m:t>
                          </m:r>
                        </m:e>
                      </m:d>
                    </m:oMath>
                  </m:oMathPara>
                </a14:m>
                <a:endParaRPr lang="it-IT" sz="1400" b="1" dirty="0"/>
              </a:p>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400" b="1" i="1" smtClean="0">
                          <a:effectLst/>
                          <a:latin typeface="Cambria Math" panose="02040503050406030204" pitchFamily="18" charset="0"/>
                          <a:ea typeface="Calibri" panose="020F0502020204030204" pitchFamily="34" charset="0"/>
                          <a:cs typeface="Arial" panose="020B0604020202020204" pitchFamily="34" charset="0"/>
                        </a:rPr>
                        <m:t>𝑺</m:t>
                      </m:r>
                      <m:sSub>
                        <m:sSubPr>
                          <m:ctrlPr>
                            <a:rPr lang="en-GB" sz="1400" b="1" i="1">
                              <a:effectLst/>
                              <a:latin typeface="Cambria Math" panose="02040503050406030204" pitchFamily="18" charset="0"/>
                              <a:ea typeface="Calibri" panose="020F0502020204030204" pitchFamily="34" charset="0"/>
                              <a:cs typeface="Arial" panose="020B0604020202020204" pitchFamily="34" charset="0"/>
                            </a:rPr>
                          </m:ctrlPr>
                        </m:sSubPr>
                        <m:e>
                          <m:r>
                            <a:rPr lang="en-GB" sz="1400" b="1" i="1">
                              <a:effectLst/>
                              <a:latin typeface="Cambria Math" panose="02040503050406030204" pitchFamily="18" charset="0"/>
                              <a:ea typeface="Calibri" panose="020F0502020204030204" pitchFamily="34" charset="0"/>
                              <a:cs typeface="Arial" panose="020B0604020202020204" pitchFamily="34" charset="0"/>
                            </a:rPr>
                            <m:t>𝑹</m:t>
                          </m:r>
                        </m:e>
                        <m:sub>
                          <m:r>
                            <a:rPr lang="en-GB" sz="1400" b="1" i="1">
                              <a:effectLst/>
                              <a:latin typeface="Cambria Math" panose="02040503050406030204" pitchFamily="18" charset="0"/>
                              <a:ea typeface="Calibri" panose="020F0502020204030204" pitchFamily="34" charset="0"/>
                              <a:cs typeface="Arial" panose="020B0604020202020204" pitchFamily="34" charset="0"/>
                            </a:rPr>
                            <m:t>𝑼𝑴𝑪</m:t>
                          </m:r>
                        </m:sub>
                      </m:sSub>
                      <m:r>
                        <a:rPr lang="en-GB" sz="1400" b="1" i="1">
                          <a:effectLst/>
                          <a:latin typeface="Cambria Math" panose="02040503050406030204" pitchFamily="18" charset="0"/>
                          <a:ea typeface="Calibri" panose="020F0502020204030204" pitchFamily="34" charset="0"/>
                          <a:cs typeface="Arial" panose="020B0604020202020204" pitchFamily="34" charset="0"/>
                        </a:rPr>
                        <m:t>=</m:t>
                      </m:r>
                      <m:f>
                        <m:fPr>
                          <m:ctrlPr>
                            <a:rPr lang="en-GB" sz="1400" b="1" i="1">
                              <a:effectLst/>
                              <a:latin typeface="Cambria Math" panose="02040503050406030204" pitchFamily="18" charset="0"/>
                              <a:ea typeface="Calibri" panose="020F0502020204030204" pitchFamily="34" charset="0"/>
                              <a:cs typeface="Arial" panose="020B0604020202020204" pitchFamily="34" charset="0"/>
                            </a:rPr>
                          </m:ctrlPr>
                        </m:fPr>
                        <m:num>
                          <m:r>
                            <a:rPr lang="en-GB" sz="1400" b="1" i="1">
                              <a:effectLst/>
                              <a:latin typeface="Cambria Math" panose="02040503050406030204" pitchFamily="18" charset="0"/>
                              <a:ea typeface="Calibri" panose="020F0502020204030204" pitchFamily="34" charset="0"/>
                              <a:cs typeface="Arial" panose="020B0604020202020204" pitchFamily="34" charset="0"/>
                            </a:rPr>
                            <m:t>𝟏</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𝟐𝟖𝟏𝟗</m:t>
                          </m:r>
                          <m:r>
                            <a:rPr lang="en-GB" sz="1400" b="1" i="1">
                              <a:effectLst/>
                              <a:latin typeface="Cambria Math" panose="02040503050406030204" pitchFamily="18" charset="0"/>
                              <a:ea typeface="Calibri" panose="020F0502020204030204" pitchFamily="34" charset="0"/>
                              <a:cs typeface="Arial" panose="020B0604020202020204" pitchFamily="34" charset="0"/>
                            </a:rPr>
                            <m:t> </m:t>
                          </m:r>
                          <m:r>
                            <a:rPr lang="en-GB" sz="1400" b="1" i="1">
                              <a:effectLst/>
                              <a:latin typeface="Cambria Math" panose="02040503050406030204" pitchFamily="18" charset="0"/>
                              <a:ea typeface="Calibri" panose="020F0502020204030204" pitchFamily="34" charset="0"/>
                              <a:cs typeface="Arial" panose="020B0604020202020204" pitchFamily="34" charset="0"/>
                            </a:rPr>
                            <m:t>𝑽</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𝟓𝟒𝟖</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𝟏𝟐</m:t>
                          </m:r>
                          <m:r>
                            <a:rPr lang="en-GB" sz="1400" b="1" i="1">
                              <a:effectLst/>
                              <a:latin typeface="Cambria Math" panose="02040503050406030204" pitchFamily="18" charset="0"/>
                              <a:ea typeface="Calibri" panose="020F0502020204030204" pitchFamily="34" charset="0"/>
                              <a:cs typeface="Arial" panose="020B0604020202020204" pitchFamily="34" charset="0"/>
                            </a:rPr>
                            <m:t> </m:t>
                          </m:r>
                          <m:r>
                            <a:rPr lang="en-GB" sz="1400" b="1" i="1">
                              <a:effectLst/>
                              <a:latin typeface="Cambria Math" panose="02040503050406030204" pitchFamily="18" charset="0"/>
                              <a:ea typeface="Calibri" panose="020F0502020204030204" pitchFamily="34" charset="0"/>
                              <a:cs typeface="Arial" panose="020B0604020202020204" pitchFamily="34" charset="0"/>
                            </a:rPr>
                            <m:t>𝒎𝑽</m:t>
                          </m:r>
                        </m:num>
                        <m:den>
                          <m:r>
                            <a:rPr lang="en-GB" sz="1400" b="1" i="1">
                              <a:effectLst/>
                              <a:latin typeface="Cambria Math" panose="02040503050406030204" pitchFamily="18" charset="0"/>
                              <a:ea typeface="Calibri" panose="020F0502020204030204" pitchFamily="34" charset="0"/>
                              <a:cs typeface="Arial" panose="020B0604020202020204" pitchFamily="34" charset="0"/>
                            </a:rPr>
                            <m:t>𝟏𝟏</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𝟖𝟖𝟏𝟓𝟑</m:t>
                          </m:r>
                          <m:r>
                            <a:rPr lang="en-GB" sz="1400" b="1" i="1">
                              <a:effectLst/>
                              <a:latin typeface="Cambria Math" panose="02040503050406030204" pitchFamily="18" charset="0"/>
                              <a:ea typeface="Calibri" panose="020F0502020204030204" pitchFamily="34" charset="0"/>
                              <a:cs typeface="Arial" panose="020B0604020202020204" pitchFamily="34" charset="0"/>
                            </a:rPr>
                            <m:t> </m:t>
                          </m:r>
                          <m:r>
                            <a:rPr lang="en-GB" sz="1400" b="1" i="1">
                              <a:effectLst/>
                              <a:latin typeface="Cambria Math" panose="02040503050406030204" pitchFamily="18" charset="0"/>
                              <a:ea typeface="Calibri" panose="020F0502020204030204" pitchFamily="34" charset="0"/>
                              <a:cs typeface="Arial" panose="020B0604020202020204" pitchFamily="34" charset="0"/>
                            </a:rPr>
                            <m:t>𝒖𝒔</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𝟏𝟎</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𝟐𝟑𝟔𝟒𝟖</m:t>
                          </m:r>
                          <m:r>
                            <a:rPr lang="en-GB" sz="1400" b="1" i="1">
                              <a:effectLst/>
                              <a:latin typeface="Cambria Math" panose="02040503050406030204" pitchFamily="18" charset="0"/>
                              <a:ea typeface="Calibri" panose="020F0502020204030204" pitchFamily="34" charset="0"/>
                              <a:cs typeface="Arial" panose="020B0604020202020204" pitchFamily="34" charset="0"/>
                            </a:rPr>
                            <m:t> </m:t>
                          </m:r>
                          <m:r>
                            <a:rPr lang="en-GB" sz="1400" b="1" i="1">
                              <a:effectLst/>
                              <a:latin typeface="Cambria Math" panose="02040503050406030204" pitchFamily="18" charset="0"/>
                              <a:ea typeface="Calibri" panose="020F0502020204030204" pitchFamily="34" charset="0"/>
                              <a:cs typeface="Arial" panose="020B0604020202020204" pitchFamily="34" charset="0"/>
                            </a:rPr>
                            <m:t>𝒖𝒎</m:t>
                          </m:r>
                        </m:den>
                      </m:f>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𝟎</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𝟒𝟒𝟔𝟎𝟗𝟖𝟗𝟎𝟐</m:t>
                      </m:r>
                      <m:f>
                        <m:fPr>
                          <m:ctrlPr>
                            <a:rPr lang="en-GB" sz="1400" b="1" i="1">
                              <a:effectLst/>
                              <a:latin typeface="Cambria Math" panose="02040503050406030204" pitchFamily="18" charset="0"/>
                              <a:ea typeface="Calibri" panose="020F0502020204030204" pitchFamily="34" charset="0"/>
                              <a:cs typeface="Arial" panose="020B0604020202020204" pitchFamily="34" charset="0"/>
                            </a:rPr>
                          </m:ctrlPr>
                        </m:fPr>
                        <m:num>
                          <m:r>
                            <a:rPr lang="en-GB" sz="1400" b="1" i="1">
                              <a:effectLst/>
                              <a:latin typeface="Cambria Math" panose="02040503050406030204" pitchFamily="18" charset="0"/>
                              <a:ea typeface="Calibri" panose="020F0502020204030204" pitchFamily="34" charset="0"/>
                              <a:cs typeface="Arial" panose="020B0604020202020204" pitchFamily="34" charset="0"/>
                            </a:rPr>
                            <m:t>𝑽</m:t>
                          </m:r>
                        </m:num>
                        <m:den>
                          <m:r>
                            <a:rPr lang="en-GB" sz="1400" b="1" i="1">
                              <a:effectLst/>
                              <a:latin typeface="Cambria Math" panose="02040503050406030204" pitchFamily="18" charset="0"/>
                              <a:ea typeface="Calibri" panose="020F0502020204030204" pitchFamily="34" charset="0"/>
                              <a:cs typeface="Arial" panose="020B0604020202020204" pitchFamily="34" charset="0"/>
                            </a:rPr>
                            <m:t>𝒖𝒔</m:t>
                          </m:r>
                        </m:den>
                      </m:f>
                    </m:oMath>
                  </m:oMathPara>
                </a14:m>
                <a:endParaRPr lang="en-GB" sz="1400" b="1"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800" b="1" i="1">
                          <a:effectLst/>
                          <a:latin typeface="Cambria Math" panose="02040503050406030204" pitchFamily="18" charset="0"/>
                          <a:ea typeface="Calibri" panose="020F0502020204030204" pitchFamily="34" charset="0"/>
                          <a:cs typeface="Arial" panose="020B0604020202020204" pitchFamily="34" charset="0"/>
                        </a:rPr>
                        <m:t>𝑺</m:t>
                      </m:r>
                      <m:sSub>
                        <m:sSubPr>
                          <m:ctrlPr>
                            <a:rPr lang="en-GB" sz="1800" b="1" i="1">
                              <a:effectLst/>
                              <a:latin typeface="Cambria Math" panose="02040503050406030204" pitchFamily="18" charset="0"/>
                              <a:ea typeface="Calibri" panose="020F0502020204030204" pitchFamily="34" charset="0"/>
                              <a:cs typeface="Arial" panose="020B0604020202020204" pitchFamily="34" charset="0"/>
                            </a:rPr>
                          </m:ctrlPr>
                        </m:sSubPr>
                        <m:e>
                          <m:r>
                            <a:rPr lang="en-GB" sz="1800" b="1" i="1">
                              <a:effectLst/>
                              <a:latin typeface="Cambria Math" panose="02040503050406030204" pitchFamily="18" charset="0"/>
                              <a:ea typeface="Calibri" panose="020F0502020204030204" pitchFamily="34" charset="0"/>
                              <a:cs typeface="Arial" panose="020B0604020202020204" pitchFamily="34" charset="0"/>
                            </a:rPr>
                            <m:t>𝑹</m:t>
                          </m:r>
                        </m:e>
                        <m:sub>
                          <m:r>
                            <a:rPr lang="en-GB" sz="1800" b="1" i="1">
                              <a:effectLst/>
                              <a:latin typeface="Cambria Math" panose="02040503050406030204" pitchFamily="18" charset="0"/>
                              <a:ea typeface="Calibri" panose="020F0502020204030204" pitchFamily="34" charset="0"/>
                              <a:cs typeface="Arial" panose="020B0604020202020204" pitchFamily="34" charset="0"/>
                            </a:rPr>
                            <m:t>𝑻𝑺𝑴𝑪</m:t>
                          </m:r>
                        </m:sub>
                      </m:sSub>
                      <m:r>
                        <a:rPr lang="en-GB" sz="1800" b="1" i="1">
                          <a:effectLst/>
                          <a:latin typeface="Cambria Math" panose="02040503050406030204" pitchFamily="18" charset="0"/>
                          <a:ea typeface="Calibri" panose="020F0502020204030204" pitchFamily="34" charset="0"/>
                          <a:cs typeface="Arial" panose="020B0604020202020204" pitchFamily="34" charset="0"/>
                        </a:rPr>
                        <m:t>=</m:t>
                      </m:r>
                      <m:r>
                        <a:rPr lang="en-GB" sz="1800" b="1" i="1">
                          <a:effectLst/>
                          <a:latin typeface="Cambria Math" panose="02040503050406030204" pitchFamily="18" charset="0"/>
                          <a:ea typeface="Calibri" panose="020F0502020204030204" pitchFamily="34" charset="0"/>
                          <a:cs typeface="Arial" panose="020B0604020202020204" pitchFamily="34" charset="0"/>
                        </a:rPr>
                        <m:t>𝟎</m:t>
                      </m:r>
                      <m:r>
                        <a:rPr lang="en-GB" sz="1800" b="1" i="1">
                          <a:effectLst/>
                          <a:latin typeface="Cambria Math" panose="02040503050406030204" pitchFamily="18" charset="0"/>
                          <a:ea typeface="Calibri" panose="020F0502020204030204" pitchFamily="34" charset="0"/>
                          <a:cs typeface="Arial" panose="020B0604020202020204" pitchFamily="34" charset="0"/>
                        </a:rPr>
                        <m:t>.</m:t>
                      </m:r>
                      <m:r>
                        <a:rPr lang="en-GB" sz="1800" b="1" i="1">
                          <a:effectLst/>
                          <a:latin typeface="Cambria Math" panose="02040503050406030204" pitchFamily="18" charset="0"/>
                          <a:ea typeface="Calibri" panose="020F0502020204030204" pitchFamily="34" charset="0"/>
                          <a:cs typeface="Arial" panose="020B0604020202020204" pitchFamily="34" charset="0"/>
                        </a:rPr>
                        <m:t>𝟒𝟖𝟕𝟔𝟐𝟑𝟏𝟗</m:t>
                      </m:r>
                      <m:f>
                        <m:fPr>
                          <m:ctrlPr>
                            <a:rPr lang="en-GB" sz="1800" b="1" i="1">
                              <a:effectLst/>
                              <a:latin typeface="Cambria Math" panose="02040503050406030204" pitchFamily="18" charset="0"/>
                              <a:ea typeface="Calibri" panose="020F0502020204030204" pitchFamily="34" charset="0"/>
                              <a:cs typeface="Arial" panose="020B0604020202020204" pitchFamily="34" charset="0"/>
                            </a:rPr>
                          </m:ctrlPr>
                        </m:fPr>
                        <m:num>
                          <m:r>
                            <a:rPr lang="en-GB" sz="1800" b="1" i="1">
                              <a:effectLst/>
                              <a:latin typeface="Cambria Math" panose="02040503050406030204" pitchFamily="18" charset="0"/>
                              <a:ea typeface="Calibri" panose="020F0502020204030204" pitchFamily="34" charset="0"/>
                              <a:cs typeface="Arial" panose="020B0604020202020204" pitchFamily="34" charset="0"/>
                            </a:rPr>
                            <m:t>𝑽</m:t>
                          </m:r>
                        </m:num>
                        <m:den>
                          <m:r>
                            <a:rPr lang="en-GB" sz="1800" b="1" i="1">
                              <a:effectLst/>
                              <a:latin typeface="Cambria Math" panose="02040503050406030204" pitchFamily="18" charset="0"/>
                              <a:ea typeface="Calibri" panose="020F0502020204030204" pitchFamily="34" charset="0"/>
                              <a:cs typeface="Arial" panose="020B0604020202020204" pitchFamily="34" charset="0"/>
                            </a:rPr>
                            <m:t>𝒖𝒔</m:t>
                          </m:r>
                        </m:den>
                      </m:f>
                    </m:oMath>
                  </m:oMathPara>
                </a14:m>
                <a:endParaRPr lang="en-GB" sz="1800" b="1" dirty="0">
                  <a:effectLst/>
                  <a:latin typeface="Calibri" panose="020F0502020204030204" pitchFamily="34" charset="0"/>
                  <a:ea typeface="Calibri" panose="020F0502020204030204" pitchFamily="34" charset="0"/>
                  <a:cs typeface="Arial" panose="020B0604020202020204" pitchFamily="34" charset="0"/>
                </a:endParaRPr>
              </a:p>
              <a:p>
                <a:endParaRPr lang="en-GB" sz="1400" b="1" dirty="0"/>
              </a:p>
            </p:txBody>
          </p:sp>
        </mc:Choice>
        <mc:Fallback xmlns="">
          <p:sp>
            <p:nvSpPr>
              <p:cNvPr id="67" name="CasellaDiTesto 66">
                <a:extLst>
                  <a:ext uri="{FF2B5EF4-FFF2-40B4-BE49-F238E27FC236}">
                    <a16:creationId xmlns:a16="http://schemas.microsoft.com/office/drawing/2014/main" id="{307E7609-F6AC-BCEC-0664-FDB7A023F7B1}"/>
                  </a:ext>
                </a:extLst>
              </p:cNvPr>
              <p:cNvSpPr txBox="1">
                <a:spLocks noRot="1" noChangeAspect="1" noMove="1" noResize="1" noEditPoints="1" noAdjustHandles="1" noChangeArrowheads="1" noChangeShapeType="1" noTextEdit="1"/>
              </p:cNvSpPr>
              <p:nvPr/>
            </p:nvSpPr>
            <p:spPr>
              <a:xfrm>
                <a:off x="-11264359" y="2993523"/>
                <a:ext cx="11117179" cy="2367379"/>
              </a:xfrm>
              <a:prstGeom prst="rect">
                <a:avLst/>
              </a:prstGeom>
              <a:blipFill>
                <a:blip r:embed="rId6"/>
                <a:stretch>
                  <a:fillRect/>
                </a:stretch>
              </a:blipFill>
            </p:spPr>
            <p:txBody>
              <a:bodyPr/>
              <a:lstStyle/>
              <a:p>
                <a:r>
                  <a:rPr lang="en-GB">
                    <a:noFill/>
                  </a:rPr>
                  <a:t> </a:t>
                </a:r>
              </a:p>
            </p:txBody>
          </p:sp>
        </mc:Fallback>
      </mc:AlternateContent>
      <p:pic>
        <p:nvPicPr>
          <p:cNvPr id="68" name="Immagine 67">
            <a:extLst>
              <a:ext uri="{FF2B5EF4-FFF2-40B4-BE49-F238E27FC236}">
                <a16:creationId xmlns:a16="http://schemas.microsoft.com/office/drawing/2014/main" id="{E6E405AC-1953-74E6-5C1C-1B780DD37C5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75530" y="7137724"/>
            <a:ext cx="10109142" cy="3891359"/>
          </a:xfrm>
          <a:prstGeom prst="rect">
            <a:avLst/>
          </a:prstGeom>
          <a:noFill/>
          <a:ln>
            <a:noFill/>
          </a:ln>
        </p:spPr>
      </p:pic>
      <p:pic>
        <p:nvPicPr>
          <p:cNvPr id="71" name="Immagine 70">
            <a:extLst>
              <a:ext uri="{FF2B5EF4-FFF2-40B4-BE49-F238E27FC236}">
                <a16:creationId xmlns:a16="http://schemas.microsoft.com/office/drawing/2014/main" id="{57E7D921-96C4-8ADA-DD70-1B8C1B017F4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33612" y="7137722"/>
            <a:ext cx="10441236" cy="3891359"/>
          </a:xfrm>
          <a:prstGeom prst="rect">
            <a:avLst/>
          </a:prstGeom>
          <a:noFill/>
          <a:ln>
            <a:noFill/>
          </a:ln>
        </p:spPr>
      </p:pic>
      <p:pic>
        <p:nvPicPr>
          <p:cNvPr id="72" name="Immagine 71">
            <a:extLst>
              <a:ext uri="{FF2B5EF4-FFF2-40B4-BE49-F238E27FC236}">
                <a16:creationId xmlns:a16="http://schemas.microsoft.com/office/drawing/2014/main" id="{B72A7908-D135-9A57-4534-C026DCE290D1}"/>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874847" y="7137722"/>
            <a:ext cx="9265395" cy="3891358"/>
          </a:xfrm>
          <a:prstGeom prst="rect">
            <a:avLst/>
          </a:prstGeom>
          <a:noFill/>
          <a:ln>
            <a:noFill/>
          </a:ln>
        </p:spPr>
      </p:pic>
      <p:grpSp>
        <p:nvGrpSpPr>
          <p:cNvPr id="73" name="Group 34">
            <a:extLst>
              <a:ext uri="{FF2B5EF4-FFF2-40B4-BE49-F238E27FC236}">
                <a16:creationId xmlns:a16="http://schemas.microsoft.com/office/drawing/2014/main" id="{9665A8BE-5194-1B25-7F92-5F78E98A980D}"/>
              </a:ext>
            </a:extLst>
          </p:cNvPr>
          <p:cNvGrpSpPr/>
          <p:nvPr/>
        </p:nvGrpSpPr>
        <p:grpSpPr>
          <a:xfrm>
            <a:off x="-2128883" y="1491539"/>
            <a:ext cx="341258" cy="406231"/>
            <a:chOff x="5236240" y="2093096"/>
            <a:chExt cx="2154752" cy="1766817"/>
          </a:xfrm>
        </p:grpSpPr>
        <p:sp>
          <p:nvSpPr>
            <p:cNvPr id="74" name="Freeform: Shape 35">
              <a:extLst>
                <a:ext uri="{FF2B5EF4-FFF2-40B4-BE49-F238E27FC236}">
                  <a16:creationId xmlns:a16="http://schemas.microsoft.com/office/drawing/2014/main" id="{05147FFF-DD5A-FD66-38BF-C1A3C6E43298}"/>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75" name="Freeform: Shape 36">
              <a:extLst>
                <a:ext uri="{FF2B5EF4-FFF2-40B4-BE49-F238E27FC236}">
                  <a16:creationId xmlns:a16="http://schemas.microsoft.com/office/drawing/2014/main" id="{32134C9F-171B-0EFE-F55A-6B8433D22EBF}"/>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grpSp>
        <p:nvGrpSpPr>
          <p:cNvPr id="76" name="Graphic 2">
            <a:extLst>
              <a:ext uri="{FF2B5EF4-FFF2-40B4-BE49-F238E27FC236}">
                <a16:creationId xmlns:a16="http://schemas.microsoft.com/office/drawing/2014/main" id="{EF5A9790-66EB-2975-6B34-B4F85C5214F5}"/>
              </a:ext>
            </a:extLst>
          </p:cNvPr>
          <p:cNvGrpSpPr/>
          <p:nvPr/>
        </p:nvGrpSpPr>
        <p:grpSpPr>
          <a:xfrm>
            <a:off x="223199" y="159385"/>
            <a:ext cx="530780" cy="894335"/>
            <a:chOff x="8544795" y="2061601"/>
            <a:chExt cx="2445520" cy="4313293"/>
          </a:xfrm>
        </p:grpSpPr>
        <p:sp>
          <p:nvSpPr>
            <p:cNvPr id="77" name="Freeform: Shape 203">
              <a:extLst>
                <a:ext uri="{FF2B5EF4-FFF2-40B4-BE49-F238E27FC236}">
                  <a16:creationId xmlns:a16="http://schemas.microsoft.com/office/drawing/2014/main" id="{FAE4BEAF-1755-5158-8F5B-BA4194698F64}"/>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8" name="Freeform: Shape 204">
              <a:extLst>
                <a:ext uri="{FF2B5EF4-FFF2-40B4-BE49-F238E27FC236}">
                  <a16:creationId xmlns:a16="http://schemas.microsoft.com/office/drawing/2014/main" id="{F9B1B57E-5904-4695-B5AF-DEE2A8729FD0}"/>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9" name="Freeform: Shape 205">
              <a:extLst>
                <a:ext uri="{FF2B5EF4-FFF2-40B4-BE49-F238E27FC236}">
                  <a16:creationId xmlns:a16="http://schemas.microsoft.com/office/drawing/2014/main" id="{853AB5F7-689A-51EE-ABDA-8F989C95EBD8}"/>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20</a:t>
              </a:r>
            </a:p>
          </p:txBody>
        </p:sp>
        <p:sp>
          <p:nvSpPr>
            <p:cNvPr id="80" name="Freeform: Shape 206">
              <a:extLst>
                <a:ext uri="{FF2B5EF4-FFF2-40B4-BE49-F238E27FC236}">
                  <a16:creationId xmlns:a16="http://schemas.microsoft.com/office/drawing/2014/main" id="{01194DFE-8722-077B-0ED8-61168918F476}"/>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24721771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63" name="Modello 3D 62" descr="Transistor">
                <a:extLst>
                  <a:ext uri="{FF2B5EF4-FFF2-40B4-BE49-F238E27FC236}">
                    <a16:creationId xmlns:a16="http://schemas.microsoft.com/office/drawing/2014/main" id="{9FE93EDB-8AE1-DE11-75EC-08F654F5C4EE}"/>
                  </a:ext>
                </a:extLst>
              </p:cNvPr>
              <p:cNvGraphicFramePr>
                <a:graphicFrameLocks noChangeAspect="1"/>
              </p:cNvGraphicFramePr>
              <p:nvPr>
                <p:extLst>
                  <p:ext uri="{D42A27DB-BD31-4B8C-83A1-F6EECF244321}">
                    <p14:modId xmlns:p14="http://schemas.microsoft.com/office/powerpoint/2010/main" val="1046913682"/>
                  </p:ext>
                </p:extLst>
              </p:nvPr>
            </p:nvGraphicFramePr>
            <p:xfrm>
              <a:off x="58412" y="-177837"/>
              <a:ext cx="2142456" cy="4484874"/>
            </p:xfrm>
            <a:graphic>
              <a:graphicData uri="http://schemas.microsoft.com/office/drawing/2017/model3d">
                <am3d:model3d r:embed="rId2">
                  <am3d:spPr>
                    <a:xfrm>
                      <a:off x="0" y="0"/>
                      <a:ext cx="2142456" cy="4484874"/>
                    </a:xfrm>
                    <a:prstGeom prst="rect">
                      <a:avLst/>
                    </a:prstGeom>
                  </am3d:spPr>
                  <am3d:camera>
                    <am3d:pos x="0" y="0" z="48994109"/>
                    <am3d:up dx="0" dy="36000000" dz="0"/>
                    <am3d:lookAt x="0" y="0" z="0"/>
                    <am3d:perspective fov="2700000"/>
                  </am3d:camera>
                  <am3d:trans>
                    <am3d:meterPerModelUnit n="44444442" d="1000000"/>
                    <am3d:preTrans dx="0" dy="-2194794" dz="0"/>
                    <am3d:scale>
                      <am3d:sx n="1000000" d="1000000"/>
                      <am3d:sy n="1000000" d="1000000"/>
                      <am3d:sz n="1000000" d="1000000"/>
                    </am3d:scale>
                    <am3d:rot ax="4521678" ay="876685" az="2640144"/>
                    <am3d:postTrans dx="0" dy="0" dz="0"/>
                  </am3d:trans>
                  <am3d:raster rName="Office3DRenderer" rVer="16.0.8326">
                    <am3d:blip r:embed="rId3"/>
                  </am3d:raster>
                  <am3d:objViewport viewportSz="570369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3" name="Modello 3D 62" descr="Transistor">
                <a:extLst>
                  <a:ext uri="{FF2B5EF4-FFF2-40B4-BE49-F238E27FC236}">
                    <a16:creationId xmlns:a16="http://schemas.microsoft.com/office/drawing/2014/main" id="{9FE93EDB-8AE1-DE11-75EC-08F654F5C4EE}"/>
                  </a:ext>
                </a:extLst>
              </p:cNvPr>
              <p:cNvPicPr>
                <a:picLocks noGrp="1" noRot="1" noChangeAspect="1" noMove="1" noResize="1" noEditPoints="1" noAdjustHandles="1" noChangeArrowheads="1" noChangeShapeType="1" noCrop="1"/>
              </p:cNvPicPr>
              <p:nvPr/>
            </p:nvPicPr>
            <p:blipFill>
              <a:blip r:embed="rId3"/>
              <a:stretch>
                <a:fillRect/>
              </a:stretch>
            </p:blipFill>
            <p:spPr>
              <a:xfrm>
                <a:off x="58412" y="-177837"/>
                <a:ext cx="2142456" cy="4484874"/>
              </a:xfrm>
              <a:prstGeom prst="rect">
                <a:avLst/>
              </a:prstGeom>
            </p:spPr>
          </p:pic>
        </mc:Fallback>
      </mc:AlternateContent>
      <p:grpSp>
        <p:nvGrpSpPr>
          <p:cNvPr id="9" name="Group 72">
            <a:extLst>
              <a:ext uri="{FF2B5EF4-FFF2-40B4-BE49-F238E27FC236}">
                <a16:creationId xmlns:a16="http://schemas.microsoft.com/office/drawing/2014/main" id="{64EE369C-2145-D452-43C5-245ABFDA30A9}"/>
              </a:ext>
            </a:extLst>
          </p:cNvPr>
          <p:cNvGrpSpPr/>
          <p:nvPr/>
        </p:nvGrpSpPr>
        <p:grpSpPr>
          <a:xfrm rot="523248">
            <a:off x="15967659" y="-4260049"/>
            <a:ext cx="5079769" cy="4292108"/>
            <a:chOff x="529632" y="1735015"/>
            <a:chExt cx="5452397" cy="4606957"/>
          </a:xfrm>
        </p:grpSpPr>
        <p:sp>
          <p:nvSpPr>
            <p:cNvPr id="10" name="Freeform: Shape 3">
              <a:extLst>
                <a:ext uri="{FF2B5EF4-FFF2-40B4-BE49-F238E27FC236}">
                  <a16:creationId xmlns:a16="http://schemas.microsoft.com/office/drawing/2014/main" id="{7E541516-5F3C-9355-783E-40F802125F7A}"/>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11" name="Freeform: Shape 4">
              <a:extLst>
                <a:ext uri="{FF2B5EF4-FFF2-40B4-BE49-F238E27FC236}">
                  <a16:creationId xmlns:a16="http://schemas.microsoft.com/office/drawing/2014/main" id="{21D462BA-0ABA-CEEA-8AEE-2687BDA36ACD}"/>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12" name="Freeform: Shape 51">
              <a:extLst>
                <a:ext uri="{FF2B5EF4-FFF2-40B4-BE49-F238E27FC236}">
                  <a16:creationId xmlns:a16="http://schemas.microsoft.com/office/drawing/2014/main" id="{078F228A-7161-3BBB-3152-74FC210C2636}"/>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13" name="Freeform: Shape 52">
              <a:extLst>
                <a:ext uri="{FF2B5EF4-FFF2-40B4-BE49-F238E27FC236}">
                  <a16:creationId xmlns:a16="http://schemas.microsoft.com/office/drawing/2014/main" id="{C5F950BA-DDD6-87A5-4803-C0D1CAC63F84}"/>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14" name="Group 56">
              <a:extLst>
                <a:ext uri="{FF2B5EF4-FFF2-40B4-BE49-F238E27FC236}">
                  <a16:creationId xmlns:a16="http://schemas.microsoft.com/office/drawing/2014/main" id="{3D9EAFA9-C78D-0988-1F90-7CFF102D856B}"/>
                </a:ext>
              </a:extLst>
            </p:cNvPr>
            <p:cNvGrpSpPr/>
            <p:nvPr/>
          </p:nvGrpSpPr>
          <p:grpSpPr>
            <a:xfrm>
              <a:off x="575753" y="1783904"/>
              <a:ext cx="5287780" cy="4558068"/>
              <a:chOff x="575753" y="1783904"/>
              <a:chExt cx="5287780" cy="4558068"/>
            </a:xfrm>
            <a:solidFill>
              <a:schemeClr val="accent3"/>
            </a:solidFill>
          </p:grpSpPr>
          <p:sp>
            <p:nvSpPr>
              <p:cNvPr id="15" name="Freeform: Shape 5">
                <a:extLst>
                  <a:ext uri="{FF2B5EF4-FFF2-40B4-BE49-F238E27FC236}">
                    <a16:creationId xmlns:a16="http://schemas.microsoft.com/office/drawing/2014/main" id="{EB735092-E6FD-E740-4B58-4FA04366764F}"/>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16" name="Freeform: Shape 6">
                <a:extLst>
                  <a:ext uri="{FF2B5EF4-FFF2-40B4-BE49-F238E27FC236}">
                    <a16:creationId xmlns:a16="http://schemas.microsoft.com/office/drawing/2014/main" id="{DBD377E4-6BB3-3556-7B27-523B3873028E}"/>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7" name="Freeform: Shape 7">
                <a:extLst>
                  <a:ext uri="{FF2B5EF4-FFF2-40B4-BE49-F238E27FC236}">
                    <a16:creationId xmlns:a16="http://schemas.microsoft.com/office/drawing/2014/main" id="{01C67403-AD68-A2BC-9D7B-E5BD5CA19CE6}"/>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8" name="Freeform: Shape 8">
                <a:extLst>
                  <a:ext uri="{FF2B5EF4-FFF2-40B4-BE49-F238E27FC236}">
                    <a16:creationId xmlns:a16="http://schemas.microsoft.com/office/drawing/2014/main" id="{F4A1B0C1-96B1-C92B-C70C-DA2CB22AF4E7}"/>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9" name="Freeform: Shape 9">
                <a:extLst>
                  <a:ext uri="{FF2B5EF4-FFF2-40B4-BE49-F238E27FC236}">
                    <a16:creationId xmlns:a16="http://schemas.microsoft.com/office/drawing/2014/main" id="{244C7758-765A-B6B2-246A-CFED2A7BCE08}"/>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20" name="Freeform: Shape 10">
                <a:extLst>
                  <a:ext uri="{FF2B5EF4-FFF2-40B4-BE49-F238E27FC236}">
                    <a16:creationId xmlns:a16="http://schemas.microsoft.com/office/drawing/2014/main" id="{EE7A5A81-12A9-FA33-DDC5-06FB0AAE2432}"/>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21" name="Freeform: Shape 11">
                <a:extLst>
                  <a:ext uri="{FF2B5EF4-FFF2-40B4-BE49-F238E27FC236}">
                    <a16:creationId xmlns:a16="http://schemas.microsoft.com/office/drawing/2014/main" id="{38DDFAFC-0436-A45C-B3D2-92123B31A121}"/>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22" name="Freeform: Shape 12">
                <a:extLst>
                  <a:ext uri="{FF2B5EF4-FFF2-40B4-BE49-F238E27FC236}">
                    <a16:creationId xmlns:a16="http://schemas.microsoft.com/office/drawing/2014/main" id="{70956232-6CB3-D674-3746-01938183E505}"/>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7C5518DD-C5CD-D1D4-D6E4-9214D2363DE6}"/>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24" name="Freeform: Shape 14">
                <a:extLst>
                  <a:ext uri="{FF2B5EF4-FFF2-40B4-BE49-F238E27FC236}">
                    <a16:creationId xmlns:a16="http://schemas.microsoft.com/office/drawing/2014/main" id="{65C83748-18F3-8CC8-5939-93098C154FF5}"/>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25" name="Freeform: Shape 15">
                <a:extLst>
                  <a:ext uri="{FF2B5EF4-FFF2-40B4-BE49-F238E27FC236}">
                    <a16:creationId xmlns:a16="http://schemas.microsoft.com/office/drawing/2014/main" id="{F36A5274-902C-3E5C-ADA5-B980F41B7830}"/>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26" name="Freeform: Shape 16">
                <a:extLst>
                  <a:ext uri="{FF2B5EF4-FFF2-40B4-BE49-F238E27FC236}">
                    <a16:creationId xmlns:a16="http://schemas.microsoft.com/office/drawing/2014/main" id="{C4D695C9-DD47-AC8C-2C33-4A1380DFA20B}"/>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27" name="Freeform: Shape 17">
                <a:extLst>
                  <a:ext uri="{FF2B5EF4-FFF2-40B4-BE49-F238E27FC236}">
                    <a16:creationId xmlns:a16="http://schemas.microsoft.com/office/drawing/2014/main" id="{5E760A19-EFF5-6D20-36CC-48E4B469D359}"/>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28" name="Freeform: Shape 18">
                <a:extLst>
                  <a:ext uri="{FF2B5EF4-FFF2-40B4-BE49-F238E27FC236}">
                    <a16:creationId xmlns:a16="http://schemas.microsoft.com/office/drawing/2014/main" id="{C47019C3-2660-2E5C-0897-466139ACFF5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9" name="Freeform: Shape 19">
                <a:extLst>
                  <a:ext uri="{FF2B5EF4-FFF2-40B4-BE49-F238E27FC236}">
                    <a16:creationId xmlns:a16="http://schemas.microsoft.com/office/drawing/2014/main" id="{36EEE341-6DEF-D45F-053E-762178333A28}"/>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30" name="Freeform: Shape 20">
                <a:extLst>
                  <a:ext uri="{FF2B5EF4-FFF2-40B4-BE49-F238E27FC236}">
                    <a16:creationId xmlns:a16="http://schemas.microsoft.com/office/drawing/2014/main" id="{C4C0FDC1-BB84-488B-7592-C20E31AF38B7}"/>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31" name="Freeform: Shape 21">
                <a:extLst>
                  <a:ext uri="{FF2B5EF4-FFF2-40B4-BE49-F238E27FC236}">
                    <a16:creationId xmlns:a16="http://schemas.microsoft.com/office/drawing/2014/main" id="{4B2E80D4-8EDE-670F-1992-D57A3EBDB40A}"/>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32" name="Freeform: Shape 22">
                <a:extLst>
                  <a:ext uri="{FF2B5EF4-FFF2-40B4-BE49-F238E27FC236}">
                    <a16:creationId xmlns:a16="http://schemas.microsoft.com/office/drawing/2014/main" id="{CEDB6D7E-1E82-9B1B-323B-14A5837560BE}"/>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33" name="Freeform: Shape 23">
                <a:extLst>
                  <a:ext uri="{FF2B5EF4-FFF2-40B4-BE49-F238E27FC236}">
                    <a16:creationId xmlns:a16="http://schemas.microsoft.com/office/drawing/2014/main" id="{96D55C3B-ACEB-FBFB-AD24-CD1140B38EC0}"/>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34" name="Freeform: Shape 24">
                <a:extLst>
                  <a:ext uri="{FF2B5EF4-FFF2-40B4-BE49-F238E27FC236}">
                    <a16:creationId xmlns:a16="http://schemas.microsoft.com/office/drawing/2014/main" id="{FFDCD2A9-8B94-4AFC-EA33-F36F3DEFC6B4}"/>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35" name="Freeform: Shape 25">
                <a:extLst>
                  <a:ext uri="{FF2B5EF4-FFF2-40B4-BE49-F238E27FC236}">
                    <a16:creationId xmlns:a16="http://schemas.microsoft.com/office/drawing/2014/main" id="{78725F79-5FF0-C7BB-A781-401EF046BC97}"/>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36" name="Freeform: Shape 26">
                <a:extLst>
                  <a:ext uri="{FF2B5EF4-FFF2-40B4-BE49-F238E27FC236}">
                    <a16:creationId xmlns:a16="http://schemas.microsoft.com/office/drawing/2014/main" id="{73043EB2-6222-84BF-8378-7E4130577971}"/>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7" name="Freeform: Shape 27">
                <a:extLst>
                  <a:ext uri="{FF2B5EF4-FFF2-40B4-BE49-F238E27FC236}">
                    <a16:creationId xmlns:a16="http://schemas.microsoft.com/office/drawing/2014/main" id="{42E6272C-602A-A8F3-FA8F-65F6CC8E72B8}"/>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38" name="Freeform: Shape 28">
                <a:extLst>
                  <a:ext uri="{FF2B5EF4-FFF2-40B4-BE49-F238E27FC236}">
                    <a16:creationId xmlns:a16="http://schemas.microsoft.com/office/drawing/2014/main" id="{B640E424-1B1A-1DD3-AA71-4CCA47B10535}"/>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9" name="Freeform: Shape 29">
                <a:extLst>
                  <a:ext uri="{FF2B5EF4-FFF2-40B4-BE49-F238E27FC236}">
                    <a16:creationId xmlns:a16="http://schemas.microsoft.com/office/drawing/2014/main" id="{81ACA42B-301D-5F9F-4ED4-866F3C044505}"/>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40" name="Freeform: Shape 30">
                <a:extLst>
                  <a:ext uri="{FF2B5EF4-FFF2-40B4-BE49-F238E27FC236}">
                    <a16:creationId xmlns:a16="http://schemas.microsoft.com/office/drawing/2014/main" id="{00F7E1CE-AB61-5356-1159-898F4B0A6116}"/>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41" name="Freeform: Shape 31">
                <a:extLst>
                  <a:ext uri="{FF2B5EF4-FFF2-40B4-BE49-F238E27FC236}">
                    <a16:creationId xmlns:a16="http://schemas.microsoft.com/office/drawing/2014/main" id="{B6420ABE-23F4-CF06-7EFB-83E5AA1E4067}"/>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42" name="Freeform: Shape 32">
                <a:extLst>
                  <a:ext uri="{FF2B5EF4-FFF2-40B4-BE49-F238E27FC236}">
                    <a16:creationId xmlns:a16="http://schemas.microsoft.com/office/drawing/2014/main" id="{3E0DDC30-3393-E994-3892-2C16E13658D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43" name="Freeform: Shape 33">
                <a:extLst>
                  <a:ext uri="{FF2B5EF4-FFF2-40B4-BE49-F238E27FC236}">
                    <a16:creationId xmlns:a16="http://schemas.microsoft.com/office/drawing/2014/main" id="{19A39E42-1C16-FA98-F98D-0249E3159975}"/>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44" name="Freeform: Shape 34">
                <a:extLst>
                  <a:ext uri="{FF2B5EF4-FFF2-40B4-BE49-F238E27FC236}">
                    <a16:creationId xmlns:a16="http://schemas.microsoft.com/office/drawing/2014/main" id="{F8391117-1624-88AD-4BD1-7F9F3698BE53}"/>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45" name="Freeform: Shape 35">
                <a:extLst>
                  <a:ext uri="{FF2B5EF4-FFF2-40B4-BE49-F238E27FC236}">
                    <a16:creationId xmlns:a16="http://schemas.microsoft.com/office/drawing/2014/main" id="{F427D984-ECFA-E598-5D5B-BFC2042323E1}"/>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36">
                <a:extLst>
                  <a:ext uri="{FF2B5EF4-FFF2-40B4-BE49-F238E27FC236}">
                    <a16:creationId xmlns:a16="http://schemas.microsoft.com/office/drawing/2014/main" id="{F4F9A01C-9231-6C78-E06A-B5BFFCBCCA7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47" name="Freeform: Shape 37">
                <a:extLst>
                  <a:ext uri="{FF2B5EF4-FFF2-40B4-BE49-F238E27FC236}">
                    <a16:creationId xmlns:a16="http://schemas.microsoft.com/office/drawing/2014/main" id="{9D8982FF-B425-0B66-B125-C1E9484ED812}"/>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38">
                <a:extLst>
                  <a:ext uri="{FF2B5EF4-FFF2-40B4-BE49-F238E27FC236}">
                    <a16:creationId xmlns:a16="http://schemas.microsoft.com/office/drawing/2014/main" id="{087EE1D0-2C5C-4B78-2A5C-89BF42B2401E}"/>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39">
                <a:extLst>
                  <a:ext uri="{FF2B5EF4-FFF2-40B4-BE49-F238E27FC236}">
                    <a16:creationId xmlns:a16="http://schemas.microsoft.com/office/drawing/2014/main" id="{18769E52-9A8C-6003-6137-7B6BBAA0DE13}"/>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0" name="Freeform: Shape 40">
                <a:extLst>
                  <a:ext uri="{FF2B5EF4-FFF2-40B4-BE49-F238E27FC236}">
                    <a16:creationId xmlns:a16="http://schemas.microsoft.com/office/drawing/2014/main" id="{0D906696-C678-D22A-5C5B-BA534D7EDBDD}"/>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51" name="Freeform: Shape 41">
                <a:extLst>
                  <a:ext uri="{FF2B5EF4-FFF2-40B4-BE49-F238E27FC236}">
                    <a16:creationId xmlns:a16="http://schemas.microsoft.com/office/drawing/2014/main" id="{65EC74C2-3C24-B32B-7E66-5FD3ABF0FB26}"/>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52" name="Freeform: Shape 42">
                <a:extLst>
                  <a:ext uri="{FF2B5EF4-FFF2-40B4-BE49-F238E27FC236}">
                    <a16:creationId xmlns:a16="http://schemas.microsoft.com/office/drawing/2014/main" id="{08527115-FFCD-3222-F10B-8557C75068A0}"/>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3" name="Freeform: Shape 43">
                <a:extLst>
                  <a:ext uri="{FF2B5EF4-FFF2-40B4-BE49-F238E27FC236}">
                    <a16:creationId xmlns:a16="http://schemas.microsoft.com/office/drawing/2014/main" id="{A08F83A0-DA91-4243-77D7-500902CC934C}"/>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44">
                <a:extLst>
                  <a:ext uri="{FF2B5EF4-FFF2-40B4-BE49-F238E27FC236}">
                    <a16:creationId xmlns:a16="http://schemas.microsoft.com/office/drawing/2014/main" id="{EABDC140-237E-A25B-5CCF-0399110DF90D}"/>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5" name="Freeform: Shape 45">
                <a:extLst>
                  <a:ext uri="{FF2B5EF4-FFF2-40B4-BE49-F238E27FC236}">
                    <a16:creationId xmlns:a16="http://schemas.microsoft.com/office/drawing/2014/main" id="{1662BD04-8894-626F-E6C5-AD3C0C285207}"/>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56" name="Freeform: Shape 46">
                <a:extLst>
                  <a:ext uri="{FF2B5EF4-FFF2-40B4-BE49-F238E27FC236}">
                    <a16:creationId xmlns:a16="http://schemas.microsoft.com/office/drawing/2014/main" id="{AA17C917-B9E3-8D29-8694-B5C364CACFD4}"/>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7" name="Freeform: Shape 47">
                <a:extLst>
                  <a:ext uri="{FF2B5EF4-FFF2-40B4-BE49-F238E27FC236}">
                    <a16:creationId xmlns:a16="http://schemas.microsoft.com/office/drawing/2014/main" id="{389F1EF1-ECE0-E393-5E13-9222C696BD4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8" name="Freeform: Shape 48">
                <a:extLst>
                  <a:ext uri="{FF2B5EF4-FFF2-40B4-BE49-F238E27FC236}">
                    <a16:creationId xmlns:a16="http://schemas.microsoft.com/office/drawing/2014/main" id="{83463E9F-D210-566B-78FD-08D845DA0421}"/>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9" name="Freeform: Shape 49">
                <a:extLst>
                  <a:ext uri="{FF2B5EF4-FFF2-40B4-BE49-F238E27FC236}">
                    <a16:creationId xmlns:a16="http://schemas.microsoft.com/office/drawing/2014/main" id="{01990F1E-5861-2260-A435-ACBB024F3A72}"/>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60" name="Freeform: Shape 50">
                <a:extLst>
                  <a:ext uri="{FF2B5EF4-FFF2-40B4-BE49-F238E27FC236}">
                    <a16:creationId xmlns:a16="http://schemas.microsoft.com/office/drawing/2014/main" id="{BA77B41E-84D7-1C5F-3334-4B53ED7C401D}"/>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61" name="Freeform: Shape 53">
                <a:extLst>
                  <a:ext uri="{FF2B5EF4-FFF2-40B4-BE49-F238E27FC236}">
                    <a16:creationId xmlns:a16="http://schemas.microsoft.com/office/drawing/2014/main" id="{6DBD0014-C5EF-EF77-6FEE-637399C2B386}"/>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62" name="Freeform: Shape 54">
                <a:extLst>
                  <a:ext uri="{FF2B5EF4-FFF2-40B4-BE49-F238E27FC236}">
                    <a16:creationId xmlns:a16="http://schemas.microsoft.com/office/drawing/2014/main" id="{8E52CD3A-9FC2-CEB7-5659-188DF6A7CDC3}"/>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2" name="TextBox 1">
            <a:extLst>
              <a:ext uri="{FF2B5EF4-FFF2-40B4-BE49-F238E27FC236}">
                <a16:creationId xmlns:a16="http://schemas.microsoft.com/office/drawing/2014/main" id="{09FD19D7-0AF7-473C-A4F3-35F106A2A8F6}"/>
              </a:ext>
            </a:extLst>
          </p:cNvPr>
          <p:cNvSpPr txBox="1"/>
          <p:nvPr/>
        </p:nvSpPr>
        <p:spPr>
          <a:xfrm>
            <a:off x="288856" y="-3445224"/>
            <a:ext cx="11871157" cy="1384995"/>
          </a:xfrm>
          <a:prstGeom prst="rect">
            <a:avLst/>
          </a:prstGeom>
          <a:noFill/>
        </p:spPr>
        <p:txBody>
          <a:bodyPr wrap="square" rtlCol="0">
            <a:spAutoFit/>
          </a:bodyPr>
          <a:lstStyle/>
          <a:p>
            <a:pPr algn="just"/>
            <a:r>
              <a:rPr lang="en-GB" altLang="ko-KR" sz="1400" dirty="0">
                <a:solidFill>
                  <a:schemeClr val="bg1"/>
                </a:solidFill>
                <a:cs typeface="Arial" pitchFamily="34" charset="0"/>
              </a:rPr>
              <a:t>A </a:t>
            </a:r>
            <a:r>
              <a:rPr lang="en-US" altLang="ko-KR" sz="1400" b="1" dirty="0">
                <a:solidFill>
                  <a:schemeClr val="accent1"/>
                </a:solidFill>
                <a:cs typeface="Arial" pitchFamily="34" charset="0"/>
              </a:rPr>
              <a:t>COMPARISON</a:t>
            </a:r>
            <a:r>
              <a:rPr lang="en-GB" altLang="ko-KR" sz="1400" b="1" dirty="0">
                <a:solidFill>
                  <a:schemeClr val="bg1"/>
                </a:solidFill>
                <a:cs typeface="Arial" pitchFamily="34" charset="0"/>
              </a:rPr>
              <a:t> </a:t>
            </a:r>
            <a:r>
              <a:rPr lang="en-GB" altLang="ko-KR" sz="1400" dirty="0">
                <a:solidFill>
                  <a:schemeClr val="bg1"/>
                </a:solidFill>
                <a:cs typeface="Arial" pitchFamily="34" charset="0"/>
              </a:rPr>
              <a:t>between the two manufacturers devices has been performed in Cadence between the following transistors:</a:t>
            </a:r>
          </a:p>
          <a:p>
            <a:r>
              <a:rPr lang="en-GB" altLang="ko-KR" sz="1400" dirty="0">
                <a:solidFill>
                  <a:schemeClr val="bg1"/>
                </a:solidFill>
                <a:cs typeface="Arial" pitchFamily="34" charset="0"/>
              </a:rPr>
              <a:t>-</a:t>
            </a:r>
            <a:r>
              <a:rPr lang="en-GB" altLang="ko-KR" sz="1400" b="1" dirty="0">
                <a:solidFill>
                  <a:schemeClr val="bg1"/>
                </a:solidFill>
                <a:cs typeface="Arial" pitchFamily="34" charset="0"/>
              </a:rPr>
              <a:t>nmos2v </a:t>
            </a:r>
            <a:r>
              <a:rPr lang="en-GB" altLang="ko-KR" sz="1400" dirty="0">
                <a:solidFill>
                  <a:schemeClr val="bg1"/>
                </a:solidFill>
                <a:cs typeface="Arial" pitchFamily="34" charset="0"/>
              </a:rPr>
              <a:t>(TSMC) and </a:t>
            </a:r>
            <a:r>
              <a:rPr lang="en-GB" altLang="ko-KR" sz="1400" b="1" dirty="0">
                <a:solidFill>
                  <a:schemeClr val="bg1"/>
                </a:solidFill>
                <a:cs typeface="Arial" pitchFamily="34" charset="0"/>
              </a:rPr>
              <a:t>N_18_MM </a:t>
            </a:r>
            <a:r>
              <a:rPr lang="en-GB" altLang="ko-KR" sz="1400" dirty="0">
                <a:solidFill>
                  <a:schemeClr val="bg1"/>
                </a:solidFill>
                <a:cs typeface="Arial" pitchFamily="34" charset="0"/>
              </a:rPr>
              <a:t>(UMC)</a:t>
            </a:r>
          </a:p>
          <a:p>
            <a:r>
              <a:rPr lang="en-GB" altLang="ko-KR" sz="1400" dirty="0">
                <a:solidFill>
                  <a:schemeClr val="bg1"/>
                </a:solidFill>
                <a:cs typeface="Arial" pitchFamily="34" charset="0"/>
              </a:rPr>
              <a:t>-</a:t>
            </a:r>
            <a:r>
              <a:rPr lang="en-GB" altLang="ko-KR" sz="1400" b="1" dirty="0">
                <a:solidFill>
                  <a:schemeClr val="bg1"/>
                </a:solidFill>
                <a:cs typeface="Arial" pitchFamily="34" charset="0"/>
              </a:rPr>
              <a:t>pmos2v </a:t>
            </a:r>
            <a:r>
              <a:rPr lang="en-GB" altLang="ko-KR" sz="1400" dirty="0">
                <a:solidFill>
                  <a:schemeClr val="bg1"/>
                </a:solidFill>
                <a:cs typeface="Arial" pitchFamily="34" charset="0"/>
              </a:rPr>
              <a:t>(TSMC) and </a:t>
            </a:r>
            <a:r>
              <a:rPr lang="en-GB" altLang="ko-KR" sz="1400" b="1" dirty="0">
                <a:solidFill>
                  <a:schemeClr val="bg1"/>
                </a:solidFill>
                <a:cs typeface="Arial" pitchFamily="34" charset="0"/>
              </a:rPr>
              <a:t>P_18_MM </a:t>
            </a:r>
            <a:r>
              <a:rPr lang="en-GB" altLang="ko-KR" sz="1400" dirty="0">
                <a:solidFill>
                  <a:schemeClr val="bg1"/>
                </a:solidFill>
                <a:cs typeface="Arial" pitchFamily="34" charset="0"/>
              </a:rPr>
              <a:t>(UMC)</a:t>
            </a:r>
          </a:p>
          <a:p>
            <a:r>
              <a:rPr lang="en-GB" altLang="ko-KR" sz="1400" dirty="0">
                <a:solidFill>
                  <a:schemeClr val="bg1"/>
                </a:solidFill>
                <a:cs typeface="Arial" pitchFamily="34" charset="0"/>
              </a:rPr>
              <a:t>-</a:t>
            </a:r>
            <a:r>
              <a:rPr lang="en-GB" altLang="ko-KR" sz="1400" b="1" dirty="0">
                <a:solidFill>
                  <a:schemeClr val="bg1"/>
                </a:solidFill>
                <a:cs typeface="Arial" pitchFamily="34" charset="0"/>
              </a:rPr>
              <a:t>nmosnvt2v </a:t>
            </a:r>
            <a:r>
              <a:rPr lang="en-GB" altLang="ko-KR" sz="1400" dirty="0">
                <a:solidFill>
                  <a:schemeClr val="bg1"/>
                </a:solidFill>
                <a:cs typeface="Arial" pitchFamily="34" charset="0"/>
              </a:rPr>
              <a:t>(TSMC)</a:t>
            </a:r>
            <a:r>
              <a:rPr lang="en-GB" altLang="ko-KR" sz="1400" b="1" dirty="0">
                <a:solidFill>
                  <a:schemeClr val="bg1"/>
                </a:solidFill>
                <a:cs typeface="Arial" pitchFamily="34" charset="0"/>
              </a:rPr>
              <a:t> </a:t>
            </a:r>
            <a:r>
              <a:rPr lang="en-GB" altLang="ko-KR" sz="1400" dirty="0">
                <a:solidFill>
                  <a:schemeClr val="bg1"/>
                </a:solidFill>
                <a:cs typeface="Arial" pitchFamily="34" charset="0"/>
              </a:rPr>
              <a:t>and </a:t>
            </a:r>
            <a:r>
              <a:rPr lang="en-GB" altLang="ko-KR" sz="1400" b="1" dirty="0">
                <a:solidFill>
                  <a:schemeClr val="bg1"/>
                </a:solidFill>
                <a:cs typeface="Arial" pitchFamily="34" charset="0"/>
              </a:rPr>
              <a:t>N_ZERO_18_MM </a:t>
            </a:r>
            <a:r>
              <a:rPr lang="en-GB" altLang="ko-KR" sz="1400" dirty="0">
                <a:solidFill>
                  <a:schemeClr val="bg1"/>
                </a:solidFill>
                <a:cs typeface="Arial" pitchFamily="34" charset="0"/>
              </a:rPr>
              <a:t>(UMC)</a:t>
            </a:r>
          </a:p>
          <a:p>
            <a:endParaRPr lang="en-GB" altLang="ko-KR" sz="1400" dirty="0">
              <a:solidFill>
                <a:schemeClr val="bg1"/>
              </a:solidFill>
              <a:cs typeface="Arial" pitchFamily="34" charset="0"/>
            </a:endParaRPr>
          </a:p>
          <a:p>
            <a:pPr algn="just"/>
            <a:r>
              <a:rPr lang="en-GB" altLang="ko-KR" sz="1400" dirty="0">
                <a:solidFill>
                  <a:schemeClr val="bg1"/>
                </a:solidFill>
                <a:cs typeface="Arial" pitchFamily="34" charset="0"/>
              </a:rPr>
              <a:t>A </a:t>
            </a:r>
            <a:r>
              <a:rPr lang="en-GB" altLang="ko-KR" sz="1400" b="1" dirty="0">
                <a:solidFill>
                  <a:schemeClr val="bg1"/>
                </a:solidFill>
                <a:cs typeface="Arial" pitchFamily="34" charset="0"/>
              </a:rPr>
              <a:t>connection diode like </a:t>
            </a:r>
            <a:r>
              <a:rPr lang="en-GB" altLang="ko-KR" sz="1400" dirty="0">
                <a:solidFill>
                  <a:schemeClr val="bg1"/>
                </a:solidFill>
                <a:cs typeface="Arial" pitchFamily="34" charset="0"/>
              </a:rPr>
              <a:t>optimized for the n-</a:t>
            </a:r>
            <a:r>
              <a:rPr lang="en-GB" altLang="ko-KR" sz="1400" dirty="0" err="1">
                <a:solidFill>
                  <a:schemeClr val="bg1"/>
                </a:solidFill>
                <a:cs typeface="Arial" pitchFamily="34" charset="0"/>
              </a:rPr>
              <a:t>mos</a:t>
            </a:r>
            <a:r>
              <a:rPr lang="en-GB" altLang="ko-KR" sz="1400" dirty="0">
                <a:solidFill>
                  <a:schemeClr val="bg1"/>
                </a:solidFill>
                <a:cs typeface="Arial" pitchFamily="34" charset="0"/>
              </a:rPr>
              <a:t> and p-</a:t>
            </a:r>
            <a:r>
              <a:rPr lang="en-GB" altLang="ko-KR" sz="1400" dirty="0" err="1">
                <a:solidFill>
                  <a:schemeClr val="bg1"/>
                </a:solidFill>
                <a:cs typeface="Arial" pitchFamily="34" charset="0"/>
              </a:rPr>
              <a:t>mos</a:t>
            </a:r>
            <a:r>
              <a:rPr lang="en-GB" altLang="ko-KR" sz="1400" dirty="0">
                <a:solidFill>
                  <a:schemeClr val="bg1"/>
                </a:solidFill>
                <a:cs typeface="Arial" pitchFamily="34" charset="0"/>
              </a:rPr>
              <a:t> respectively to reduce voltage fluctuations and parasitic capacitances</a:t>
            </a:r>
          </a:p>
        </p:txBody>
      </p:sp>
      <p:sp>
        <p:nvSpPr>
          <p:cNvPr id="5" name="TextBox 4">
            <a:extLst>
              <a:ext uri="{FF2B5EF4-FFF2-40B4-BE49-F238E27FC236}">
                <a16:creationId xmlns:a16="http://schemas.microsoft.com/office/drawing/2014/main" id="{B022E4D8-0B03-41C6-B24F-CCABD3CF4130}"/>
              </a:ext>
            </a:extLst>
          </p:cNvPr>
          <p:cNvSpPr txBox="1"/>
          <p:nvPr/>
        </p:nvSpPr>
        <p:spPr>
          <a:xfrm>
            <a:off x="1855439" y="387316"/>
            <a:ext cx="10143041" cy="584775"/>
          </a:xfrm>
          <a:prstGeom prst="rect">
            <a:avLst/>
          </a:prstGeom>
          <a:noFill/>
        </p:spPr>
        <p:txBody>
          <a:bodyPr wrap="square" rtlCol="0" anchor="ctr">
            <a:spAutoFit/>
          </a:bodyPr>
          <a:lstStyle/>
          <a:p>
            <a:r>
              <a:rPr lang="en-US" altLang="ko-KR" sz="3200" b="1" dirty="0">
                <a:solidFill>
                  <a:schemeClr val="bg1"/>
                </a:solidFill>
                <a:cs typeface="Arial" pitchFamily="34" charset="0"/>
              </a:rPr>
              <a:t>Electronic part: operational amplifier migration</a:t>
            </a:r>
            <a:endParaRPr lang="ko-KR" altLang="en-US" sz="3200" b="1" dirty="0">
              <a:solidFill>
                <a:schemeClr val="bg1"/>
              </a:solidFill>
              <a:cs typeface="Arial" pitchFamily="34" charset="0"/>
            </a:endParaRPr>
          </a:p>
        </p:txBody>
      </p:sp>
      <p:graphicFrame>
        <p:nvGraphicFramePr>
          <p:cNvPr id="8" name="Tabella 7">
            <a:extLst>
              <a:ext uri="{FF2B5EF4-FFF2-40B4-BE49-F238E27FC236}">
                <a16:creationId xmlns:a16="http://schemas.microsoft.com/office/drawing/2014/main" id="{BBA01BE1-F6D5-7C00-E407-C526D39F3086}"/>
              </a:ext>
            </a:extLst>
          </p:cNvPr>
          <p:cNvGraphicFramePr>
            <a:graphicFrameLocks noGrp="1"/>
          </p:cNvGraphicFramePr>
          <p:nvPr>
            <p:extLst>
              <p:ext uri="{D42A27DB-BD31-4B8C-83A1-F6EECF244321}">
                <p14:modId xmlns:p14="http://schemas.microsoft.com/office/powerpoint/2010/main" val="3127325806"/>
              </p:ext>
            </p:extLst>
          </p:nvPr>
        </p:nvGraphicFramePr>
        <p:xfrm>
          <a:off x="17516862" y="1651310"/>
          <a:ext cx="10326317" cy="4029075"/>
        </p:xfrm>
        <a:graphic>
          <a:graphicData uri="http://schemas.openxmlformats.org/drawingml/2006/table">
            <a:tbl>
              <a:tblPr firstRow="1" firstCol="1" bandRow="1">
                <a:tableStyleId>{5C22544A-7EE6-4342-B048-85BDC9FD1C3A}</a:tableStyleId>
              </a:tblPr>
              <a:tblGrid>
                <a:gridCol w="1990914">
                  <a:extLst>
                    <a:ext uri="{9D8B030D-6E8A-4147-A177-3AD203B41FA5}">
                      <a16:colId xmlns:a16="http://schemas.microsoft.com/office/drawing/2014/main" val="3035781733"/>
                    </a:ext>
                  </a:extLst>
                </a:gridCol>
                <a:gridCol w="950021">
                  <a:extLst>
                    <a:ext uri="{9D8B030D-6E8A-4147-A177-3AD203B41FA5}">
                      <a16:colId xmlns:a16="http://schemas.microsoft.com/office/drawing/2014/main" val="1018065132"/>
                    </a:ext>
                  </a:extLst>
                </a:gridCol>
                <a:gridCol w="956217">
                  <a:extLst>
                    <a:ext uri="{9D8B030D-6E8A-4147-A177-3AD203B41FA5}">
                      <a16:colId xmlns:a16="http://schemas.microsoft.com/office/drawing/2014/main" val="241281677"/>
                    </a:ext>
                  </a:extLst>
                </a:gridCol>
                <a:gridCol w="950021">
                  <a:extLst>
                    <a:ext uri="{9D8B030D-6E8A-4147-A177-3AD203B41FA5}">
                      <a16:colId xmlns:a16="http://schemas.microsoft.com/office/drawing/2014/main" val="573192805"/>
                    </a:ext>
                  </a:extLst>
                </a:gridCol>
                <a:gridCol w="906651">
                  <a:extLst>
                    <a:ext uri="{9D8B030D-6E8A-4147-A177-3AD203B41FA5}">
                      <a16:colId xmlns:a16="http://schemas.microsoft.com/office/drawing/2014/main" val="4082556723"/>
                    </a:ext>
                  </a:extLst>
                </a:gridCol>
                <a:gridCol w="1168939">
                  <a:extLst>
                    <a:ext uri="{9D8B030D-6E8A-4147-A177-3AD203B41FA5}">
                      <a16:colId xmlns:a16="http://schemas.microsoft.com/office/drawing/2014/main" val="1333215802"/>
                    </a:ext>
                  </a:extLst>
                </a:gridCol>
                <a:gridCol w="1371335">
                  <a:extLst>
                    <a:ext uri="{9D8B030D-6E8A-4147-A177-3AD203B41FA5}">
                      <a16:colId xmlns:a16="http://schemas.microsoft.com/office/drawing/2014/main" val="2919571304"/>
                    </a:ext>
                  </a:extLst>
                </a:gridCol>
                <a:gridCol w="885998">
                  <a:extLst>
                    <a:ext uri="{9D8B030D-6E8A-4147-A177-3AD203B41FA5}">
                      <a16:colId xmlns:a16="http://schemas.microsoft.com/office/drawing/2014/main" val="298247867"/>
                    </a:ext>
                  </a:extLst>
                </a:gridCol>
                <a:gridCol w="1146221">
                  <a:extLst>
                    <a:ext uri="{9D8B030D-6E8A-4147-A177-3AD203B41FA5}">
                      <a16:colId xmlns:a16="http://schemas.microsoft.com/office/drawing/2014/main" val="1177960423"/>
                    </a:ext>
                  </a:extLst>
                </a:gridCol>
              </a:tblGrid>
              <a:tr h="190500">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Outputs</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TSMC</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UMC</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3362179597"/>
                  </a:ext>
                </a:extLst>
              </a:tr>
              <a:tr h="190500">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nmos2v</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pmos2v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nmosnvt2v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N_18_MM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N_LV_18_MM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N_ZERO_18_MM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P_18_MM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P_LV_18_MM</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2853379536"/>
                  </a:ext>
                </a:extLst>
              </a:tr>
              <a:tr h="190500">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length standard at 180nm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2um</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3854808318"/>
                  </a:ext>
                </a:extLst>
              </a:tr>
              <a:tr h="190500">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2640963705"/>
                  </a:ext>
                </a:extLst>
              </a:tr>
              <a:tr h="190500">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width standard at 180nm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10um</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10um</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10um</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2483884214"/>
                  </a:ext>
                </a:extLst>
              </a:tr>
              <a:tr h="190500">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607480302"/>
                  </a:ext>
                </a:extLst>
              </a:tr>
              <a:tr h="190500">
                <a:tc>
                  <a:txBody>
                    <a:bodyPr/>
                    <a:lstStyle/>
                    <a:p>
                      <a:pPr>
                        <a:lnSpc>
                          <a:spcPct val="107000"/>
                        </a:lnSpc>
                        <a:spcAft>
                          <a:spcPts val="800"/>
                        </a:spcAft>
                      </a:pPr>
                      <a:r>
                        <a:rPr lang="en-GB" sz="1100" b="1" dirty="0" err="1">
                          <a:solidFill>
                            <a:schemeClr val="tx1"/>
                          </a:solidFill>
                          <a:effectLst/>
                          <a:latin typeface="+mj-lt"/>
                          <a:cs typeface="Calibri" panose="020F0502020204030204" pitchFamily="34" charset="0"/>
                        </a:rPr>
                        <a:t>Idrain</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10uA</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-10.0014uA</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10uA</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10uA</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10uA</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10uA</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-10uA</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-10uA</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4222215830"/>
                  </a:ext>
                </a:extLst>
              </a:tr>
              <a:tr h="219075">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701307186"/>
                  </a:ext>
                </a:extLst>
              </a:tr>
              <a:tr h="190500">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Vgs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553.822mV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-694.04mV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152.234mV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457.1mV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149.8mV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34.98mV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-744.7mV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-452.1mV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2723290874"/>
                  </a:ext>
                </a:extLst>
              </a:tr>
              <a:tr h="190500">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953693854"/>
                  </a:ext>
                </a:extLst>
              </a:tr>
              <a:tr h="190500">
                <a:tc>
                  <a:txBody>
                    <a:bodyPr/>
                    <a:lstStyle/>
                    <a:p>
                      <a:pPr>
                        <a:lnSpc>
                          <a:spcPct val="107000"/>
                        </a:lnSpc>
                        <a:spcAft>
                          <a:spcPts val="800"/>
                        </a:spcAft>
                      </a:pPr>
                      <a:r>
                        <a:rPr lang="en-GB" sz="1100" b="1" dirty="0" err="1">
                          <a:solidFill>
                            <a:schemeClr val="tx1"/>
                          </a:solidFill>
                          <a:effectLst/>
                          <a:latin typeface="+mj-lt"/>
                          <a:cs typeface="Calibri" panose="020F0502020204030204" pitchFamily="34" charset="0"/>
                        </a:rPr>
                        <a:t>Vearly</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21.4947V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30.3472V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888.713mV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8.281V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1.248V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38.68mV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40.74mV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20.1V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32920323"/>
                  </a:ext>
                </a:extLst>
              </a:tr>
              <a:tr h="190500">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1086692947"/>
                  </a:ext>
                </a:extLst>
              </a:tr>
              <a:tr h="190500">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Vth</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468.762mV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-479.05mV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63.3612mV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348.5mV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67.76mV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-143.5mV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-481.5mV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-223mV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680097351"/>
                  </a:ext>
                </a:extLst>
              </a:tr>
              <a:tr h="190500">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4165015676"/>
                  </a:ext>
                </a:extLst>
              </a:tr>
              <a:tr h="190500">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gm</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125.158uS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70.551uS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183.97uS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135.2uS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164.6uS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46.61uS</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67.61uS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74.85uS</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1226626577"/>
                  </a:ext>
                </a:extLst>
              </a:tr>
              <a:tr h="190500">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749533113"/>
                  </a:ext>
                </a:extLst>
              </a:tr>
              <a:tr h="190500">
                <a:tc>
                  <a:txBody>
                    <a:bodyPr/>
                    <a:lstStyle/>
                    <a:p>
                      <a:pPr>
                        <a:lnSpc>
                          <a:spcPct val="107000"/>
                        </a:lnSpc>
                        <a:spcAft>
                          <a:spcPts val="800"/>
                        </a:spcAft>
                      </a:pPr>
                      <a:r>
                        <a:rPr lang="en-GB" sz="1100" b="1" dirty="0" err="1">
                          <a:solidFill>
                            <a:schemeClr val="tx1"/>
                          </a:solidFill>
                          <a:effectLst/>
                          <a:latin typeface="+mj-lt"/>
                          <a:cs typeface="Calibri" panose="020F0502020204030204" pitchFamily="34" charset="0"/>
                        </a:rPr>
                        <a:t>gds</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465.23nS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329.565uS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11.2522uS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1.208uS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8.016uS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258.5uS</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245.4nS</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497.4nS</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1381370468"/>
                  </a:ext>
                </a:extLst>
              </a:tr>
              <a:tr h="190500">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 </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096308942"/>
                  </a:ext>
                </a:extLst>
              </a:tr>
              <a:tr h="190500">
                <a:tc>
                  <a:txBody>
                    <a:bodyPr/>
                    <a:lstStyle/>
                    <a:p>
                      <a:pPr>
                        <a:lnSpc>
                          <a:spcPct val="107000"/>
                        </a:lnSpc>
                        <a:spcAft>
                          <a:spcPts val="800"/>
                        </a:spcAft>
                      </a:pPr>
                      <a:r>
                        <a:rPr lang="en-GB" sz="1100" b="1" dirty="0" err="1">
                          <a:solidFill>
                            <a:schemeClr val="tx1"/>
                          </a:solidFill>
                          <a:effectLst/>
                          <a:latin typeface="+mj-lt"/>
                          <a:cs typeface="Calibri" panose="020F0502020204030204" pitchFamily="34" charset="0"/>
                        </a:rPr>
                        <a:t>Vov</a:t>
                      </a:r>
                      <a:r>
                        <a:rPr lang="en-GB" sz="1100" b="1" dirty="0">
                          <a:solidFill>
                            <a:schemeClr val="tx1"/>
                          </a:solidFill>
                          <a:effectLst/>
                          <a:latin typeface="+mj-lt"/>
                          <a:cs typeface="Calibri" panose="020F0502020204030204" pitchFamily="34" charset="0"/>
                        </a:rPr>
                        <a:t>=</a:t>
                      </a:r>
                      <a:r>
                        <a:rPr lang="en-GB" sz="1100" b="1" dirty="0" err="1">
                          <a:solidFill>
                            <a:schemeClr val="tx1"/>
                          </a:solidFill>
                          <a:effectLst/>
                          <a:latin typeface="+mj-lt"/>
                          <a:cs typeface="Calibri" panose="020F0502020204030204" pitchFamily="34" charset="0"/>
                        </a:rPr>
                        <a:t>Vgs</a:t>
                      </a:r>
                      <a:r>
                        <a:rPr lang="en-GB" sz="1100" b="1" dirty="0">
                          <a:solidFill>
                            <a:schemeClr val="tx1"/>
                          </a:solidFill>
                          <a:effectLst/>
                          <a:latin typeface="+mj-lt"/>
                          <a:cs typeface="Calibri" panose="020F0502020204030204" pitchFamily="34" charset="0"/>
                        </a:rPr>
                        <a:t>-Vth</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85.06mV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-214.99mV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88.8728mV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102.6mV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82.04mV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178.48mV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-263.2mV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-229.1mV</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3141523676"/>
                  </a:ext>
                </a:extLst>
              </a:tr>
              <a:tr h="190500">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a:solidFill>
                          <a:schemeClr val="tx1"/>
                        </a:solidFill>
                        <a:effectLst/>
                        <a:latin typeface="+mj-lt"/>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 </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pPr>
                      <a:endParaRPr lang="en-GB" sz="1100" b="1" dirty="0">
                        <a:solidFill>
                          <a:schemeClr val="tx1"/>
                        </a:solidFill>
                        <a:effectLst/>
                        <a:latin typeface="+mj-lt"/>
                        <a:cs typeface="Calibri" panose="020F0502020204030204" pitchFamily="34" charset="0"/>
                      </a:endParaRPr>
                    </a:p>
                  </a:txBody>
                  <a:tcPr marL="44450" marR="44450" marT="0" marB="0" anchor="b"/>
                </a:tc>
                <a:extLst>
                  <a:ext uri="{0D108BD9-81ED-4DB2-BD59-A6C34878D82A}">
                    <a16:rowId xmlns:a16="http://schemas.microsoft.com/office/drawing/2014/main" val="324423849"/>
                  </a:ext>
                </a:extLst>
              </a:tr>
              <a:tr h="190500">
                <a:tc>
                  <a:txBody>
                    <a:bodyPr/>
                    <a:lstStyle/>
                    <a:p>
                      <a:pPr>
                        <a:lnSpc>
                          <a:spcPct val="107000"/>
                        </a:lnSpc>
                        <a:spcAft>
                          <a:spcPts val="800"/>
                        </a:spcAft>
                      </a:pPr>
                      <a:r>
                        <a:rPr lang="en-GB" sz="1100" b="1" dirty="0">
                          <a:solidFill>
                            <a:schemeClr val="tx1"/>
                          </a:solidFill>
                          <a:effectLst/>
                          <a:latin typeface="+mj-lt"/>
                          <a:cs typeface="Calibri" panose="020F0502020204030204" pitchFamily="34" charset="0"/>
                        </a:rPr>
                        <a:t>op. region</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r">
                        <a:lnSpc>
                          <a:spcPct val="107000"/>
                        </a:lnSpc>
                        <a:spcAft>
                          <a:spcPts val="800"/>
                        </a:spcAft>
                      </a:pPr>
                      <a:r>
                        <a:rPr lang="en-GB" sz="1100" b="1">
                          <a:solidFill>
                            <a:schemeClr val="tx1"/>
                          </a:solidFill>
                          <a:effectLst/>
                          <a:latin typeface="+mj-lt"/>
                          <a:cs typeface="Calibri" panose="020F0502020204030204" pitchFamily="34" charset="0"/>
                        </a:rPr>
                        <a:t>2</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r">
                        <a:lnSpc>
                          <a:spcPct val="107000"/>
                        </a:lnSpc>
                        <a:spcAft>
                          <a:spcPts val="800"/>
                        </a:spcAft>
                      </a:pPr>
                      <a:r>
                        <a:rPr lang="en-GB" sz="1100" b="1">
                          <a:solidFill>
                            <a:schemeClr val="tx1"/>
                          </a:solidFill>
                          <a:effectLst/>
                          <a:latin typeface="+mj-lt"/>
                          <a:cs typeface="Calibri" panose="020F0502020204030204" pitchFamily="34" charset="0"/>
                        </a:rPr>
                        <a:t>2</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r">
                        <a:lnSpc>
                          <a:spcPct val="107000"/>
                        </a:lnSpc>
                        <a:spcAft>
                          <a:spcPts val="800"/>
                        </a:spcAft>
                      </a:pPr>
                      <a:r>
                        <a:rPr lang="en-GB" sz="1100" b="1">
                          <a:solidFill>
                            <a:schemeClr val="tx1"/>
                          </a:solidFill>
                          <a:effectLst/>
                          <a:latin typeface="+mj-lt"/>
                          <a:cs typeface="Calibri" panose="020F0502020204030204" pitchFamily="34" charset="0"/>
                        </a:rPr>
                        <a:t>2</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r">
                        <a:lnSpc>
                          <a:spcPct val="107000"/>
                        </a:lnSpc>
                        <a:spcAft>
                          <a:spcPts val="800"/>
                        </a:spcAft>
                      </a:pPr>
                      <a:r>
                        <a:rPr lang="en-GB" sz="1100" b="1">
                          <a:solidFill>
                            <a:schemeClr val="tx1"/>
                          </a:solidFill>
                          <a:effectLst/>
                          <a:latin typeface="+mj-lt"/>
                          <a:cs typeface="Calibri" panose="020F0502020204030204" pitchFamily="34" charset="0"/>
                        </a:rPr>
                        <a:t>2</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r">
                        <a:lnSpc>
                          <a:spcPct val="107000"/>
                        </a:lnSpc>
                        <a:spcAft>
                          <a:spcPts val="800"/>
                        </a:spcAft>
                      </a:pPr>
                      <a:r>
                        <a:rPr lang="en-GB" sz="1100" b="1">
                          <a:solidFill>
                            <a:schemeClr val="tx1"/>
                          </a:solidFill>
                          <a:effectLst/>
                          <a:latin typeface="+mj-lt"/>
                          <a:cs typeface="Calibri" panose="020F0502020204030204" pitchFamily="34" charset="0"/>
                        </a:rPr>
                        <a:t>2</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nSpc>
                          <a:spcPct val="107000"/>
                        </a:lnSpc>
                        <a:spcAft>
                          <a:spcPts val="800"/>
                        </a:spcAft>
                      </a:pPr>
                      <a:r>
                        <a:rPr lang="en-GB" sz="1100" b="1">
                          <a:solidFill>
                            <a:schemeClr val="tx1"/>
                          </a:solidFill>
                          <a:effectLst/>
                          <a:latin typeface="+mj-lt"/>
                          <a:cs typeface="Calibri" panose="020F0502020204030204" pitchFamily="34" charset="0"/>
                        </a:rPr>
                        <a:t>1, Vds=Vgs&lt;Vov</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r">
                        <a:lnSpc>
                          <a:spcPct val="107000"/>
                        </a:lnSpc>
                        <a:spcAft>
                          <a:spcPts val="800"/>
                        </a:spcAft>
                      </a:pPr>
                      <a:r>
                        <a:rPr lang="en-GB" sz="1100" b="1">
                          <a:solidFill>
                            <a:schemeClr val="tx1"/>
                          </a:solidFill>
                          <a:effectLst/>
                          <a:latin typeface="+mj-lt"/>
                          <a:cs typeface="Calibri" panose="020F0502020204030204" pitchFamily="34" charset="0"/>
                        </a:rPr>
                        <a:t>2</a:t>
                      </a:r>
                      <a:endParaRPr lang="en-GB" sz="1100" b="1">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tc>
                  <a:txBody>
                    <a:bodyPr/>
                    <a:lstStyle/>
                    <a:p>
                      <a:pPr algn="r">
                        <a:lnSpc>
                          <a:spcPct val="107000"/>
                        </a:lnSpc>
                        <a:spcAft>
                          <a:spcPts val="800"/>
                        </a:spcAft>
                      </a:pPr>
                      <a:r>
                        <a:rPr lang="en-GB" sz="1100" b="1" dirty="0">
                          <a:solidFill>
                            <a:schemeClr val="tx1"/>
                          </a:solidFill>
                          <a:effectLst/>
                          <a:latin typeface="+mj-lt"/>
                          <a:cs typeface="Calibri" panose="020F0502020204030204" pitchFamily="34" charset="0"/>
                        </a:rPr>
                        <a:t>2</a:t>
                      </a:r>
                      <a:endParaRPr lang="en-GB" sz="1100" b="1" dirty="0">
                        <a:solidFill>
                          <a:schemeClr val="tx1"/>
                        </a:solidFill>
                        <a:effectLst/>
                        <a:latin typeface="+mj-lt"/>
                        <a:ea typeface="Calibri" panose="020F0502020204030204" pitchFamily="34" charset="0"/>
                        <a:cs typeface="Calibri" panose="020F0502020204030204" pitchFamily="34" charset="0"/>
                      </a:endParaRPr>
                    </a:p>
                  </a:txBody>
                  <a:tcPr marL="44450" marR="44450" marT="0" marB="0" anchor="b"/>
                </a:tc>
                <a:extLst>
                  <a:ext uri="{0D108BD9-81ED-4DB2-BD59-A6C34878D82A}">
                    <a16:rowId xmlns:a16="http://schemas.microsoft.com/office/drawing/2014/main" val="1049242002"/>
                  </a:ext>
                </a:extLst>
              </a:tr>
            </a:tbl>
          </a:graphicData>
        </a:graphic>
      </p:graphicFrame>
      <p:pic>
        <p:nvPicPr>
          <p:cNvPr id="64" name="Immagine 63">
            <a:extLst>
              <a:ext uri="{FF2B5EF4-FFF2-40B4-BE49-F238E27FC236}">
                <a16:creationId xmlns:a16="http://schemas.microsoft.com/office/drawing/2014/main" id="{6C84C876-E661-50F3-CE58-CD622598047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00768" y="1142578"/>
            <a:ext cx="7602167" cy="4833683"/>
          </a:xfrm>
          <a:prstGeom prst="rect">
            <a:avLst/>
          </a:prstGeom>
          <a:noFill/>
          <a:ln>
            <a:noFill/>
          </a:ln>
        </p:spPr>
      </p:pic>
      <mc:AlternateContent xmlns:mc="http://schemas.openxmlformats.org/markup-compatibility/2006" xmlns:a14="http://schemas.microsoft.com/office/drawing/2010/main">
        <mc:Choice Requires="a14">
          <p:graphicFrame>
            <p:nvGraphicFramePr>
              <p:cNvPr id="65" name="Tabella 64">
                <a:extLst>
                  <a:ext uri="{FF2B5EF4-FFF2-40B4-BE49-F238E27FC236}">
                    <a16:creationId xmlns:a16="http://schemas.microsoft.com/office/drawing/2014/main" id="{B20711DA-B883-70AD-A42E-83C4ACB7690F}"/>
                  </a:ext>
                </a:extLst>
              </p:cNvPr>
              <p:cNvGraphicFramePr>
                <a:graphicFrameLocks noGrp="1"/>
              </p:cNvGraphicFramePr>
              <p:nvPr>
                <p:extLst>
                  <p:ext uri="{D42A27DB-BD31-4B8C-83A1-F6EECF244321}">
                    <p14:modId xmlns:p14="http://schemas.microsoft.com/office/powerpoint/2010/main" val="1237440147"/>
                  </p:ext>
                </p:extLst>
              </p:nvPr>
            </p:nvGraphicFramePr>
            <p:xfrm>
              <a:off x="103085" y="2970386"/>
              <a:ext cx="4230813" cy="3296301"/>
            </p:xfrm>
            <a:graphic>
              <a:graphicData uri="http://schemas.openxmlformats.org/drawingml/2006/table">
                <a:tbl>
                  <a:tblPr firstRow="1" firstCol="1" bandRow="1">
                    <a:tableStyleId>{5C22544A-7EE6-4342-B048-85BDC9FD1C3A}</a:tableStyleId>
                  </a:tblPr>
                  <a:tblGrid>
                    <a:gridCol w="1213950">
                      <a:extLst>
                        <a:ext uri="{9D8B030D-6E8A-4147-A177-3AD203B41FA5}">
                          <a16:colId xmlns:a16="http://schemas.microsoft.com/office/drawing/2014/main" val="3704176453"/>
                        </a:ext>
                      </a:extLst>
                    </a:gridCol>
                    <a:gridCol w="902770">
                      <a:extLst>
                        <a:ext uri="{9D8B030D-6E8A-4147-A177-3AD203B41FA5}">
                          <a16:colId xmlns:a16="http://schemas.microsoft.com/office/drawing/2014/main" val="2646019257"/>
                        </a:ext>
                      </a:extLst>
                    </a:gridCol>
                    <a:gridCol w="1054857">
                      <a:extLst>
                        <a:ext uri="{9D8B030D-6E8A-4147-A177-3AD203B41FA5}">
                          <a16:colId xmlns:a16="http://schemas.microsoft.com/office/drawing/2014/main" val="2203089251"/>
                        </a:ext>
                      </a:extLst>
                    </a:gridCol>
                    <a:gridCol w="1059236">
                      <a:extLst>
                        <a:ext uri="{9D8B030D-6E8A-4147-A177-3AD203B41FA5}">
                          <a16:colId xmlns:a16="http://schemas.microsoft.com/office/drawing/2014/main" val="4277718983"/>
                        </a:ext>
                      </a:extLst>
                    </a:gridCol>
                  </a:tblGrid>
                  <a:tr h="232229">
                    <a:tc>
                      <a:txBody>
                        <a:bodyPr/>
                        <a:lstStyle/>
                        <a:p>
                          <a:pPr>
                            <a:lnSpc>
                              <a:spcPct val="107000"/>
                            </a:lnSpc>
                            <a:spcAft>
                              <a:spcPts val="800"/>
                            </a:spcAft>
                          </a:pPr>
                          <a:r>
                            <a:rPr lang="en-GB" sz="1500" b="1" dirty="0">
                              <a:solidFill>
                                <a:srgbClr val="FF0000"/>
                              </a:solidFill>
                              <a:effectLst/>
                              <a:latin typeface="+mj-lt"/>
                            </a:rPr>
                            <a:t>Transistors</a:t>
                          </a:r>
                          <a:endParaRPr lang="en-GB" sz="1500" b="1" dirty="0">
                            <a:solidFill>
                              <a:srgbClr val="FF0000"/>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latin typeface="+mj-lt"/>
                            </a:rPr>
                            <a:t>Width </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latin typeface="+mj-lt"/>
                            </a:rPr>
                            <a:t>Length </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latin typeface="+mj-lt"/>
                            </a:rPr>
                            <a:t>Multiplier</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3663399885"/>
                      </a:ext>
                    </a:extLst>
                  </a:tr>
                  <a:tr h="383009">
                    <a:tc>
                      <a:txBody>
                        <a:bodyPr/>
                        <a:lstStyle/>
                        <a:p>
                          <a:pPr>
                            <a:lnSpc>
                              <a:spcPct val="107000"/>
                            </a:lnSpc>
                            <a:spcAft>
                              <a:spcPts val="800"/>
                            </a:spcAft>
                          </a:pPr>
                          <a:r>
                            <a:rPr lang="en-GB" sz="1500" b="1" dirty="0">
                              <a:solidFill>
                                <a:schemeClr val="tx1"/>
                              </a:solidFill>
                              <a:effectLst/>
                              <a:latin typeface="+mj-lt"/>
                            </a:rPr>
                            <a:t>MP2, MP3 </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𝟗𝐮𝐦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𝟐𝐮𝐦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𝟖</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065699809"/>
                      </a:ext>
                    </a:extLst>
                  </a:tr>
                  <a:tr h="383009">
                    <a:tc>
                      <a:txBody>
                        <a:bodyPr/>
                        <a:lstStyle/>
                        <a:p>
                          <a:pPr>
                            <a:lnSpc>
                              <a:spcPct val="107000"/>
                            </a:lnSpc>
                            <a:spcAft>
                              <a:spcPts val="800"/>
                            </a:spcAft>
                          </a:pPr>
                          <a:r>
                            <a:rPr lang="en-GB" sz="1500" b="1" dirty="0">
                              <a:solidFill>
                                <a:schemeClr val="tx1"/>
                              </a:solidFill>
                              <a:effectLst/>
                              <a:latin typeface="+mj-lt"/>
                            </a:rPr>
                            <a:t>MP1, MP0</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𝟏𝟎𝐮𝐦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𝟐𝐮𝐦</m:t>
                                </m:r>
                              </m:oMath>
                            </m:oMathPara>
                          </a14:m>
                          <a:endParaRPr lang="en-GB" sz="1500" b="1">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𝟐</m:t>
                                </m:r>
                              </m:oMath>
                            </m:oMathPara>
                          </a14:m>
                          <a:endParaRPr lang="en-GB" sz="1500" b="1">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929031396"/>
                      </a:ext>
                    </a:extLst>
                  </a:tr>
                  <a:tr h="383009">
                    <a:tc>
                      <a:txBody>
                        <a:bodyPr/>
                        <a:lstStyle/>
                        <a:p>
                          <a:pPr>
                            <a:lnSpc>
                              <a:spcPct val="107000"/>
                            </a:lnSpc>
                            <a:spcAft>
                              <a:spcPts val="800"/>
                            </a:spcAft>
                          </a:pPr>
                          <a:r>
                            <a:rPr lang="en-GB" sz="1500" b="1" dirty="0">
                              <a:solidFill>
                                <a:schemeClr val="tx1"/>
                              </a:solidFill>
                              <a:effectLst/>
                              <a:latin typeface="+mj-lt"/>
                            </a:rPr>
                            <a:t>MN0, MN1</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𝟔𝐮𝐦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𝟓𝟎𝟎𝐧𝐦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𝟏𝟐</m:t>
                                </m:r>
                              </m:oMath>
                            </m:oMathPara>
                          </a14:m>
                          <a:endParaRPr lang="en-GB" sz="1500" b="1">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107012938"/>
                      </a:ext>
                    </a:extLst>
                  </a:tr>
                  <a:tr h="383009">
                    <a:tc>
                      <a:txBody>
                        <a:bodyPr/>
                        <a:lstStyle/>
                        <a:p>
                          <a:pPr>
                            <a:lnSpc>
                              <a:spcPct val="107000"/>
                            </a:lnSpc>
                            <a:spcAft>
                              <a:spcPts val="800"/>
                            </a:spcAft>
                          </a:pPr>
                          <a:r>
                            <a:rPr lang="en-GB" sz="1500" b="1" dirty="0">
                              <a:solidFill>
                                <a:schemeClr val="tx1"/>
                              </a:solidFill>
                              <a:effectLst/>
                              <a:latin typeface="+mj-lt"/>
                            </a:rPr>
                            <a:t>MN2</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𝟏𝟎𝐮𝐦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𝟐𝐮𝐦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m:t>
                                </m:r>
                              </m:oMath>
                            </m:oMathPara>
                          </a14:m>
                          <a:endParaRPr lang="en-GB" sz="1500" b="1">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742422751"/>
                      </a:ext>
                    </a:extLst>
                  </a:tr>
                  <a:tr h="383009">
                    <a:tc>
                      <a:txBody>
                        <a:bodyPr/>
                        <a:lstStyle/>
                        <a:p>
                          <a:pPr>
                            <a:lnSpc>
                              <a:spcPct val="107000"/>
                            </a:lnSpc>
                            <a:spcAft>
                              <a:spcPts val="800"/>
                            </a:spcAft>
                          </a:pPr>
                          <a:r>
                            <a:rPr lang="en-GB" sz="1500" b="1" dirty="0">
                              <a:solidFill>
                                <a:schemeClr val="tx1"/>
                              </a:solidFill>
                              <a:effectLst/>
                              <a:latin typeface="+mj-lt"/>
                            </a:rPr>
                            <a:t>MN5, MN4</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𝟓𝐮𝐦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𝟒𝐮𝐦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m:t>
                                </m:r>
                              </m:oMath>
                            </m:oMathPara>
                          </a14:m>
                          <a:endParaRPr lang="en-GB" sz="1500" b="1">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959406209"/>
                      </a:ext>
                    </a:extLst>
                  </a:tr>
                  <a:tr h="383009">
                    <a:tc>
                      <a:txBody>
                        <a:bodyPr/>
                        <a:lstStyle/>
                        <a:p>
                          <a:pPr>
                            <a:lnSpc>
                              <a:spcPct val="107000"/>
                            </a:lnSpc>
                            <a:spcAft>
                              <a:spcPts val="800"/>
                            </a:spcAft>
                          </a:pPr>
                          <a:r>
                            <a:rPr lang="en-GB" sz="1500" b="1" dirty="0">
                              <a:solidFill>
                                <a:schemeClr val="tx1"/>
                              </a:solidFill>
                              <a:effectLst/>
                              <a:latin typeface="+mj-lt"/>
                            </a:rPr>
                            <a:t>MN8</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𝟏𝐮𝐦</m:t>
                                </m:r>
                              </m:oMath>
                            </m:oMathPara>
                          </a14:m>
                          <a:endParaRPr lang="en-GB" sz="1500" b="1">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18441187"/>
                      </a:ext>
                    </a:extLst>
                  </a:tr>
                  <a:tr h="383009">
                    <a:tc>
                      <a:txBody>
                        <a:bodyPr/>
                        <a:lstStyle/>
                        <a:p>
                          <a:pPr>
                            <a:lnSpc>
                              <a:spcPct val="107000"/>
                            </a:lnSpc>
                            <a:spcAft>
                              <a:spcPts val="800"/>
                            </a:spcAft>
                          </a:pPr>
                          <a:r>
                            <a:rPr lang="en-GB" sz="1500" b="1" dirty="0">
                              <a:solidFill>
                                <a:schemeClr val="tx1"/>
                              </a:solidFill>
                              <a:effectLst/>
                              <a:latin typeface="+mj-lt"/>
                            </a:rPr>
                            <a:t>MP4&lt;1:5&gt;</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𝟏𝟏𝐮𝐦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𝟏𝟏𝐮𝐦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311382250"/>
                      </a:ext>
                    </a:extLst>
                  </a:tr>
                  <a:tr h="383009">
                    <a:tc>
                      <a:txBody>
                        <a:bodyPr/>
                        <a:lstStyle/>
                        <a:p>
                          <a:pPr>
                            <a:lnSpc>
                              <a:spcPct val="107000"/>
                            </a:lnSpc>
                            <a:spcAft>
                              <a:spcPts val="800"/>
                            </a:spcAft>
                          </a:pPr>
                          <a:r>
                            <a:rPr lang="en-GB" sz="1500" b="1" dirty="0">
                              <a:solidFill>
                                <a:schemeClr val="tx1"/>
                              </a:solidFill>
                              <a:effectLst/>
                              <a:latin typeface="+mj-lt"/>
                            </a:rPr>
                            <a:t>MN10&lt;1:5&gt;</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𝟏𝟏𝐮𝐦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𝟏𝟏𝐮𝐦</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500" b="1" i="1" smtClean="0">
                                    <a:solidFill>
                                      <a:schemeClr val="tx1"/>
                                    </a:solidFill>
                                    <a:effectLst/>
                                    <a:latin typeface="Cambria Math" panose="02040503050406030204" pitchFamily="18" charset="0"/>
                                  </a:rPr>
                                  <m:t>𝟏</m:t>
                                </m:r>
                              </m:oMath>
                            </m:oMathPara>
                          </a14:m>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989718265"/>
                      </a:ext>
                    </a:extLst>
                  </a:tr>
                </a:tbl>
              </a:graphicData>
            </a:graphic>
          </p:graphicFrame>
        </mc:Choice>
        <mc:Fallback xmlns="">
          <p:graphicFrame>
            <p:nvGraphicFramePr>
              <p:cNvPr id="65" name="Tabella 64">
                <a:extLst>
                  <a:ext uri="{FF2B5EF4-FFF2-40B4-BE49-F238E27FC236}">
                    <a16:creationId xmlns:a16="http://schemas.microsoft.com/office/drawing/2014/main" id="{B20711DA-B883-70AD-A42E-83C4ACB7690F}"/>
                  </a:ext>
                </a:extLst>
              </p:cNvPr>
              <p:cNvGraphicFramePr>
                <a:graphicFrameLocks noGrp="1"/>
              </p:cNvGraphicFramePr>
              <p:nvPr>
                <p:extLst>
                  <p:ext uri="{D42A27DB-BD31-4B8C-83A1-F6EECF244321}">
                    <p14:modId xmlns:p14="http://schemas.microsoft.com/office/powerpoint/2010/main" val="1237440147"/>
                  </p:ext>
                </p:extLst>
              </p:nvPr>
            </p:nvGraphicFramePr>
            <p:xfrm>
              <a:off x="103085" y="2970386"/>
              <a:ext cx="4230813" cy="3296301"/>
            </p:xfrm>
            <a:graphic>
              <a:graphicData uri="http://schemas.openxmlformats.org/drawingml/2006/table">
                <a:tbl>
                  <a:tblPr firstRow="1" firstCol="1" bandRow="1">
                    <a:tableStyleId>{5C22544A-7EE6-4342-B048-85BDC9FD1C3A}</a:tableStyleId>
                  </a:tblPr>
                  <a:tblGrid>
                    <a:gridCol w="1213950">
                      <a:extLst>
                        <a:ext uri="{9D8B030D-6E8A-4147-A177-3AD203B41FA5}">
                          <a16:colId xmlns:a16="http://schemas.microsoft.com/office/drawing/2014/main" val="3704176453"/>
                        </a:ext>
                      </a:extLst>
                    </a:gridCol>
                    <a:gridCol w="902770">
                      <a:extLst>
                        <a:ext uri="{9D8B030D-6E8A-4147-A177-3AD203B41FA5}">
                          <a16:colId xmlns:a16="http://schemas.microsoft.com/office/drawing/2014/main" val="2646019257"/>
                        </a:ext>
                      </a:extLst>
                    </a:gridCol>
                    <a:gridCol w="1054857">
                      <a:extLst>
                        <a:ext uri="{9D8B030D-6E8A-4147-A177-3AD203B41FA5}">
                          <a16:colId xmlns:a16="http://schemas.microsoft.com/office/drawing/2014/main" val="2203089251"/>
                        </a:ext>
                      </a:extLst>
                    </a:gridCol>
                    <a:gridCol w="1059236">
                      <a:extLst>
                        <a:ext uri="{9D8B030D-6E8A-4147-A177-3AD203B41FA5}">
                          <a16:colId xmlns:a16="http://schemas.microsoft.com/office/drawing/2014/main" val="4277718983"/>
                        </a:ext>
                      </a:extLst>
                    </a:gridCol>
                  </a:tblGrid>
                  <a:tr h="232229">
                    <a:tc>
                      <a:txBody>
                        <a:bodyPr/>
                        <a:lstStyle/>
                        <a:p>
                          <a:pPr>
                            <a:lnSpc>
                              <a:spcPct val="107000"/>
                            </a:lnSpc>
                            <a:spcAft>
                              <a:spcPts val="800"/>
                            </a:spcAft>
                          </a:pPr>
                          <a:r>
                            <a:rPr lang="en-GB" sz="1500" b="1" dirty="0">
                              <a:solidFill>
                                <a:srgbClr val="FF0000"/>
                              </a:solidFill>
                              <a:effectLst/>
                              <a:latin typeface="+mj-lt"/>
                            </a:rPr>
                            <a:t>Transistors</a:t>
                          </a:r>
                          <a:endParaRPr lang="en-GB" sz="1500" b="1" dirty="0">
                            <a:solidFill>
                              <a:srgbClr val="FF0000"/>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latin typeface="+mj-lt"/>
                            </a:rPr>
                            <a:t>Width </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latin typeface="+mj-lt"/>
                            </a:rPr>
                            <a:t>Length </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nSpc>
                              <a:spcPct val="107000"/>
                            </a:lnSpc>
                            <a:spcAft>
                              <a:spcPts val="800"/>
                            </a:spcAft>
                          </a:pPr>
                          <a:r>
                            <a:rPr lang="en-GB" sz="1500" b="1" dirty="0">
                              <a:solidFill>
                                <a:schemeClr val="tx1"/>
                              </a:solidFill>
                              <a:effectLst/>
                              <a:latin typeface="+mj-lt"/>
                            </a:rPr>
                            <a:t>Multiplier</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3663399885"/>
                      </a:ext>
                    </a:extLst>
                  </a:tr>
                  <a:tr h="383009">
                    <a:tc>
                      <a:txBody>
                        <a:bodyPr/>
                        <a:lstStyle/>
                        <a:p>
                          <a:pPr>
                            <a:lnSpc>
                              <a:spcPct val="107000"/>
                            </a:lnSpc>
                            <a:spcAft>
                              <a:spcPts val="800"/>
                            </a:spcAft>
                          </a:pPr>
                          <a:r>
                            <a:rPr lang="en-GB" sz="1500" b="1" dirty="0">
                              <a:solidFill>
                                <a:schemeClr val="tx1"/>
                              </a:solidFill>
                              <a:effectLst/>
                              <a:latin typeface="+mj-lt"/>
                            </a:rPr>
                            <a:t>MP2, MP3 </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US"/>
                        </a:p>
                      </a:txBody>
                      <a:tcPr marL="68580" marR="68580" marT="0" marB="0">
                        <a:blipFill>
                          <a:blip r:embed="rId5"/>
                          <a:stretch>
                            <a:fillRect l="-134228" t="-74603" r="-236242" b="-703175"/>
                          </a:stretch>
                        </a:blipFill>
                      </a:tcPr>
                    </a:tc>
                    <a:tc>
                      <a:txBody>
                        <a:bodyPr/>
                        <a:lstStyle/>
                        <a:p>
                          <a:endParaRPr lang="en-US"/>
                        </a:p>
                      </a:txBody>
                      <a:tcPr marL="68580" marR="68580" marT="0" marB="0">
                        <a:blipFill>
                          <a:blip r:embed="rId5"/>
                          <a:stretch>
                            <a:fillRect l="-201734" t="-74603" r="-103468" b="-703175"/>
                          </a:stretch>
                        </a:blipFill>
                      </a:tcPr>
                    </a:tc>
                    <a:tc>
                      <a:txBody>
                        <a:bodyPr/>
                        <a:lstStyle/>
                        <a:p>
                          <a:endParaRPr lang="en-US"/>
                        </a:p>
                      </a:txBody>
                      <a:tcPr marL="68580" marR="68580" marT="0" marB="0">
                        <a:blipFill>
                          <a:blip r:embed="rId5"/>
                          <a:stretch>
                            <a:fillRect l="-300000" t="-74603" r="-2874" b="-703175"/>
                          </a:stretch>
                        </a:blipFill>
                      </a:tcPr>
                    </a:tc>
                    <a:extLst>
                      <a:ext uri="{0D108BD9-81ED-4DB2-BD59-A6C34878D82A}">
                        <a16:rowId xmlns:a16="http://schemas.microsoft.com/office/drawing/2014/main" val="1065699809"/>
                      </a:ext>
                    </a:extLst>
                  </a:tr>
                  <a:tr h="383009">
                    <a:tc>
                      <a:txBody>
                        <a:bodyPr/>
                        <a:lstStyle/>
                        <a:p>
                          <a:pPr>
                            <a:lnSpc>
                              <a:spcPct val="107000"/>
                            </a:lnSpc>
                            <a:spcAft>
                              <a:spcPts val="800"/>
                            </a:spcAft>
                          </a:pPr>
                          <a:r>
                            <a:rPr lang="en-GB" sz="1500" b="1" dirty="0">
                              <a:solidFill>
                                <a:schemeClr val="tx1"/>
                              </a:solidFill>
                              <a:effectLst/>
                              <a:latin typeface="+mj-lt"/>
                            </a:rPr>
                            <a:t>MP1, MP0</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US"/>
                        </a:p>
                      </a:txBody>
                      <a:tcPr marL="68580" marR="68580" marT="0" marB="0">
                        <a:blipFill>
                          <a:blip r:embed="rId5"/>
                          <a:stretch>
                            <a:fillRect l="-134228" t="-174603" r="-236242" b="-603175"/>
                          </a:stretch>
                        </a:blipFill>
                      </a:tcPr>
                    </a:tc>
                    <a:tc>
                      <a:txBody>
                        <a:bodyPr/>
                        <a:lstStyle/>
                        <a:p>
                          <a:endParaRPr lang="en-US"/>
                        </a:p>
                      </a:txBody>
                      <a:tcPr marL="68580" marR="68580" marT="0" marB="0">
                        <a:blipFill>
                          <a:blip r:embed="rId5"/>
                          <a:stretch>
                            <a:fillRect l="-201734" t="-174603" r="-103468" b="-603175"/>
                          </a:stretch>
                        </a:blipFill>
                      </a:tcPr>
                    </a:tc>
                    <a:tc>
                      <a:txBody>
                        <a:bodyPr/>
                        <a:lstStyle/>
                        <a:p>
                          <a:endParaRPr lang="en-US"/>
                        </a:p>
                      </a:txBody>
                      <a:tcPr marL="68580" marR="68580" marT="0" marB="0">
                        <a:blipFill>
                          <a:blip r:embed="rId5"/>
                          <a:stretch>
                            <a:fillRect l="-300000" t="-174603" r="-2874" b="-603175"/>
                          </a:stretch>
                        </a:blipFill>
                      </a:tcPr>
                    </a:tc>
                    <a:extLst>
                      <a:ext uri="{0D108BD9-81ED-4DB2-BD59-A6C34878D82A}">
                        <a16:rowId xmlns:a16="http://schemas.microsoft.com/office/drawing/2014/main" val="3929031396"/>
                      </a:ext>
                    </a:extLst>
                  </a:tr>
                  <a:tr h="383009">
                    <a:tc>
                      <a:txBody>
                        <a:bodyPr/>
                        <a:lstStyle/>
                        <a:p>
                          <a:pPr>
                            <a:lnSpc>
                              <a:spcPct val="107000"/>
                            </a:lnSpc>
                            <a:spcAft>
                              <a:spcPts val="800"/>
                            </a:spcAft>
                          </a:pPr>
                          <a:r>
                            <a:rPr lang="en-GB" sz="1500" b="1" dirty="0">
                              <a:solidFill>
                                <a:schemeClr val="tx1"/>
                              </a:solidFill>
                              <a:effectLst/>
                              <a:latin typeface="+mj-lt"/>
                            </a:rPr>
                            <a:t>MN0, MN1</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US"/>
                        </a:p>
                      </a:txBody>
                      <a:tcPr marL="68580" marR="68580" marT="0" marB="0">
                        <a:blipFill>
                          <a:blip r:embed="rId5"/>
                          <a:stretch>
                            <a:fillRect l="-134228" t="-274603" r="-236242" b="-503175"/>
                          </a:stretch>
                        </a:blipFill>
                      </a:tcPr>
                    </a:tc>
                    <a:tc>
                      <a:txBody>
                        <a:bodyPr/>
                        <a:lstStyle/>
                        <a:p>
                          <a:endParaRPr lang="en-US"/>
                        </a:p>
                      </a:txBody>
                      <a:tcPr marL="68580" marR="68580" marT="0" marB="0">
                        <a:blipFill>
                          <a:blip r:embed="rId5"/>
                          <a:stretch>
                            <a:fillRect l="-201734" t="-274603" r="-103468" b="-503175"/>
                          </a:stretch>
                        </a:blipFill>
                      </a:tcPr>
                    </a:tc>
                    <a:tc>
                      <a:txBody>
                        <a:bodyPr/>
                        <a:lstStyle/>
                        <a:p>
                          <a:endParaRPr lang="en-US"/>
                        </a:p>
                      </a:txBody>
                      <a:tcPr marL="68580" marR="68580" marT="0" marB="0">
                        <a:blipFill>
                          <a:blip r:embed="rId5"/>
                          <a:stretch>
                            <a:fillRect l="-300000" t="-274603" r="-2874" b="-503175"/>
                          </a:stretch>
                        </a:blipFill>
                      </a:tcPr>
                    </a:tc>
                    <a:extLst>
                      <a:ext uri="{0D108BD9-81ED-4DB2-BD59-A6C34878D82A}">
                        <a16:rowId xmlns:a16="http://schemas.microsoft.com/office/drawing/2014/main" val="3107012938"/>
                      </a:ext>
                    </a:extLst>
                  </a:tr>
                  <a:tr h="383009">
                    <a:tc>
                      <a:txBody>
                        <a:bodyPr/>
                        <a:lstStyle/>
                        <a:p>
                          <a:pPr>
                            <a:lnSpc>
                              <a:spcPct val="107000"/>
                            </a:lnSpc>
                            <a:spcAft>
                              <a:spcPts val="800"/>
                            </a:spcAft>
                          </a:pPr>
                          <a:r>
                            <a:rPr lang="en-GB" sz="1500" b="1" dirty="0">
                              <a:solidFill>
                                <a:schemeClr val="tx1"/>
                              </a:solidFill>
                              <a:effectLst/>
                              <a:latin typeface="+mj-lt"/>
                            </a:rPr>
                            <a:t>MN2</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US"/>
                        </a:p>
                      </a:txBody>
                      <a:tcPr marL="68580" marR="68580" marT="0" marB="0">
                        <a:blipFill>
                          <a:blip r:embed="rId5"/>
                          <a:stretch>
                            <a:fillRect l="-134228" t="-374603" r="-236242" b="-403175"/>
                          </a:stretch>
                        </a:blipFill>
                      </a:tcPr>
                    </a:tc>
                    <a:tc>
                      <a:txBody>
                        <a:bodyPr/>
                        <a:lstStyle/>
                        <a:p>
                          <a:endParaRPr lang="en-US"/>
                        </a:p>
                      </a:txBody>
                      <a:tcPr marL="68580" marR="68580" marT="0" marB="0">
                        <a:blipFill>
                          <a:blip r:embed="rId5"/>
                          <a:stretch>
                            <a:fillRect l="-201734" t="-374603" r="-103468" b="-403175"/>
                          </a:stretch>
                        </a:blipFill>
                      </a:tcPr>
                    </a:tc>
                    <a:tc>
                      <a:txBody>
                        <a:bodyPr/>
                        <a:lstStyle/>
                        <a:p>
                          <a:endParaRPr lang="en-US"/>
                        </a:p>
                      </a:txBody>
                      <a:tcPr marL="68580" marR="68580" marT="0" marB="0">
                        <a:blipFill>
                          <a:blip r:embed="rId5"/>
                          <a:stretch>
                            <a:fillRect l="-300000" t="-374603" r="-2874" b="-403175"/>
                          </a:stretch>
                        </a:blipFill>
                      </a:tcPr>
                    </a:tc>
                    <a:extLst>
                      <a:ext uri="{0D108BD9-81ED-4DB2-BD59-A6C34878D82A}">
                        <a16:rowId xmlns:a16="http://schemas.microsoft.com/office/drawing/2014/main" val="742422751"/>
                      </a:ext>
                    </a:extLst>
                  </a:tr>
                  <a:tr h="383009">
                    <a:tc>
                      <a:txBody>
                        <a:bodyPr/>
                        <a:lstStyle/>
                        <a:p>
                          <a:pPr>
                            <a:lnSpc>
                              <a:spcPct val="107000"/>
                            </a:lnSpc>
                            <a:spcAft>
                              <a:spcPts val="800"/>
                            </a:spcAft>
                          </a:pPr>
                          <a:r>
                            <a:rPr lang="en-GB" sz="1500" b="1" dirty="0">
                              <a:solidFill>
                                <a:schemeClr val="tx1"/>
                              </a:solidFill>
                              <a:effectLst/>
                              <a:latin typeface="+mj-lt"/>
                            </a:rPr>
                            <a:t>MN5, MN4</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US"/>
                        </a:p>
                      </a:txBody>
                      <a:tcPr marL="68580" marR="68580" marT="0" marB="0">
                        <a:blipFill>
                          <a:blip r:embed="rId5"/>
                          <a:stretch>
                            <a:fillRect l="-134228" t="-482258" r="-236242" b="-309677"/>
                          </a:stretch>
                        </a:blipFill>
                      </a:tcPr>
                    </a:tc>
                    <a:tc>
                      <a:txBody>
                        <a:bodyPr/>
                        <a:lstStyle/>
                        <a:p>
                          <a:endParaRPr lang="en-US"/>
                        </a:p>
                      </a:txBody>
                      <a:tcPr marL="68580" marR="68580" marT="0" marB="0">
                        <a:blipFill>
                          <a:blip r:embed="rId5"/>
                          <a:stretch>
                            <a:fillRect l="-201734" t="-482258" r="-103468" b="-309677"/>
                          </a:stretch>
                        </a:blipFill>
                      </a:tcPr>
                    </a:tc>
                    <a:tc>
                      <a:txBody>
                        <a:bodyPr/>
                        <a:lstStyle/>
                        <a:p>
                          <a:endParaRPr lang="en-US"/>
                        </a:p>
                      </a:txBody>
                      <a:tcPr marL="68580" marR="68580" marT="0" marB="0">
                        <a:blipFill>
                          <a:blip r:embed="rId5"/>
                          <a:stretch>
                            <a:fillRect l="-300000" t="-482258" r="-2874" b="-309677"/>
                          </a:stretch>
                        </a:blipFill>
                      </a:tcPr>
                    </a:tc>
                    <a:extLst>
                      <a:ext uri="{0D108BD9-81ED-4DB2-BD59-A6C34878D82A}">
                        <a16:rowId xmlns:a16="http://schemas.microsoft.com/office/drawing/2014/main" val="1959406209"/>
                      </a:ext>
                    </a:extLst>
                  </a:tr>
                  <a:tr h="383009">
                    <a:tc>
                      <a:txBody>
                        <a:bodyPr/>
                        <a:lstStyle/>
                        <a:p>
                          <a:pPr>
                            <a:lnSpc>
                              <a:spcPct val="107000"/>
                            </a:lnSpc>
                            <a:spcAft>
                              <a:spcPts val="800"/>
                            </a:spcAft>
                          </a:pPr>
                          <a:r>
                            <a:rPr lang="en-GB" sz="1500" b="1" dirty="0">
                              <a:solidFill>
                                <a:schemeClr val="tx1"/>
                              </a:solidFill>
                              <a:effectLst/>
                              <a:latin typeface="+mj-lt"/>
                            </a:rPr>
                            <a:t>MN8</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US"/>
                        </a:p>
                      </a:txBody>
                      <a:tcPr marL="68580" marR="68580" marT="0" marB="0">
                        <a:blipFill>
                          <a:blip r:embed="rId5"/>
                          <a:stretch>
                            <a:fillRect l="-134228" t="-573016" r="-236242" b="-204762"/>
                          </a:stretch>
                        </a:blipFill>
                      </a:tcPr>
                    </a:tc>
                    <a:tc>
                      <a:txBody>
                        <a:bodyPr/>
                        <a:lstStyle/>
                        <a:p>
                          <a:endParaRPr lang="en-US"/>
                        </a:p>
                      </a:txBody>
                      <a:tcPr marL="68580" marR="68580" marT="0" marB="0">
                        <a:blipFill>
                          <a:blip r:embed="rId5"/>
                          <a:stretch>
                            <a:fillRect l="-201734" t="-573016" r="-103468" b="-204762"/>
                          </a:stretch>
                        </a:blipFill>
                      </a:tcPr>
                    </a:tc>
                    <a:tc>
                      <a:txBody>
                        <a:bodyPr/>
                        <a:lstStyle/>
                        <a:p>
                          <a:endParaRPr lang="en-US"/>
                        </a:p>
                      </a:txBody>
                      <a:tcPr marL="68580" marR="68580" marT="0" marB="0">
                        <a:blipFill>
                          <a:blip r:embed="rId5"/>
                          <a:stretch>
                            <a:fillRect l="-300000" t="-573016" r="-2874" b="-204762"/>
                          </a:stretch>
                        </a:blipFill>
                      </a:tcPr>
                    </a:tc>
                    <a:extLst>
                      <a:ext uri="{0D108BD9-81ED-4DB2-BD59-A6C34878D82A}">
                        <a16:rowId xmlns:a16="http://schemas.microsoft.com/office/drawing/2014/main" val="318441187"/>
                      </a:ext>
                    </a:extLst>
                  </a:tr>
                  <a:tr h="383009">
                    <a:tc>
                      <a:txBody>
                        <a:bodyPr/>
                        <a:lstStyle/>
                        <a:p>
                          <a:pPr>
                            <a:lnSpc>
                              <a:spcPct val="107000"/>
                            </a:lnSpc>
                            <a:spcAft>
                              <a:spcPts val="800"/>
                            </a:spcAft>
                          </a:pPr>
                          <a:r>
                            <a:rPr lang="en-GB" sz="1500" b="1" dirty="0">
                              <a:solidFill>
                                <a:schemeClr val="tx1"/>
                              </a:solidFill>
                              <a:effectLst/>
                              <a:latin typeface="+mj-lt"/>
                            </a:rPr>
                            <a:t>MP4&lt;1:5&gt;</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US"/>
                        </a:p>
                      </a:txBody>
                      <a:tcPr marL="68580" marR="68580" marT="0" marB="0">
                        <a:blipFill>
                          <a:blip r:embed="rId5"/>
                          <a:stretch>
                            <a:fillRect l="-134228" t="-673016" r="-236242" b="-104762"/>
                          </a:stretch>
                        </a:blipFill>
                      </a:tcPr>
                    </a:tc>
                    <a:tc>
                      <a:txBody>
                        <a:bodyPr/>
                        <a:lstStyle/>
                        <a:p>
                          <a:endParaRPr lang="en-US"/>
                        </a:p>
                      </a:txBody>
                      <a:tcPr marL="68580" marR="68580" marT="0" marB="0">
                        <a:blipFill>
                          <a:blip r:embed="rId5"/>
                          <a:stretch>
                            <a:fillRect l="-201734" t="-673016" r="-103468" b="-104762"/>
                          </a:stretch>
                        </a:blipFill>
                      </a:tcPr>
                    </a:tc>
                    <a:tc>
                      <a:txBody>
                        <a:bodyPr/>
                        <a:lstStyle/>
                        <a:p>
                          <a:endParaRPr lang="en-US"/>
                        </a:p>
                      </a:txBody>
                      <a:tcPr marL="68580" marR="68580" marT="0" marB="0">
                        <a:blipFill>
                          <a:blip r:embed="rId5"/>
                          <a:stretch>
                            <a:fillRect l="-300000" t="-673016" r="-2874" b="-104762"/>
                          </a:stretch>
                        </a:blipFill>
                      </a:tcPr>
                    </a:tc>
                    <a:extLst>
                      <a:ext uri="{0D108BD9-81ED-4DB2-BD59-A6C34878D82A}">
                        <a16:rowId xmlns:a16="http://schemas.microsoft.com/office/drawing/2014/main" val="2311382250"/>
                      </a:ext>
                    </a:extLst>
                  </a:tr>
                  <a:tr h="383009">
                    <a:tc>
                      <a:txBody>
                        <a:bodyPr/>
                        <a:lstStyle/>
                        <a:p>
                          <a:pPr>
                            <a:lnSpc>
                              <a:spcPct val="107000"/>
                            </a:lnSpc>
                            <a:spcAft>
                              <a:spcPts val="800"/>
                            </a:spcAft>
                          </a:pPr>
                          <a:r>
                            <a:rPr lang="en-GB" sz="1500" b="1" dirty="0">
                              <a:solidFill>
                                <a:schemeClr val="tx1"/>
                              </a:solidFill>
                              <a:effectLst/>
                              <a:latin typeface="+mj-lt"/>
                            </a:rPr>
                            <a:t>MN10&lt;1:5&gt;</a:t>
                          </a:r>
                          <a:endParaRPr lang="en-GB" sz="15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endParaRPr lang="en-US"/>
                        </a:p>
                      </a:txBody>
                      <a:tcPr marL="68580" marR="68580" marT="0" marB="0">
                        <a:blipFill>
                          <a:blip r:embed="rId5"/>
                          <a:stretch>
                            <a:fillRect l="-134228" t="-773016" r="-236242" b="-4762"/>
                          </a:stretch>
                        </a:blipFill>
                      </a:tcPr>
                    </a:tc>
                    <a:tc>
                      <a:txBody>
                        <a:bodyPr/>
                        <a:lstStyle/>
                        <a:p>
                          <a:endParaRPr lang="en-US"/>
                        </a:p>
                      </a:txBody>
                      <a:tcPr marL="68580" marR="68580" marT="0" marB="0">
                        <a:blipFill>
                          <a:blip r:embed="rId5"/>
                          <a:stretch>
                            <a:fillRect l="-201734" t="-773016" r="-103468" b="-4762"/>
                          </a:stretch>
                        </a:blipFill>
                      </a:tcPr>
                    </a:tc>
                    <a:tc>
                      <a:txBody>
                        <a:bodyPr/>
                        <a:lstStyle/>
                        <a:p>
                          <a:endParaRPr lang="en-US"/>
                        </a:p>
                      </a:txBody>
                      <a:tcPr marL="68580" marR="68580" marT="0" marB="0">
                        <a:blipFill>
                          <a:blip r:embed="rId5"/>
                          <a:stretch>
                            <a:fillRect l="-300000" t="-773016" r="-2874" b="-4762"/>
                          </a:stretch>
                        </a:blipFill>
                      </a:tcPr>
                    </a:tc>
                    <a:extLst>
                      <a:ext uri="{0D108BD9-81ED-4DB2-BD59-A6C34878D82A}">
                        <a16:rowId xmlns:a16="http://schemas.microsoft.com/office/drawing/2014/main" val="3989718265"/>
                      </a:ext>
                    </a:extLst>
                  </a:tr>
                </a:tbl>
              </a:graphicData>
            </a:graphic>
          </p:graphicFrame>
        </mc:Fallback>
      </mc:AlternateContent>
      <mc:AlternateContent xmlns:mc="http://schemas.openxmlformats.org/markup-compatibility/2006" xmlns:a14="http://schemas.microsoft.com/office/drawing/2010/main">
        <mc:Choice Requires="a14">
          <p:sp>
            <p:nvSpPr>
              <p:cNvPr id="67" name="CasellaDiTesto 66">
                <a:extLst>
                  <a:ext uri="{FF2B5EF4-FFF2-40B4-BE49-F238E27FC236}">
                    <a16:creationId xmlns:a16="http://schemas.microsoft.com/office/drawing/2014/main" id="{307E7609-F6AC-BCEC-0664-FDB7A023F7B1}"/>
                  </a:ext>
                </a:extLst>
              </p:cNvPr>
              <p:cNvSpPr txBox="1"/>
              <p:nvPr/>
            </p:nvSpPr>
            <p:spPr>
              <a:xfrm>
                <a:off x="-11264359" y="2993523"/>
                <a:ext cx="11117179" cy="236737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400" b="1" i="1" smtClean="0">
                          <a:latin typeface="Cambria Math" panose="02040503050406030204" pitchFamily="18" charset="0"/>
                        </a:rPr>
                        <m:t>𝑷𝒐𝒘𝒆𝒓</m:t>
                      </m:r>
                      <m:r>
                        <a:rPr lang="en-GB" sz="1400" b="1" i="0">
                          <a:latin typeface="Cambria Math" panose="02040503050406030204" pitchFamily="18" charset="0"/>
                        </a:rPr>
                        <m:t> </m:t>
                      </m:r>
                      <m:r>
                        <a:rPr lang="en-GB" sz="1400" b="1" i="1">
                          <a:latin typeface="Cambria Math" panose="02040503050406030204" pitchFamily="18" charset="0"/>
                        </a:rPr>
                        <m:t>𝒄𝒐𝒏𝒔𝒖𝒎𝒑𝒕𝒊𝒐𝒏</m:t>
                      </m:r>
                      <m:r>
                        <a:rPr lang="en-GB" sz="1400" b="1" i="0">
                          <a:latin typeface="Cambria Math" panose="02040503050406030204" pitchFamily="18" charset="0"/>
                        </a:rPr>
                        <m:t> = </m:t>
                      </m:r>
                      <m:r>
                        <a:rPr lang="en-GB" sz="1400" b="1" i="0">
                          <a:latin typeface="Cambria Math" panose="02040503050406030204" pitchFamily="18" charset="0"/>
                        </a:rPr>
                        <m:t>𝟐𝟏</m:t>
                      </m:r>
                      <m:r>
                        <a:rPr lang="en-GB" sz="1400" b="1" i="0">
                          <a:latin typeface="Cambria Math" panose="02040503050406030204" pitchFamily="18" charset="0"/>
                        </a:rPr>
                        <m:t>.</m:t>
                      </m:r>
                      <m:r>
                        <a:rPr lang="en-GB" sz="1400" b="1" i="0">
                          <a:latin typeface="Cambria Math" panose="02040503050406030204" pitchFamily="18" charset="0"/>
                        </a:rPr>
                        <m:t>𝟏𝟏𝟒</m:t>
                      </m:r>
                      <m:r>
                        <a:rPr lang="en-GB" sz="1400" b="1" i="1">
                          <a:latin typeface="Cambria Math" panose="02040503050406030204" pitchFamily="18" charset="0"/>
                        </a:rPr>
                        <m:t>𝒖𝑾</m:t>
                      </m:r>
                      <m:r>
                        <a:rPr lang="en-GB" sz="1400" b="1" i="0">
                          <a:latin typeface="Cambria Math" panose="02040503050406030204" pitchFamily="18" charset="0"/>
                        </a:rPr>
                        <m:t> </m:t>
                      </m:r>
                      <m:d>
                        <m:dPr>
                          <m:ctrlPr>
                            <a:rPr lang="en-GB" sz="1400" b="1" i="1">
                              <a:latin typeface="Cambria Math" panose="02040503050406030204" pitchFamily="18" charset="0"/>
                            </a:rPr>
                          </m:ctrlPr>
                        </m:dPr>
                        <m:e>
                          <m:r>
                            <a:rPr lang="en-GB" sz="1400" b="1" i="1">
                              <a:latin typeface="Cambria Math" panose="02040503050406030204" pitchFamily="18" charset="0"/>
                            </a:rPr>
                            <m:t>𝒊𝒏</m:t>
                          </m:r>
                          <m:r>
                            <a:rPr lang="en-GB" sz="1400" b="1" i="0">
                              <a:latin typeface="Cambria Math" panose="02040503050406030204" pitchFamily="18" charset="0"/>
                            </a:rPr>
                            <m:t> </m:t>
                          </m:r>
                          <m:r>
                            <a:rPr lang="en-GB" sz="1400" b="1" i="1">
                              <a:latin typeface="Cambria Math" panose="02040503050406030204" pitchFamily="18" charset="0"/>
                            </a:rPr>
                            <m:t>𝑻𝑺𝑴𝑪</m:t>
                          </m:r>
                          <m:r>
                            <a:rPr lang="en-GB" sz="1400" b="1" i="0">
                              <a:latin typeface="Cambria Math" panose="02040503050406030204" pitchFamily="18" charset="0"/>
                            </a:rPr>
                            <m:t> </m:t>
                          </m:r>
                          <m:r>
                            <a:rPr lang="en-GB" sz="1400" b="1" i="1">
                              <a:latin typeface="Cambria Math" panose="02040503050406030204" pitchFamily="18" charset="0"/>
                            </a:rPr>
                            <m:t>𝒓𝒆𝒔𝒖𝒍𝒕𝒆𝒅</m:t>
                          </m:r>
                          <m:r>
                            <a:rPr lang="en-GB" sz="1400" b="1" i="0">
                              <a:latin typeface="Cambria Math" panose="02040503050406030204" pitchFamily="18" charset="0"/>
                            </a:rPr>
                            <m:t> </m:t>
                          </m:r>
                          <m:r>
                            <a:rPr lang="en-GB" sz="1400" b="1" i="1">
                              <a:latin typeface="Cambria Math" panose="02040503050406030204" pitchFamily="18" charset="0"/>
                            </a:rPr>
                            <m:t>𝒕𝒐</m:t>
                          </m:r>
                          <m:r>
                            <a:rPr lang="en-GB" sz="1400" b="1" i="0">
                              <a:latin typeface="Cambria Math" panose="02040503050406030204" pitchFamily="18" charset="0"/>
                            </a:rPr>
                            <m:t> </m:t>
                          </m:r>
                          <m:r>
                            <a:rPr lang="en-GB" sz="1400" b="1" i="1">
                              <a:latin typeface="Cambria Math" panose="02040503050406030204" pitchFamily="18" charset="0"/>
                            </a:rPr>
                            <m:t>𝒃𝒆</m:t>
                          </m:r>
                          <m:r>
                            <a:rPr lang="en-GB" sz="1400" b="1" i="0">
                              <a:latin typeface="Cambria Math" panose="02040503050406030204" pitchFamily="18" charset="0"/>
                            </a:rPr>
                            <m:t>  </m:t>
                          </m:r>
                          <m:r>
                            <a:rPr lang="en-GB" sz="1400" b="1" i="0">
                              <a:latin typeface="Cambria Math" panose="02040503050406030204" pitchFamily="18" charset="0"/>
                            </a:rPr>
                            <m:t>𝟐𝟒</m:t>
                          </m:r>
                          <m:r>
                            <a:rPr lang="en-GB" sz="1400" b="1" i="0">
                              <a:latin typeface="Cambria Math" panose="02040503050406030204" pitchFamily="18" charset="0"/>
                            </a:rPr>
                            <m:t>.</m:t>
                          </m:r>
                          <m:r>
                            <a:rPr lang="en-GB" sz="1400" b="1" i="0">
                              <a:latin typeface="Cambria Math" panose="02040503050406030204" pitchFamily="18" charset="0"/>
                            </a:rPr>
                            <m:t>𝟓</m:t>
                          </m:r>
                          <m:r>
                            <a:rPr lang="en-GB" sz="1400" b="1" i="1">
                              <a:latin typeface="Cambria Math" panose="02040503050406030204" pitchFamily="18" charset="0"/>
                            </a:rPr>
                            <m:t>𝒖𝑾</m:t>
                          </m:r>
                        </m:e>
                      </m:d>
                      <m:r>
                        <a:rPr lang="en-GB" sz="1400" b="1" i="0">
                          <a:latin typeface="Cambria Math" panose="02040503050406030204" pitchFamily="18" charset="0"/>
                        </a:rPr>
                        <m:t> </m:t>
                      </m:r>
                    </m:oMath>
                  </m:oMathPara>
                </a14:m>
                <a:endParaRPr lang="it-IT" sz="1400" b="1"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latin typeface="Cambria Math" panose="02040503050406030204" pitchFamily="18" charset="0"/>
                        </a:rPr>
                        <m:t>𝑳𝒐𝒐𝒑</m:t>
                      </m:r>
                      <m:r>
                        <a:rPr lang="en-GB" sz="1400" b="1" i="0">
                          <a:latin typeface="Cambria Math" panose="02040503050406030204" pitchFamily="18" charset="0"/>
                        </a:rPr>
                        <m:t> </m:t>
                      </m:r>
                      <m:r>
                        <a:rPr lang="en-GB" sz="1400" b="1" i="1">
                          <a:latin typeface="Cambria Math" panose="02040503050406030204" pitchFamily="18" charset="0"/>
                        </a:rPr>
                        <m:t>𝑮𝒂𝒊𝒏</m:t>
                      </m:r>
                      <m:r>
                        <a:rPr lang="en-GB" sz="1400" b="1" i="0">
                          <a:latin typeface="Cambria Math" panose="02040503050406030204" pitchFamily="18" charset="0"/>
                        </a:rPr>
                        <m:t> = </m:t>
                      </m:r>
                      <m:r>
                        <a:rPr lang="en-GB" sz="1400" b="1" i="0">
                          <a:latin typeface="Cambria Math" panose="02040503050406030204" pitchFamily="18" charset="0"/>
                        </a:rPr>
                        <m:t>𝟒𝟗</m:t>
                      </m:r>
                      <m:r>
                        <a:rPr lang="en-GB" sz="1400" b="1" i="0">
                          <a:latin typeface="Cambria Math" panose="02040503050406030204" pitchFamily="18" charset="0"/>
                        </a:rPr>
                        <m:t>.</m:t>
                      </m:r>
                      <m:r>
                        <a:rPr lang="en-GB" sz="1400" b="1" i="0">
                          <a:latin typeface="Cambria Math" panose="02040503050406030204" pitchFamily="18" charset="0"/>
                        </a:rPr>
                        <m:t>𝟏𝟑</m:t>
                      </m:r>
                      <m:r>
                        <a:rPr lang="en-GB" sz="1400" b="1" i="1">
                          <a:latin typeface="Cambria Math" panose="02040503050406030204" pitchFamily="18" charset="0"/>
                        </a:rPr>
                        <m:t>𝒅𝒃</m:t>
                      </m:r>
                      <m:r>
                        <a:rPr lang="en-GB" sz="1400" b="1" i="0">
                          <a:latin typeface="Cambria Math" panose="02040503050406030204" pitchFamily="18" charset="0"/>
                        </a:rPr>
                        <m:t> </m:t>
                      </m:r>
                      <m:d>
                        <m:dPr>
                          <m:ctrlPr>
                            <a:rPr lang="en-GB" sz="1400" b="1" i="1">
                              <a:latin typeface="Cambria Math" panose="02040503050406030204" pitchFamily="18" charset="0"/>
                            </a:rPr>
                          </m:ctrlPr>
                        </m:dPr>
                        <m:e>
                          <m:r>
                            <a:rPr lang="en-GB" sz="1400" b="1" i="1">
                              <a:latin typeface="Cambria Math" panose="02040503050406030204" pitchFamily="18" charset="0"/>
                            </a:rPr>
                            <m:t>𝒊𝒏</m:t>
                          </m:r>
                          <m:r>
                            <a:rPr lang="en-GB" sz="1400" b="1" i="0">
                              <a:latin typeface="Cambria Math" panose="02040503050406030204" pitchFamily="18" charset="0"/>
                            </a:rPr>
                            <m:t> </m:t>
                          </m:r>
                          <m:r>
                            <a:rPr lang="en-GB" sz="1400" b="1" i="1">
                              <a:latin typeface="Cambria Math" panose="02040503050406030204" pitchFamily="18" charset="0"/>
                            </a:rPr>
                            <m:t>𝑻𝑺𝑴𝑪</m:t>
                          </m:r>
                          <m:r>
                            <a:rPr lang="en-GB" sz="1400" b="1" i="0">
                              <a:latin typeface="Cambria Math" panose="02040503050406030204" pitchFamily="18" charset="0"/>
                            </a:rPr>
                            <m:t> </m:t>
                          </m:r>
                          <m:r>
                            <a:rPr lang="en-GB" sz="1400" b="1" i="1">
                              <a:latin typeface="Cambria Math" panose="02040503050406030204" pitchFamily="18" charset="0"/>
                            </a:rPr>
                            <m:t>𝒓𝒆𝒔𝒖𝒍𝒕𝒆𝒅</m:t>
                          </m:r>
                          <m:r>
                            <a:rPr lang="en-GB" sz="1400" b="1" i="0">
                              <a:latin typeface="Cambria Math" panose="02040503050406030204" pitchFamily="18" charset="0"/>
                            </a:rPr>
                            <m:t> </m:t>
                          </m:r>
                          <m:r>
                            <a:rPr lang="en-GB" sz="1400" b="1" i="1">
                              <a:latin typeface="Cambria Math" panose="02040503050406030204" pitchFamily="18" charset="0"/>
                            </a:rPr>
                            <m:t>𝒕𝒐</m:t>
                          </m:r>
                          <m:r>
                            <a:rPr lang="en-GB" sz="1400" b="1" i="0">
                              <a:latin typeface="Cambria Math" panose="02040503050406030204" pitchFamily="18" charset="0"/>
                            </a:rPr>
                            <m:t> </m:t>
                          </m:r>
                          <m:r>
                            <a:rPr lang="en-GB" sz="1400" b="1" i="1">
                              <a:latin typeface="Cambria Math" panose="02040503050406030204" pitchFamily="18" charset="0"/>
                            </a:rPr>
                            <m:t>𝒃𝒆</m:t>
                          </m:r>
                          <m:r>
                            <a:rPr lang="en-GB" sz="1400" b="1" i="0">
                              <a:latin typeface="Cambria Math" panose="02040503050406030204" pitchFamily="18" charset="0"/>
                            </a:rPr>
                            <m:t> </m:t>
                          </m:r>
                          <m:r>
                            <a:rPr lang="en-GB" sz="1400" b="1" i="0">
                              <a:latin typeface="Cambria Math" panose="02040503050406030204" pitchFamily="18" charset="0"/>
                            </a:rPr>
                            <m:t>𝟒𝟗</m:t>
                          </m:r>
                          <m:r>
                            <a:rPr lang="en-GB" sz="1400" b="1" i="1">
                              <a:latin typeface="Cambria Math" panose="02040503050406030204" pitchFamily="18" charset="0"/>
                            </a:rPr>
                            <m:t>𝒅𝒃</m:t>
                          </m:r>
                        </m:e>
                      </m:d>
                      <m:r>
                        <a:rPr lang="en-GB" sz="1400" b="1" i="0">
                          <a:latin typeface="Cambria Math" panose="02040503050406030204" pitchFamily="18" charset="0"/>
                        </a:rPr>
                        <m:t> </m:t>
                      </m:r>
                    </m:oMath>
                  </m:oMathPara>
                </a14:m>
                <a:endParaRPr lang="it-IT" sz="1400" b="1"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latin typeface="Cambria Math" panose="02040503050406030204" pitchFamily="18" charset="0"/>
                        </a:rPr>
                        <m:t>𝑷𝒉𝒂𝒔𝒆</m:t>
                      </m:r>
                      <m:r>
                        <a:rPr lang="en-GB" sz="1400" b="1" i="0">
                          <a:latin typeface="Cambria Math" panose="02040503050406030204" pitchFamily="18" charset="0"/>
                        </a:rPr>
                        <m:t> </m:t>
                      </m:r>
                      <m:r>
                        <a:rPr lang="en-GB" sz="1400" b="1" i="1">
                          <a:latin typeface="Cambria Math" panose="02040503050406030204" pitchFamily="18" charset="0"/>
                        </a:rPr>
                        <m:t>𝑴𝒂𝒓𝒈𝒊𝒏</m:t>
                      </m:r>
                      <m:r>
                        <a:rPr lang="en-GB" sz="1400" b="1" i="0">
                          <a:latin typeface="Cambria Math" panose="02040503050406030204" pitchFamily="18" charset="0"/>
                        </a:rPr>
                        <m:t> = </m:t>
                      </m:r>
                      <m:r>
                        <a:rPr lang="en-GB" sz="1400" b="1" i="0">
                          <a:latin typeface="Cambria Math" panose="02040503050406030204" pitchFamily="18" charset="0"/>
                        </a:rPr>
                        <m:t>𝟔𝟗</m:t>
                      </m:r>
                      <m:r>
                        <a:rPr lang="en-GB" sz="1400" b="1" i="0">
                          <a:latin typeface="Cambria Math" panose="02040503050406030204" pitchFamily="18" charset="0"/>
                        </a:rPr>
                        <m:t>.</m:t>
                      </m:r>
                      <m:r>
                        <a:rPr lang="en-GB" sz="1400" b="1" i="0">
                          <a:latin typeface="Cambria Math" panose="02040503050406030204" pitchFamily="18" charset="0"/>
                        </a:rPr>
                        <m:t>𝟒𝟗</m:t>
                      </m:r>
                      <m:r>
                        <a:rPr lang="en-GB" sz="1400" b="1" i="1">
                          <a:latin typeface="Cambria Math" panose="02040503050406030204" pitchFamily="18" charset="0"/>
                        </a:rPr>
                        <m:t>𝒅𝒆𝒈</m:t>
                      </m:r>
                      <m:r>
                        <a:rPr lang="en-GB" sz="1400" b="1" i="0">
                          <a:latin typeface="Cambria Math" panose="02040503050406030204" pitchFamily="18" charset="0"/>
                        </a:rPr>
                        <m:t> </m:t>
                      </m:r>
                      <m:d>
                        <m:dPr>
                          <m:ctrlPr>
                            <a:rPr lang="en-GB" sz="1400" b="1" i="1">
                              <a:latin typeface="Cambria Math" panose="02040503050406030204" pitchFamily="18" charset="0"/>
                            </a:rPr>
                          </m:ctrlPr>
                        </m:dPr>
                        <m:e>
                          <m:r>
                            <a:rPr lang="en-GB" sz="1400" b="1" i="1">
                              <a:latin typeface="Cambria Math" panose="02040503050406030204" pitchFamily="18" charset="0"/>
                            </a:rPr>
                            <m:t>𝒊𝒏</m:t>
                          </m:r>
                          <m:r>
                            <a:rPr lang="en-GB" sz="1400" b="1" i="0">
                              <a:latin typeface="Cambria Math" panose="02040503050406030204" pitchFamily="18" charset="0"/>
                            </a:rPr>
                            <m:t> </m:t>
                          </m:r>
                          <m:r>
                            <a:rPr lang="en-GB" sz="1400" b="1" i="1">
                              <a:latin typeface="Cambria Math" panose="02040503050406030204" pitchFamily="18" charset="0"/>
                            </a:rPr>
                            <m:t>𝑻𝑺𝑴𝑪</m:t>
                          </m:r>
                          <m:r>
                            <a:rPr lang="en-GB" sz="1400" b="1" i="0">
                              <a:latin typeface="Cambria Math" panose="02040503050406030204" pitchFamily="18" charset="0"/>
                            </a:rPr>
                            <m:t> </m:t>
                          </m:r>
                          <m:r>
                            <a:rPr lang="en-GB" sz="1400" b="1" i="1">
                              <a:latin typeface="Cambria Math" panose="02040503050406030204" pitchFamily="18" charset="0"/>
                            </a:rPr>
                            <m:t>𝒓𝒆𝒔𝒖𝒍𝒕𝒆𝒅</m:t>
                          </m:r>
                          <m:r>
                            <a:rPr lang="en-GB" sz="1400" b="1" i="0">
                              <a:latin typeface="Cambria Math" panose="02040503050406030204" pitchFamily="18" charset="0"/>
                            </a:rPr>
                            <m:t> </m:t>
                          </m:r>
                          <m:r>
                            <a:rPr lang="en-GB" sz="1400" b="1" i="1">
                              <a:latin typeface="Cambria Math" panose="02040503050406030204" pitchFamily="18" charset="0"/>
                            </a:rPr>
                            <m:t>𝒕𝒐</m:t>
                          </m:r>
                          <m:r>
                            <a:rPr lang="en-GB" sz="1400" b="1" i="0">
                              <a:latin typeface="Cambria Math" panose="02040503050406030204" pitchFamily="18" charset="0"/>
                            </a:rPr>
                            <m:t> </m:t>
                          </m:r>
                          <m:r>
                            <a:rPr lang="en-GB" sz="1400" b="1" i="1">
                              <a:latin typeface="Cambria Math" panose="02040503050406030204" pitchFamily="18" charset="0"/>
                            </a:rPr>
                            <m:t>𝒃𝒆</m:t>
                          </m:r>
                          <m:r>
                            <a:rPr lang="en-GB" sz="1400" b="1" i="0">
                              <a:latin typeface="Cambria Math" panose="02040503050406030204" pitchFamily="18" charset="0"/>
                            </a:rPr>
                            <m:t>  </m:t>
                          </m:r>
                          <m:r>
                            <a:rPr lang="en-GB" sz="1400" b="1" i="0">
                              <a:latin typeface="Cambria Math" panose="02040503050406030204" pitchFamily="18" charset="0"/>
                            </a:rPr>
                            <m:t>𝟕𝟎</m:t>
                          </m:r>
                          <m:r>
                            <a:rPr lang="en-GB" sz="1400" b="1" i="0">
                              <a:latin typeface="Cambria Math" panose="02040503050406030204" pitchFamily="18" charset="0"/>
                            </a:rPr>
                            <m:t>.</m:t>
                          </m:r>
                          <m:r>
                            <a:rPr lang="en-GB" sz="1400" b="1" i="0">
                              <a:latin typeface="Cambria Math" panose="02040503050406030204" pitchFamily="18" charset="0"/>
                            </a:rPr>
                            <m:t>𝟎</m:t>
                          </m:r>
                          <m:r>
                            <a:rPr lang="en-GB" sz="1400" b="1" i="1">
                              <a:latin typeface="Cambria Math" panose="02040503050406030204" pitchFamily="18" charset="0"/>
                            </a:rPr>
                            <m:t>𝒅𝒆𝒈</m:t>
                          </m:r>
                        </m:e>
                      </m:d>
                    </m:oMath>
                  </m:oMathPara>
                </a14:m>
                <a:endParaRPr lang="it-IT" sz="1400" b="1"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latin typeface="Cambria Math" panose="02040503050406030204" pitchFamily="18" charset="0"/>
                        </a:rPr>
                        <m:t>𝑩𝑾𝒄𝒍𝒐𝒔𝒆𝒅</m:t>
                      </m:r>
                      <m:r>
                        <a:rPr lang="en-GB" sz="1400" b="1" i="0">
                          <a:latin typeface="Cambria Math" panose="02040503050406030204" pitchFamily="18" charset="0"/>
                        </a:rPr>
                        <m:t> </m:t>
                      </m:r>
                      <m:r>
                        <a:rPr lang="en-GB" sz="1400" b="1" i="1">
                          <a:latin typeface="Cambria Math" panose="02040503050406030204" pitchFamily="18" charset="0"/>
                        </a:rPr>
                        <m:t>𝒍𝒐𝒐</m:t>
                      </m:r>
                      <m:sSub>
                        <m:sSubPr>
                          <m:ctrlPr>
                            <a:rPr lang="en-GB" sz="1400" b="1" i="1">
                              <a:solidFill>
                                <a:srgbClr val="836967"/>
                              </a:solidFill>
                              <a:latin typeface="Cambria Math" panose="02040503050406030204" pitchFamily="18" charset="0"/>
                            </a:rPr>
                          </m:ctrlPr>
                        </m:sSubPr>
                        <m:e>
                          <m:r>
                            <a:rPr lang="en-GB" sz="1400" b="1" i="1">
                              <a:latin typeface="Cambria Math" panose="02040503050406030204" pitchFamily="18" charset="0"/>
                            </a:rPr>
                            <m:t>𝒑</m:t>
                          </m:r>
                        </m:e>
                        <m:sub>
                          <m:r>
                            <a:rPr lang="en-GB" sz="1400" b="1" i="1">
                              <a:latin typeface="Cambria Math" panose="02040503050406030204" pitchFamily="18" charset="0"/>
                            </a:rPr>
                            <m:t>𝒂𝒕</m:t>
                          </m:r>
                          <m:r>
                            <a:rPr lang="en-GB" sz="1400" b="1" i="0">
                              <a:latin typeface="Cambria Math" panose="02040503050406030204" pitchFamily="18" charset="0"/>
                            </a:rPr>
                            <m:t>−</m:t>
                          </m:r>
                          <m:r>
                            <a:rPr lang="en-GB" sz="1400" b="1" i="0">
                              <a:latin typeface="Cambria Math" panose="02040503050406030204" pitchFamily="18" charset="0"/>
                            </a:rPr>
                            <m:t>𝟑</m:t>
                          </m:r>
                          <m:r>
                            <a:rPr lang="en-GB" sz="1400" b="1" i="1">
                              <a:latin typeface="Cambria Math" panose="02040503050406030204" pitchFamily="18" charset="0"/>
                            </a:rPr>
                            <m:t>𝒅𝑩</m:t>
                          </m:r>
                        </m:sub>
                      </m:sSub>
                      <m:r>
                        <a:rPr lang="en-GB" sz="1400" b="1" i="0">
                          <a:latin typeface="Cambria Math" panose="02040503050406030204" pitchFamily="18" charset="0"/>
                        </a:rPr>
                        <m:t>= </m:t>
                      </m:r>
                      <m:r>
                        <a:rPr lang="en-GB" sz="1400" b="1" i="0">
                          <a:latin typeface="Cambria Math" panose="02040503050406030204" pitchFamily="18" charset="0"/>
                        </a:rPr>
                        <m:t>𝟏</m:t>
                      </m:r>
                      <m:r>
                        <a:rPr lang="en-GB" sz="1400" b="1" i="0">
                          <a:latin typeface="Cambria Math" panose="02040503050406030204" pitchFamily="18" charset="0"/>
                        </a:rPr>
                        <m:t>.</m:t>
                      </m:r>
                      <m:r>
                        <a:rPr lang="en-GB" sz="1400" b="1" i="0">
                          <a:latin typeface="Cambria Math" panose="02040503050406030204" pitchFamily="18" charset="0"/>
                        </a:rPr>
                        <m:t>𝟖𝟐𝟑𝟓𝟖</m:t>
                      </m:r>
                      <m:r>
                        <a:rPr lang="en-GB" sz="1400" b="1" i="1">
                          <a:latin typeface="Cambria Math" panose="02040503050406030204" pitchFamily="18" charset="0"/>
                        </a:rPr>
                        <m:t>𝑴𝑯𝒛</m:t>
                      </m:r>
                      <m:r>
                        <a:rPr lang="en-GB" sz="1400" b="1" i="0">
                          <a:latin typeface="Cambria Math" panose="02040503050406030204" pitchFamily="18" charset="0"/>
                        </a:rPr>
                        <m:t> </m:t>
                      </m:r>
                      <m:d>
                        <m:dPr>
                          <m:ctrlPr>
                            <a:rPr lang="en-GB" sz="1400" b="1" i="1">
                              <a:latin typeface="Cambria Math" panose="02040503050406030204" pitchFamily="18" charset="0"/>
                            </a:rPr>
                          </m:ctrlPr>
                        </m:dPr>
                        <m:e>
                          <m:r>
                            <a:rPr lang="en-GB" sz="1400" b="1" i="1">
                              <a:latin typeface="Cambria Math" panose="02040503050406030204" pitchFamily="18" charset="0"/>
                            </a:rPr>
                            <m:t>𝒊𝒏</m:t>
                          </m:r>
                          <m:r>
                            <a:rPr lang="en-GB" sz="1400" b="1" i="0">
                              <a:latin typeface="Cambria Math" panose="02040503050406030204" pitchFamily="18" charset="0"/>
                            </a:rPr>
                            <m:t> </m:t>
                          </m:r>
                          <m:r>
                            <a:rPr lang="en-GB" sz="1400" b="1" i="1">
                              <a:latin typeface="Cambria Math" panose="02040503050406030204" pitchFamily="18" charset="0"/>
                            </a:rPr>
                            <m:t>𝑻𝑺𝑴𝑪</m:t>
                          </m:r>
                          <m:r>
                            <a:rPr lang="en-GB" sz="1400" b="1" i="0">
                              <a:latin typeface="Cambria Math" panose="02040503050406030204" pitchFamily="18" charset="0"/>
                            </a:rPr>
                            <m:t> </m:t>
                          </m:r>
                          <m:r>
                            <a:rPr lang="en-GB" sz="1400" b="1" i="1">
                              <a:latin typeface="Cambria Math" panose="02040503050406030204" pitchFamily="18" charset="0"/>
                            </a:rPr>
                            <m:t>𝒓𝒆𝒔𝒖𝒍𝒕𝒆𝒅</m:t>
                          </m:r>
                          <m:r>
                            <a:rPr lang="en-GB" sz="1400" b="1" i="0">
                              <a:latin typeface="Cambria Math" panose="02040503050406030204" pitchFamily="18" charset="0"/>
                            </a:rPr>
                            <m:t> </m:t>
                          </m:r>
                          <m:r>
                            <a:rPr lang="en-GB" sz="1400" b="1" i="1">
                              <a:latin typeface="Cambria Math" panose="02040503050406030204" pitchFamily="18" charset="0"/>
                            </a:rPr>
                            <m:t>𝒕𝒐</m:t>
                          </m:r>
                          <m:r>
                            <a:rPr lang="en-GB" sz="1400" b="1" i="0">
                              <a:latin typeface="Cambria Math" panose="02040503050406030204" pitchFamily="18" charset="0"/>
                            </a:rPr>
                            <m:t> </m:t>
                          </m:r>
                          <m:r>
                            <a:rPr lang="en-GB" sz="1400" b="1" i="1">
                              <a:latin typeface="Cambria Math" panose="02040503050406030204" pitchFamily="18" charset="0"/>
                            </a:rPr>
                            <m:t>𝒃𝒆</m:t>
                          </m:r>
                          <m:r>
                            <a:rPr lang="en-GB" sz="1400" b="1" i="0">
                              <a:latin typeface="Cambria Math" panose="02040503050406030204" pitchFamily="18" charset="0"/>
                            </a:rPr>
                            <m:t>  </m:t>
                          </m:r>
                          <m:r>
                            <a:rPr lang="en-GB" sz="1400" b="1" i="0">
                              <a:latin typeface="Cambria Math" panose="02040503050406030204" pitchFamily="18" charset="0"/>
                            </a:rPr>
                            <m:t>𝟏</m:t>
                          </m:r>
                          <m:r>
                            <a:rPr lang="en-GB" sz="1400" b="1" i="0">
                              <a:latin typeface="Cambria Math" panose="02040503050406030204" pitchFamily="18" charset="0"/>
                            </a:rPr>
                            <m:t>.</m:t>
                          </m:r>
                          <m:r>
                            <a:rPr lang="en-GB" sz="1400" b="1" i="0">
                              <a:latin typeface="Cambria Math" panose="02040503050406030204" pitchFamily="18" charset="0"/>
                            </a:rPr>
                            <m:t>𝟖𝟑𝟖𝟒𝟔</m:t>
                          </m:r>
                          <m:r>
                            <a:rPr lang="en-GB" sz="1400" b="1" i="1">
                              <a:latin typeface="Cambria Math" panose="02040503050406030204" pitchFamily="18" charset="0"/>
                            </a:rPr>
                            <m:t>𝑴𝑯𝒛</m:t>
                          </m:r>
                        </m:e>
                      </m:d>
                    </m:oMath>
                  </m:oMathPara>
                </a14:m>
                <a:endParaRPr lang="it-IT" sz="1400" b="1" dirty="0"/>
              </a:p>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400" b="1" i="1" smtClean="0">
                          <a:effectLst/>
                          <a:latin typeface="Cambria Math" panose="02040503050406030204" pitchFamily="18" charset="0"/>
                          <a:ea typeface="Calibri" panose="020F0502020204030204" pitchFamily="34" charset="0"/>
                          <a:cs typeface="Arial" panose="020B0604020202020204" pitchFamily="34" charset="0"/>
                        </a:rPr>
                        <m:t>𝑺</m:t>
                      </m:r>
                      <m:sSub>
                        <m:sSubPr>
                          <m:ctrlPr>
                            <a:rPr lang="en-GB" sz="1400" b="1" i="1">
                              <a:effectLst/>
                              <a:latin typeface="Cambria Math" panose="02040503050406030204" pitchFamily="18" charset="0"/>
                              <a:ea typeface="Calibri" panose="020F0502020204030204" pitchFamily="34" charset="0"/>
                              <a:cs typeface="Arial" panose="020B0604020202020204" pitchFamily="34" charset="0"/>
                            </a:rPr>
                          </m:ctrlPr>
                        </m:sSubPr>
                        <m:e>
                          <m:r>
                            <a:rPr lang="en-GB" sz="1400" b="1" i="1">
                              <a:effectLst/>
                              <a:latin typeface="Cambria Math" panose="02040503050406030204" pitchFamily="18" charset="0"/>
                              <a:ea typeface="Calibri" panose="020F0502020204030204" pitchFamily="34" charset="0"/>
                              <a:cs typeface="Arial" panose="020B0604020202020204" pitchFamily="34" charset="0"/>
                            </a:rPr>
                            <m:t>𝑹</m:t>
                          </m:r>
                        </m:e>
                        <m:sub>
                          <m:r>
                            <a:rPr lang="en-GB" sz="1400" b="1" i="1">
                              <a:effectLst/>
                              <a:latin typeface="Cambria Math" panose="02040503050406030204" pitchFamily="18" charset="0"/>
                              <a:ea typeface="Calibri" panose="020F0502020204030204" pitchFamily="34" charset="0"/>
                              <a:cs typeface="Arial" panose="020B0604020202020204" pitchFamily="34" charset="0"/>
                            </a:rPr>
                            <m:t>𝑼𝑴𝑪</m:t>
                          </m:r>
                        </m:sub>
                      </m:sSub>
                      <m:r>
                        <a:rPr lang="en-GB" sz="1400" b="1" i="1">
                          <a:effectLst/>
                          <a:latin typeface="Cambria Math" panose="02040503050406030204" pitchFamily="18" charset="0"/>
                          <a:ea typeface="Calibri" panose="020F0502020204030204" pitchFamily="34" charset="0"/>
                          <a:cs typeface="Arial" panose="020B0604020202020204" pitchFamily="34" charset="0"/>
                        </a:rPr>
                        <m:t>=</m:t>
                      </m:r>
                      <m:f>
                        <m:fPr>
                          <m:ctrlPr>
                            <a:rPr lang="en-GB" sz="1400" b="1" i="1">
                              <a:effectLst/>
                              <a:latin typeface="Cambria Math" panose="02040503050406030204" pitchFamily="18" charset="0"/>
                              <a:ea typeface="Calibri" panose="020F0502020204030204" pitchFamily="34" charset="0"/>
                              <a:cs typeface="Arial" panose="020B0604020202020204" pitchFamily="34" charset="0"/>
                            </a:rPr>
                          </m:ctrlPr>
                        </m:fPr>
                        <m:num>
                          <m:r>
                            <a:rPr lang="en-GB" sz="1400" b="1" i="1">
                              <a:effectLst/>
                              <a:latin typeface="Cambria Math" panose="02040503050406030204" pitchFamily="18" charset="0"/>
                              <a:ea typeface="Calibri" panose="020F0502020204030204" pitchFamily="34" charset="0"/>
                              <a:cs typeface="Arial" panose="020B0604020202020204" pitchFamily="34" charset="0"/>
                            </a:rPr>
                            <m:t>𝟏</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𝟐𝟖𝟏𝟗</m:t>
                          </m:r>
                          <m:r>
                            <a:rPr lang="en-GB" sz="1400" b="1" i="1">
                              <a:effectLst/>
                              <a:latin typeface="Cambria Math" panose="02040503050406030204" pitchFamily="18" charset="0"/>
                              <a:ea typeface="Calibri" panose="020F0502020204030204" pitchFamily="34" charset="0"/>
                              <a:cs typeface="Arial" panose="020B0604020202020204" pitchFamily="34" charset="0"/>
                            </a:rPr>
                            <m:t> </m:t>
                          </m:r>
                          <m:r>
                            <a:rPr lang="en-GB" sz="1400" b="1" i="1">
                              <a:effectLst/>
                              <a:latin typeface="Cambria Math" panose="02040503050406030204" pitchFamily="18" charset="0"/>
                              <a:ea typeface="Calibri" panose="020F0502020204030204" pitchFamily="34" charset="0"/>
                              <a:cs typeface="Arial" panose="020B0604020202020204" pitchFamily="34" charset="0"/>
                            </a:rPr>
                            <m:t>𝑽</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𝟓𝟒𝟖</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𝟏𝟐</m:t>
                          </m:r>
                          <m:r>
                            <a:rPr lang="en-GB" sz="1400" b="1" i="1">
                              <a:effectLst/>
                              <a:latin typeface="Cambria Math" panose="02040503050406030204" pitchFamily="18" charset="0"/>
                              <a:ea typeface="Calibri" panose="020F0502020204030204" pitchFamily="34" charset="0"/>
                              <a:cs typeface="Arial" panose="020B0604020202020204" pitchFamily="34" charset="0"/>
                            </a:rPr>
                            <m:t> </m:t>
                          </m:r>
                          <m:r>
                            <a:rPr lang="en-GB" sz="1400" b="1" i="1">
                              <a:effectLst/>
                              <a:latin typeface="Cambria Math" panose="02040503050406030204" pitchFamily="18" charset="0"/>
                              <a:ea typeface="Calibri" panose="020F0502020204030204" pitchFamily="34" charset="0"/>
                              <a:cs typeface="Arial" panose="020B0604020202020204" pitchFamily="34" charset="0"/>
                            </a:rPr>
                            <m:t>𝒎𝑽</m:t>
                          </m:r>
                        </m:num>
                        <m:den>
                          <m:r>
                            <a:rPr lang="en-GB" sz="1400" b="1" i="1">
                              <a:effectLst/>
                              <a:latin typeface="Cambria Math" panose="02040503050406030204" pitchFamily="18" charset="0"/>
                              <a:ea typeface="Calibri" panose="020F0502020204030204" pitchFamily="34" charset="0"/>
                              <a:cs typeface="Arial" panose="020B0604020202020204" pitchFamily="34" charset="0"/>
                            </a:rPr>
                            <m:t>𝟏𝟏</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𝟖𝟖𝟏𝟓𝟑</m:t>
                          </m:r>
                          <m:r>
                            <a:rPr lang="en-GB" sz="1400" b="1" i="1">
                              <a:effectLst/>
                              <a:latin typeface="Cambria Math" panose="02040503050406030204" pitchFamily="18" charset="0"/>
                              <a:ea typeface="Calibri" panose="020F0502020204030204" pitchFamily="34" charset="0"/>
                              <a:cs typeface="Arial" panose="020B0604020202020204" pitchFamily="34" charset="0"/>
                            </a:rPr>
                            <m:t> </m:t>
                          </m:r>
                          <m:r>
                            <a:rPr lang="en-GB" sz="1400" b="1" i="1">
                              <a:effectLst/>
                              <a:latin typeface="Cambria Math" panose="02040503050406030204" pitchFamily="18" charset="0"/>
                              <a:ea typeface="Calibri" panose="020F0502020204030204" pitchFamily="34" charset="0"/>
                              <a:cs typeface="Arial" panose="020B0604020202020204" pitchFamily="34" charset="0"/>
                            </a:rPr>
                            <m:t>𝒖𝒔</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𝟏𝟎</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𝟐𝟑𝟔𝟒𝟖</m:t>
                          </m:r>
                          <m:r>
                            <a:rPr lang="en-GB" sz="1400" b="1" i="1">
                              <a:effectLst/>
                              <a:latin typeface="Cambria Math" panose="02040503050406030204" pitchFamily="18" charset="0"/>
                              <a:ea typeface="Calibri" panose="020F0502020204030204" pitchFamily="34" charset="0"/>
                              <a:cs typeface="Arial" panose="020B0604020202020204" pitchFamily="34" charset="0"/>
                            </a:rPr>
                            <m:t> </m:t>
                          </m:r>
                          <m:r>
                            <a:rPr lang="en-GB" sz="1400" b="1" i="1">
                              <a:effectLst/>
                              <a:latin typeface="Cambria Math" panose="02040503050406030204" pitchFamily="18" charset="0"/>
                              <a:ea typeface="Calibri" panose="020F0502020204030204" pitchFamily="34" charset="0"/>
                              <a:cs typeface="Arial" panose="020B0604020202020204" pitchFamily="34" charset="0"/>
                            </a:rPr>
                            <m:t>𝒖𝒎</m:t>
                          </m:r>
                        </m:den>
                      </m:f>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𝟎</m:t>
                      </m:r>
                      <m:r>
                        <a:rPr lang="en-GB" sz="1400" b="1" i="1">
                          <a:effectLst/>
                          <a:latin typeface="Cambria Math" panose="02040503050406030204" pitchFamily="18" charset="0"/>
                          <a:ea typeface="Calibri" panose="020F0502020204030204" pitchFamily="34" charset="0"/>
                          <a:cs typeface="Arial" panose="020B0604020202020204" pitchFamily="34" charset="0"/>
                        </a:rPr>
                        <m:t>.</m:t>
                      </m:r>
                      <m:r>
                        <a:rPr lang="en-GB" sz="1400" b="1" i="1">
                          <a:effectLst/>
                          <a:latin typeface="Cambria Math" panose="02040503050406030204" pitchFamily="18" charset="0"/>
                          <a:ea typeface="Calibri" panose="020F0502020204030204" pitchFamily="34" charset="0"/>
                          <a:cs typeface="Arial" panose="020B0604020202020204" pitchFamily="34" charset="0"/>
                        </a:rPr>
                        <m:t>𝟒𝟒𝟔𝟎𝟗𝟖𝟗𝟎𝟐</m:t>
                      </m:r>
                      <m:f>
                        <m:fPr>
                          <m:ctrlPr>
                            <a:rPr lang="en-GB" sz="1400" b="1" i="1">
                              <a:effectLst/>
                              <a:latin typeface="Cambria Math" panose="02040503050406030204" pitchFamily="18" charset="0"/>
                              <a:ea typeface="Calibri" panose="020F0502020204030204" pitchFamily="34" charset="0"/>
                              <a:cs typeface="Arial" panose="020B0604020202020204" pitchFamily="34" charset="0"/>
                            </a:rPr>
                          </m:ctrlPr>
                        </m:fPr>
                        <m:num>
                          <m:r>
                            <a:rPr lang="en-GB" sz="1400" b="1" i="1">
                              <a:effectLst/>
                              <a:latin typeface="Cambria Math" panose="02040503050406030204" pitchFamily="18" charset="0"/>
                              <a:ea typeface="Calibri" panose="020F0502020204030204" pitchFamily="34" charset="0"/>
                              <a:cs typeface="Arial" panose="020B0604020202020204" pitchFamily="34" charset="0"/>
                            </a:rPr>
                            <m:t>𝑽</m:t>
                          </m:r>
                        </m:num>
                        <m:den>
                          <m:r>
                            <a:rPr lang="en-GB" sz="1400" b="1" i="1">
                              <a:effectLst/>
                              <a:latin typeface="Cambria Math" panose="02040503050406030204" pitchFamily="18" charset="0"/>
                              <a:ea typeface="Calibri" panose="020F0502020204030204" pitchFamily="34" charset="0"/>
                              <a:cs typeface="Arial" panose="020B0604020202020204" pitchFamily="34" charset="0"/>
                            </a:rPr>
                            <m:t>𝒖𝒔</m:t>
                          </m:r>
                        </m:den>
                      </m:f>
                    </m:oMath>
                  </m:oMathPara>
                </a14:m>
                <a:endParaRPr lang="en-GB" sz="1400" b="1"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800" b="1" i="1">
                          <a:effectLst/>
                          <a:latin typeface="Cambria Math" panose="02040503050406030204" pitchFamily="18" charset="0"/>
                          <a:ea typeface="Calibri" panose="020F0502020204030204" pitchFamily="34" charset="0"/>
                          <a:cs typeface="Arial" panose="020B0604020202020204" pitchFamily="34" charset="0"/>
                        </a:rPr>
                        <m:t>𝑺</m:t>
                      </m:r>
                      <m:sSub>
                        <m:sSubPr>
                          <m:ctrlPr>
                            <a:rPr lang="en-GB" sz="1800" b="1" i="1">
                              <a:effectLst/>
                              <a:latin typeface="Cambria Math" panose="02040503050406030204" pitchFamily="18" charset="0"/>
                              <a:ea typeface="Calibri" panose="020F0502020204030204" pitchFamily="34" charset="0"/>
                              <a:cs typeface="Arial" panose="020B0604020202020204" pitchFamily="34" charset="0"/>
                            </a:rPr>
                          </m:ctrlPr>
                        </m:sSubPr>
                        <m:e>
                          <m:r>
                            <a:rPr lang="en-GB" sz="1800" b="1" i="1">
                              <a:effectLst/>
                              <a:latin typeface="Cambria Math" panose="02040503050406030204" pitchFamily="18" charset="0"/>
                              <a:ea typeface="Calibri" panose="020F0502020204030204" pitchFamily="34" charset="0"/>
                              <a:cs typeface="Arial" panose="020B0604020202020204" pitchFamily="34" charset="0"/>
                            </a:rPr>
                            <m:t>𝑹</m:t>
                          </m:r>
                        </m:e>
                        <m:sub>
                          <m:r>
                            <a:rPr lang="en-GB" sz="1800" b="1" i="1">
                              <a:effectLst/>
                              <a:latin typeface="Cambria Math" panose="02040503050406030204" pitchFamily="18" charset="0"/>
                              <a:ea typeface="Calibri" panose="020F0502020204030204" pitchFamily="34" charset="0"/>
                              <a:cs typeface="Arial" panose="020B0604020202020204" pitchFamily="34" charset="0"/>
                            </a:rPr>
                            <m:t>𝑻𝑺𝑴𝑪</m:t>
                          </m:r>
                        </m:sub>
                      </m:sSub>
                      <m:r>
                        <a:rPr lang="en-GB" sz="1800" b="1" i="1">
                          <a:effectLst/>
                          <a:latin typeface="Cambria Math" panose="02040503050406030204" pitchFamily="18" charset="0"/>
                          <a:ea typeface="Calibri" panose="020F0502020204030204" pitchFamily="34" charset="0"/>
                          <a:cs typeface="Arial" panose="020B0604020202020204" pitchFamily="34" charset="0"/>
                        </a:rPr>
                        <m:t>=</m:t>
                      </m:r>
                      <m:r>
                        <a:rPr lang="en-GB" sz="1800" b="1" i="1">
                          <a:effectLst/>
                          <a:latin typeface="Cambria Math" panose="02040503050406030204" pitchFamily="18" charset="0"/>
                          <a:ea typeface="Calibri" panose="020F0502020204030204" pitchFamily="34" charset="0"/>
                          <a:cs typeface="Arial" panose="020B0604020202020204" pitchFamily="34" charset="0"/>
                        </a:rPr>
                        <m:t>𝟎</m:t>
                      </m:r>
                      <m:r>
                        <a:rPr lang="en-GB" sz="1800" b="1" i="1">
                          <a:effectLst/>
                          <a:latin typeface="Cambria Math" panose="02040503050406030204" pitchFamily="18" charset="0"/>
                          <a:ea typeface="Calibri" panose="020F0502020204030204" pitchFamily="34" charset="0"/>
                          <a:cs typeface="Arial" panose="020B0604020202020204" pitchFamily="34" charset="0"/>
                        </a:rPr>
                        <m:t>.</m:t>
                      </m:r>
                      <m:r>
                        <a:rPr lang="en-GB" sz="1800" b="1" i="1">
                          <a:effectLst/>
                          <a:latin typeface="Cambria Math" panose="02040503050406030204" pitchFamily="18" charset="0"/>
                          <a:ea typeface="Calibri" panose="020F0502020204030204" pitchFamily="34" charset="0"/>
                          <a:cs typeface="Arial" panose="020B0604020202020204" pitchFamily="34" charset="0"/>
                        </a:rPr>
                        <m:t>𝟒𝟖𝟕𝟔𝟐𝟑𝟏𝟗</m:t>
                      </m:r>
                      <m:f>
                        <m:fPr>
                          <m:ctrlPr>
                            <a:rPr lang="en-GB" sz="1800" b="1" i="1">
                              <a:effectLst/>
                              <a:latin typeface="Cambria Math" panose="02040503050406030204" pitchFamily="18" charset="0"/>
                              <a:ea typeface="Calibri" panose="020F0502020204030204" pitchFamily="34" charset="0"/>
                              <a:cs typeface="Arial" panose="020B0604020202020204" pitchFamily="34" charset="0"/>
                            </a:rPr>
                          </m:ctrlPr>
                        </m:fPr>
                        <m:num>
                          <m:r>
                            <a:rPr lang="en-GB" sz="1800" b="1" i="1">
                              <a:effectLst/>
                              <a:latin typeface="Cambria Math" panose="02040503050406030204" pitchFamily="18" charset="0"/>
                              <a:ea typeface="Calibri" panose="020F0502020204030204" pitchFamily="34" charset="0"/>
                              <a:cs typeface="Arial" panose="020B0604020202020204" pitchFamily="34" charset="0"/>
                            </a:rPr>
                            <m:t>𝑽</m:t>
                          </m:r>
                        </m:num>
                        <m:den>
                          <m:r>
                            <a:rPr lang="en-GB" sz="1800" b="1" i="1">
                              <a:effectLst/>
                              <a:latin typeface="Cambria Math" panose="02040503050406030204" pitchFamily="18" charset="0"/>
                              <a:ea typeface="Calibri" panose="020F0502020204030204" pitchFamily="34" charset="0"/>
                              <a:cs typeface="Arial" panose="020B0604020202020204" pitchFamily="34" charset="0"/>
                            </a:rPr>
                            <m:t>𝒖𝒔</m:t>
                          </m:r>
                        </m:den>
                      </m:f>
                    </m:oMath>
                  </m:oMathPara>
                </a14:m>
                <a:endParaRPr lang="en-GB" sz="1800" b="1" dirty="0">
                  <a:effectLst/>
                  <a:latin typeface="Calibri" panose="020F0502020204030204" pitchFamily="34" charset="0"/>
                  <a:ea typeface="Calibri" panose="020F0502020204030204" pitchFamily="34" charset="0"/>
                  <a:cs typeface="Arial" panose="020B0604020202020204" pitchFamily="34" charset="0"/>
                </a:endParaRPr>
              </a:p>
              <a:p>
                <a:endParaRPr lang="en-GB" sz="1400" b="1" dirty="0"/>
              </a:p>
            </p:txBody>
          </p:sp>
        </mc:Choice>
        <mc:Fallback xmlns="">
          <p:sp>
            <p:nvSpPr>
              <p:cNvPr id="67" name="CasellaDiTesto 66">
                <a:extLst>
                  <a:ext uri="{FF2B5EF4-FFF2-40B4-BE49-F238E27FC236}">
                    <a16:creationId xmlns:a16="http://schemas.microsoft.com/office/drawing/2014/main" id="{307E7609-F6AC-BCEC-0664-FDB7A023F7B1}"/>
                  </a:ext>
                </a:extLst>
              </p:cNvPr>
              <p:cNvSpPr txBox="1">
                <a:spLocks noRot="1" noChangeAspect="1" noMove="1" noResize="1" noEditPoints="1" noAdjustHandles="1" noChangeArrowheads="1" noChangeShapeType="1" noTextEdit="1"/>
              </p:cNvSpPr>
              <p:nvPr/>
            </p:nvSpPr>
            <p:spPr>
              <a:xfrm>
                <a:off x="-11264359" y="2993523"/>
                <a:ext cx="11117179" cy="2367379"/>
              </a:xfrm>
              <a:prstGeom prst="rect">
                <a:avLst/>
              </a:prstGeom>
              <a:blipFill>
                <a:blip r:embed="rId6"/>
                <a:stretch>
                  <a:fillRect/>
                </a:stretch>
              </a:blipFill>
            </p:spPr>
            <p:txBody>
              <a:bodyPr/>
              <a:lstStyle/>
              <a:p>
                <a:r>
                  <a:rPr lang="en-GB">
                    <a:noFill/>
                  </a:rPr>
                  <a:t> </a:t>
                </a:r>
              </a:p>
            </p:txBody>
          </p:sp>
        </mc:Fallback>
      </mc:AlternateContent>
      <p:pic>
        <p:nvPicPr>
          <p:cNvPr id="68" name="Immagine 67">
            <a:extLst>
              <a:ext uri="{FF2B5EF4-FFF2-40B4-BE49-F238E27FC236}">
                <a16:creationId xmlns:a16="http://schemas.microsoft.com/office/drawing/2014/main" id="{E6E405AC-1953-74E6-5C1C-1B780DD37C5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75530" y="7137724"/>
            <a:ext cx="10109142" cy="3891359"/>
          </a:xfrm>
          <a:prstGeom prst="rect">
            <a:avLst/>
          </a:prstGeom>
          <a:noFill/>
          <a:ln>
            <a:noFill/>
          </a:ln>
        </p:spPr>
      </p:pic>
      <p:pic>
        <p:nvPicPr>
          <p:cNvPr id="71" name="Immagine 70">
            <a:extLst>
              <a:ext uri="{FF2B5EF4-FFF2-40B4-BE49-F238E27FC236}">
                <a16:creationId xmlns:a16="http://schemas.microsoft.com/office/drawing/2014/main" id="{57E7D921-96C4-8ADA-DD70-1B8C1B017F4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33612" y="7137722"/>
            <a:ext cx="10441236" cy="3891359"/>
          </a:xfrm>
          <a:prstGeom prst="rect">
            <a:avLst/>
          </a:prstGeom>
          <a:noFill/>
          <a:ln>
            <a:noFill/>
          </a:ln>
        </p:spPr>
      </p:pic>
      <p:pic>
        <p:nvPicPr>
          <p:cNvPr id="72" name="Immagine 71">
            <a:extLst>
              <a:ext uri="{FF2B5EF4-FFF2-40B4-BE49-F238E27FC236}">
                <a16:creationId xmlns:a16="http://schemas.microsoft.com/office/drawing/2014/main" id="{B72A7908-D135-9A57-4534-C026DCE290D1}"/>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874847" y="7137722"/>
            <a:ext cx="9265395" cy="3891358"/>
          </a:xfrm>
          <a:prstGeom prst="rect">
            <a:avLst/>
          </a:prstGeom>
          <a:noFill/>
          <a:ln>
            <a:noFill/>
          </a:ln>
        </p:spPr>
      </p:pic>
      <p:sp>
        <p:nvSpPr>
          <p:cNvPr id="6" name="TextBox 34">
            <a:extLst>
              <a:ext uri="{FF2B5EF4-FFF2-40B4-BE49-F238E27FC236}">
                <a16:creationId xmlns:a16="http://schemas.microsoft.com/office/drawing/2014/main" id="{2FD3EF16-E6B5-52E5-B108-113F9FBC5F08}"/>
              </a:ext>
            </a:extLst>
          </p:cNvPr>
          <p:cNvSpPr txBox="1"/>
          <p:nvPr/>
        </p:nvSpPr>
        <p:spPr>
          <a:xfrm>
            <a:off x="11040384" y="398779"/>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7" name="Freeform: Shape 47">
            <a:extLst>
              <a:ext uri="{FF2B5EF4-FFF2-40B4-BE49-F238E27FC236}">
                <a16:creationId xmlns:a16="http://schemas.microsoft.com/office/drawing/2014/main" id="{F81D642E-C7B5-48F0-3F30-E94095AA83C8}"/>
              </a:ext>
            </a:extLst>
          </p:cNvPr>
          <p:cNvSpPr/>
          <p:nvPr/>
        </p:nvSpPr>
        <p:spPr>
          <a:xfrm>
            <a:off x="11040384" y="184482"/>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4"/>
          </a:solidFill>
          <a:ln w="9525" cap="flat">
            <a:noFill/>
            <a:prstDash val="solid"/>
            <a:miter/>
          </a:ln>
        </p:spPr>
        <p:txBody>
          <a:bodyPr rtlCol="0" anchor="ctr"/>
          <a:lstStyle/>
          <a:p>
            <a:endParaRPr lang="en-US" dirty="0"/>
          </a:p>
        </p:txBody>
      </p:sp>
      <p:sp>
        <p:nvSpPr>
          <p:cNvPr id="3" name="CasellaDiTesto 2">
            <a:extLst>
              <a:ext uri="{FF2B5EF4-FFF2-40B4-BE49-F238E27FC236}">
                <a16:creationId xmlns:a16="http://schemas.microsoft.com/office/drawing/2014/main" id="{E31B28FD-342B-BBB7-C2F9-67AD64E405F6}"/>
              </a:ext>
            </a:extLst>
          </p:cNvPr>
          <p:cNvSpPr txBox="1"/>
          <p:nvPr/>
        </p:nvSpPr>
        <p:spPr>
          <a:xfrm>
            <a:off x="6075002" y="5947422"/>
            <a:ext cx="5126660" cy="369332"/>
          </a:xfrm>
          <a:prstGeom prst="rect">
            <a:avLst/>
          </a:prstGeom>
          <a:noFill/>
        </p:spPr>
        <p:txBody>
          <a:bodyPr wrap="none" rtlCol="0">
            <a:spAutoFit/>
          </a:bodyPr>
          <a:lstStyle/>
          <a:p>
            <a:r>
              <a:rPr lang="en-GB" sz="1800" i="1" dirty="0">
                <a:solidFill>
                  <a:schemeClr val="bg1"/>
                </a:solidFill>
                <a:effectLst/>
                <a:latin typeface="Calibri" panose="020F0502020204030204" pitchFamily="34" charset="0"/>
                <a:ea typeface="Calibri" panose="020F0502020204030204" pitchFamily="34" charset="0"/>
                <a:cs typeface="Arial" panose="020B0604020202020204" pitchFamily="34" charset="0"/>
              </a:rPr>
              <a:t>Operational amplifier TSMC schematic Cadence view</a:t>
            </a:r>
            <a:endParaRPr lang="en-GB" i="1" dirty="0">
              <a:solidFill>
                <a:schemeClr val="bg1"/>
              </a:solidFill>
            </a:endParaRPr>
          </a:p>
        </p:txBody>
      </p:sp>
      <p:grpSp>
        <p:nvGrpSpPr>
          <p:cNvPr id="4" name="Group 34">
            <a:extLst>
              <a:ext uri="{FF2B5EF4-FFF2-40B4-BE49-F238E27FC236}">
                <a16:creationId xmlns:a16="http://schemas.microsoft.com/office/drawing/2014/main" id="{B8EC229E-9D16-35F4-C829-6BD23DC01959}"/>
              </a:ext>
            </a:extLst>
          </p:cNvPr>
          <p:cNvGrpSpPr/>
          <p:nvPr/>
        </p:nvGrpSpPr>
        <p:grpSpPr>
          <a:xfrm>
            <a:off x="133994" y="2564155"/>
            <a:ext cx="341258" cy="406231"/>
            <a:chOff x="5236240" y="2093096"/>
            <a:chExt cx="2154752" cy="1766817"/>
          </a:xfrm>
          <a:solidFill>
            <a:schemeClr val="tx1"/>
          </a:solidFill>
        </p:grpSpPr>
        <p:sp>
          <p:nvSpPr>
            <p:cNvPr id="66" name="Freeform: Shape 35">
              <a:extLst>
                <a:ext uri="{FF2B5EF4-FFF2-40B4-BE49-F238E27FC236}">
                  <a16:creationId xmlns:a16="http://schemas.microsoft.com/office/drawing/2014/main" id="{99AEAB72-590C-DFAB-7407-8DA807A1D1C5}"/>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grpFill/>
            <a:ln w="2694" cap="flat">
              <a:solidFill>
                <a:schemeClr val="bg1"/>
              </a:solidFill>
              <a:prstDash val="solid"/>
              <a:miter/>
            </a:ln>
          </p:spPr>
          <p:txBody>
            <a:bodyPr rtlCol="0" anchor="ctr"/>
            <a:lstStyle/>
            <a:p>
              <a:endParaRPr lang="en-US" sz="1200"/>
            </a:p>
          </p:txBody>
        </p:sp>
        <p:sp>
          <p:nvSpPr>
            <p:cNvPr id="69" name="Freeform: Shape 36">
              <a:extLst>
                <a:ext uri="{FF2B5EF4-FFF2-40B4-BE49-F238E27FC236}">
                  <a16:creationId xmlns:a16="http://schemas.microsoft.com/office/drawing/2014/main" id="{AB5150A3-AC28-49E3-FDCC-58ADD07D1700}"/>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grpFill/>
            <a:ln w="2694" cap="flat">
              <a:solidFill>
                <a:schemeClr val="bg1"/>
              </a:solidFill>
              <a:prstDash val="solid"/>
              <a:miter/>
            </a:ln>
          </p:spPr>
          <p:txBody>
            <a:bodyPr rtlCol="0" anchor="ctr"/>
            <a:lstStyle/>
            <a:p>
              <a:endParaRPr lang="en-US" sz="1200" dirty="0"/>
            </a:p>
          </p:txBody>
        </p:sp>
      </p:grpSp>
      <p:sp>
        <p:nvSpPr>
          <p:cNvPr id="70" name="CasellaDiTesto 69">
            <a:extLst>
              <a:ext uri="{FF2B5EF4-FFF2-40B4-BE49-F238E27FC236}">
                <a16:creationId xmlns:a16="http://schemas.microsoft.com/office/drawing/2014/main" id="{C186DB4B-D529-7882-DC00-8E6D22F6F0CB}"/>
              </a:ext>
            </a:extLst>
          </p:cNvPr>
          <p:cNvSpPr txBox="1"/>
          <p:nvPr/>
        </p:nvSpPr>
        <p:spPr>
          <a:xfrm>
            <a:off x="369268" y="2242480"/>
            <a:ext cx="3766244" cy="646331"/>
          </a:xfrm>
          <a:prstGeom prst="rect">
            <a:avLst/>
          </a:prstGeom>
          <a:noFill/>
        </p:spPr>
        <p:txBody>
          <a:bodyPr wrap="square" rtlCol="0">
            <a:spAutoFit/>
          </a:bodyPr>
          <a:lstStyle/>
          <a:p>
            <a:pPr algn="ctr"/>
            <a:r>
              <a:rPr lang="en-GB" i="1" dirty="0">
                <a:solidFill>
                  <a:schemeClr val="bg1"/>
                </a:solidFill>
                <a:effectLst/>
                <a:latin typeface="Calibri" panose="020F0502020204030204" pitchFamily="34" charset="0"/>
                <a:ea typeface="Calibri" panose="020F0502020204030204" pitchFamily="34" charset="0"/>
                <a:cs typeface="Arial" panose="020B0604020202020204" pitchFamily="34" charset="0"/>
              </a:rPr>
              <a:t>Width, length and multiplier for </a:t>
            </a:r>
            <a:r>
              <a:rPr lang="en-GB" b="1" i="1" dirty="0">
                <a:solidFill>
                  <a:schemeClr val="bg1"/>
                </a:solidFill>
                <a:effectLst/>
                <a:latin typeface="Calibri" panose="020F0502020204030204" pitchFamily="34" charset="0"/>
                <a:ea typeface="Calibri" panose="020F0502020204030204" pitchFamily="34" charset="0"/>
                <a:cs typeface="Arial" panose="020B0604020202020204" pitchFamily="34" charset="0"/>
              </a:rPr>
              <a:t>UMC operational amplifier </a:t>
            </a:r>
            <a:r>
              <a:rPr lang="en-GB" i="1" dirty="0">
                <a:solidFill>
                  <a:schemeClr val="bg1"/>
                </a:solidFill>
                <a:effectLst/>
                <a:latin typeface="Calibri" panose="020F0502020204030204" pitchFamily="34" charset="0"/>
                <a:ea typeface="Calibri" panose="020F0502020204030204" pitchFamily="34" charset="0"/>
                <a:cs typeface="Arial" panose="020B0604020202020204" pitchFamily="34" charset="0"/>
              </a:rPr>
              <a:t>version</a:t>
            </a:r>
            <a:endParaRPr lang="en-GB" i="1" dirty="0">
              <a:solidFill>
                <a:schemeClr val="bg1"/>
              </a:solidFill>
            </a:endParaRPr>
          </a:p>
        </p:txBody>
      </p:sp>
      <p:grpSp>
        <p:nvGrpSpPr>
          <p:cNvPr id="73" name="Graphic 2">
            <a:extLst>
              <a:ext uri="{FF2B5EF4-FFF2-40B4-BE49-F238E27FC236}">
                <a16:creationId xmlns:a16="http://schemas.microsoft.com/office/drawing/2014/main" id="{B3A86B89-7514-4CA8-9A78-1B6E65F8B29E}"/>
              </a:ext>
            </a:extLst>
          </p:cNvPr>
          <p:cNvGrpSpPr/>
          <p:nvPr/>
        </p:nvGrpSpPr>
        <p:grpSpPr>
          <a:xfrm>
            <a:off x="223199" y="159385"/>
            <a:ext cx="530780" cy="894335"/>
            <a:chOff x="8544795" y="2061601"/>
            <a:chExt cx="2445520" cy="4313293"/>
          </a:xfrm>
        </p:grpSpPr>
        <p:sp>
          <p:nvSpPr>
            <p:cNvPr id="74" name="Freeform: Shape 203">
              <a:extLst>
                <a:ext uri="{FF2B5EF4-FFF2-40B4-BE49-F238E27FC236}">
                  <a16:creationId xmlns:a16="http://schemas.microsoft.com/office/drawing/2014/main" id="{9FFD309F-93B2-8EDC-56A2-A0542661E598}"/>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5" name="Freeform: Shape 204">
              <a:extLst>
                <a:ext uri="{FF2B5EF4-FFF2-40B4-BE49-F238E27FC236}">
                  <a16:creationId xmlns:a16="http://schemas.microsoft.com/office/drawing/2014/main" id="{38FA4DF6-4A8C-3251-F156-172075D9FC21}"/>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6" name="Freeform: Shape 205">
              <a:extLst>
                <a:ext uri="{FF2B5EF4-FFF2-40B4-BE49-F238E27FC236}">
                  <a16:creationId xmlns:a16="http://schemas.microsoft.com/office/drawing/2014/main" id="{6EFE5683-FC6E-4ED7-E326-5C703E9CF5A6}"/>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21</a:t>
              </a:r>
            </a:p>
          </p:txBody>
        </p:sp>
        <p:sp>
          <p:nvSpPr>
            <p:cNvPr id="77" name="Freeform: Shape 206">
              <a:extLst>
                <a:ext uri="{FF2B5EF4-FFF2-40B4-BE49-F238E27FC236}">
                  <a16:creationId xmlns:a16="http://schemas.microsoft.com/office/drawing/2014/main" id="{ACA809FE-2A45-DC7F-EC37-812B485771DB}"/>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6041496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63" name="Modello 3D 62" descr="Transistor">
                <a:extLst>
                  <a:ext uri="{FF2B5EF4-FFF2-40B4-BE49-F238E27FC236}">
                    <a16:creationId xmlns:a16="http://schemas.microsoft.com/office/drawing/2014/main" id="{9FE93EDB-8AE1-DE11-75EC-08F654F5C4EE}"/>
                  </a:ext>
                </a:extLst>
              </p:cNvPr>
              <p:cNvGraphicFramePr>
                <a:graphicFrameLocks noChangeAspect="1"/>
              </p:cNvGraphicFramePr>
              <p:nvPr>
                <p:extLst>
                  <p:ext uri="{D42A27DB-BD31-4B8C-83A1-F6EECF244321}">
                    <p14:modId xmlns:p14="http://schemas.microsoft.com/office/powerpoint/2010/main" val="1626080136"/>
                  </p:ext>
                </p:extLst>
              </p:nvPr>
            </p:nvGraphicFramePr>
            <p:xfrm>
              <a:off x="-337066" y="-84401"/>
              <a:ext cx="2009146" cy="4960974"/>
            </p:xfrm>
            <a:graphic>
              <a:graphicData uri="http://schemas.microsoft.com/office/drawing/2017/model3d">
                <am3d:model3d r:embed="rId2">
                  <am3d:spPr>
                    <a:xfrm>
                      <a:off x="0" y="0"/>
                      <a:ext cx="2009146" cy="4960974"/>
                    </a:xfrm>
                    <a:prstGeom prst="rect">
                      <a:avLst/>
                    </a:prstGeom>
                  </am3d:spPr>
                  <am3d:camera>
                    <am3d:pos x="0" y="0" z="48994109"/>
                    <am3d:up dx="0" dy="36000000" dz="0"/>
                    <am3d:lookAt x="0" y="0" z="0"/>
                    <am3d:perspective fov="2700000"/>
                  </am3d:camera>
                  <am3d:trans>
                    <am3d:meterPerModelUnit n="44444442" d="1000000"/>
                    <am3d:preTrans dx="0" dy="-2194794" dz="0"/>
                    <am3d:scale>
                      <am3d:sx n="1000000" d="1000000"/>
                      <am3d:sy n="1000000" d="1000000"/>
                      <am3d:sz n="1000000" d="1000000"/>
                    </am3d:scale>
                    <am3d:rot ax="3824485" ay="-738578" az="-1402321"/>
                    <am3d:postTrans dx="0" dy="0" dz="0"/>
                  </am3d:trans>
                  <am3d:raster rName="Office3DRenderer" rVer="16.0.8326">
                    <am3d:blip r:embed="rId3"/>
                  </am3d:raster>
                  <am3d:objViewport viewportSz="570368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3" name="Modello 3D 62" descr="Transistor">
                <a:extLst>
                  <a:ext uri="{FF2B5EF4-FFF2-40B4-BE49-F238E27FC236}">
                    <a16:creationId xmlns:a16="http://schemas.microsoft.com/office/drawing/2014/main" id="{9FE93EDB-8AE1-DE11-75EC-08F654F5C4EE}"/>
                  </a:ext>
                </a:extLst>
              </p:cNvPr>
              <p:cNvPicPr>
                <a:picLocks noGrp="1" noRot="1" noChangeAspect="1" noMove="1" noResize="1" noEditPoints="1" noAdjustHandles="1" noChangeArrowheads="1" noChangeShapeType="1" noCrop="1"/>
              </p:cNvPicPr>
              <p:nvPr/>
            </p:nvPicPr>
            <p:blipFill>
              <a:blip r:embed="rId3"/>
              <a:stretch>
                <a:fillRect/>
              </a:stretch>
            </p:blipFill>
            <p:spPr>
              <a:xfrm>
                <a:off x="-337066" y="-84401"/>
                <a:ext cx="2009146" cy="4960974"/>
              </a:xfrm>
              <a:prstGeom prst="rect">
                <a:avLst/>
              </a:prstGeom>
            </p:spPr>
          </p:pic>
        </mc:Fallback>
      </mc:AlternateContent>
      <p:grpSp>
        <p:nvGrpSpPr>
          <p:cNvPr id="9" name="Group 72">
            <a:extLst>
              <a:ext uri="{FF2B5EF4-FFF2-40B4-BE49-F238E27FC236}">
                <a16:creationId xmlns:a16="http://schemas.microsoft.com/office/drawing/2014/main" id="{64EE369C-2145-D452-43C5-245ABFDA30A9}"/>
              </a:ext>
            </a:extLst>
          </p:cNvPr>
          <p:cNvGrpSpPr/>
          <p:nvPr/>
        </p:nvGrpSpPr>
        <p:grpSpPr>
          <a:xfrm rot="523248">
            <a:off x="15967659" y="-4260049"/>
            <a:ext cx="5079769" cy="4292108"/>
            <a:chOff x="529632" y="1735015"/>
            <a:chExt cx="5452397" cy="4606957"/>
          </a:xfrm>
        </p:grpSpPr>
        <p:sp>
          <p:nvSpPr>
            <p:cNvPr id="10" name="Freeform: Shape 3">
              <a:extLst>
                <a:ext uri="{FF2B5EF4-FFF2-40B4-BE49-F238E27FC236}">
                  <a16:creationId xmlns:a16="http://schemas.microsoft.com/office/drawing/2014/main" id="{7E541516-5F3C-9355-783E-40F802125F7A}"/>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11" name="Freeform: Shape 4">
              <a:extLst>
                <a:ext uri="{FF2B5EF4-FFF2-40B4-BE49-F238E27FC236}">
                  <a16:creationId xmlns:a16="http://schemas.microsoft.com/office/drawing/2014/main" id="{21D462BA-0ABA-CEEA-8AEE-2687BDA36ACD}"/>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12" name="Freeform: Shape 51">
              <a:extLst>
                <a:ext uri="{FF2B5EF4-FFF2-40B4-BE49-F238E27FC236}">
                  <a16:creationId xmlns:a16="http://schemas.microsoft.com/office/drawing/2014/main" id="{078F228A-7161-3BBB-3152-74FC210C2636}"/>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13" name="Freeform: Shape 52">
              <a:extLst>
                <a:ext uri="{FF2B5EF4-FFF2-40B4-BE49-F238E27FC236}">
                  <a16:creationId xmlns:a16="http://schemas.microsoft.com/office/drawing/2014/main" id="{C5F950BA-DDD6-87A5-4803-C0D1CAC63F84}"/>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14" name="Group 56">
              <a:extLst>
                <a:ext uri="{FF2B5EF4-FFF2-40B4-BE49-F238E27FC236}">
                  <a16:creationId xmlns:a16="http://schemas.microsoft.com/office/drawing/2014/main" id="{3D9EAFA9-C78D-0988-1F90-7CFF102D856B}"/>
                </a:ext>
              </a:extLst>
            </p:cNvPr>
            <p:cNvGrpSpPr/>
            <p:nvPr/>
          </p:nvGrpSpPr>
          <p:grpSpPr>
            <a:xfrm>
              <a:off x="575753" y="1783904"/>
              <a:ext cx="5287780" cy="4558068"/>
              <a:chOff x="575753" y="1783904"/>
              <a:chExt cx="5287780" cy="4558068"/>
            </a:xfrm>
            <a:solidFill>
              <a:schemeClr val="accent3"/>
            </a:solidFill>
          </p:grpSpPr>
          <p:sp>
            <p:nvSpPr>
              <p:cNvPr id="15" name="Freeform: Shape 5">
                <a:extLst>
                  <a:ext uri="{FF2B5EF4-FFF2-40B4-BE49-F238E27FC236}">
                    <a16:creationId xmlns:a16="http://schemas.microsoft.com/office/drawing/2014/main" id="{EB735092-E6FD-E740-4B58-4FA04366764F}"/>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16" name="Freeform: Shape 6">
                <a:extLst>
                  <a:ext uri="{FF2B5EF4-FFF2-40B4-BE49-F238E27FC236}">
                    <a16:creationId xmlns:a16="http://schemas.microsoft.com/office/drawing/2014/main" id="{DBD377E4-6BB3-3556-7B27-523B3873028E}"/>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7" name="Freeform: Shape 7">
                <a:extLst>
                  <a:ext uri="{FF2B5EF4-FFF2-40B4-BE49-F238E27FC236}">
                    <a16:creationId xmlns:a16="http://schemas.microsoft.com/office/drawing/2014/main" id="{01C67403-AD68-A2BC-9D7B-E5BD5CA19CE6}"/>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8" name="Freeform: Shape 8">
                <a:extLst>
                  <a:ext uri="{FF2B5EF4-FFF2-40B4-BE49-F238E27FC236}">
                    <a16:creationId xmlns:a16="http://schemas.microsoft.com/office/drawing/2014/main" id="{F4A1B0C1-96B1-C92B-C70C-DA2CB22AF4E7}"/>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9" name="Freeform: Shape 9">
                <a:extLst>
                  <a:ext uri="{FF2B5EF4-FFF2-40B4-BE49-F238E27FC236}">
                    <a16:creationId xmlns:a16="http://schemas.microsoft.com/office/drawing/2014/main" id="{244C7758-765A-B6B2-246A-CFED2A7BCE08}"/>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20" name="Freeform: Shape 10">
                <a:extLst>
                  <a:ext uri="{FF2B5EF4-FFF2-40B4-BE49-F238E27FC236}">
                    <a16:creationId xmlns:a16="http://schemas.microsoft.com/office/drawing/2014/main" id="{EE7A5A81-12A9-FA33-DDC5-06FB0AAE2432}"/>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21" name="Freeform: Shape 11">
                <a:extLst>
                  <a:ext uri="{FF2B5EF4-FFF2-40B4-BE49-F238E27FC236}">
                    <a16:creationId xmlns:a16="http://schemas.microsoft.com/office/drawing/2014/main" id="{38DDFAFC-0436-A45C-B3D2-92123B31A121}"/>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22" name="Freeform: Shape 12">
                <a:extLst>
                  <a:ext uri="{FF2B5EF4-FFF2-40B4-BE49-F238E27FC236}">
                    <a16:creationId xmlns:a16="http://schemas.microsoft.com/office/drawing/2014/main" id="{70956232-6CB3-D674-3746-01938183E505}"/>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7C5518DD-C5CD-D1D4-D6E4-9214D2363DE6}"/>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24" name="Freeform: Shape 14">
                <a:extLst>
                  <a:ext uri="{FF2B5EF4-FFF2-40B4-BE49-F238E27FC236}">
                    <a16:creationId xmlns:a16="http://schemas.microsoft.com/office/drawing/2014/main" id="{65C83748-18F3-8CC8-5939-93098C154FF5}"/>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25" name="Freeform: Shape 15">
                <a:extLst>
                  <a:ext uri="{FF2B5EF4-FFF2-40B4-BE49-F238E27FC236}">
                    <a16:creationId xmlns:a16="http://schemas.microsoft.com/office/drawing/2014/main" id="{F36A5274-902C-3E5C-ADA5-B980F41B7830}"/>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26" name="Freeform: Shape 16">
                <a:extLst>
                  <a:ext uri="{FF2B5EF4-FFF2-40B4-BE49-F238E27FC236}">
                    <a16:creationId xmlns:a16="http://schemas.microsoft.com/office/drawing/2014/main" id="{C4D695C9-DD47-AC8C-2C33-4A1380DFA20B}"/>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27" name="Freeform: Shape 17">
                <a:extLst>
                  <a:ext uri="{FF2B5EF4-FFF2-40B4-BE49-F238E27FC236}">
                    <a16:creationId xmlns:a16="http://schemas.microsoft.com/office/drawing/2014/main" id="{5E760A19-EFF5-6D20-36CC-48E4B469D359}"/>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28" name="Freeform: Shape 18">
                <a:extLst>
                  <a:ext uri="{FF2B5EF4-FFF2-40B4-BE49-F238E27FC236}">
                    <a16:creationId xmlns:a16="http://schemas.microsoft.com/office/drawing/2014/main" id="{C47019C3-2660-2E5C-0897-466139ACFF5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9" name="Freeform: Shape 19">
                <a:extLst>
                  <a:ext uri="{FF2B5EF4-FFF2-40B4-BE49-F238E27FC236}">
                    <a16:creationId xmlns:a16="http://schemas.microsoft.com/office/drawing/2014/main" id="{36EEE341-6DEF-D45F-053E-762178333A28}"/>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30" name="Freeform: Shape 20">
                <a:extLst>
                  <a:ext uri="{FF2B5EF4-FFF2-40B4-BE49-F238E27FC236}">
                    <a16:creationId xmlns:a16="http://schemas.microsoft.com/office/drawing/2014/main" id="{C4C0FDC1-BB84-488B-7592-C20E31AF38B7}"/>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31" name="Freeform: Shape 21">
                <a:extLst>
                  <a:ext uri="{FF2B5EF4-FFF2-40B4-BE49-F238E27FC236}">
                    <a16:creationId xmlns:a16="http://schemas.microsoft.com/office/drawing/2014/main" id="{4B2E80D4-8EDE-670F-1992-D57A3EBDB40A}"/>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32" name="Freeform: Shape 22">
                <a:extLst>
                  <a:ext uri="{FF2B5EF4-FFF2-40B4-BE49-F238E27FC236}">
                    <a16:creationId xmlns:a16="http://schemas.microsoft.com/office/drawing/2014/main" id="{CEDB6D7E-1E82-9B1B-323B-14A5837560BE}"/>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33" name="Freeform: Shape 23">
                <a:extLst>
                  <a:ext uri="{FF2B5EF4-FFF2-40B4-BE49-F238E27FC236}">
                    <a16:creationId xmlns:a16="http://schemas.microsoft.com/office/drawing/2014/main" id="{96D55C3B-ACEB-FBFB-AD24-CD1140B38EC0}"/>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34" name="Freeform: Shape 24">
                <a:extLst>
                  <a:ext uri="{FF2B5EF4-FFF2-40B4-BE49-F238E27FC236}">
                    <a16:creationId xmlns:a16="http://schemas.microsoft.com/office/drawing/2014/main" id="{FFDCD2A9-8B94-4AFC-EA33-F36F3DEFC6B4}"/>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35" name="Freeform: Shape 25">
                <a:extLst>
                  <a:ext uri="{FF2B5EF4-FFF2-40B4-BE49-F238E27FC236}">
                    <a16:creationId xmlns:a16="http://schemas.microsoft.com/office/drawing/2014/main" id="{78725F79-5FF0-C7BB-A781-401EF046BC97}"/>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36" name="Freeform: Shape 26">
                <a:extLst>
                  <a:ext uri="{FF2B5EF4-FFF2-40B4-BE49-F238E27FC236}">
                    <a16:creationId xmlns:a16="http://schemas.microsoft.com/office/drawing/2014/main" id="{73043EB2-6222-84BF-8378-7E4130577971}"/>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7" name="Freeform: Shape 27">
                <a:extLst>
                  <a:ext uri="{FF2B5EF4-FFF2-40B4-BE49-F238E27FC236}">
                    <a16:creationId xmlns:a16="http://schemas.microsoft.com/office/drawing/2014/main" id="{42E6272C-602A-A8F3-FA8F-65F6CC8E72B8}"/>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38" name="Freeform: Shape 28">
                <a:extLst>
                  <a:ext uri="{FF2B5EF4-FFF2-40B4-BE49-F238E27FC236}">
                    <a16:creationId xmlns:a16="http://schemas.microsoft.com/office/drawing/2014/main" id="{B640E424-1B1A-1DD3-AA71-4CCA47B10535}"/>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9" name="Freeform: Shape 29">
                <a:extLst>
                  <a:ext uri="{FF2B5EF4-FFF2-40B4-BE49-F238E27FC236}">
                    <a16:creationId xmlns:a16="http://schemas.microsoft.com/office/drawing/2014/main" id="{81ACA42B-301D-5F9F-4ED4-866F3C044505}"/>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40" name="Freeform: Shape 30">
                <a:extLst>
                  <a:ext uri="{FF2B5EF4-FFF2-40B4-BE49-F238E27FC236}">
                    <a16:creationId xmlns:a16="http://schemas.microsoft.com/office/drawing/2014/main" id="{00F7E1CE-AB61-5356-1159-898F4B0A6116}"/>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41" name="Freeform: Shape 31">
                <a:extLst>
                  <a:ext uri="{FF2B5EF4-FFF2-40B4-BE49-F238E27FC236}">
                    <a16:creationId xmlns:a16="http://schemas.microsoft.com/office/drawing/2014/main" id="{B6420ABE-23F4-CF06-7EFB-83E5AA1E4067}"/>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42" name="Freeform: Shape 32">
                <a:extLst>
                  <a:ext uri="{FF2B5EF4-FFF2-40B4-BE49-F238E27FC236}">
                    <a16:creationId xmlns:a16="http://schemas.microsoft.com/office/drawing/2014/main" id="{3E0DDC30-3393-E994-3892-2C16E13658D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43" name="Freeform: Shape 33">
                <a:extLst>
                  <a:ext uri="{FF2B5EF4-FFF2-40B4-BE49-F238E27FC236}">
                    <a16:creationId xmlns:a16="http://schemas.microsoft.com/office/drawing/2014/main" id="{19A39E42-1C16-FA98-F98D-0249E3159975}"/>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44" name="Freeform: Shape 34">
                <a:extLst>
                  <a:ext uri="{FF2B5EF4-FFF2-40B4-BE49-F238E27FC236}">
                    <a16:creationId xmlns:a16="http://schemas.microsoft.com/office/drawing/2014/main" id="{F8391117-1624-88AD-4BD1-7F9F3698BE53}"/>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45" name="Freeform: Shape 35">
                <a:extLst>
                  <a:ext uri="{FF2B5EF4-FFF2-40B4-BE49-F238E27FC236}">
                    <a16:creationId xmlns:a16="http://schemas.microsoft.com/office/drawing/2014/main" id="{F427D984-ECFA-E598-5D5B-BFC2042323E1}"/>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36">
                <a:extLst>
                  <a:ext uri="{FF2B5EF4-FFF2-40B4-BE49-F238E27FC236}">
                    <a16:creationId xmlns:a16="http://schemas.microsoft.com/office/drawing/2014/main" id="{F4F9A01C-9231-6C78-E06A-B5BFFCBCCA7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47" name="Freeform: Shape 37">
                <a:extLst>
                  <a:ext uri="{FF2B5EF4-FFF2-40B4-BE49-F238E27FC236}">
                    <a16:creationId xmlns:a16="http://schemas.microsoft.com/office/drawing/2014/main" id="{9D8982FF-B425-0B66-B125-C1E9484ED812}"/>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38">
                <a:extLst>
                  <a:ext uri="{FF2B5EF4-FFF2-40B4-BE49-F238E27FC236}">
                    <a16:creationId xmlns:a16="http://schemas.microsoft.com/office/drawing/2014/main" id="{087EE1D0-2C5C-4B78-2A5C-89BF42B2401E}"/>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39">
                <a:extLst>
                  <a:ext uri="{FF2B5EF4-FFF2-40B4-BE49-F238E27FC236}">
                    <a16:creationId xmlns:a16="http://schemas.microsoft.com/office/drawing/2014/main" id="{18769E52-9A8C-6003-6137-7B6BBAA0DE13}"/>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0" name="Freeform: Shape 40">
                <a:extLst>
                  <a:ext uri="{FF2B5EF4-FFF2-40B4-BE49-F238E27FC236}">
                    <a16:creationId xmlns:a16="http://schemas.microsoft.com/office/drawing/2014/main" id="{0D906696-C678-D22A-5C5B-BA534D7EDBDD}"/>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51" name="Freeform: Shape 41">
                <a:extLst>
                  <a:ext uri="{FF2B5EF4-FFF2-40B4-BE49-F238E27FC236}">
                    <a16:creationId xmlns:a16="http://schemas.microsoft.com/office/drawing/2014/main" id="{65EC74C2-3C24-B32B-7E66-5FD3ABF0FB26}"/>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52" name="Freeform: Shape 42">
                <a:extLst>
                  <a:ext uri="{FF2B5EF4-FFF2-40B4-BE49-F238E27FC236}">
                    <a16:creationId xmlns:a16="http://schemas.microsoft.com/office/drawing/2014/main" id="{08527115-FFCD-3222-F10B-8557C75068A0}"/>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3" name="Freeform: Shape 43">
                <a:extLst>
                  <a:ext uri="{FF2B5EF4-FFF2-40B4-BE49-F238E27FC236}">
                    <a16:creationId xmlns:a16="http://schemas.microsoft.com/office/drawing/2014/main" id="{A08F83A0-DA91-4243-77D7-500902CC934C}"/>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44">
                <a:extLst>
                  <a:ext uri="{FF2B5EF4-FFF2-40B4-BE49-F238E27FC236}">
                    <a16:creationId xmlns:a16="http://schemas.microsoft.com/office/drawing/2014/main" id="{EABDC140-237E-A25B-5CCF-0399110DF90D}"/>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5" name="Freeform: Shape 45">
                <a:extLst>
                  <a:ext uri="{FF2B5EF4-FFF2-40B4-BE49-F238E27FC236}">
                    <a16:creationId xmlns:a16="http://schemas.microsoft.com/office/drawing/2014/main" id="{1662BD04-8894-626F-E6C5-AD3C0C285207}"/>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56" name="Freeform: Shape 46">
                <a:extLst>
                  <a:ext uri="{FF2B5EF4-FFF2-40B4-BE49-F238E27FC236}">
                    <a16:creationId xmlns:a16="http://schemas.microsoft.com/office/drawing/2014/main" id="{AA17C917-B9E3-8D29-8694-B5C364CACFD4}"/>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7" name="Freeform: Shape 47">
                <a:extLst>
                  <a:ext uri="{FF2B5EF4-FFF2-40B4-BE49-F238E27FC236}">
                    <a16:creationId xmlns:a16="http://schemas.microsoft.com/office/drawing/2014/main" id="{389F1EF1-ECE0-E393-5E13-9222C696BD4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8" name="Freeform: Shape 48">
                <a:extLst>
                  <a:ext uri="{FF2B5EF4-FFF2-40B4-BE49-F238E27FC236}">
                    <a16:creationId xmlns:a16="http://schemas.microsoft.com/office/drawing/2014/main" id="{83463E9F-D210-566B-78FD-08D845DA0421}"/>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9" name="Freeform: Shape 49">
                <a:extLst>
                  <a:ext uri="{FF2B5EF4-FFF2-40B4-BE49-F238E27FC236}">
                    <a16:creationId xmlns:a16="http://schemas.microsoft.com/office/drawing/2014/main" id="{01990F1E-5861-2260-A435-ACBB024F3A72}"/>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60" name="Freeform: Shape 50">
                <a:extLst>
                  <a:ext uri="{FF2B5EF4-FFF2-40B4-BE49-F238E27FC236}">
                    <a16:creationId xmlns:a16="http://schemas.microsoft.com/office/drawing/2014/main" id="{BA77B41E-84D7-1C5F-3334-4B53ED7C401D}"/>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61" name="Freeform: Shape 53">
                <a:extLst>
                  <a:ext uri="{FF2B5EF4-FFF2-40B4-BE49-F238E27FC236}">
                    <a16:creationId xmlns:a16="http://schemas.microsoft.com/office/drawing/2014/main" id="{6DBD0014-C5EF-EF77-6FEE-637399C2B386}"/>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62" name="Freeform: Shape 54">
                <a:extLst>
                  <a:ext uri="{FF2B5EF4-FFF2-40B4-BE49-F238E27FC236}">
                    <a16:creationId xmlns:a16="http://schemas.microsoft.com/office/drawing/2014/main" id="{8E52CD3A-9FC2-CEB7-5659-188DF6A7CDC3}"/>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 name="TextBox 4">
            <a:extLst>
              <a:ext uri="{FF2B5EF4-FFF2-40B4-BE49-F238E27FC236}">
                <a16:creationId xmlns:a16="http://schemas.microsoft.com/office/drawing/2014/main" id="{B022E4D8-0B03-41C6-B24F-CCABD3CF4130}"/>
              </a:ext>
            </a:extLst>
          </p:cNvPr>
          <p:cNvSpPr txBox="1"/>
          <p:nvPr/>
        </p:nvSpPr>
        <p:spPr>
          <a:xfrm>
            <a:off x="1715239" y="158498"/>
            <a:ext cx="10143041" cy="584775"/>
          </a:xfrm>
          <a:prstGeom prst="rect">
            <a:avLst/>
          </a:prstGeom>
          <a:noFill/>
        </p:spPr>
        <p:txBody>
          <a:bodyPr wrap="square" rtlCol="0" anchor="ctr">
            <a:spAutoFit/>
          </a:bodyPr>
          <a:lstStyle/>
          <a:p>
            <a:r>
              <a:rPr lang="en-US" altLang="ko-KR" sz="3200" b="1" dirty="0">
                <a:solidFill>
                  <a:schemeClr val="bg1"/>
                </a:solidFill>
                <a:cs typeface="Arial" pitchFamily="34" charset="0"/>
              </a:rPr>
              <a:t>Electronic part: operational amplifier migration</a:t>
            </a:r>
            <a:endParaRPr lang="ko-KR" altLang="en-US" sz="3200" b="1" dirty="0">
              <a:solidFill>
                <a:schemeClr val="bg1"/>
              </a:solidFill>
              <a:cs typeface="Arial" pitchFamily="34" charset="0"/>
            </a:endParaRPr>
          </a:p>
        </p:txBody>
      </p:sp>
      <p:pic>
        <p:nvPicPr>
          <p:cNvPr id="64" name="Immagine 63">
            <a:extLst>
              <a:ext uri="{FF2B5EF4-FFF2-40B4-BE49-F238E27FC236}">
                <a16:creationId xmlns:a16="http://schemas.microsoft.com/office/drawing/2014/main" id="{6C84C876-E661-50F3-CE58-CD622598047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18571" y="-5750211"/>
            <a:ext cx="7602167" cy="4833683"/>
          </a:xfrm>
          <a:prstGeom prst="rect">
            <a:avLst/>
          </a:prstGeom>
          <a:noFill/>
          <a:ln>
            <a:noFill/>
          </a:ln>
        </p:spPr>
      </p:pic>
      <mc:AlternateContent xmlns:mc="http://schemas.openxmlformats.org/markup-compatibility/2006" xmlns:a14="http://schemas.microsoft.com/office/drawing/2010/main">
        <mc:Choice Requires="a14">
          <p:graphicFrame>
            <p:nvGraphicFramePr>
              <p:cNvPr id="65" name="Tabella 64">
                <a:extLst>
                  <a:ext uri="{FF2B5EF4-FFF2-40B4-BE49-F238E27FC236}">
                    <a16:creationId xmlns:a16="http://schemas.microsoft.com/office/drawing/2014/main" id="{B20711DA-B883-70AD-A42E-83C4ACB7690F}"/>
                  </a:ext>
                </a:extLst>
              </p:cNvPr>
              <p:cNvGraphicFramePr>
                <a:graphicFrameLocks noGrp="1"/>
              </p:cNvGraphicFramePr>
              <p:nvPr>
                <p:extLst>
                  <p:ext uri="{D42A27DB-BD31-4B8C-83A1-F6EECF244321}">
                    <p14:modId xmlns:p14="http://schemas.microsoft.com/office/powerpoint/2010/main" val="2555176986"/>
                  </p:ext>
                </p:extLst>
              </p:nvPr>
            </p:nvGraphicFramePr>
            <p:xfrm>
              <a:off x="-7414816" y="-3374147"/>
              <a:ext cx="3608458" cy="3296301"/>
            </p:xfrm>
            <a:graphic>
              <a:graphicData uri="http://schemas.openxmlformats.org/drawingml/2006/table">
                <a:tbl>
                  <a:tblPr firstRow="1" firstCol="1" bandRow="1">
                    <a:tableStyleId>{5C22544A-7EE6-4342-B048-85BDC9FD1C3A}</a:tableStyleId>
                  </a:tblPr>
                  <a:tblGrid>
                    <a:gridCol w="907530">
                      <a:extLst>
                        <a:ext uri="{9D8B030D-6E8A-4147-A177-3AD203B41FA5}">
                          <a16:colId xmlns:a16="http://schemas.microsoft.com/office/drawing/2014/main" val="3704176453"/>
                        </a:ext>
                      </a:extLst>
                    </a:gridCol>
                    <a:gridCol w="897819">
                      <a:extLst>
                        <a:ext uri="{9D8B030D-6E8A-4147-A177-3AD203B41FA5}">
                          <a16:colId xmlns:a16="http://schemas.microsoft.com/office/drawing/2014/main" val="2646019257"/>
                        </a:ext>
                      </a:extLst>
                    </a:gridCol>
                    <a:gridCol w="899687">
                      <a:extLst>
                        <a:ext uri="{9D8B030D-6E8A-4147-A177-3AD203B41FA5}">
                          <a16:colId xmlns:a16="http://schemas.microsoft.com/office/drawing/2014/main" val="2203089251"/>
                        </a:ext>
                      </a:extLst>
                    </a:gridCol>
                    <a:gridCol w="903422">
                      <a:extLst>
                        <a:ext uri="{9D8B030D-6E8A-4147-A177-3AD203B41FA5}">
                          <a16:colId xmlns:a16="http://schemas.microsoft.com/office/drawing/2014/main" val="4277718983"/>
                        </a:ext>
                      </a:extLst>
                    </a:gridCol>
                  </a:tblGrid>
                  <a:tr h="232229">
                    <a:tc>
                      <a:txBody>
                        <a:bodyPr/>
                        <a:lstStyle/>
                        <a:p>
                          <a:pPr>
                            <a:lnSpc>
                              <a:spcPct val="107000"/>
                            </a:lnSpc>
                            <a:spcAft>
                              <a:spcPts val="800"/>
                            </a:spcAft>
                          </a:pPr>
                          <a:r>
                            <a:rPr lang="en-GB" sz="1100" b="1" dirty="0">
                              <a:solidFill>
                                <a:schemeClr val="tx1"/>
                              </a:solidFill>
                              <a:effectLst/>
                              <a:latin typeface="+mj-lt"/>
                            </a:rPr>
                            <a:t>Transistors</a:t>
                          </a:r>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latin typeface="+mj-lt"/>
                            </a:rPr>
                            <a:t>Width </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latin typeface="+mj-lt"/>
                            </a:rPr>
                            <a:t>Length </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latin typeface="+mj-lt"/>
                            </a:rPr>
                            <a:t>Multiplier</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63399885"/>
                      </a:ext>
                    </a:extLst>
                  </a:tr>
                  <a:tr h="383009">
                    <a:tc>
                      <a:txBody>
                        <a:bodyPr/>
                        <a:lstStyle/>
                        <a:p>
                          <a:pPr>
                            <a:lnSpc>
                              <a:spcPct val="107000"/>
                            </a:lnSpc>
                            <a:spcAft>
                              <a:spcPts val="800"/>
                            </a:spcAft>
                          </a:pPr>
                          <a:r>
                            <a:rPr lang="en-GB" sz="1100" b="1" dirty="0">
                              <a:solidFill>
                                <a:schemeClr val="tx1"/>
                              </a:solidFill>
                              <a:effectLst/>
                              <a:latin typeface="+mj-lt"/>
                            </a:rPr>
                            <a:t>MP2, MP3 </a:t>
                          </a:r>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𝟗𝐮𝐦</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𝟐𝐮𝐦</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𝟖</m:t>
                                </m:r>
                              </m:oMath>
                            </m:oMathPara>
                          </a14:m>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65699809"/>
                      </a:ext>
                    </a:extLst>
                  </a:tr>
                  <a:tr h="383009">
                    <a:tc>
                      <a:txBody>
                        <a:bodyPr/>
                        <a:lstStyle/>
                        <a:p>
                          <a:pPr>
                            <a:lnSpc>
                              <a:spcPct val="107000"/>
                            </a:lnSpc>
                            <a:spcAft>
                              <a:spcPts val="800"/>
                            </a:spcAft>
                          </a:pPr>
                          <a:r>
                            <a:rPr lang="en-GB" sz="1100" b="1" dirty="0">
                              <a:solidFill>
                                <a:schemeClr val="tx1"/>
                              </a:solidFill>
                              <a:effectLst/>
                              <a:latin typeface="+mj-lt"/>
                            </a:rPr>
                            <a:t>MP1, MP0</a:t>
                          </a:r>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𝟏𝟎𝐮𝐦</m:t>
                                </m:r>
                              </m:oMath>
                            </m:oMathPara>
                          </a14:m>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𝟐𝐮𝐦</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𝟐</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29031396"/>
                      </a:ext>
                    </a:extLst>
                  </a:tr>
                  <a:tr h="383009">
                    <a:tc>
                      <a:txBody>
                        <a:bodyPr/>
                        <a:lstStyle/>
                        <a:p>
                          <a:pPr>
                            <a:lnSpc>
                              <a:spcPct val="107000"/>
                            </a:lnSpc>
                            <a:spcAft>
                              <a:spcPts val="800"/>
                            </a:spcAft>
                          </a:pPr>
                          <a:r>
                            <a:rPr lang="en-GB" sz="1100" b="1">
                              <a:solidFill>
                                <a:schemeClr val="tx1"/>
                              </a:solidFill>
                              <a:effectLst/>
                              <a:latin typeface="+mj-lt"/>
                            </a:rPr>
                            <a:t>MN0, MN1</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𝟔𝐮𝐦</m:t>
                                </m:r>
                              </m:oMath>
                            </m:oMathPara>
                          </a14:m>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𝟓𝟎𝟎𝐧𝐦</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𝟏𝟐</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107012938"/>
                      </a:ext>
                    </a:extLst>
                  </a:tr>
                  <a:tr h="383009">
                    <a:tc>
                      <a:txBody>
                        <a:bodyPr/>
                        <a:lstStyle/>
                        <a:p>
                          <a:pPr>
                            <a:lnSpc>
                              <a:spcPct val="107000"/>
                            </a:lnSpc>
                            <a:spcAft>
                              <a:spcPts val="800"/>
                            </a:spcAft>
                          </a:pPr>
                          <a:r>
                            <a:rPr lang="en-GB" sz="1100" b="1">
                              <a:solidFill>
                                <a:schemeClr val="tx1"/>
                              </a:solidFill>
                              <a:effectLst/>
                              <a:latin typeface="+mj-lt"/>
                            </a:rPr>
                            <a:t>MN2</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𝟏𝟎𝐮𝐦</m:t>
                                </m:r>
                              </m:oMath>
                            </m:oMathPara>
                          </a14:m>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𝟐𝐮𝐦</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742422751"/>
                      </a:ext>
                    </a:extLst>
                  </a:tr>
                  <a:tr h="383009">
                    <a:tc>
                      <a:txBody>
                        <a:bodyPr/>
                        <a:lstStyle/>
                        <a:p>
                          <a:pPr>
                            <a:lnSpc>
                              <a:spcPct val="107000"/>
                            </a:lnSpc>
                            <a:spcAft>
                              <a:spcPts val="800"/>
                            </a:spcAft>
                          </a:pPr>
                          <a:r>
                            <a:rPr lang="en-GB" sz="1100" b="1">
                              <a:solidFill>
                                <a:schemeClr val="tx1"/>
                              </a:solidFill>
                              <a:effectLst/>
                              <a:latin typeface="+mj-lt"/>
                            </a:rPr>
                            <a:t>MN5, MN4</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𝟓𝐮𝐦</m:t>
                                </m:r>
                              </m:oMath>
                            </m:oMathPara>
                          </a14:m>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𝟒𝐮𝐦</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959406209"/>
                      </a:ext>
                    </a:extLst>
                  </a:tr>
                  <a:tr h="383009">
                    <a:tc>
                      <a:txBody>
                        <a:bodyPr/>
                        <a:lstStyle/>
                        <a:p>
                          <a:pPr>
                            <a:lnSpc>
                              <a:spcPct val="107000"/>
                            </a:lnSpc>
                            <a:spcAft>
                              <a:spcPts val="800"/>
                            </a:spcAft>
                          </a:pPr>
                          <a:r>
                            <a:rPr lang="en-GB" sz="1100" b="1">
                              <a:solidFill>
                                <a:schemeClr val="tx1"/>
                              </a:solidFill>
                              <a:effectLst/>
                              <a:latin typeface="+mj-lt"/>
                            </a:rPr>
                            <a:t>MN8</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𝟏𝐮𝐦</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𝟏𝐮𝐦</m:t>
                                </m:r>
                              </m:oMath>
                            </m:oMathPara>
                          </a14:m>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18441187"/>
                      </a:ext>
                    </a:extLst>
                  </a:tr>
                  <a:tr h="383009">
                    <a:tc>
                      <a:txBody>
                        <a:bodyPr/>
                        <a:lstStyle/>
                        <a:p>
                          <a:pPr>
                            <a:lnSpc>
                              <a:spcPct val="107000"/>
                            </a:lnSpc>
                            <a:spcAft>
                              <a:spcPts val="800"/>
                            </a:spcAft>
                          </a:pPr>
                          <a:r>
                            <a:rPr lang="en-GB" sz="1100" b="1">
                              <a:solidFill>
                                <a:schemeClr val="tx1"/>
                              </a:solidFill>
                              <a:effectLst/>
                              <a:latin typeface="+mj-lt"/>
                            </a:rPr>
                            <a:t>MP4&lt;1:5&gt;</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𝟏𝟏𝐮𝐦</m:t>
                                </m:r>
                              </m:oMath>
                            </m:oMathPara>
                          </a14:m>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𝟏𝟏𝐮𝐦</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311382250"/>
                      </a:ext>
                    </a:extLst>
                  </a:tr>
                  <a:tr h="383009">
                    <a:tc>
                      <a:txBody>
                        <a:bodyPr/>
                        <a:lstStyle/>
                        <a:p>
                          <a:pPr>
                            <a:lnSpc>
                              <a:spcPct val="107000"/>
                            </a:lnSpc>
                            <a:spcAft>
                              <a:spcPts val="800"/>
                            </a:spcAft>
                          </a:pPr>
                          <a:r>
                            <a:rPr lang="en-GB" sz="1100" b="1">
                              <a:solidFill>
                                <a:schemeClr val="tx1"/>
                              </a:solidFill>
                              <a:effectLst/>
                              <a:latin typeface="+mj-lt"/>
                            </a:rPr>
                            <a:t>MN10&lt;1:5&gt;</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𝟏𝟏𝐮𝐦</m:t>
                                </m:r>
                              </m:oMath>
                            </m:oMathPara>
                          </a14:m>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𝟏𝟏𝐮𝐦</m:t>
                                </m:r>
                              </m:oMath>
                            </m:oMathPara>
                          </a14:m>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100" b="1" i="1" smtClean="0">
                                    <a:solidFill>
                                      <a:schemeClr val="tx1"/>
                                    </a:solidFill>
                                    <a:effectLst/>
                                    <a:latin typeface="Cambria Math" panose="02040503050406030204" pitchFamily="18" charset="0"/>
                                  </a:rPr>
                                  <m:t>𝟏</m:t>
                                </m:r>
                              </m:oMath>
                            </m:oMathPara>
                          </a14:m>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89718265"/>
                      </a:ext>
                    </a:extLst>
                  </a:tr>
                </a:tbl>
              </a:graphicData>
            </a:graphic>
          </p:graphicFrame>
        </mc:Choice>
        <mc:Fallback xmlns="">
          <p:graphicFrame>
            <p:nvGraphicFramePr>
              <p:cNvPr id="65" name="Tabella 64">
                <a:extLst>
                  <a:ext uri="{FF2B5EF4-FFF2-40B4-BE49-F238E27FC236}">
                    <a16:creationId xmlns:a16="http://schemas.microsoft.com/office/drawing/2014/main" id="{B20711DA-B883-70AD-A42E-83C4ACB7690F}"/>
                  </a:ext>
                </a:extLst>
              </p:cNvPr>
              <p:cNvGraphicFramePr>
                <a:graphicFrameLocks noGrp="1"/>
              </p:cNvGraphicFramePr>
              <p:nvPr>
                <p:extLst>
                  <p:ext uri="{D42A27DB-BD31-4B8C-83A1-F6EECF244321}">
                    <p14:modId xmlns:p14="http://schemas.microsoft.com/office/powerpoint/2010/main" val="2555176986"/>
                  </p:ext>
                </p:extLst>
              </p:nvPr>
            </p:nvGraphicFramePr>
            <p:xfrm>
              <a:off x="-7414816" y="-3374147"/>
              <a:ext cx="3608458" cy="3296301"/>
            </p:xfrm>
            <a:graphic>
              <a:graphicData uri="http://schemas.openxmlformats.org/drawingml/2006/table">
                <a:tbl>
                  <a:tblPr firstRow="1" firstCol="1" bandRow="1">
                    <a:tableStyleId>{5C22544A-7EE6-4342-B048-85BDC9FD1C3A}</a:tableStyleId>
                  </a:tblPr>
                  <a:tblGrid>
                    <a:gridCol w="907530">
                      <a:extLst>
                        <a:ext uri="{9D8B030D-6E8A-4147-A177-3AD203B41FA5}">
                          <a16:colId xmlns:a16="http://schemas.microsoft.com/office/drawing/2014/main" val="3704176453"/>
                        </a:ext>
                      </a:extLst>
                    </a:gridCol>
                    <a:gridCol w="897819">
                      <a:extLst>
                        <a:ext uri="{9D8B030D-6E8A-4147-A177-3AD203B41FA5}">
                          <a16:colId xmlns:a16="http://schemas.microsoft.com/office/drawing/2014/main" val="2646019257"/>
                        </a:ext>
                      </a:extLst>
                    </a:gridCol>
                    <a:gridCol w="899687">
                      <a:extLst>
                        <a:ext uri="{9D8B030D-6E8A-4147-A177-3AD203B41FA5}">
                          <a16:colId xmlns:a16="http://schemas.microsoft.com/office/drawing/2014/main" val="2203089251"/>
                        </a:ext>
                      </a:extLst>
                    </a:gridCol>
                    <a:gridCol w="903422">
                      <a:extLst>
                        <a:ext uri="{9D8B030D-6E8A-4147-A177-3AD203B41FA5}">
                          <a16:colId xmlns:a16="http://schemas.microsoft.com/office/drawing/2014/main" val="4277718983"/>
                        </a:ext>
                      </a:extLst>
                    </a:gridCol>
                  </a:tblGrid>
                  <a:tr h="232229">
                    <a:tc>
                      <a:txBody>
                        <a:bodyPr/>
                        <a:lstStyle/>
                        <a:p>
                          <a:pPr>
                            <a:lnSpc>
                              <a:spcPct val="107000"/>
                            </a:lnSpc>
                            <a:spcAft>
                              <a:spcPts val="800"/>
                            </a:spcAft>
                          </a:pPr>
                          <a:r>
                            <a:rPr lang="en-GB" sz="1100" b="1" dirty="0">
                              <a:solidFill>
                                <a:schemeClr val="tx1"/>
                              </a:solidFill>
                              <a:effectLst/>
                              <a:latin typeface="+mj-lt"/>
                            </a:rPr>
                            <a:t>Transistors</a:t>
                          </a:r>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latin typeface="+mj-lt"/>
                            </a:rPr>
                            <a:t>Width </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latin typeface="+mj-lt"/>
                            </a:rPr>
                            <a:t>Length </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800"/>
                            </a:spcAft>
                          </a:pPr>
                          <a:r>
                            <a:rPr lang="en-GB" sz="1100" b="1">
                              <a:solidFill>
                                <a:schemeClr val="tx1"/>
                              </a:solidFill>
                              <a:effectLst/>
                              <a:latin typeface="+mj-lt"/>
                            </a:rPr>
                            <a:t>Multiplier</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63399885"/>
                      </a:ext>
                    </a:extLst>
                  </a:tr>
                  <a:tr h="383009">
                    <a:tc>
                      <a:txBody>
                        <a:bodyPr/>
                        <a:lstStyle/>
                        <a:p>
                          <a:pPr>
                            <a:lnSpc>
                              <a:spcPct val="107000"/>
                            </a:lnSpc>
                            <a:spcAft>
                              <a:spcPts val="800"/>
                            </a:spcAft>
                          </a:pPr>
                          <a:r>
                            <a:rPr lang="en-GB" sz="1100" b="1" dirty="0">
                              <a:solidFill>
                                <a:schemeClr val="tx1"/>
                              </a:solidFill>
                              <a:effectLst/>
                              <a:latin typeface="+mj-lt"/>
                            </a:rPr>
                            <a:t>MP2, MP3 </a:t>
                          </a:r>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351" t="-73016" r="-202703" b="-703175"/>
                          </a:stretch>
                        </a:blipFill>
                      </a:tcPr>
                    </a:tc>
                    <a:tc>
                      <a:txBody>
                        <a:bodyPr/>
                        <a:lstStyle/>
                        <a:p>
                          <a:endParaRPr lang="en-US"/>
                        </a:p>
                      </a:txBody>
                      <a:tcPr marL="68580" marR="68580" marT="0" marB="0">
                        <a:blipFill>
                          <a:blip r:embed="rId5"/>
                          <a:stretch>
                            <a:fillRect l="-201351" t="-73016" r="-102703" b="-703175"/>
                          </a:stretch>
                        </a:blipFill>
                      </a:tcPr>
                    </a:tc>
                    <a:tc>
                      <a:txBody>
                        <a:bodyPr/>
                        <a:lstStyle/>
                        <a:p>
                          <a:endParaRPr lang="en-US"/>
                        </a:p>
                      </a:txBody>
                      <a:tcPr marL="68580" marR="68580" marT="0" marB="0">
                        <a:blipFill>
                          <a:blip r:embed="rId5"/>
                          <a:stretch>
                            <a:fillRect l="-301351" t="-73016" r="-2703" b="-703175"/>
                          </a:stretch>
                        </a:blipFill>
                      </a:tcPr>
                    </a:tc>
                    <a:extLst>
                      <a:ext uri="{0D108BD9-81ED-4DB2-BD59-A6C34878D82A}">
                        <a16:rowId xmlns:a16="http://schemas.microsoft.com/office/drawing/2014/main" val="1065699809"/>
                      </a:ext>
                    </a:extLst>
                  </a:tr>
                  <a:tr h="383009">
                    <a:tc>
                      <a:txBody>
                        <a:bodyPr/>
                        <a:lstStyle/>
                        <a:p>
                          <a:pPr>
                            <a:lnSpc>
                              <a:spcPct val="107000"/>
                            </a:lnSpc>
                            <a:spcAft>
                              <a:spcPts val="800"/>
                            </a:spcAft>
                          </a:pPr>
                          <a:r>
                            <a:rPr lang="en-GB" sz="1100" b="1" dirty="0">
                              <a:solidFill>
                                <a:schemeClr val="tx1"/>
                              </a:solidFill>
                              <a:effectLst/>
                              <a:latin typeface="+mj-lt"/>
                            </a:rPr>
                            <a:t>MP1, MP0</a:t>
                          </a:r>
                          <a:endParaRPr lang="en-GB" sz="1100" b="1" dirty="0">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351" t="-173016" r="-202703" b="-603175"/>
                          </a:stretch>
                        </a:blipFill>
                      </a:tcPr>
                    </a:tc>
                    <a:tc>
                      <a:txBody>
                        <a:bodyPr/>
                        <a:lstStyle/>
                        <a:p>
                          <a:endParaRPr lang="en-US"/>
                        </a:p>
                      </a:txBody>
                      <a:tcPr marL="68580" marR="68580" marT="0" marB="0">
                        <a:blipFill>
                          <a:blip r:embed="rId5"/>
                          <a:stretch>
                            <a:fillRect l="-201351" t="-173016" r="-102703" b="-603175"/>
                          </a:stretch>
                        </a:blipFill>
                      </a:tcPr>
                    </a:tc>
                    <a:tc>
                      <a:txBody>
                        <a:bodyPr/>
                        <a:lstStyle/>
                        <a:p>
                          <a:endParaRPr lang="en-US"/>
                        </a:p>
                      </a:txBody>
                      <a:tcPr marL="68580" marR="68580" marT="0" marB="0">
                        <a:blipFill>
                          <a:blip r:embed="rId5"/>
                          <a:stretch>
                            <a:fillRect l="-301351" t="-173016" r="-2703" b="-603175"/>
                          </a:stretch>
                        </a:blipFill>
                      </a:tcPr>
                    </a:tc>
                    <a:extLst>
                      <a:ext uri="{0D108BD9-81ED-4DB2-BD59-A6C34878D82A}">
                        <a16:rowId xmlns:a16="http://schemas.microsoft.com/office/drawing/2014/main" val="3929031396"/>
                      </a:ext>
                    </a:extLst>
                  </a:tr>
                  <a:tr h="383009">
                    <a:tc>
                      <a:txBody>
                        <a:bodyPr/>
                        <a:lstStyle/>
                        <a:p>
                          <a:pPr>
                            <a:lnSpc>
                              <a:spcPct val="107000"/>
                            </a:lnSpc>
                            <a:spcAft>
                              <a:spcPts val="800"/>
                            </a:spcAft>
                          </a:pPr>
                          <a:r>
                            <a:rPr lang="en-GB" sz="1100" b="1">
                              <a:solidFill>
                                <a:schemeClr val="tx1"/>
                              </a:solidFill>
                              <a:effectLst/>
                              <a:latin typeface="+mj-lt"/>
                            </a:rPr>
                            <a:t>MN0, MN1</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351" t="-273016" r="-202703" b="-503175"/>
                          </a:stretch>
                        </a:blipFill>
                      </a:tcPr>
                    </a:tc>
                    <a:tc>
                      <a:txBody>
                        <a:bodyPr/>
                        <a:lstStyle/>
                        <a:p>
                          <a:endParaRPr lang="en-US"/>
                        </a:p>
                      </a:txBody>
                      <a:tcPr marL="68580" marR="68580" marT="0" marB="0">
                        <a:blipFill>
                          <a:blip r:embed="rId5"/>
                          <a:stretch>
                            <a:fillRect l="-201351" t="-273016" r="-102703" b="-503175"/>
                          </a:stretch>
                        </a:blipFill>
                      </a:tcPr>
                    </a:tc>
                    <a:tc>
                      <a:txBody>
                        <a:bodyPr/>
                        <a:lstStyle/>
                        <a:p>
                          <a:endParaRPr lang="en-US"/>
                        </a:p>
                      </a:txBody>
                      <a:tcPr marL="68580" marR="68580" marT="0" marB="0">
                        <a:blipFill>
                          <a:blip r:embed="rId5"/>
                          <a:stretch>
                            <a:fillRect l="-301351" t="-273016" r="-2703" b="-503175"/>
                          </a:stretch>
                        </a:blipFill>
                      </a:tcPr>
                    </a:tc>
                    <a:extLst>
                      <a:ext uri="{0D108BD9-81ED-4DB2-BD59-A6C34878D82A}">
                        <a16:rowId xmlns:a16="http://schemas.microsoft.com/office/drawing/2014/main" val="3107012938"/>
                      </a:ext>
                    </a:extLst>
                  </a:tr>
                  <a:tr h="383009">
                    <a:tc>
                      <a:txBody>
                        <a:bodyPr/>
                        <a:lstStyle/>
                        <a:p>
                          <a:pPr>
                            <a:lnSpc>
                              <a:spcPct val="107000"/>
                            </a:lnSpc>
                            <a:spcAft>
                              <a:spcPts val="800"/>
                            </a:spcAft>
                          </a:pPr>
                          <a:r>
                            <a:rPr lang="en-GB" sz="1100" b="1">
                              <a:solidFill>
                                <a:schemeClr val="tx1"/>
                              </a:solidFill>
                              <a:effectLst/>
                              <a:latin typeface="+mj-lt"/>
                            </a:rPr>
                            <a:t>MN2</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351" t="-373016" r="-202703" b="-403175"/>
                          </a:stretch>
                        </a:blipFill>
                      </a:tcPr>
                    </a:tc>
                    <a:tc>
                      <a:txBody>
                        <a:bodyPr/>
                        <a:lstStyle/>
                        <a:p>
                          <a:endParaRPr lang="en-US"/>
                        </a:p>
                      </a:txBody>
                      <a:tcPr marL="68580" marR="68580" marT="0" marB="0">
                        <a:blipFill>
                          <a:blip r:embed="rId5"/>
                          <a:stretch>
                            <a:fillRect l="-201351" t="-373016" r="-102703" b="-403175"/>
                          </a:stretch>
                        </a:blipFill>
                      </a:tcPr>
                    </a:tc>
                    <a:tc>
                      <a:txBody>
                        <a:bodyPr/>
                        <a:lstStyle/>
                        <a:p>
                          <a:endParaRPr lang="en-US"/>
                        </a:p>
                      </a:txBody>
                      <a:tcPr marL="68580" marR="68580" marT="0" marB="0">
                        <a:blipFill>
                          <a:blip r:embed="rId5"/>
                          <a:stretch>
                            <a:fillRect l="-301351" t="-373016" r="-2703" b="-403175"/>
                          </a:stretch>
                        </a:blipFill>
                      </a:tcPr>
                    </a:tc>
                    <a:extLst>
                      <a:ext uri="{0D108BD9-81ED-4DB2-BD59-A6C34878D82A}">
                        <a16:rowId xmlns:a16="http://schemas.microsoft.com/office/drawing/2014/main" val="742422751"/>
                      </a:ext>
                    </a:extLst>
                  </a:tr>
                  <a:tr h="383009">
                    <a:tc>
                      <a:txBody>
                        <a:bodyPr/>
                        <a:lstStyle/>
                        <a:p>
                          <a:pPr>
                            <a:lnSpc>
                              <a:spcPct val="107000"/>
                            </a:lnSpc>
                            <a:spcAft>
                              <a:spcPts val="800"/>
                            </a:spcAft>
                          </a:pPr>
                          <a:r>
                            <a:rPr lang="en-GB" sz="1100" b="1">
                              <a:solidFill>
                                <a:schemeClr val="tx1"/>
                              </a:solidFill>
                              <a:effectLst/>
                              <a:latin typeface="+mj-lt"/>
                            </a:rPr>
                            <a:t>MN5, MN4</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351" t="-473016" r="-202703" b="-303175"/>
                          </a:stretch>
                        </a:blipFill>
                      </a:tcPr>
                    </a:tc>
                    <a:tc>
                      <a:txBody>
                        <a:bodyPr/>
                        <a:lstStyle/>
                        <a:p>
                          <a:endParaRPr lang="en-US"/>
                        </a:p>
                      </a:txBody>
                      <a:tcPr marL="68580" marR="68580" marT="0" marB="0">
                        <a:blipFill>
                          <a:blip r:embed="rId5"/>
                          <a:stretch>
                            <a:fillRect l="-201351" t="-473016" r="-102703" b="-303175"/>
                          </a:stretch>
                        </a:blipFill>
                      </a:tcPr>
                    </a:tc>
                    <a:tc>
                      <a:txBody>
                        <a:bodyPr/>
                        <a:lstStyle/>
                        <a:p>
                          <a:endParaRPr lang="en-US"/>
                        </a:p>
                      </a:txBody>
                      <a:tcPr marL="68580" marR="68580" marT="0" marB="0">
                        <a:blipFill>
                          <a:blip r:embed="rId5"/>
                          <a:stretch>
                            <a:fillRect l="-301351" t="-473016" r="-2703" b="-303175"/>
                          </a:stretch>
                        </a:blipFill>
                      </a:tcPr>
                    </a:tc>
                    <a:extLst>
                      <a:ext uri="{0D108BD9-81ED-4DB2-BD59-A6C34878D82A}">
                        <a16:rowId xmlns:a16="http://schemas.microsoft.com/office/drawing/2014/main" val="1959406209"/>
                      </a:ext>
                    </a:extLst>
                  </a:tr>
                  <a:tr h="383009">
                    <a:tc>
                      <a:txBody>
                        <a:bodyPr/>
                        <a:lstStyle/>
                        <a:p>
                          <a:pPr>
                            <a:lnSpc>
                              <a:spcPct val="107000"/>
                            </a:lnSpc>
                            <a:spcAft>
                              <a:spcPts val="800"/>
                            </a:spcAft>
                          </a:pPr>
                          <a:r>
                            <a:rPr lang="en-GB" sz="1100" b="1">
                              <a:solidFill>
                                <a:schemeClr val="tx1"/>
                              </a:solidFill>
                              <a:effectLst/>
                              <a:latin typeface="+mj-lt"/>
                            </a:rPr>
                            <a:t>MN8</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351" t="-573016" r="-202703" b="-203175"/>
                          </a:stretch>
                        </a:blipFill>
                      </a:tcPr>
                    </a:tc>
                    <a:tc>
                      <a:txBody>
                        <a:bodyPr/>
                        <a:lstStyle/>
                        <a:p>
                          <a:endParaRPr lang="en-US"/>
                        </a:p>
                      </a:txBody>
                      <a:tcPr marL="68580" marR="68580" marT="0" marB="0">
                        <a:blipFill>
                          <a:blip r:embed="rId5"/>
                          <a:stretch>
                            <a:fillRect l="-201351" t="-573016" r="-102703" b="-203175"/>
                          </a:stretch>
                        </a:blipFill>
                      </a:tcPr>
                    </a:tc>
                    <a:tc>
                      <a:txBody>
                        <a:bodyPr/>
                        <a:lstStyle/>
                        <a:p>
                          <a:endParaRPr lang="en-US"/>
                        </a:p>
                      </a:txBody>
                      <a:tcPr marL="68580" marR="68580" marT="0" marB="0">
                        <a:blipFill>
                          <a:blip r:embed="rId5"/>
                          <a:stretch>
                            <a:fillRect l="-301351" t="-573016" r="-2703" b="-203175"/>
                          </a:stretch>
                        </a:blipFill>
                      </a:tcPr>
                    </a:tc>
                    <a:extLst>
                      <a:ext uri="{0D108BD9-81ED-4DB2-BD59-A6C34878D82A}">
                        <a16:rowId xmlns:a16="http://schemas.microsoft.com/office/drawing/2014/main" val="318441187"/>
                      </a:ext>
                    </a:extLst>
                  </a:tr>
                  <a:tr h="383009">
                    <a:tc>
                      <a:txBody>
                        <a:bodyPr/>
                        <a:lstStyle/>
                        <a:p>
                          <a:pPr>
                            <a:lnSpc>
                              <a:spcPct val="107000"/>
                            </a:lnSpc>
                            <a:spcAft>
                              <a:spcPts val="800"/>
                            </a:spcAft>
                          </a:pPr>
                          <a:r>
                            <a:rPr lang="en-GB" sz="1100" b="1">
                              <a:solidFill>
                                <a:schemeClr val="tx1"/>
                              </a:solidFill>
                              <a:effectLst/>
                              <a:latin typeface="+mj-lt"/>
                            </a:rPr>
                            <a:t>MP4&lt;1:5&gt;</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351" t="-673016" r="-202703" b="-103175"/>
                          </a:stretch>
                        </a:blipFill>
                      </a:tcPr>
                    </a:tc>
                    <a:tc>
                      <a:txBody>
                        <a:bodyPr/>
                        <a:lstStyle/>
                        <a:p>
                          <a:endParaRPr lang="en-US"/>
                        </a:p>
                      </a:txBody>
                      <a:tcPr marL="68580" marR="68580" marT="0" marB="0">
                        <a:blipFill>
                          <a:blip r:embed="rId5"/>
                          <a:stretch>
                            <a:fillRect l="-201351" t="-673016" r="-102703" b="-103175"/>
                          </a:stretch>
                        </a:blipFill>
                      </a:tcPr>
                    </a:tc>
                    <a:tc>
                      <a:txBody>
                        <a:bodyPr/>
                        <a:lstStyle/>
                        <a:p>
                          <a:endParaRPr lang="en-US"/>
                        </a:p>
                      </a:txBody>
                      <a:tcPr marL="68580" marR="68580" marT="0" marB="0">
                        <a:blipFill>
                          <a:blip r:embed="rId5"/>
                          <a:stretch>
                            <a:fillRect l="-301351" t="-673016" r="-2703" b="-103175"/>
                          </a:stretch>
                        </a:blipFill>
                      </a:tcPr>
                    </a:tc>
                    <a:extLst>
                      <a:ext uri="{0D108BD9-81ED-4DB2-BD59-A6C34878D82A}">
                        <a16:rowId xmlns:a16="http://schemas.microsoft.com/office/drawing/2014/main" val="2311382250"/>
                      </a:ext>
                    </a:extLst>
                  </a:tr>
                  <a:tr h="383009">
                    <a:tc>
                      <a:txBody>
                        <a:bodyPr/>
                        <a:lstStyle/>
                        <a:p>
                          <a:pPr>
                            <a:lnSpc>
                              <a:spcPct val="107000"/>
                            </a:lnSpc>
                            <a:spcAft>
                              <a:spcPts val="800"/>
                            </a:spcAft>
                          </a:pPr>
                          <a:r>
                            <a:rPr lang="en-GB" sz="1100" b="1">
                              <a:solidFill>
                                <a:schemeClr val="tx1"/>
                              </a:solidFill>
                              <a:effectLst/>
                              <a:latin typeface="+mj-lt"/>
                            </a:rPr>
                            <a:t>MN10&lt;1:5&gt;</a:t>
                          </a:r>
                          <a:endParaRPr lang="en-GB" sz="1100" b="1">
                            <a:solidFill>
                              <a:schemeClr val="tx1"/>
                            </a:solidFill>
                            <a:effectLst/>
                            <a:latin typeface="+mj-lt"/>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blipFill>
                          <a:blip r:embed="rId5"/>
                          <a:stretch>
                            <a:fillRect l="-101351" t="-773016" r="-202703" b="-3175"/>
                          </a:stretch>
                        </a:blipFill>
                      </a:tcPr>
                    </a:tc>
                    <a:tc>
                      <a:txBody>
                        <a:bodyPr/>
                        <a:lstStyle/>
                        <a:p>
                          <a:endParaRPr lang="en-US"/>
                        </a:p>
                      </a:txBody>
                      <a:tcPr marL="68580" marR="68580" marT="0" marB="0">
                        <a:blipFill>
                          <a:blip r:embed="rId5"/>
                          <a:stretch>
                            <a:fillRect l="-201351" t="-773016" r="-102703" b="-3175"/>
                          </a:stretch>
                        </a:blipFill>
                      </a:tcPr>
                    </a:tc>
                    <a:tc>
                      <a:txBody>
                        <a:bodyPr/>
                        <a:lstStyle/>
                        <a:p>
                          <a:endParaRPr lang="en-US"/>
                        </a:p>
                      </a:txBody>
                      <a:tcPr marL="68580" marR="68580" marT="0" marB="0">
                        <a:blipFill>
                          <a:blip r:embed="rId5"/>
                          <a:stretch>
                            <a:fillRect l="-301351" t="-773016" r="-2703" b="-3175"/>
                          </a:stretch>
                        </a:blipFill>
                      </a:tcPr>
                    </a:tc>
                    <a:extLst>
                      <a:ext uri="{0D108BD9-81ED-4DB2-BD59-A6C34878D82A}">
                        <a16:rowId xmlns:a16="http://schemas.microsoft.com/office/drawing/2014/main" val="3989718265"/>
                      </a:ext>
                    </a:extLst>
                  </a:tr>
                </a:tbl>
              </a:graphicData>
            </a:graphic>
          </p:graphicFrame>
        </mc:Fallback>
      </mc:AlternateContent>
      <p:sp>
        <p:nvSpPr>
          <p:cNvPr id="6" name="TextBox 34">
            <a:extLst>
              <a:ext uri="{FF2B5EF4-FFF2-40B4-BE49-F238E27FC236}">
                <a16:creationId xmlns:a16="http://schemas.microsoft.com/office/drawing/2014/main" id="{2FD3EF16-E6B5-52E5-B108-113F9FBC5F08}"/>
              </a:ext>
            </a:extLst>
          </p:cNvPr>
          <p:cNvSpPr txBox="1"/>
          <p:nvPr/>
        </p:nvSpPr>
        <p:spPr>
          <a:xfrm>
            <a:off x="10900184" y="169961"/>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7" name="Freeform: Shape 47">
            <a:extLst>
              <a:ext uri="{FF2B5EF4-FFF2-40B4-BE49-F238E27FC236}">
                <a16:creationId xmlns:a16="http://schemas.microsoft.com/office/drawing/2014/main" id="{F81D642E-C7B5-48F0-3F30-E94095AA83C8}"/>
              </a:ext>
            </a:extLst>
          </p:cNvPr>
          <p:cNvSpPr/>
          <p:nvPr/>
        </p:nvSpPr>
        <p:spPr>
          <a:xfrm>
            <a:off x="10900184" y="-44336"/>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4"/>
          </a:solidFill>
          <a:ln w="9525" cap="flat">
            <a:noFill/>
            <a:prstDash val="solid"/>
            <a:miter/>
          </a:ln>
        </p:spPr>
        <p:txBody>
          <a:bodyPr rtlCol="0" anchor="ctr"/>
          <a:lstStyle/>
          <a:p>
            <a:endParaRPr lang="en-US" dirty="0"/>
          </a:p>
        </p:txBody>
      </p:sp>
      <p:sp>
        <p:nvSpPr>
          <p:cNvPr id="3" name="CasellaDiTesto 2">
            <a:extLst>
              <a:ext uri="{FF2B5EF4-FFF2-40B4-BE49-F238E27FC236}">
                <a16:creationId xmlns:a16="http://schemas.microsoft.com/office/drawing/2014/main" id="{E31B28FD-342B-BBB7-C2F9-67AD64E405F6}"/>
              </a:ext>
            </a:extLst>
          </p:cNvPr>
          <p:cNvSpPr txBox="1"/>
          <p:nvPr/>
        </p:nvSpPr>
        <p:spPr>
          <a:xfrm>
            <a:off x="3527570" y="-877884"/>
            <a:ext cx="5126660" cy="369332"/>
          </a:xfrm>
          <a:prstGeom prst="rect">
            <a:avLst/>
          </a:prstGeom>
          <a:noFill/>
        </p:spPr>
        <p:txBody>
          <a:bodyPr wrap="none" rtlCol="0">
            <a:spAutoFit/>
          </a:bodyPr>
          <a:lstStyle/>
          <a:p>
            <a:r>
              <a:rPr lang="en-GB" sz="1800" i="1" dirty="0">
                <a:solidFill>
                  <a:schemeClr val="bg1"/>
                </a:solidFill>
                <a:effectLst/>
                <a:latin typeface="Calibri" panose="020F0502020204030204" pitchFamily="34" charset="0"/>
                <a:ea typeface="Calibri" panose="020F0502020204030204" pitchFamily="34" charset="0"/>
                <a:cs typeface="Arial" panose="020B0604020202020204" pitchFamily="34" charset="0"/>
              </a:rPr>
              <a:t>Operational amplifier TSMC schematic Cadence view</a:t>
            </a:r>
            <a:endParaRPr lang="en-GB" i="1" dirty="0">
              <a:solidFill>
                <a:schemeClr val="bg1"/>
              </a:solidFill>
            </a:endParaRPr>
          </a:p>
        </p:txBody>
      </p:sp>
      <p:grpSp>
        <p:nvGrpSpPr>
          <p:cNvPr id="4" name="Group 34">
            <a:extLst>
              <a:ext uri="{FF2B5EF4-FFF2-40B4-BE49-F238E27FC236}">
                <a16:creationId xmlns:a16="http://schemas.microsoft.com/office/drawing/2014/main" id="{B8EC229E-9D16-35F4-C829-6BD23DC01959}"/>
              </a:ext>
            </a:extLst>
          </p:cNvPr>
          <p:cNvGrpSpPr/>
          <p:nvPr/>
        </p:nvGrpSpPr>
        <p:grpSpPr>
          <a:xfrm>
            <a:off x="-7656885" y="-3380110"/>
            <a:ext cx="341258" cy="406231"/>
            <a:chOff x="5236240" y="2093096"/>
            <a:chExt cx="2154752" cy="1766817"/>
          </a:xfrm>
          <a:solidFill>
            <a:schemeClr val="tx1"/>
          </a:solidFill>
        </p:grpSpPr>
        <p:sp>
          <p:nvSpPr>
            <p:cNvPr id="66" name="Freeform: Shape 35">
              <a:extLst>
                <a:ext uri="{FF2B5EF4-FFF2-40B4-BE49-F238E27FC236}">
                  <a16:creationId xmlns:a16="http://schemas.microsoft.com/office/drawing/2014/main" id="{99AEAB72-590C-DFAB-7407-8DA807A1D1C5}"/>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grpFill/>
            <a:ln w="2694" cap="flat">
              <a:solidFill>
                <a:schemeClr val="bg1"/>
              </a:solidFill>
              <a:prstDash val="solid"/>
              <a:miter/>
            </a:ln>
          </p:spPr>
          <p:txBody>
            <a:bodyPr rtlCol="0" anchor="ctr"/>
            <a:lstStyle/>
            <a:p>
              <a:endParaRPr lang="en-US" sz="1200"/>
            </a:p>
          </p:txBody>
        </p:sp>
        <p:sp>
          <p:nvSpPr>
            <p:cNvPr id="69" name="Freeform: Shape 36">
              <a:extLst>
                <a:ext uri="{FF2B5EF4-FFF2-40B4-BE49-F238E27FC236}">
                  <a16:creationId xmlns:a16="http://schemas.microsoft.com/office/drawing/2014/main" id="{AB5150A3-AC28-49E3-FDCC-58ADD07D1700}"/>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grpFill/>
            <a:ln w="2694" cap="flat">
              <a:solidFill>
                <a:schemeClr val="bg1"/>
              </a:solidFill>
              <a:prstDash val="solid"/>
              <a:miter/>
            </a:ln>
          </p:spPr>
          <p:txBody>
            <a:bodyPr rtlCol="0" anchor="ctr"/>
            <a:lstStyle/>
            <a:p>
              <a:endParaRPr lang="en-US" sz="1200" dirty="0"/>
            </a:p>
          </p:txBody>
        </p:sp>
      </p:grpSp>
      <p:sp>
        <p:nvSpPr>
          <p:cNvPr id="70" name="CasellaDiTesto 69">
            <a:extLst>
              <a:ext uri="{FF2B5EF4-FFF2-40B4-BE49-F238E27FC236}">
                <a16:creationId xmlns:a16="http://schemas.microsoft.com/office/drawing/2014/main" id="{C186DB4B-D529-7882-DC00-8E6D22F6F0CB}"/>
              </a:ext>
            </a:extLst>
          </p:cNvPr>
          <p:cNvSpPr txBox="1"/>
          <p:nvPr/>
        </p:nvSpPr>
        <p:spPr>
          <a:xfrm>
            <a:off x="-7773872" y="-3655181"/>
            <a:ext cx="4384277" cy="276999"/>
          </a:xfrm>
          <a:prstGeom prst="rect">
            <a:avLst/>
          </a:prstGeom>
          <a:noFill/>
        </p:spPr>
        <p:txBody>
          <a:bodyPr wrap="none" rtlCol="0">
            <a:spAutoFit/>
          </a:bodyPr>
          <a:lstStyle/>
          <a:p>
            <a:r>
              <a:rPr lang="en-GB" sz="1200" i="1" dirty="0">
                <a:solidFill>
                  <a:schemeClr val="bg1"/>
                </a:solidFill>
                <a:effectLst/>
                <a:latin typeface="Calibri" panose="020F0502020204030204" pitchFamily="34" charset="0"/>
                <a:ea typeface="Calibri" panose="020F0502020204030204" pitchFamily="34" charset="0"/>
                <a:cs typeface="Arial" panose="020B0604020202020204" pitchFamily="34" charset="0"/>
              </a:rPr>
              <a:t>Width, length and multiplier for </a:t>
            </a:r>
            <a:r>
              <a:rPr lang="en-GB" sz="1200" b="1" i="1" dirty="0">
                <a:solidFill>
                  <a:schemeClr val="bg1"/>
                </a:solidFill>
                <a:effectLst/>
                <a:latin typeface="Calibri" panose="020F0502020204030204" pitchFamily="34" charset="0"/>
                <a:ea typeface="Calibri" panose="020F0502020204030204" pitchFamily="34" charset="0"/>
                <a:cs typeface="Arial" panose="020B0604020202020204" pitchFamily="34" charset="0"/>
              </a:rPr>
              <a:t>UMC operational amplifier </a:t>
            </a:r>
            <a:r>
              <a:rPr lang="en-GB" sz="1200" i="1" dirty="0">
                <a:solidFill>
                  <a:schemeClr val="bg1"/>
                </a:solidFill>
                <a:effectLst/>
                <a:latin typeface="Calibri" panose="020F0502020204030204" pitchFamily="34" charset="0"/>
                <a:ea typeface="Calibri" panose="020F0502020204030204" pitchFamily="34" charset="0"/>
                <a:cs typeface="Arial" panose="020B0604020202020204" pitchFamily="34" charset="0"/>
              </a:rPr>
              <a:t>version</a:t>
            </a:r>
            <a:endParaRPr lang="en-GB" sz="1200" i="1" dirty="0">
              <a:solidFill>
                <a:schemeClr val="bg1"/>
              </a:solidFill>
            </a:endParaRPr>
          </a:p>
        </p:txBody>
      </p:sp>
      <mc:AlternateContent xmlns:mc="http://schemas.openxmlformats.org/markup-compatibility/2006" xmlns:a14="http://schemas.microsoft.com/office/drawing/2010/main">
        <mc:Choice Requires="a14">
          <p:sp>
            <p:nvSpPr>
              <p:cNvPr id="74" name="CasellaDiTesto 73">
                <a:extLst>
                  <a:ext uri="{FF2B5EF4-FFF2-40B4-BE49-F238E27FC236}">
                    <a16:creationId xmlns:a16="http://schemas.microsoft.com/office/drawing/2014/main" id="{A9E0B636-630D-8E3F-40AC-1D67A992EAFC}"/>
                  </a:ext>
                </a:extLst>
              </p:cNvPr>
              <p:cNvSpPr txBox="1"/>
              <p:nvPr/>
            </p:nvSpPr>
            <p:spPr>
              <a:xfrm>
                <a:off x="-1449445" y="965969"/>
                <a:ext cx="15090889" cy="191930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600" b="1" i="1" smtClean="0">
                          <a:solidFill>
                            <a:schemeClr val="bg1"/>
                          </a:solidFill>
                          <a:latin typeface="Cambria Math" panose="02040503050406030204" pitchFamily="18" charset="0"/>
                        </a:rPr>
                        <m:t>𝑷𝒐𝒘𝒆𝒓</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𝒄𝒐𝒏𝒔𝒖𝒎𝒑𝒕𝒊𝒐𝒏</m:t>
                      </m:r>
                      <m:r>
                        <a:rPr lang="en-GB" sz="1600" b="1" i="0">
                          <a:solidFill>
                            <a:schemeClr val="bg1"/>
                          </a:solidFill>
                          <a:latin typeface="Cambria Math" panose="02040503050406030204" pitchFamily="18" charset="0"/>
                        </a:rPr>
                        <m:t> = </m:t>
                      </m:r>
                      <m:r>
                        <a:rPr lang="en-GB" sz="1600" b="1" i="0">
                          <a:solidFill>
                            <a:schemeClr val="bg1"/>
                          </a:solidFill>
                          <a:latin typeface="Cambria Math" panose="02040503050406030204" pitchFamily="18" charset="0"/>
                        </a:rPr>
                        <m:t>𝟐𝟏</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𝟏𝟏𝟒</m:t>
                      </m:r>
                      <m:r>
                        <a:rPr lang="en-GB" sz="1600" b="1" i="1">
                          <a:solidFill>
                            <a:schemeClr val="bg1"/>
                          </a:solidFill>
                          <a:latin typeface="Cambria Math" panose="02040503050406030204" pitchFamily="18" charset="0"/>
                        </a:rPr>
                        <m:t>𝒖𝑾</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𝟐𝟒</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𝟓</m:t>
                          </m:r>
                          <m:r>
                            <a:rPr lang="en-GB" sz="1600" b="1" i="1">
                              <a:solidFill>
                                <a:schemeClr val="bg1"/>
                              </a:solidFill>
                              <a:latin typeface="Cambria Math" panose="02040503050406030204" pitchFamily="18" charset="0"/>
                            </a:rPr>
                            <m:t>𝒖𝑾</m:t>
                          </m:r>
                        </m:e>
                      </m:d>
                      <m:r>
                        <a:rPr lang="en-GB" sz="1600" b="1" i="0">
                          <a:solidFill>
                            <a:schemeClr val="bg1"/>
                          </a:solidFill>
                          <a:latin typeface="Cambria Math" panose="02040503050406030204" pitchFamily="18" charset="0"/>
                        </a:rPr>
                        <m:t> </m:t>
                      </m:r>
                    </m:oMath>
                  </m:oMathPara>
                </a14:m>
                <a:endParaRPr lang="it-IT" sz="16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600" b="1" i="1">
                          <a:solidFill>
                            <a:schemeClr val="bg1"/>
                          </a:solidFill>
                          <a:latin typeface="Cambria Math" panose="02040503050406030204" pitchFamily="18" charset="0"/>
                        </a:rPr>
                        <m:t>𝑳𝒐𝒐𝒑</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𝑮𝒂𝒊𝒏</m:t>
                      </m:r>
                      <m:r>
                        <a:rPr lang="en-GB" sz="1600" b="1" i="0">
                          <a:solidFill>
                            <a:schemeClr val="bg1"/>
                          </a:solidFill>
                          <a:latin typeface="Cambria Math" panose="02040503050406030204" pitchFamily="18" charset="0"/>
                        </a:rPr>
                        <m:t> = </m:t>
                      </m:r>
                      <m:r>
                        <a:rPr lang="en-GB" sz="1600" b="1" i="0">
                          <a:solidFill>
                            <a:schemeClr val="bg1"/>
                          </a:solidFill>
                          <a:latin typeface="Cambria Math" panose="02040503050406030204" pitchFamily="18" charset="0"/>
                        </a:rPr>
                        <m:t>𝟒𝟗</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𝟏𝟑</m:t>
                      </m:r>
                      <m:r>
                        <a:rPr lang="en-GB" sz="1600" b="1" i="1">
                          <a:solidFill>
                            <a:schemeClr val="bg1"/>
                          </a:solidFill>
                          <a:latin typeface="Cambria Math" panose="02040503050406030204" pitchFamily="18" charset="0"/>
                        </a:rPr>
                        <m:t>𝒅</m:t>
                      </m:r>
                      <m:r>
                        <a:rPr lang="it-IT" sz="1600" b="1" i="0" smtClean="0">
                          <a:solidFill>
                            <a:schemeClr val="bg1"/>
                          </a:solidFill>
                          <a:latin typeface="Cambria Math" panose="02040503050406030204" pitchFamily="18" charset="0"/>
                        </a:rPr>
                        <m:t>𝐁</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𝟒𝟗</m:t>
                          </m:r>
                          <m:r>
                            <a:rPr lang="en-GB" sz="1600" b="1" i="1">
                              <a:solidFill>
                                <a:schemeClr val="bg1"/>
                              </a:solidFill>
                              <a:latin typeface="Cambria Math" panose="02040503050406030204" pitchFamily="18" charset="0"/>
                            </a:rPr>
                            <m:t>𝒅</m:t>
                          </m:r>
                          <m:r>
                            <a:rPr lang="it-IT" sz="1600" b="1" i="1" smtClean="0">
                              <a:solidFill>
                                <a:schemeClr val="bg1"/>
                              </a:solidFill>
                              <a:latin typeface="Cambria Math" panose="02040503050406030204" pitchFamily="18" charset="0"/>
                            </a:rPr>
                            <m:t>𝑩</m:t>
                          </m:r>
                        </m:e>
                      </m:d>
                      <m:r>
                        <a:rPr lang="en-GB" sz="1600" b="1" i="0">
                          <a:solidFill>
                            <a:schemeClr val="bg1"/>
                          </a:solidFill>
                          <a:latin typeface="Cambria Math" panose="02040503050406030204" pitchFamily="18" charset="0"/>
                        </a:rPr>
                        <m:t> </m:t>
                      </m:r>
                    </m:oMath>
                  </m:oMathPara>
                </a14:m>
                <a:endParaRPr lang="it-IT" sz="16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600" b="1" i="1">
                          <a:solidFill>
                            <a:schemeClr val="bg1"/>
                          </a:solidFill>
                          <a:latin typeface="Cambria Math" panose="02040503050406030204" pitchFamily="18" charset="0"/>
                        </a:rPr>
                        <m:t>𝑷𝒉𝒂𝒔𝒆</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𝑴𝒂𝒓𝒈𝒊𝒏</m:t>
                      </m:r>
                      <m:r>
                        <a:rPr lang="en-GB" sz="1600" b="1" i="0">
                          <a:solidFill>
                            <a:schemeClr val="bg1"/>
                          </a:solidFill>
                          <a:latin typeface="Cambria Math" panose="02040503050406030204" pitchFamily="18" charset="0"/>
                        </a:rPr>
                        <m:t> = </m:t>
                      </m:r>
                      <m:r>
                        <a:rPr lang="en-GB" sz="1600" b="1" i="0">
                          <a:solidFill>
                            <a:schemeClr val="bg1"/>
                          </a:solidFill>
                          <a:latin typeface="Cambria Math" panose="02040503050406030204" pitchFamily="18" charset="0"/>
                        </a:rPr>
                        <m:t>𝟔𝟗</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𝟒𝟗</m:t>
                      </m:r>
                      <m:r>
                        <a:rPr lang="en-GB" sz="1600" b="1" i="1">
                          <a:solidFill>
                            <a:schemeClr val="bg1"/>
                          </a:solidFill>
                          <a:latin typeface="Cambria Math" panose="02040503050406030204" pitchFamily="18" charset="0"/>
                        </a:rPr>
                        <m:t>𝒅𝒆𝒈</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𝟕𝟎</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𝟎</m:t>
                          </m:r>
                          <m:r>
                            <a:rPr lang="en-GB" sz="1600" b="1" i="1">
                              <a:solidFill>
                                <a:schemeClr val="bg1"/>
                              </a:solidFill>
                              <a:latin typeface="Cambria Math" panose="02040503050406030204" pitchFamily="18" charset="0"/>
                            </a:rPr>
                            <m:t>𝒅𝒆𝒈</m:t>
                          </m:r>
                        </m:e>
                      </m:d>
                    </m:oMath>
                  </m:oMathPara>
                </a14:m>
                <a:endParaRPr lang="it-IT" sz="1600" b="1" i="1"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600" b="1" i="1">
                          <a:solidFill>
                            <a:schemeClr val="bg1"/>
                          </a:solidFill>
                          <a:latin typeface="Cambria Math" panose="02040503050406030204" pitchFamily="18" charset="0"/>
                        </a:rPr>
                        <m:t>𝑩𝑾𝒄𝒍𝒐𝒔𝒆𝒅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𝒍𝒐𝒐</m:t>
                      </m:r>
                      <m:sSub>
                        <m:sSubPr>
                          <m:ctrlPr>
                            <a:rPr lang="en-GB" sz="1600" b="1" i="1">
                              <a:solidFill>
                                <a:schemeClr val="bg1"/>
                              </a:solidFill>
                              <a:latin typeface="Cambria Math" panose="02040503050406030204" pitchFamily="18" charset="0"/>
                            </a:rPr>
                          </m:ctrlPr>
                        </m:sSubPr>
                        <m:e>
                          <m:r>
                            <a:rPr lang="en-GB" sz="1600" b="1" i="1">
                              <a:solidFill>
                                <a:schemeClr val="bg1"/>
                              </a:solidFill>
                              <a:latin typeface="Cambria Math" panose="02040503050406030204" pitchFamily="18" charset="0"/>
                            </a:rPr>
                            <m:t>𝒑</m:t>
                          </m:r>
                        </m:e>
                        <m:sub>
                          <m:r>
                            <a:rPr lang="en-GB" sz="1600" b="1" i="1">
                              <a:solidFill>
                                <a:schemeClr val="bg1"/>
                              </a:solidFill>
                              <a:latin typeface="Cambria Math" panose="02040503050406030204" pitchFamily="18" charset="0"/>
                            </a:rPr>
                            <m:t>𝒂𝒕</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𝟑</m:t>
                          </m:r>
                          <m:r>
                            <a:rPr lang="en-GB" sz="1600" b="1" i="1">
                              <a:solidFill>
                                <a:schemeClr val="bg1"/>
                              </a:solidFill>
                              <a:latin typeface="Cambria Math" panose="02040503050406030204" pitchFamily="18" charset="0"/>
                            </a:rPr>
                            <m:t>𝒅𝑩</m:t>
                          </m:r>
                        </m:sub>
                      </m:sSub>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𝟏</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𝟖𝟐</m:t>
                      </m:r>
                      <m:r>
                        <a:rPr lang="it-IT" sz="1600" b="1" i="1" smtClean="0">
                          <a:solidFill>
                            <a:schemeClr val="bg1"/>
                          </a:solidFill>
                          <a:latin typeface="Cambria Math" panose="02040503050406030204" pitchFamily="18" charset="0"/>
                        </a:rPr>
                        <m:t>𝟒</m:t>
                      </m:r>
                      <m:r>
                        <a:rPr lang="en-GB" sz="1600" b="1" i="1">
                          <a:solidFill>
                            <a:schemeClr val="bg1"/>
                          </a:solidFill>
                          <a:latin typeface="Cambria Math" panose="02040503050406030204" pitchFamily="18" charset="0"/>
                        </a:rPr>
                        <m:t>𝑴𝑯𝒛</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𝟏</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𝟖𝟑𝟖𝟒𝟔</m:t>
                          </m:r>
                          <m:r>
                            <a:rPr lang="en-GB" sz="1600" b="1" i="1">
                              <a:solidFill>
                                <a:schemeClr val="bg1"/>
                              </a:solidFill>
                              <a:latin typeface="Cambria Math" panose="02040503050406030204" pitchFamily="18" charset="0"/>
                            </a:rPr>
                            <m:t>𝑴𝑯𝒛</m:t>
                          </m:r>
                        </m:e>
                      </m:d>
                    </m:oMath>
                  </m:oMathPara>
                </a14:m>
                <a:endParaRPr lang="it-IT" sz="1600" b="1" dirty="0">
                  <a:solidFill>
                    <a:schemeClr val="bg1"/>
                  </a:solidFill>
                </a:endParaRPr>
              </a:p>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𝑺</m:t>
                      </m:r>
                      <m:sSub>
                        <m:sSubPr>
                          <m:ctrlP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sSubPr>
                        <m:e>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𝑹</m:t>
                          </m:r>
                        </m:e>
                        <m:sub>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𝑼𝑴𝑪</m:t>
                          </m:r>
                        </m:sub>
                      </m:sSub>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𝟎</m:t>
                      </m:r>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𝟒𝟒𝟔𝟎𝟗𝟖𝟗𝟎𝟐</m:t>
                      </m:r>
                      <m:f>
                        <m:fPr>
                          <m:ctrlP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𝑽</m:t>
                          </m:r>
                        </m:num>
                        <m:den>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𝒖𝒔</m:t>
                          </m:r>
                        </m:den>
                      </m:f>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𝒊𝒏</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𝑻𝑺𝑴𝑪</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𝒓𝒆𝒔𝒖𝒍𝒕𝒆𝒅</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𝒕𝒐</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𝒃𝒆𝑺</m:t>
                      </m:r>
                      <m:sSub>
                        <m:sSubPr>
                          <m:ctrlP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ctrlPr>
                        </m:sSubPr>
                        <m:e>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𝑹</m:t>
                          </m:r>
                        </m:e>
                        <m:sub>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𝑻𝑺𝑴𝑪</m:t>
                          </m:r>
                        </m:sub>
                      </m:sSub>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𝟎</m:t>
                      </m:r>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𝟒𝟖𝟕𝟔𝟐𝟑𝟏𝟗</m:t>
                      </m:r>
                      <m:f>
                        <m:fPr>
                          <m:ctrlP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ctrlPr>
                        </m:fPr>
                        <m:num>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𝑽</m:t>
                          </m:r>
                        </m:num>
                        <m:den>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𝒖𝒔</m:t>
                          </m:r>
                        </m:den>
                      </m:f>
                      <m:r>
                        <a:rPr lang="it-IT" sz="1600" b="1" i="1" smtClean="0">
                          <a:solidFill>
                            <a:schemeClr val="bg1"/>
                          </a:solidFill>
                          <a:latin typeface="Cambria Math" panose="02040503050406030204" pitchFamily="18" charset="0"/>
                          <a:ea typeface="Calibri" panose="020F0502020204030204" pitchFamily="34" charset="0"/>
                          <a:cs typeface="Arial" panose="020B0604020202020204" pitchFamily="34" charset="0"/>
                        </a:rPr>
                        <m:t>)</m:t>
                      </m:r>
                    </m:oMath>
                  </m:oMathPara>
                </a14:m>
                <a:endParaRPr lang="en-GB" sz="16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endParaRPr lang="en-GB" sz="1600" b="1" dirty="0">
                  <a:solidFill>
                    <a:schemeClr val="bg1"/>
                  </a:solidFill>
                </a:endParaRPr>
              </a:p>
            </p:txBody>
          </p:sp>
        </mc:Choice>
        <mc:Fallback xmlns="">
          <p:sp>
            <p:nvSpPr>
              <p:cNvPr id="74" name="CasellaDiTesto 73">
                <a:extLst>
                  <a:ext uri="{FF2B5EF4-FFF2-40B4-BE49-F238E27FC236}">
                    <a16:creationId xmlns:a16="http://schemas.microsoft.com/office/drawing/2014/main" id="{A9E0B636-630D-8E3F-40AC-1D67A992EAFC}"/>
                  </a:ext>
                </a:extLst>
              </p:cNvPr>
              <p:cNvSpPr txBox="1">
                <a:spLocks noRot="1" noChangeAspect="1" noMove="1" noResize="1" noEditPoints="1" noAdjustHandles="1" noChangeArrowheads="1" noChangeShapeType="1" noTextEdit="1"/>
              </p:cNvSpPr>
              <p:nvPr/>
            </p:nvSpPr>
            <p:spPr>
              <a:xfrm>
                <a:off x="-1449445" y="965969"/>
                <a:ext cx="15090889" cy="1919308"/>
              </a:xfrm>
              <a:prstGeom prst="rect">
                <a:avLst/>
              </a:prstGeom>
              <a:blipFill>
                <a:blip r:embed="rId6"/>
                <a:stretch>
                  <a:fillRect/>
                </a:stretch>
              </a:blipFill>
            </p:spPr>
            <p:txBody>
              <a:bodyPr/>
              <a:lstStyle/>
              <a:p>
                <a:r>
                  <a:rPr lang="en-GB">
                    <a:noFill/>
                  </a:rPr>
                  <a:t> </a:t>
                </a:r>
              </a:p>
            </p:txBody>
          </p:sp>
        </mc:Fallback>
      </mc:AlternateContent>
      <p:grpSp>
        <p:nvGrpSpPr>
          <p:cNvPr id="77" name="Gruppo 76">
            <a:extLst>
              <a:ext uri="{FF2B5EF4-FFF2-40B4-BE49-F238E27FC236}">
                <a16:creationId xmlns:a16="http://schemas.microsoft.com/office/drawing/2014/main" id="{A0CF70C9-2BC2-7873-7F3C-FCCBE2305BDE}"/>
              </a:ext>
            </a:extLst>
          </p:cNvPr>
          <p:cNvGrpSpPr/>
          <p:nvPr/>
        </p:nvGrpSpPr>
        <p:grpSpPr>
          <a:xfrm>
            <a:off x="0" y="2972380"/>
            <a:ext cx="29815772" cy="3891361"/>
            <a:chOff x="0" y="2972380"/>
            <a:chExt cx="29815772" cy="3891361"/>
          </a:xfrm>
        </p:grpSpPr>
        <p:grpSp>
          <p:nvGrpSpPr>
            <p:cNvPr id="73" name="Gruppo 72">
              <a:extLst>
                <a:ext uri="{FF2B5EF4-FFF2-40B4-BE49-F238E27FC236}">
                  <a16:creationId xmlns:a16="http://schemas.microsoft.com/office/drawing/2014/main" id="{3E5B60A2-ACF0-A145-6125-485AF81DE7F3}"/>
                </a:ext>
              </a:extLst>
            </p:cNvPr>
            <p:cNvGrpSpPr/>
            <p:nvPr/>
          </p:nvGrpSpPr>
          <p:grpSpPr>
            <a:xfrm>
              <a:off x="0" y="2972380"/>
              <a:ext cx="29815772" cy="3891361"/>
              <a:chOff x="-6675530" y="7137722"/>
              <a:chExt cx="29815772" cy="3891361"/>
            </a:xfrm>
          </p:grpSpPr>
          <p:pic>
            <p:nvPicPr>
              <p:cNvPr id="68" name="Immagine 67">
                <a:extLst>
                  <a:ext uri="{FF2B5EF4-FFF2-40B4-BE49-F238E27FC236}">
                    <a16:creationId xmlns:a16="http://schemas.microsoft.com/office/drawing/2014/main" id="{E6E405AC-1953-74E6-5C1C-1B780DD37C5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75530" y="7137724"/>
                <a:ext cx="10109142" cy="3891359"/>
              </a:xfrm>
              <a:prstGeom prst="rect">
                <a:avLst/>
              </a:prstGeom>
              <a:noFill/>
              <a:ln>
                <a:noFill/>
              </a:ln>
            </p:spPr>
          </p:pic>
          <p:pic>
            <p:nvPicPr>
              <p:cNvPr id="71" name="Immagine 70">
                <a:extLst>
                  <a:ext uri="{FF2B5EF4-FFF2-40B4-BE49-F238E27FC236}">
                    <a16:creationId xmlns:a16="http://schemas.microsoft.com/office/drawing/2014/main" id="{57E7D921-96C4-8ADA-DD70-1B8C1B017F4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33612" y="7137722"/>
                <a:ext cx="10441236" cy="3891359"/>
              </a:xfrm>
              <a:prstGeom prst="rect">
                <a:avLst/>
              </a:prstGeom>
              <a:noFill/>
              <a:ln>
                <a:noFill/>
              </a:ln>
            </p:spPr>
          </p:pic>
          <p:pic>
            <p:nvPicPr>
              <p:cNvPr id="72" name="Immagine 71">
                <a:extLst>
                  <a:ext uri="{FF2B5EF4-FFF2-40B4-BE49-F238E27FC236}">
                    <a16:creationId xmlns:a16="http://schemas.microsoft.com/office/drawing/2014/main" id="{B72A7908-D135-9A57-4534-C026DCE290D1}"/>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874847" y="7137722"/>
                <a:ext cx="9265395" cy="3891358"/>
              </a:xfrm>
              <a:prstGeom prst="rect">
                <a:avLst/>
              </a:prstGeom>
              <a:noFill/>
              <a:ln>
                <a:noFill/>
              </a:ln>
            </p:spPr>
          </p:pic>
        </p:grpSp>
        <p:sp>
          <p:nvSpPr>
            <p:cNvPr id="75" name="Fumetto: rettangolo 74">
              <a:extLst>
                <a:ext uri="{FF2B5EF4-FFF2-40B4-BE49-F238E27FC236}">
                  <a16:creationId xmlns:a16="http://schemas.microsoft.com/office/drawing/2014/main" id="{94FA5C38-0415-5456-C76C-A9CAD77E39EF}"/>
                </a:ext>
              </a:extLst>
            </p:cNvPr>
            <p:cNvSpPr/>
            <p:nvPr/>
          </p:nvSpPr>
          <p:spPr>
            <a:xfrm>
              <a:off x="356995" y="5712015"/>
              <a:ext cx="2161576" cy="987487"/>
            </a:xfrm>
            <a:prstGeom prst="wedgeRectCallout">
              <a:avLst>
                <a:gd name="adj1" fmla="val -32046"/>
                <a:gd name="adj2" fmla="val -97965"/>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Arial" panose="020B0604020202020204" pitchFamily="34" charset="0"/>
                </a:rPr>
                <a:t> </a:t>
              </a:r>
            </a:p>
          </p:txBody>
        </p:sp>
        <p:pic>
          <p:nvPicPr>
            <p:cNvPr id="76" name="Immagine 75">
              <a:extLst>
                <a:ext uri="{FF2B5EF4-FFF2-40B4-BE49-F238E27FC236}">
                  <a16:creationId xmlns:a16="http://schemas.microsoft.com/office/drawing/2014/main" id="{ECF0F271-D24C-5764-C9E3-05FD081F2982}"/>
                </a:ext>
              </a:extLst>
            </p:cNvPr>
            <p:cNvPicPr>
              <a:picLocks noChangeAspect="1"/>
            </p:cNvPicPr>
            <p:nvPr/>
          </p:nvPicPr>
          <p:blipFill rotWithShape="1">
            <a:blip r:embed="rId10">
              <a:extLst>
                <a:ext uri="{28A0092B-C50C-407E-A947-70E740481C1C}">
                  <a14:useLocalDpi xmlns:a14="http://schemas.microsoft.com/office/drawing/2010/main" val="0"/>
                </a:ext>
              </a:extLst>
            </a:blip>
            <a:srcRect t="4767"/>
            <a:stretch/>
          </p:blipFill>
          <p:spPr bwMode="auto">
            <a:xfrm>
              <a:off x="379854" y="5779324"/>
              <a:ext cx="2065447" cy="780789"/>
            </a:xfrm>
            <a:prstGeom prst="rect">
              <a:avLst/>
            </a:prstGeom>
            <a:ln>
              <a:noFill/>
            </a:ln>
            <a:extLst>
              <a:ext uri="{53640926-AAD7-44D8-BBD7-CCE9431645EC}">
                <a14:shadowObscured xmlns:a14="http://schemas.microsoft.com/office/drawing/2010/main"/>
              </a:ext>
            </a:extLst>
          </p:spPr>
        </p:pic>
      </p:grpSp>
      <p:grpSp>
        <p:nvGrpSpPr>
          <p:cNvPr id="2" name="Graphic 2">
            <a:extLst>
              <a:ext uri="{FF2B5EF4-FFF2-40B4-BE49-F238E27FC236}">
                <a16:creationId xmlns:a16="http://schemas.microsoft.com/office/drawing/2014/main" id="{EBB593EB-64E7-D1D1-CDC8-46A0798583F1}"/>
              </a:ext>
            </a:extLst>
          </p:cNvPr>
          <p:cNvGrpSpPr/>
          <p:nvPr/>
        </p:nvGrpSpPr>
        <p:grpSpPr>
          <a:xfrm>
            <a:off x="223199" y="159385"/>
            <a:ext cx="530780" cy="894335"/>
            <a:chOff x="8544795" y="2061601"/>
            <a:chExt cx="2445520" cy="4313293"/>
          </a:xfrm>
        </p:grpSpPr>
        <p:sp>
          <p:nvSpPr>
            <p:cNvPr id="8" name="Freeform: Shape 203">
              <a:extLst>
                <a:ext uri="{FF2B5EF4-FFF2-40B4-BE49-F238E27FC236}">
                  <a16:creationId xmlns:a16="http://schemas.microsoft.com/office/drawing/2014/main" id="{B334B5FA-6251-441F-CFDB-0B22E36B1CCF}"/>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7" name="Freeform: Shape 204">
              <a:extLst>
                <a:ext uri="{FF2B5EF4-FFF2-40B4-BE49-F238E27FC236}">
                  <a16:creationId xmlns:a16="http://schemas.microsoft.com/office/drawing/2014/main" id="{50A31A2A-47B6-DE33-B462-ED219DA9FA91}"/>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8" name="Freeform: Shape 205">
              <a:extLst>
                <a:ext uri="{FF2B5EF4-FFF2-40B4-BE49-F238E27FC236}">
                  <a16:creationId xmlns:a16="http://schemas.microsoft.com/office/drawing/2014/main" id="{BCDE35A5-0768-78FE-B169-A268F47E1F0A}"/>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22</a:t>
              </a:r>
            </a:p>
          </p:txBody>
        </p:sp>
        <p:sp>
          <p:nvSpPr>
            <p:cNvPr id="79" name="Freeform: Shape 206">
              <a:extLst>
                <a:ext uri="{FF2B5EF4-FFF2-40B4-BE49-F238E27FC236}">
                  <a16:creationId xmlns:a16="http://schemas.microsoft.com/office/drawing/2014/main" id="{86992BB6-1749-8D01-73D1-68BFC5D8C8BE}"/>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19259373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63" name="Modello 3D 62" descr="Transistor">
                <a:extLst>
                  <a:ext uri="{FF2B5EF4-FFF2-40B4-BE49-F238E27FC236}">
                    <a16:creationId xmlns:a16="http://schemas.microsoft.com/office/drawing/2014/main" id="{9FE93EDB-8AE1-DE11-75EC-08F654F5C4EE}"/>
                  </a:ext>
                </a:extLst>
              </p:cNvPr>
              <p:cNvGraphicFramePr>
                <a:graphicFrameLocks noChangeAspect="1"/>
              </p:cNvGraphicFramePr>
              <p:nvPr>
                <p:extLst>
                  <p:ext uri="{D42A27DB-BD31-4B8C-83A1-F6EECF244321}">
                    <p14:modId xmlns:p14="http://schemas.microsoft.com/office/powerpoint/2010/main" val="3480222314"/>
                  </p:ext>
                </p:extLst>
              </p:nvPr>
            </p:nvGraphicFramePr>
            <p:xfrm>
              <a:off x="-356109" y="-84399"/>
              <a:ext cx="2047232" cy="4960970"/>
            </p:xfrm>
            <a:graphic>
              <a:graphicData uri="http://schemas.microsoft.com/office/drawing/2017/model3d">
                <am3d:model3d r:embed="rId2">
                  <am3d:spPr>
                    <a:xfrm>
                      <a:off x="0" y="0"/>
                      <a:ext cx="2047232" cy="4960970"/>
                    </a:xfrm>
                    <a:prstGeom prst="rect">
                      <a:avLst/>
                    </a:prstGeom>
                  </am3d:spPr>
                  <am3d:camera>
                    <am3d:pos x="0" y="0" z="48994109"/>
                    <am3d:up dx="0" dy="36000000" dz="0"/>
                    <am3d:lookAt x="0" y="0" z="0"/>
                    <am3d:perspective fov="2700000"/>
                  </am3d:camera>
                  <am3d:trans>
                    <am3d:meterPerModelUnit n="44444442" d="1000000"/>
                    <am3d:preTrans dx="0" dy="-2194794" dz="0"/>
                    <am3d:scale>
                      <am3d:sx n="1000000" d="1000000"/>
                      <am3d:sy n="1000000" d="1000000"/>
                      <am3d:sz n="1000000" d="1000000"/>
                    </am3d:scale>
                    <am3d:rot ax="7147265" ay="-1023906" az="-9133248"/>
                    <am3d:postTrans dx="0" dy="0" dz="0"/>
                  </am3d:trans>
                  <am3d:raster rName="Office3DRenderer" rVer="16.0.8326">
                    <am3d:blip r:embed="rId3"/>
                  </am3d:raster>
                  <am3d:objViewport viewportSz="570368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3" name="Modello 3D 62" descr="Transistor">
                <a:extLst>
                  <a:ext uri="{FF2B5EF4-FFF2-40B4-BE49-F238E27FC236}">
                    <a16:creationId xmlns:a16="http://schemas.microsoft.com/office/drawing/2014/main" id="{9FE93EDB-8AE1-DE11-75EC-08F654F5C4EE}"/>
                  </a:ext>
                </a:extLst>
              </p:cNvPr>
              <p:cNvPicPr>
                <a:picLocks noGrp="1" noRot="1" noChangeAspect="1" noMove="1" noResize="1" noEditPoints="1" noAdjustHandles="1" noChangeArrowheads="1" noChangeShapeType="1" noCrop="1"/>
              </p:cNvPicPr>
              <p:nvPr/>
            </p:nvPicPr>
            <p:blipFill>
              <a:blip r:embed="rId3"/>
              <a:stretch>
                <a:fillRect/>
              </a:stretch>
            </p:blipFill>
            <p:spPr>
              <a:xfrm>
                <a:off x="-356109" y="-84399"/>
                <a:ext cx="2047232" cy="4960970"/>
              </a:xfrm>
              <a:prstGeom prst="rect">
                <a:avLst/>
              </a:prstGeom>
            </p:spPr>
          </p:pic>
        </mc:Fallback>
      </mc:AlternateContent>
      <p:grpSp>
        <p:nvGrpSpPr>
          <p:cNvPr id="9" name="Group 72">
            <a:extLst>
              <a:ext uri="{FF2B5EF4-FFF2-40B4-BE49-F238E27FC236}">
                <a16:creationId xmlns:a16="http://schemas.microsoft.com/office/drawing/2014/main" id="{64EE369C-2145-D452-43C5-245ABFDA30A9}"/>
              </a:ext>
            </a:extLst>
          </p:cNvPr>
          <p:cNvGrpSpPr/>
          <p:nvPr/>
        </p:nvGrpSpPr>
        <p:grpSpPr>
          <a:xfrm rot="523248">
            <a:off x="15967659" y="-4260049"/>
            <a:ext cx="5079769" cy="4292108"/>
            <a:chOff x="529632" y="1735015"/>
            <a:chExt cx="5452397" cy="4606957"/>
          </a:xfrm>
        </p:grpSpPr>
        <p:sp>
          <p:nvSpPr>
            <p:cNvPr id="10" name="Freeform: Shape 3">
              <a:extLst>
                <a:ext uri="{FF2B5EF4-FFF2-40B4-BE49-F238E27FC236}">
                  <a16:creationId xmlns:a16="http://schemas.microsoft.com/office/drawing/2014/main" id="{7E541516-5F3C-9355-783E-40F802125F7A}"/>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11" name="Freeform: Shape 4">
              <a:extLst>
                <a:ext uri="{FF2B5EF4-FFF2-40B4-BE49-F238E27FC236}">
                  <a16:creationId xmlns:a16="http://schemas.microsoft.com/office/drawing/2014/main" id="{21D462BA-0ABA-CEEA-8AEE-2687BDA36ACD}"/>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12" name="Freeform: Shape 51">
              <a:extLst>
                <a:ext uri="{FF2B5EF4-FFF2-40B4-BE49-F238E27FC236}">
                  <a16:creationId xmlns:a16="http://schemas.microsoft.com/office/drawing/2014/main" id="{078F228A-7161-3BBB-3152-74FC210C2636}"/>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13" name="Freeform: Shape 52">
              <a:extLst>
                <a:ext uri="{FF2B5EF4-FFF2-40B4-BE49-F238E27FC236}">
                  <a16:creationId xmlns:a16="http://schemas.microsoft.com/office/drawing/2014/main" id="{C5F950BA-DDD6-87A5-4803-C0D1CAC63F84}"/>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14" name="Group 56">
              <a:extLst>
                <a:ext uri="{FF2B5EF4-FFF2-40B4-BE49-F238E27FC236}">
                  <a16:creationId xmlns:a16="http://schemas.microsoft.com/office/drawing/2014/main" id="{3D9EAFA9-C78D-0988-1F90-7CFF102D856B}"/>
                </a:ext>
              </a:extLst>
            </p:cNvPr>
            <p:cNvGrpSpPr/>
            <p:nvPr/>
          </p:nvGrpSpPr>
          <p:grpSpPr>
            <a:xfrm>
              <a:off x="575753" y="1783904"/>
              <a:ext cx="5287780" cy="4558068"/>
              <a:chOff x="575753" y="1783904"/>
              <a:chExt cx="5287780" cy="4558068"/>
            </a:xfrm>
            <a:solidFill>
              <a:schemeClr val="accent3"/>
            </a:solidFill>
          </p:grpSpPr>
          <p:sp>
            <p:nvSpPr>
              <p:cNvPr id="15" name="Freeform: Shape 5">
                <a:extLst>
                  <a:ext uri="{FF2B5EF4-FFF2-40B4-BE49-F238E27FC236}">
                    <a16:creationId xmlns:a16="http://schemas.microsoft.com/office/drawing/2014/main" id="{EB735092-E6FD-E740-4B58-4FA04366764F}"/>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16" name="Freeform: Shape 6">
                <a:extLst>
                  <a:ext uri="{FF2B5EF4-FFF2-40B4-BE49-F238E27FC236}">
                    <a16:creationId xmlns:a16="http://schemas.microsoft.com/office/drawing/2014/main" id="{DBD377E4-6BB3-3556-7B27-523B3873028E}"/>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7" name="Freeform: Shape 7">
                <a:extLst>
                  <a:ext uri="{FF2B5EF4-FFF2-40B4-BE49-F238E27FC236}">
                    <a16:creationId xmlns:a16="http://schemas.microsoft.com/office/drawing/2014/main" id="{01C67403-AD68-A2BC-9D7B-E5BD5CA19CE6}"/>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8" name="Freeform: Shape 8">
                <a:extLst>
                  <a:ext uri="{FF2B5EF4-FFF2-40B4-BE49-F238E27FC236}">
                    <a16:creationId xmlns:a16="http://schemas.microsoft.com/office/drawing/2014/main" id="{F4A1B0C1-96B1-C92B-C70C-DA2CB22AF4E7}"/>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9" name="Freeform: Shape 9">
                <a:extLst>
                  <a:ext uri="{FF2B5EF4-FFF2-40B4-BE49-F238E27FC236}">
                    <a16:creationId xmlns:a16="http://schemas.microsoft.com/office/drawing/2014/main" id="{244C7758-765A-B6B2-246A-CFED2A7BCE08}"/>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20" name="Freeform: Shape 10">
                <a:extLst>
                  <a:ext uri="{FF2B5EF4-FFF2-40B4-BE49-F238E27FC236}">
                    <a16:creationId xmlns:a16="http://schemas.microsoft.com/office/drawing/2014/main" id="{EE7A5A81-12A9-FA33-DDC5-06FB0AAE2432}"/>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21" name="Freeform: Shape 11">
                <a:extLst>
                  <a:ext uri="{FF2B5EF4-FFF2-40B4-BE49-F238E27FC236}">
                    <a16:creationId xmlns:a16="http://schemas.microsoft.com/office/drawing/2014/main" id="{38DDFAFC-0436-A45C-B3D2-92123B31A121}"/>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22" name="Freeform: Shape 12">
                <a:extLst>
                  <a:ext uri="{FF2B5EF4-FFF2-40B4-BE49-F238E27FC236}">
                    <a16:creationId xmlns:a16="http://schemas.microsoft.com/office/drawing/2014/main" id="{70956232-6CB3-D674-3746-01938183E505}"/>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7C5518DD-C5CD-D1D4-D6E4-9214D2363DE6}"/>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24" name="Freeform: Shape 14">
                <a:extLst>
                  <a:ext uri="{FF2B5EF4-FFF2-40B4-BE49-F238E27FC236}">
                    <a16:creationId xmlns:a16="http://schemas.microsoft.com/office/drawing/2014/main" id="{65C83748-18F3-8CC8-5939-93098C154FF5}"/>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25" name="Freeform: Shape 15">
                <a:extLst>
                  <a:ext uri="{FF2B5EF4-FFF2-40B4-BE49-F238E27FC236}">
                    <a16:creationId xmlns:a16="http://schemas.microsoft.com/office/drawing/2014/main" id="{F36A5274-902C-3E5C-ADA5-B980F41B7830}"/>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26" name="Freeform: Shape 16">
                <a:extLst>
                  <a:ext uri="{FF2B5EF4-FFF2-40B4-BE49-F238E27FC236}">
                    <a16:creationId xmlns:a16="http://schemas.microsoft.com/office/drawing/2014/main" id="{C4D695C9-DD47-AC8C-2C33-4A1380DFA20B}"/>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27" name="Freeform: Shape 17">
                <a:extLst>
                  <a:ext uri="{FF2B5EF4-FFF2-40B4-BE49-F238E27FC236}">
                    <a16:creationId xmlns:a16="http://schemas.microsoft.com/office/drawing/2014/main" id="{5E760A19-EFF5-6D20-36CC-48E4B469D359}"/>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28" name="Freeform: Shape 18">
                <a:extLst>
                  <a:ext uri="{FF2B5EF4-FFF2-40B4-BE49-F238E27FC236}">
                    <a16:creationId xmlns:a16="http://schemas.microsoft.com/office/drawing/2014/main" id="{C47019C3-2660-2E5C-0897-466139ACFF5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9" name="Freeform: Shape 19">
                <a:extLst>
                  <a:ext uri="{FF2B5EF4-FFF2-40B4-BE49-F238E27FC236}">
                    <a16:creationId xmlns:a16="http://schemas.microsoft.com/office/drawing/2014/main" id="{36EEE341-6DEF-D45F-053E-762178333A28}"/>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30" name="Freeform: Shape 20">
                <a:extLst>
                  <a:ext uri="{FF2B5EF4-FFF2-40B4-BE49-F238E27FC236}">
                    <a16:creationId xmlns:a16="http://schemas.microsoft.com/office/drawing/2014/main" id="{C4C0FDC1-BB84-488B-7592-C20E31AF38B7}"/>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31" name="Freeform: Shape 21">
                <a:extLst>
                  <a:ext uri="{FF2B5EF4-FFF2-40B4-BE49-F238E27FC236}">
                    <a16:creationId xmlns:a16="http://schemas.microsoft.com/office/drawing/2014/main" id="{4B2E80D4-8EDE-670F-1992-D57A3EBDB40A}"/>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32" name="Freeform: Shape 22">
                <a:extLst>
                  <a:ext uri="{FF2B5EF4-FFF2-40B4-BE49-F238E27FC236}">
                    <a16:creationId xmlns:a16="http://schemas.microsoft.com/office/drawing/2014/main" id="{CEDB6D7E-1E82-9B1B-323B-14A5837560BE}"/>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33" name="Freeform: Shape 23">
                <a:extLst>
                  <a:ext uri="{FF2B5EF4-FFF2-40B4-BE49-F238E27FC236}">
                    <a16:creationId xmlns:a16="http://schemas.microsoft.com/office/drawing/2014/main" id="{96D55C3B-ACEB-FBFB-AD24-CD1140B38EC0}"/>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34" name="Freeform: Shape 24">
                <a:extLst>
                  <a:ext uri="{FF2B5EF4-FFF2-40B4-BE49-F238E27FC236}">
                    <a16:creationId xmlns:a16="http://schemas.microsoft.com/office/drawing/2014/main" id="{FFDCD2A9-8B94-4AFC-EA33-F36F3DEFC6B4}"/>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35" name="Freeform: Shape 25">
                <a:extLst>
                  <a:ext uri="{FF2B5EF4-FFF2-40B4-BE49-F238E27FC236}">
                    <a16:creationId xmlns:a16="http://schemas.microsoft.com/office/drawing/2014/main" id="{78725F79-5FF0-C7BB-A781-401EF046BC97}"/>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36" name="Freeform: Shape 26">
                <a:extLst>
                  <a:ext uri="{FF2B5EF4-FFF2-40B4-BE49-F238E27FC236}">
                    <a16:creationId xmlns:a16="http://schemas.microsoft.com/office/drawing/2014/main" id="{73043EB2-6222-84BF-8378-7E4130577971}"/>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7" name="Freeform: Shape 27">
                <a:extLst>
                  <a:ext uri="{FF2B5EF4-FFF2-40B4-BE49-F238E27FC236}">
                    <a16:creationId xmlns:a16="http://schemas.microsoft.com/office/drawing/2014/main" id="{42E6272C-602A-A8F3-FA8F-65F6CC8E72B8}"/>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38" name="Freeform: Shape 28">
                <a:extLst>
                  <a:ext uri="{FF2B5EF4-FFF2-40B4-BE49-F238E27FC236}">
                    <a16:creationId xmlns:a16="http://schemas.microsoft.com/office/drawing/2014/main" id="{B640E424-1B1A-1DD3-AA71-4CCA47B10535}"/>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9" name="Freeform: Shape 29">
                <a:extLst>
                  <a:ext uri="{FF2B5EF4-FFF2-40B4-BE49-F238E27FC236}">
                    <a16:creationId xmlns:a16="http://schemas.microsoft.com/office/drawing/2014/main" id="{81ACA42B-301D-5F9F-4ED4-866F3C044505}"/>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40" name="Freeform: Shape 30">
                <a:extLst>
                  <a:ext uri="{FF2B5EF4-FFF2-40B4-BE49-F238E27FC236}">
                    <a16:creationId xmlns:a16="http://schemas.microsoft.com/office/drawing/2014/main" id="{00F7E1CE-AB61-5356-1159-898F4B0A6116}"/>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41" name="Freeform: Shape 31">
                <a:extLst>
                  <a:ext uri="{FF2B5EF4-FFF2-40B4-BE49-F238E27FC236}">
                    <a16:creationId xmlns:a16="http://schemas.microsoft.com/office/drawing/2014/main" id="{B6420ABE-23F4-CF06-7EFB-83E5AA1E4067}"/>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42" name="Freeform: Shape 32">
                <a:extLst>
                  <a:ext uri="{FF2B5EF4-FFF2-40B4-BE49-F238E27FC236}">
                    <a16:creationId xmlns:a16="http://schemas.microsoft.com/office/drawing/2014/main" id="{3E0DDC30-3393-E994-3892-2C16E13658D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43" name="Freeform: Shape 33">
                <a:extLst>
                  <a:ext uri="{FF2B5EF4-FFF2-40B4-BE49-F238E27FC236}">
                    <a16:creationId xmlns:a16="http://schemas.microsoft.com/office/drawing/2014/main" id="{19A39E42-1C16-FA98-F98D-0249E3159975}"/>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44" name="Freeform: Shape 34">
                <a:extLst>
                  <a:ext uri="{FF2B5EF4-FFF2-40B4-BE49-F238E27FC236}">
                    <a16:creationId xmlns:a16="http://schemas.microsoft.com/office/drawing/2014/main" id="{F8391117-1624-88AD-4BD1-7F9F3698BE53}"/>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45" name="Freeform: Shape 35">
                <a:extLst>
                  <a:ext uri="{FF2B5EF4-FFF2-40B4-BE49-F238E27FC236}">
                    <a16:creationId xmlns:a16="http://schemas.microsoft.com/office/drawing/2014/main" id="{F427D984-ECFA-E598-5D5B-BFC2042323E1}"/>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36">
                <a:extLst>
                  <a:ext uri="{FF2B5EF4-FFF2-40B4-BE49-F238E27FC236}">
                    <a16:creationId xmlns:a16="http://schemas.microsoft.com/office/drawing/2014/main" id="{F4F9A01C-9231-6C78-E06A-B5BFFCBCCA7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47" name="Freeform: Shape 37">
                <a:extLst>
                  <a:ext uri="{FF2B5EF4-FFF2-40B4-BE49-F238E27FC236}">
                    <a16:creationId xmlns:a16="http://schemas.microsoft.com/office/drawing/2014/main" id="{9D8982FF-B425-0B66-B125-C1E9484ED812}"/>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38">
                <a:extLst>
                  <a:ext uri="{FF2B5EF4-FFF2-40B4-BE49-F238E27FC236}">
                    <a16:creationId xmlns:a16="http://schemas.microsoft.com/office/drawing/2014/main" id="{087EE1D0-2C5C-4B78-2A5C-89BF42B2401E}"/>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39">
                <a:extLst>
                  <a:ext uri="{FF2B5EF4-FFF2-40B4-BE49-F238E27FC236}">
                    <a16:creationId xmlns:a16="http://schemas.microsoft.com/office/drawing/2014/main" id="{18769E52-9A8C-6003-6137-7B6BBAA0DE13}"/>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0" name="Freeform: Shape 40">
                <a:extLst>
                  <a:ext uri="{FF2B5EF4-FFF2-40B4-BE49-F238E27FC236}">
                    <a16:creationId xmlns:a16="http://schemas.microsoft.com/office/drawing/2014/main" id="{0D906696-C678-D22A-5C5B-BA534D7EDBDD}"/>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51" name="Freeform: Shape 41">
                <a:extLst>
                  <a:ext uri="{FF2B5EF4-FFF2-40B4-BE49-F238E27FC236}">
                    <a16:creationId xmlns:a16="http://schemas.microsoft.com/office/drawing/2014/main" id="{65EC74C2-3C24-B32B-7E66-5FD3ABF0FB26}"/>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52" name="Freeform: Shape 42">
                <a:extLst>
                  <a:ext uri="{FF2B5EF4-FFF2-40B4-BE49-F238E27FC236}">
                    <a16:creationId xmlns:a16="http://schemas.microsoft.com/office/drawing/2014/main" id="{08527115-FFCD-3222-F10B-8557C75068A0}"/>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3" name="Freeform: Shape 43">
                <a:extLst>
                  <a:ext uri="{FF2B5EF4-FFF2-40B4-BE49-F238E27FC236}">
                    <a16:creationId xmlns:a16="http://schemas.microsoft.com/office/drawing/2014/main" id="{A08F83A0-DA91-4243-77D7-500902CC934C}"/>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44">
                <a:extLst>
                  <a:ext uri="{FF2B5EF4-FFF2-40B4-BE49-F238E27FC236}">
                    <a16:creationId xmlns:a16="http://schemas.microsoft.com/office/drawing/2014/main" id="{EABDC140-237E-A25B-5CCF-0399110DF90D}"/>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5" name="Freeform: Shape 45">
                <a:extLst>
                  <a:ext uri="{FF2B5EF4-FFF2-40B4-BE49-F238E27FC236}">
                    <a16:creationId xmlns:a16="http://schemas.microsoft.com/office/drawing/2014/main" id="{1662BD04-8894-626F-E6C5-AD3C0C285207}"/>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56" name="Freeform: Shape 46">
                <a:extLst>
                  <a:ext uri="{FF2B5EF4-FFF2-40B4-BE49-F238E27FC236}">
                    <a16:creationId xmlns:a16="http://schemas.microsoft.com/office/drawing/2014/main" id="{AA17C917-B9E3-8D29-8694-B5C364CACFD4}"/>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7" name="Freeform: Shape 47">
                <a:extLst>
                  <a:ext uri="{FF2B5EF4-FFF2-40B4-BE49-F238E27FC236}">
                    <a16:creationId xmlns:a16="http://schemas.microsoft.com/office/drawing/2014/main" id="{389F1EF1-ECE0-E393-5E13-9222C696BD4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8" name="Freeform: Shape 48">
                <a:extLst>
                  <a:ext uri="{FF2B5EF4-FFF2-40B4-BE49-F238E27FC236}">
                    <a16:creationId xmlns:a16="http://schemas.microsoft.com/office/drawing/2014/main" id="{83463E9F-D210-566B-78FD-08D845DA0421}"/>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9" name="Freeform: Shape 49">
                <a:extLst>
                  <a:ext uri="{FF2B5EF4-FFF2-40B4-BE49-F238E27FC236}">
                    <a16:creationId xmlns:a16="http://schemas.microsoft.com/office/drawing/2014/main" id="{01990F1E-5861-2260-A435-ACBB024F3A72}"/>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60" name="Freeform: Shape 50">
                <a:extLst>
                  <a:ext uri="{FF2B5EF4-FFF2-40B4-BE49-F238E27FC236}">
                    <a16:creationId xmlns:a16="http://schemas.microsoft.com/office/drawing/2014/main" id="{BA77B41E-84D7-1C5F-3334-4B53ED7C401D}"/>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61" name="Freeform: Shape 53">
                <a:extLst>
                  <a:ext uri="{FF2B5EF4-FFF2-40B4-BE49-F238E27FC236}">
                    <a16:creationId xmlns:a16="http://schemas.microsoft.com/office/drawing/2014/main" id="{6DBD0014-C5EF-EF77-6FEE-637399C2B386}"/>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62" name="Freeform: Shape 54">
                <a:extLst>
                  <a:ext uri="{FF2B5EF4-FFF2-40B4-BE49-F238E27FC236}">
                    <a16:creationId xmlns:a16="http://schemas.microsoft.com/office/drawing/2014/main" id="{8E52CD3A-9FC2-CEB7-5659-188DF6A7CDC3}"/>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 name="TextBox 4">
            <a:extLst>
              <a:ext uri="{FF2B5EF4-FFF2-40B4-BE49-F238E27FC236}">
                <a16:creationId xmlns:a16="http://schemas.microsoft.com/office/drawing/2014/main" id="{B022E4D8-0B03-41C6-B24F-CCABD3CF4130}"/>
              </a:ext>
            </a:extLst>
          </p:cNvPr>
          <p:cNvSpPr txBox="1"/>
          <p:nvPr/>
        </p:nvSpPr>
        <p:spPr>
          <a:xfrm>
            <a:off x="1715239" y="158498"/>
            <a:ext cx="10143041" cy="584775"/>
          </a:xfrm>
          <a:prstGeom prst="rect">
            <a:avLst/>
          </a:prstGeom>
          <a:noFill/>
        </p:spPr>
        <p:txBody>
          <a:bodyPr wrap="square" rtlCol="0" anchor="ctr">
            <a:spAutoFit/>
          </a:bodyPr>
          <a:lstStyle/>
          <a:p>
            <a:r>
              <a:rPr lang="en-US" altLang="ko-KR" sz="3200" b="1" dirty="0">
                <a:solidFill>
                  <a:schemeClr val="bg1"/>
                </a:solidFill>
                <a:cs typeface="Arial" pitchFamily="34" charset="0"/>
              </a:rPr>
              <a:t>Electronic part: operational amplifier migration</a:t>
            </a:r>
            <a:endParaRPr lang="ko-KR" altLang="en-US" sz="3200" b="1" dirty="0">
              <a:solidFill>
                <a:schemeClr val="bg1"/>
              </a:solidFill>
              <a:cs typeface="Arial" pitchFamily="34" charset="0"/>
            </a:endParaRPr>
          </a:p>
        </p:txBody>
      </p:sp>
      <p:sp>
        <p:nvSpPr>
          <p:cNvPr id="6" name="TextBox 34">
            <a:extLst>
              <a:ext uri="{FF2B5EF4-FFF2-40B4-BE49-F238E27FC236}">
                <a16:creationId xmlns:a16="http://schemas.microsoft.com/office/drawing/2014/main" id="{2FD3EF16-E6B5-52E5-B108-113F9FBC5F08}"/>
              </a:ext>
            </a:extLst>
          </p:cNvPr>
          <p:cNvSpPr txBox="1"/>
          <p:nvPr/>
        </p:nvSpPr>
        <p:spPr>
          <a:xfrm>
            <a:off x="10900184" y="169961"/>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7" name="Freeform: Shape 47">
            <a:extLst>
              <a:ext uri="{FF2B5EF4-FFF2-40B4-BE49-F238E27FC236}">
                <a16:creationId xmlns:a16="http://schemas.microsoft.com/office/drawing/2014/main" id="{F81D642E-C7B5-48F0-3F30-E94095AA83C8}"/>
              </a:ext>
            </a:extLst>
          </p:cNvPr>
          <p:cNvSpPr/>
          <p:nvPr/>
        </p:nvSpPr>
        <p:spPr>
          <a:xfrm>
            <a:off x="10900184" y="-44336"/>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4"/>
          </a:solidFill>
          <a:ln w="9525" cap="flat">
            <a:noFill/>
            <a:prstDash val="solid"/>
            <a:miter/>
          </a:ln>
        </p:spPr>
        <p:txBody>
          <a:bodyPr rtlCol="0" anchor="ctr"/>
          <a:lstStyle/>
          <a:p>
            <a:endParaRPr lang="en-US" dirty="0"/>
          </a:p>
        </p:txBody>
      </p:sp>
      <p:grpSp>
        <p:nvGrpSpPr>
          <p:cNvPr id="77" name="Gruppo 76">
            <a:extLst>
              <a:ext uri="{FF2B5EF4-FFF2-40B4-BE49-F238E27FC236}">
                <a16:creationId xmlns:a16="http://schemas.microsoft.com/office/drawing/2014/main" id="{A0CF70C9-2BC2-7873-7F3C-FCCBE2305BDE}"/>
              </a:ext>
            </a:extLst>
          </p:cNvPr>
          <p:cNvGrpSpPr/>
          <p:nvPr/>
        </p:nvGrpSpPr>
        <p:grpSpPr>
          <a:xfrm>
            <a:off x="-10119986" y="2973600"/>
            <a:ext cx="29815772" cy="3891361"/>
            <a:chOff x="0" y="2972380"/>
            <a:chExt cx="29815772" cy="3891361"/>
          </a:xfrm>
        </p:grpSpPr>
        <p:grpSp>
          <p:nvGrpSpPr>
            <p:cNvPr id="73" name="Gruppo 72">
              <a:extLst>
                <a:ext uri="{FF2B5EF4-FFF2-40B4-BE49-F238E27FC236}">
                  <a16:creationId xmlns:a16="http://schemas.microsoft.com/office/drawing/2014/main" id="{3E5B60A2-ACF0-A145-6125-485AF81DE7F3}"/>
                </a:ext>
              </a:extLst>
            </p:cNvPr>
            <p:cNvGrpSpPr/>
            <p:nvPr/>
          </p:nvGrpSpPr>
          <p:grpSpPr>
            <a:xfrm>
              <a:off x="0" y="2972380"/>
              <a:ext cx="29815772" cy="3891361"/>
              <a:chOff x="-6675530" y="7137722"/>
              <a:chExt cx="29815772" cy="3891361"/>
            </a:xfrm>
          </p:grpSpPr>
          <p:pic>
            <p:nvPicPr>
              <p:cNvPr id="68" name="Immagine 67">
                <a:extLst>
                  <a:ext uri="{FF2B5EF4-FFF2-40B4-BE49-F238E27FC236}">
                    <a16:creationId xmlns:a16="http://schemas.microsoft.com/office/drawing/2014/main" id="{E6E405AC-1953-74E6-5C1C-1B780DD37C5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5530" y="7137724"/>
                <a:ext cx="10109142" cy="3891359"/>
              </a:xfrm>
              <a:prstGeom prst="rect">
                <a:avLst/>
              </a:prstGeom>
              <a:noFill/>
              <a:ln>
                <a:noFill/>
              </a:ln>
            </p:spPr>
          </p:pic>
          <p:pic>
            <p:nvPicPr>
              <p:cNvPr id="71" name="Immagine 70">
                <a:extLst>
                  <a:ext uri="{FF2B5EF4-FFF2-40B4-BE49-F238E27FC236}">
                    <a16:creationId xmlns:a16="http://schemas.microsoft.com/office/drawing/2014/main" id="{57E7D921-96C4-8ADA-DD70-1B8C1B017F4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3612" y="7137722"/>
                <a:ext cx="10441236" cy="3891359"/>
              </a:xfrm>
              <a:prstGeom prst="rect">
                <a:avLst/>
              </a:prstGeom>
              <a:noFill/>
              <a:ln>
                <a:noFill/>
              </a:ln>
            </p:spPr>
          </p:pic>
          <p:pic>
            <p:nvPicPr>
              <p:cNvPr id="72" name="Immagine 71">
                <a:extLst>
                  <a:ext uri="{FF2B5EF4-FFF2-40B4-BE49-F238E27FC236}">
                    <a16:creationId xmlns:a16="http://schemas.microsoft.com/office/drawing/2014/main" id="{B72A7908-D135-9A57-4534-C026DCE290D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874847" y="7137722"/>
                <a:ext cx="9265395" cy="3891358"/>
              </a:xfrm>
              <a:prstGeom prst="rect">
                <a:avLst/>
              </a:prstGeom>
              <a:noFill/>
              <a:ln>
                <a:noFill/>
              </a:ln>
            </p:spPr>
          </p:pic>
        </p:grpSp>
        <p:sp>
          <p:nvSpPr>
            <p:cNvPr id="75" name="Fumetto: rettangolo 74">
              <a:extLst>
                <a:ext uri="{FF2B5EF4-FFF2-40B4-BE49-F238E27FC236}">
                  <a16:creationId xmlns:a16="http://schemas.microsoft.com/office/drawing/2014/main" id="{94FA5C38-0415-5456-C76C-A9CAD77E39EF}"/>
                </a:ext>
              </a:extLst>
            </p:cNvPr>
            <p:cNvSpPr/>
            <p:nvPr/>
          </p:nvSpPr>
          <p:spPr>
            <a:xfrm>
              <a:off x="356995" y="5712015"/>
              <a:ext cx="2161576" cy="987487"/>
            </a:xfrm>
            <a:prstGeom prst="wedgeRectCallout">
              <a:avLst>
                <a:gd name="adj1" fmla="val -32046"/>
                <a:gd name="adj2" fmla="val -97965"/>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Arial" panose="020B0604020202020204" pitchFamily="34" charset="0"/>
                </a:rPr>
                <a:t> </a:t>
              </a:r>
            </a:p>
          </p:txBody>
        </p:sp>
        <p:pic>
          <p:nvPicPr>
            <p:cNvPr id="76" name="Immagine 75">
              <a:extLst>
                <a:ext uri="{FF2B5EF4-FFF2-40B4-BE49-F238E27FC236}">
                  <a16:creationId xmlns:a16="http://schemas.microsoft.com/office/drawing/2014/main" id="{ECF0F271-D24C-5764-C9E3-05FD081F2982}"/>
                </a:ext>
              </a:extLst>
            </p:cNvPr>
            <p:cNvPicPr>
              <a:picLocks noChangeAspect="1"/>
            </p:cNvPicPr>
            <p:nvPr/>
          </p:nvPicPr>
          <p:blipFill rotWithShape="1">
            <a:blip r:embed="rId7">
              <a:extLst>
                <a:ext uri="{28A0092B-C50C-407E-A947-70E740481C1C}">
                  <a14:useLocalDpi xmlns:a14="http://schemas.microsoft.com/office/drawing/2010/main" val="0"/>
                </a:ext>
              </a:extLst>
            </a:blip>
            <a:srcRect t="4767"/>
            <a:stretch/>
          </p:blipFill>
          <p:spPr bwMode="auto">
            <a:xfrm>
              <a:off x="379854" y="5779324"/>
              <a:ext cx="2065447" cy="780789"/>
            </a:xfrm>
            <a:prstGeom prst="rect">
              <a:avLst/>
            </a:prstGeom>
            <a:ln>
              <a:noFill/>
            </a:ln>
            <a:extLst>
              <a:ext uri="{53640926-AAD7-44D8-BBD7-CCE9431645EC}">
                <a14:shadowObscured xmlns:a14="http://schemas.microsoft.com/office/drawing/2010/main"/>
              </a:ext>
            </a:extLst>
          </p:spPr>
        </p:pic>
      </p:grpSp>
      <mc:AlternateContent xmlns:mc="http://schemas.openxmlformats.org/markup-compatibility/2006">
        <mc:Choice xmlns:a14="http://schemas.microsoft.com/office/drawing/2010/main" Requires="a14">
          <p:sp>
            <p:nvSpPr>
              <p:cNvPr id="2" name="CasellaDiTesto 1">
                <a:extLst>
                  <a:ext uri="{FF2B5EF4-FFF2-40B4-BE49-F238E27FC236}">
                    <a16:creationId xmlns:a16="http://schemas.microsoft.com/office/drawing/2014/main" id="{B0E569D9-6218-C91F-7996-1F1B842447A7}"/>
                  </a:ext>
                </a:extLst>
              </p:cNvPr>
              <p:cNvSpPr txBox="1"/>
              <p:nvPr/>
            </p:nvSpPr>
            <p:spPr>
              <a:xfrm>
                <a:off x="-1449445" y="965969"/>
                <a:ext cx="15090889" cy="191930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600" b="1" i="1" smtClean="0">
                          <a:solidFill>
                            <a:schemeClr val="bg1"/>
                          </a:solidFill>
                          <a:latin typeface="Cambria Math" panose="02040503050406030204" pitchFamily="18" charset="0"/>
                        </a:rPr>
                        <m:t>𝑷𝒐𝒘𝒆𝒓</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𝒄𝒐𝒏𝒔𝒖𝒎𝒑𝒕𝒊𝒐𝒏</m:t>
                      </m:r>
                      <m:r>
                        <a:rPr lang="en-GB" sz="1600" b="1" i="0">
                          <a:solidFill>
                            <a:schemeClr val="bg1"/>
                          </a:solidFill>
                          <a:latin typeface="Cambria Math" panose="02040503050406030204" pitchFamily="18" charset="0"/>
                        </a:rPr>
                        <m:t> = </m:t>
                      </m:r>
                      <m:r>
                        <a:rPr lang="en-GB" sz="1600" b="1" i="0">
                          <a:solidFill>
                            <a:schemeClr val="bg1"/>
                          </a:solidFill>
                          <a:latin typeface="Cambria Math" panose="02040503050406030204" pitchFamily="18" charset="0"/>
                        </a:rPr>
                        <m:t>𝟐𝟏</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𝟏𝟏𝟒</m:t>
                      </m:r>
                      <m:r>
                        <a:rPr lang="en-GB" sz="1600" b="1" i="1">
                          <a:solidFill>
                            <a:schemeClr val="bg1"/>
                          </a:solidFill>
                          <a:latin typeface="Cambria Math" panose="02040503050406030204" pitchFamily="18" charset="0"/>
                        </a:rPr>
                        <m:t>𝒖𝑾</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𝟐𝟒</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𝟓</m:t>
                          </m:r>
                          <m:r>
                            <a:rPr lang="en-GB" sz="1600" b="1" i="1">
                              <a:solidFill>
                                <a:schemeClr val="bg1"/>
                              </a:solidFill>
                              <a:latin typeface="Cambria Math" panose="02040503050406030204" pitchFamily="18" charset="0"/>
                            </a:rPr>
                            <m:t>𝒖𝑾</m:t>
                          </m:r>
                        </m:e>
                      </m:d>
                      <m:r>
                        <a:rPr lang="en-GB" sz="1600" b="1" i="0">
                          <a:solidFill>
                            <a:schemeClr val="bg1"/>
                          </a:solidFill>
                          <a:latin typeface="Cambria Math" panose="02040503050406030204" pitchFamily="18" charset="0"/>
                        </a:rPr>
                        <m:t> </m:t>
                      </m:r>
                    </m:oMath>
                  </m:oMathPara>
                </a14:m>
                <a:endParaRPr lang="it-IT" sz="16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600" b="1" i="1">
                          <a:solidFill>
                            <a:schemeClr val="bg1"/>
                          </a:solidFill>
                          <a:latin typeface="Cambria Math" panose="02040503050406030204" pitchFamily="18" charset="0"/>
                        </a:rPr>
                        <m:t>𝑳𝒐𝒐𝒑</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𝑮𝒂𝒊𝒏</m:t>
                      </m:r>
                      <m:r>
                        <a:rPr lang="en-GB" sz="1600" b="1" i="0">
                          <a:solidFill>
                            <a:schemeClr val="bg1"/>
                          </a:solidFill>
                          <a:latin typeface="Cambria Math" panose="02040503050406030204" pitchFamily="18" charset="0"/>
                        </a:rPr>
                        <m:t> = </m:t>
                      </m:r>
                      <m:r>
                        <a:rPr lang="en-GB" sz="1600" b="1" i="0">
                          <a:solidFill>
                            <a:schemeClr val="bg1"/>
                          </a:solidFill>
                          <a:latin typeface="Cambria Math" panose="02040503050406030204" pitchFamily="18" charset="0"/>
                        </a:rPr>
                        <m:t>𝟒𝟗</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𝟏𝟑</m:t>
                      </m:r>
                      <m:r>
                        <a:rPr lang="en-GB" sz="1600" b="1" i="1">
                          <a:solidFill>
                            <a:schemeClr val="bg1"/>
                          </a:solidFill>
                          <a:latin typeface="Cambria Math" panose="02040503050406030204" pitchFamily="18" charset="0"/>
                        </a:rPr>
                        <m:t>𝒅</m:t>
                      </m:r>
                      <m:r>
                        <a:rPr lang="it-IT" sz="1600" b="1" i="0" smtClean="0">
                          <a:solidFill>
                            <a:schemeClr val="bg1"/>
                          </a:solidFill>
                          <a:latin typeface="Cambria Math" panose="02040503050406030204" pitchFamily="18" charset="0"/>
                        </a:rPr>
                        <m:t>𝐁</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𝟒𝟗</m:t>
                          </m:r>
                          <m:r>
                            <a:rPr lang="en-GB" sz="1600" b="1" i="1">
                              <a:solidFill>
                                <a:schemeClr val="bg1"/>
                              </a:solidFill>
                              <a:latin typeface="Cambria Math" panose="02040503050406030204" pitchFamily="18" charset="0"/>
                            </a:rPr>
                            <m:t>𝒅</m:t>
                          </m:r>
                          <m:r>
                            <a:rPr lang="it-IT" sz="1600" b="1" i="1" smtClean="0">
                              <a:solidFill>
                                <a:schemeClr val="bg1"/>
                              </a:solidFill>
                              <a:latin typeface="Cambria Math" panose="02040503050406030204" pitchFamily="18" charset="0"/>
                            </a:rPr>
                            <m:t>𝑩</m:t>
                          </m:r>
                        </m:e>
                      </m:d>
                      <m:r>
                        <a:rPr lang="en-GB" sz="1600" b="1" i="0">
                          <a:solidFill>
                            <a:schemeClr val="bg1"/>
                          </a:solidFill>
                          <a:latin typeface="Cambria Math" panose="02040503050406030204" pitchFamily="18" charset="0"/>
                        </a:rPr>
                        <m:t> </m:t>
                      </m:r>
                    </m:oMath>
                  </m:oMathPara>
                </a14:m>
                <a:endParaRPr lang="it-IT" sz="16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600" b="1" i="1">
                          <a:solidFill>
                            <a:schemeClr val="bg1"/>
                          </a:solidFill>
                          <a:latin typeface="Cambria Math" panose="02040503050406030204" pitchFamily="18" charset="0"/>
                        </a:rPr>
                        <m:t>𝑷𝒉𝒂𝒔𝒆</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𝑴𝒂𝒓𝒈𝒊𝒏</m:t>
                      </m:r>
                      <m:r>
                        <a:rPr lang="en-GB" sz="1600" b="1" i="0">
                          <a:solidFill>
                            <a:schemeClr val="bg1"/>
                          </a:solidFill>
                          <a:latin typeface="Cambria Math" panose="02040503050406030204" pitchFamily="18" charset="0"/>
                        </a:rPr>
                        <m:t> = </m:t>
                      </m:r>
                      <m:r>
                        <a:rPr lang="en-GB" sz="1600" b="1" i="0">
                          <a:solidFill>
                            <a:schemeClr val="bg1"/>
                          </a:solidFill>
                          <a:latin typeface="Cambria Math" panose="02040503050406030204" pitchFamily="18" charset="0"/>
                        </a:rPr>
                        <m:t>𝟔𝟗</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𝟒𝟗</m:t>
                      </m:r>
                      <m:r>
                        <a:rPr lang="en-GB" sz="1600" b="1" i="1">
                          <a:solidFill>
                            <a:schemeClr val="bg1"/>
                          </a:solidFill>
                          <a:latin typeface="Cambria Math" panose="02040503050406030204" pitchFamily="18" charset="0"/>
                        </a:rPr>
                        <m:t>𝒅𝒆𝒈</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𝟕𝟎</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𝟎</m:t>
                          </m:r>
                          <m:r>
                            <a:rPr lang="en-GB" sz="1600" b="1" i="1">
                              <a:solidFill>
                                <a:schemeClr val="bg1"/>
                              </a:solidFill>
                              <a:latin typeface="Cambria Math" panose="02040503050406030204" pitchFamily="18" charset="0"/>
                            </a:rPr>
                            <m:t>𝒅𝒆𝒈</m:t>
                          </m:r>
                        </m:e>
                      </m:d>
                    </m:oMath>
                  </m:oMathPara>
                </a14:m>
                <a:endParaRPr lang="it-IT" sz="1600" b="1" i="1"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600" b="1" i="1">
                          <a:solidFill>
                            <a:schemeClr val="bg1"/>
                          </a:solidFill>
                          <a:latin typeface="Cambria Math" panose="02040503050406030204" pitchFamily="18" charset="0"/>
                        </a:rPr>
                        <m:t>𝑩𝑾𝒄𝒍𝒐𝒔𝒆𝒅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𝒍𝒐𝒐</m:t>
                      </m:r>
                      <m:sSub>
                        <m:sSubPr>
                          <m:ctrlPr>
                            <a:rPr lang="en-GB" sz="1600" b="1" i="1">
                              <a:solidFill>
                                <a:schemeClr val="bg1"/>
                              </a:solidFill>
                              <a:latin typeface="Cambria Math" panose="02040503050406030204" pitchFamily="18" charset="0"/>
                            </a:rPr>
                          </m:ctrlPr>
                        </m:sSubPr>
                        <m:e>
                          <m:r>
                            <a:rPr lang="en-GB" sz="1600" b="1" i="1">
                              <a:solidFill>
                                <a:schemeClr val="bg1"/>
                              </a:solidFill>
                              <a:latin typeface="Cambria Math" panose="02040503050406030204" pitchFamily="18" charset="0"/>
                            </a:rPr>
                            <m:t>𝒑</m:t>
                          </m:r>
                        </m:e>
                        <m:sub>
                          <m:r>
                            <a:rPr lang="en-GB" sz="1600" b="1" i="1">
                              <a:solidFill>
                                <a:schemeClr val="bg1"/>
                              </a:solidFill>
                              <a:latin typeface="Cambria Math" panose="02040503050406030204" pitchFamily="18" charset="0"/>
                            </a:rPr>
                            <m:t>𝒂𝒕</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𝟑</m:t>
                          </m:r>
                          <m:r>
                            <a:rPr lang="en-GB" sz="1600" b="1" i="1">
                              <a:solidFill>
                                <a:schemeClr val="bg1"/>
                              </a:solidFill>
                              <a:latin typeface="Cambria Math" panose="02040503050406030204" pitchFamily="18" charset="0"/>
                            </a:rPr>
                            <m:t>𝒅𝑩</m:t>
                          </m:r>
                        </m:sub>
                      </m:sSub>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𝟏</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𝟖𝟐</m:t>
                      </m:r>
                      <m:r>
                        <a:rPr lang="it-IT" sz="1600" b="1" i="1" smtClean="0">
                          <a:solidFill>
                            <a:schemeClr val="bg1"/>
                          </a:solidFill>
                          <a:latin typeface="Cambria Math" panose="02040503050406030204" pitchFamily="18" charset="0"/>
                        </a:rPr>
                        <m:t>𝟒</m:t>
                      </m:r>
                      <m:r>
                        <a:rPr lang="en-GB" sz="1600" b="1" i="1">
                          <a:solidFill>
                            <a:schemeClr val="bg1"/>
                          </a:solidFill>
                          <a:latin typeface="Cambria Math" panose="02040503050406030204" pitchFamily="18" charset="0"/>
                        </a:rPr>
                        <m:t>𝑴𝑯𝒛</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𝟏</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𝟖𝟑𝟖𝟒𝟔</m:t>
                          </m:r>
                          <m:r>
                            <a:rPr lang="en-GB" sz="1600" b="1" i="1">
                              <a:solidFill>
                                <a:schemeClr val="bg1"/>
                              </a:solidFill>
                              <a:latin typeface="Cambria Math" panose="02040503050406030204" pitchFamily="18" charset="0"/>
                            </a:rPr>
                            <m:t>𝑴𝑯𝒛</m:t>
                          </m:r>
                        </m:e>
                      </m:d>
                    </m:oMath>
                  </m:oMathPara>
                </a14:m>
                <a:endParaRPr lang="it-IT" sz="1600" b="1" dirty="0">
                  <a:solidFill>
                    <a:schemeClr val="bg1"/>
                  </a:solidFill>
                </a:endParaRPr>
              </a:p>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𝑺</m:t>
                      </m:r>
                      <m:sSub>
                        <m:sSubPr>
                          <m:ctrlP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sSubPr>
                        <m:e>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𝑹</m:t>
                          </m:r>
                        </m:e>
                        <m:sub>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𝑼𝑴𝑪</m:t>
                          </m:r>
                        </m:sub>
                      </m:sSub>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𝟎</m:t>
                      </m:r>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𝟒𝟒𝟔𝟎𝟗𝟖𝟗𝟎𝟐</m:t>
                      </m:r>
                      <m:f>
                        <m:fPr>
                          <m:ctrlP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𝑽</m:t>
                          </m:r>
                        </m:num>
                        <m:den>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𝒖𝒔</m:t>
                          </m:r>
                        </m:den>
                      </m:f>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𝒊𝒏</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𝑻𝑺𝑴𝑪</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𝒓𝒆𝒔𝒖𝒍𝒕𝒆𝒅</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𝒕𝒐</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𝒃𝒆𝑺</m:t>
                      </m:r>
                      <m:sSub>
                        <m:sSubPr>
                          <m:ctrlP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ctrlPr>
                        </m:sSubPr>
                        <m:e>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𝑹</m:t>
                          </m:r>
                        </m:e>
                        <m:sub>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𝑻𝑺𝑴𝑪</m:t>
                          </m:r>
                        </m:sub>
                      </m:sSub>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𝟎</m:t>
                      </m:r>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𝟒𝟖𝟕𝟔𝟐𝟑𝟏𝟗</m:t>
                      </m:r>
                      <m:f>
                        <m:fPr>
                          <m:ctrlP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ctrlPr>
                        </m:fPr>
                        <m:num>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𝑽</m:t>
                          </m:r>
                        </m:num>
                        <m:den>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𝒖𝒔</m:t>
                          </m:r>
                        </m:den>
                      </m:f>
                      <m:r>
                        <a:rPr lang="it-IT" sz="1600" b="1" i="1" smtClean="0">
                          <a:solidFill>
                            <a:schemeClr val="bg1"/>
                          </a:solidFill>
                          <a:latin typeface="Cambria Math" panose="02040503050406030204" pitchFamily="18" charset="0"/>
                          <a:ea typeface="Calibri" panose="020F0502020204030204" pitchFamily="34" charset="0"/>
                          <a:cs typeface="Arial" panose="020B0604020202020204" pitchFamily="34" charset="0"/>
                        </a:rPr>
                        <m:t>)</m:t>
                      </m:r>
                    </m:oMath>
                  </m:oMathPara>
                </a14:m>
                <a:endParaRPr lang="en-GB" sz="16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endParaRPr lang="en-GB" sz="1600" b="1" dirty="0">
                  <a:solidFill>
                    <a:schemeClr val="bg1"/>
                  </a:solidFill>
                </a:endParaRPr>
              </a:p>
            </p:txBody>
          </p:sp>
        </mc:Choice>
        <mc:Fallback>
          <p:sp>
            <p:nvSpPr>
              <p:cNvPr id="2" name="CasellaDiTesto 1">
                <a:extLst>
                  <a:ext uri="{FF2B5EF4-FFF2-40B4-BE49-F238E27FC236}">
                    <a16:creationId xmlns:a16="http://schemas.microsoft.com/office/drawing/2014/main" id="{B0E569D9-6218-C91F-7996-1F1B842447A7}"/>
                  </a:ext>
                </a:extLst>
              </p:cNvPr>
              <p:cNvSpPr txBox="1">
                <a:spLocks noRot="1" noChangeAspect="1" noMove="1" noResize="1" noEditPoints="1" noAdjustHandles="1" noChangeArrowheads="1" noChangeShapeType="1" noTextEdit="1"/>
              </p:cNvSpPr>
              <p:nvPr/>
            </p:nvSpPr>
            <p:spPr>
              <a:xfrm>
                <a:off x="-1449445" y="965969"/>
                <a:ext cx="15090889" cy="1919308"/>
              </a:xfrm>
              <a:prstGeom prst="rect">
                <a:avLst/>
              </a:prstGeom>
              <a:blipFill>
                <a:blip r:embed="rId8"/>
                <a:stretch>
                  <a:fillRect/>
                </a:stretch>
              </a:blipFill>
            </p:spPr>
            <p:txBody>
              <a:bodyPr/>
              <a:lstStyle/>
              <a:p>
                <a:r>
                  <a:rPr lang="en-GB">
                    <a:noFill/>
                  </a:rPr>
                  <a:t> </a:t>
                </a:r>
              </a:p>
            </p:txBody>
          </p:sp>
        </mc:Fallback>
      </mc:AlternateContent>
      <p:grpSp>
        <p:nvGrpSpPr>
          <p:cNvPr id="3" name="Graphic 2">
            <a:extLst>
              <a:ext uri="{FF2B5EF4-FFF2-40B4-BE49-F238E27FC236}">
                <a16:creationId xmlns:a16="http://schemas.microsoft.com/office/drawing/2014/main" id="{5CA73DDE-46FF-571D-CD7A-946D48B9F754}"/>
              </a:ext>
            </a:extLst>
          </p:cNvPr>
          <p:cNvGrpSpPr/>
          <p:nvPr/>
        </p:nvGrpSpPr>
        <p:grpSpPr>
          <a:xfrm>
            <a:off x="223199" y="159385"/>
            <a:ext cx="530780" cy="894335"/>
            <a:chOff x="8544795" y="2061601"/>
            <a:chExt cx="2445520" cy="4313293"/>
          </a:xfrm>
        </p:grpSpPr>
        <p:sp>
          <p:nvSpPr>
            <p:cNvPr id="4" name="Freeform: Shape 203">
              <a:extLst>
                <a:ext uri="{FF2B5EF4-FFF2-40B4-BE49-F238E27FC236}">
                  <a16:creationId xmlns:a16="http://schemas.microsoft.com/office/drawing/2014/main" id="{DD2831DC-799F-2F75-38CE-E02E63B6FBEB}"/>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Freeform: Shape 204">
              <a:extLst>
                <a:ext uri="{FF2B5EF4-FFF2-40B4-BE49-F238E27FC236}">
                  <a16:creationId xmlns:a16="http://schemas.microsoft.com/office/drawing/2014/main" id="{143E1F41-0D03-E62D-0494-ACE5F81D8636}"/>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4" name="Freeform: Shape 205">
              <a:extLst>
                <a:ext uri="{FF2B5EF4-FFF2-40B4-BE49-F238E27FC236}">
                  <a16:creationId xmlns:a16="http://schemas.microsoft.com/office/drawing/2014/main" id="{35DD8486-47D2-7D74-9EE0-2A7AAAB12C78}"/>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23</a:t>
              </a:r>
            </a:p>
          </p:txBody>
        </p:sp>
        <p:sp>
          <p:nvSpPr>
            <p:cNvPr id="65" name="Freeform: Shape 206">
              <a:extLst>
                <a:ext uri="{FF2B5EF4-FFF2-40B4-BE49-F238E27FC236}">
                  <a16:creationId xmlns:a16="http://schemas.microsoft.com/office/drawing/2014/main" id="{52CA25F4-FA00-565F-0FAA-B8CCC3F9071F}"/>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3959825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13">
            <a:extLst>
              <a:ext uri="{FF2B5EF4-FFF2-40B4-BE49-F238E27FC236}">
                <a16:creationId xmlns:a16="http://schemas.microsoft.com/office/drawing/2014/main" id="{9B30A8DA-30EC-99BE-D802-1D50AC7D6CE1}"/>
              </a:ext>
            </a:extLst>
          </p:cNvPr>
          <p:cNvGrpSpPr/>
          <p:nvPr/>
        </p:nvGrpSpPr>
        <p:grpSpPr>
          <a:xfrm>
            <a:off x="10655904" y="1118581"/>
            <a:ext cx="1312152" cy="1195038"/>
            <a:chOff x="4075204" y="1700703"/>
            <a:chExt cx="3961307" cy="3485138"/>
          </a:xfrm>
        </p:grpSpPr>
        <p:sp>
          <p:nvSpPr>
            <p:cNvPr id="4" name="Freeform: Shape 5">
              <a:extLst>
                <a:ext uri="{FF2B5EF4-FFF2-40B4-BE49-F238E27FC236}">
                  <a16:creationId xmlns:a16="http://schemas.microsoft.com/office/drawing/2014/main" id="{E2788605-6096-7306-25FA-C42AA842B2E0}"/>
                </a:ext>
              </a:extLst>
            </p:cNvPr>
            <p:cNvSpPr/>
            <p:nvPr/>
          </p:nvSpPr>
          <p:spPr>
            <a:xfrm>
              <a:off x="6491531" y="1764198"/>
              <a:ext cx="581269" cy="1745650"/>
            </a:xfrm>
            <a:custGeom>
              <a:avLst/>
              <a:gdLst>
                <a:gd name="connsiteX0" fmla="*/ 146202 w 581269"/>
                <a:gd name="connsiteY0" fmla="*/ 62084 h 1745650"/>
                <a:gd name="connsiteX1" fmla="*/ 219303 w 581269"/>
                <a:gd name="connsiteY1" fmla="*/ 380 h 1745650"/>
                <a:gd name="connsiteX2" fmla="*/ 294762 w 581269"/>
                <a:gd name="connsiteY2" fmla="*/ 36931 h 1745650"/>
                <a:gd name="connsiteX3" fmla="*/ 267251 w 581269"/>
                <a:gd name="connsiteY3" fmla="*/ 152870 h 1745650"/>
                <a:gd name="connsiteX4" fmla="*/ 152490 w 581269"/>
                <a:gd name="connsiteY4" fmla="*/ 117106 h 1745650"/>
                <a:gd name="connsiteX5" fmla="*/ 128123 w 581269"/>
                <a:gd name="connsiteY5" fmla="*/ 101385 h 1745650"/>
                <a:gd name="connsiteX6" fmla="*/ 40481 w 581269"/>
                <a:gd name="connsiteY6" fmla="*/ 101778 h 1745650"/>
                <a:gd name="connsiteX7" fmla="*/ 40481 w 581269"/>
                <a:gd name="connsiteY7" fmla="*/ 852831 h 1745650"/>
                <a:gd name="connsiteX8" fmla="*/ 63669 w 581269"/>
                <a:gd name="connsiteY8" fmla="*/ 852831 h 1745650"/>
                <a:gd name="connsiteX9" fmla="*/ 545113 w 581269"/>
                <a:gd name="connsiteY9" fmla="*/ 852831 h 1745650"/>
                <a:gd name="connsiteX10" fmla="*/ 581270 w 581269"/>
                <a:gd name="connsiteY10" fmla="*/ 888595 h 1745650"/>
                <a:gd name="connsiteX11" fmla="*/ 581270 w 581269"/>
                <a:gd name="connsiteY11" fmla="*/ 1649080 h 1745650"/>
                <a:gd name="connsiteX12" fmla="*/ 546685 w 581269"/>
                <a:gd name="connsiteY12" fmla="*/ 1684059 h 1745650"/>
                <a:gd name="connsiteX13" fmla="*/ 450396 w 581269"/>
                <a:gd name="connsiteY13" fmla="*/ 1684059 h 1745650"/>
                <a:gd name="connsiteX14" fmla="*/ 429959 w 581269"/>
                <a:gd name="connsiteY14" fmla="*/ 1696635 h 1745650"/>
                <a:gd name="connsiteX15" fmla="*/ 334456 w 581269"/>
                <a:gd name="connsiteY15" fmla="*/ 1743011 h 1745650"/>
                <a:gd name="connsiteX16" fmla="*/ 273932 w 581269"/>
                <a:gd name="connsiteY16" fmla="*/ 1661264 h 1745650"/>
                <a:gd name="connsiteX17" fmla="*/ 336421 w 581269"/>
                <a:gd name="connsiteY17" fmla="*/ 1583447 h 1745650"/>
                <a:gd name="connsiteX18" fmla="*/ 431531 w 581269"/>
                <a:gd name="connsiteY18" fmla="*/ 1632181 h 1745650"/>
                <a:gd name="connsiteX19" fmla="*/ 443714 w 581269"/>
                <a:gd name="connsiteY19" fmla="*/ 1644364 h 1745650"/>
                <a:gd name="connsiteX20" fmla="*/ 455505 w 581269"/>
                <a:gd name="connsiteY20" fmla="*/ 1644757 h 1745650"/>
                <a:gd name="connsiteX21" fmla="*/ 540789 w 581269"/>
                <a:gd name="connsiteY21" fmla="*/ 1644757 h 1745650"/>
                <a:gd name="connsiteX22" fmla="*/ 540789 w 581269"/>
                <a:gd name="connsiteY22" fmla="*/ 892918 h 1745650"/>
                <a:gd name="connsiteX23" fmla="*/ 517994 w 581269"/>
                <a:gd name="connsiteY23" fmla="*/ 892918 h 1745650"/>
                <a:gd name="connsiteX24" fmla="*/ 36550 w 581269"/>
                <a:gd name="connsiteY24" fmla="*/ 892918 h 1745650"/>
                <a:gd name="connsiteX25" fmla="*/ 0 w 581269"/>
                <a:gd name="connsiteY25" fmla="*/ 855582 h 1745650"/>
                <a:gd name="connsiteX26" fmla="*/ 0 w 581269"/>
                <a:gd name="connsiteY26" fmla="*/ 99027 h 1745650"/>
                <a:gd name="connsiteX27" fmla="*/ 37729 w 581269"/>
                <a:gd name="connsiteY27" fmla="*/ 62477 h 1745650"/>
                <a:gd name="connsiteX28" fmla="*/ 146202 w 581269"/>
                <a:gd name="connsiteY28" fmla="*/ 62084 h 1745650"/>
                <a:gd name="connsiteX29" fmla="*/ 227163 w 581269"/>
                <a:gd name="connsiteY29" fmla="*/ 124180 h 1745650"/>
                <a:gd name="connsiteX30" fmla="*/ 268822 w 581269"/>
                <a:gd name="connsiteY30" fmla="*/ 80948 h 1745650"/>
                <a:gd name="connsiteX31" fmla="*/ 225591 w 581269"/>
                <a:gd name="connsiteY31" fmla="*/ 39289 h 1745650"/>
                <a:gd name="connsiteX32" fmla="*/ 183931 w 581269"/>
                <a:gd name="connsiteY32" fmla="*/ 82520 h 1745650"/>
                <a:gd name="connsiteX33" fmla="*/ 227163 w 581269"/>
                <a:gd name="connsiteY33" fmla="*/ 124180 h 1745650"/>
                <a:gd name="connsiteX34" fmla="*/ 396946 w 581269"/>
                <a:gd name="connsiteY34" fmla="*/ 1662836 h 1745650"/>
                <a:gd name="connsiteX35" fmla="*/ 354500 w 581269"/>
                <a:gd name="connsiteY35" fmla="*/ 1621176 h 1745650"/>
                <a:gd name="connsiteX36" fmla="*/ 312840 w 581269"/>
                <a:gd name="connsiteY36" fmla="*/ 1663229 h 1745650"/>
                <a:gd name="connsiteX37" fmla="*/ 354893 w 581269"/>
                <a:gd name="connsiteY37" fmla="*/ 1704496 h 1745650"/>
                <a:gd name="connsiteX38" fmla="*/ 396946 w 581269"/>
                <a:gd name="connsiteY38" fmla="*/ 1662836 h 17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81269" h="1745650">
                  <a:moveTo>
                    <a:pt x="146202" y="62084"/>
                  </a:moveTo>
                  <a:cubicBezTo>
                    <a:pt x="158385" y="24747"/>
                    <a:pt x="182359" y="3917"/>
                    <a:pt x="219303" y="380"/>
                  </a:cubicBezTo>
                  <a:cubicBezTo>
                    <a:pt x="250744" y="-2371"/>
                    <a:pt x="277076" y="9812"/>
                    <a:pt x="294762" y="36931"/>
                  </a:cubicBezTo>
                  <a:cubicBezTo>
                    <a:pt x="320701" y="76232"/>
                    <a:pt x="307731" y="130075"/>
                    <a:pt x="267251" y="152870"/>
                  </a:cubicBezTo>
                  <a:cubicBezTo>
                    <a:pt x="225198" y="176844"/>
                    <a:pt x="172534" y="161123"/>
                    <a:pt x="152490" y="117106"/>
                  </a:cubicBezTo>
                  <a:cubicBezTo>
                    <a:pt x="146988" y="104922"/>
                    <a:pt x="141092" y="100992"/>
                    <a:pt x="128123" y="101385"/>
                  </a:cubicBezTo>
                  <a:cubicBezTo>
                    <a:pt x="99433" y="102564"/>
                    <a:pt x="70743" y="101778"/>
                    <a:pt x="40481" y="101778"/>
                  </a:cubicBezTo>
                  <a:cubicBezTo>
                    <a:pt x="40481" y="352129"/>
                    <a:pt x="40481" y="601301"/>
                    <a:pt x="40481" y="852831"/>
                  </a:cubicBezTo>
                  <a:cubicBezTo>
                    <a:pt x="48341" y="852831"/>
                    <a:pt x="56201" y="852831"/>
                    <a:pt x="63669" y="852831"/>
                  </a:cubicBezTo>
                  <a:cubicBezTo>
                    <a:pt x="224019" y="852831"/>
                    <a:pt x="384762" y="852831"/>
                    <a:pt x="545113" y="852831"/>
                  </a:cubicBezTo>
                  <a:cubicBezTo>
                    <a:pt x="577733" y="852831"/>
                    <a:pt x="581270" y="855975"/>
                    <a:pt x="581270" y="888595"/>
                  </a:cubicBezTo>
                  <a:cubicBezTo>
                    <a:pt x="581270" y="1142090"/>
                    <a:pt x="581270" y="1395585"/>
                    <a:pt x="581270" y="1649080"/>
                  </a:cubicBezTo>
                  <a:cubicBezTo>
                    <a:pt x="581270" y="1680522"/>
                    <a:pt x="577733" y="1684059"/>
                    <a:pt x="546685" y="1684059"/>
                  </a:cubicBezTo>
                  <a:cubicBezTo>
                    <a:pt x="514457" y="1684059"/>
                    <a:pt x="482623" y="1684452"/>
                    <a:pt x="450396" y="1684059"/>
                  </a:cubicBezTo>
                  <a:cubicBezTo>
                    <a:pt x="440177" y="1684059"/>
                    <a:pt x="434675" y="1686024"/>
                    <a:pt x="429959" y="1696635"/>
                  </a:cubicBezTo>
                  <a:cubicBezTo>
                    <a:pt x="413059" y="1734758"/>
                    <a:pt x="374544" y="1752836"/>
                    <a:pt x="334456" y="1743011"/>
                  </a:cubicBezTo>
                  <a:cubicBezTo>
                    <a:pt x="298299" y="1734365"/>
                    <a:pt x="273539" y="1700958"/>
                    <a:pt x="273932" y="1661264"/>
                  </a:cubicBezTo>
                  <a:cubicBezTo>
                    <a:pt x="274325" y="1623141"/>
                    <a:pt x="299871" y="1591700"/>
                    <a:pt x="336421" y="1583447"/>
                  </a:cubicBezTo>
                  <a:cubicBezTo>
                    <a:pt x="376116" y="1574407"/>
                    <a:pt x="413452" y="1594058"/>
                    <a:pt x="431531" y="1632181"/>
                  </a:cubicBezTo>
                  <a:cubicBezTo>
                    <a:pt x="433889" y="1637290"/>
                    <a:pt x="438998" y="1641220"/>
                    <a:pt x="443714" y="1644364"/>
                  </a:cubicBezTo>
                  <a:cubicBezTo>
                    <a:pt x="446466" y="1645936"/>
                    <a:pt x="451575" y="1644757"/>
                    <a:pt x="455505" y="1644757"/>
                  </a:cubicBezTo>
                  <a:cubicBezTo>
                    <a:pt x="483409" y="1644757"/>
                    <a:pt x="511706" y="1644757"/>
                    <a:pt x="540789" y="1644757"/>
                  </a:cubicBezTo>
                  <a:cubicBezTo>
                    <a:pt x="540789" y="1393620"/>
                    <a:pt x="540789" y="1144841"/>
                    <a:pt x="540789" y="892918"/>
                  </a:cubicBezTo>
                  <a:cubicBezTo>
                    <a:pt x="532929" y="892918"/>
                    <a:pt x="525462" y="892918"/>
                    <a:pt x="517994" y="892918"/>
                  </a:cubicBezTo>
                  <a:cubicBezTo>
                    <a:pt x="357644" y="892918"/>
                    <a:pt x="196901" y="892918"/>
                    <a:pt x="36550" y="892918"/>
                  </a:cubicBezTo>
                  <a:cubicBezTo>
                    <a:pt x="3144" y="892918"/>
                    <a:pt x="0" y="889381"/>
                    <a:pt x="0" y="855582"/>
                  </a:cubicBezTo>
                  <a:cubicBezTo>
                    <a:pt x="0" y="603266"/>
                    <a:pt x="0" y="351343"/>
                    <a:pt x="0" y="99027"/>
                  </a:cubicBezTo>
                  <a:cubicBezTo>
                    <a:pt x="0" y="66407"/>
                    <a:pt x="3930" y="62477"/>
                    <a:pt x="37729" y="62477"/>
                  </a:cubicBezTo>
                  <a:cubicBezTo>
                    <a:pt x="73101" y="62084"/>
                    <a:pt x="109258" y="62084"/>
                    <a:pt x="146202" y="62084"/>
                  </a:cubicBezTo>
                  <a:close/>
                  <a:moveTo>
                    <a:pt x="227163" y="124180"/>
                  </a:moveTo>
                  <a:cubicBezTo>
                    <a:pt x="251137" y="123787"/>
                    <a:pt x="269216" y="104922"/>
                    <a:pt x="268822" y="80948"/>
                  </a:cubicBezTo>
                  <a:cubicBezTo>
                    <a:pt x="268430" y="57367"/>
                    <a:pt x="249172" y="38896"/>
                    <a:pt x="225591" y="39289"/>
                  </a:cubicBezTo>
                  <a:cubicBezTo>
                    <a:pt x="201617" y="39682"/>
                    <a:pt x="183538" y="58546"/>
                    <a:pt x="183931" y="82520"/>
                  </a:cubicBezTo>
                  <a:cubicBezTo>
                    <a:pt x="184717" y="106494"/>
                    <a:pt x="203189" y="124573"/>
                    <a:pt x="227163" y="124180"/>
                  </a:cubicBezTo>
                  <a:close/>
                  <a:moveTo>
                    <a:pt x="396946" y="1662836"/>
                  </a:moveTo>
                  <a:cubicBezTo>
                    <a:pt x="396946" y="1638469"/>
                    <a:pt x="379260" y="1621176"/>
                    <a:pt x="354500" y="1621176"/>
                  </a:cubicBezTo>
                  <a:cubicBezTo>
                    <a:pt x="330133" y="1621176"/>
                    <a:pt x="312840" y="1638862"/>
                    <a:pt x="312840" y="1663229"/>
                  </a:cubicBezTo>
                  <a:cubicBezTo>
                    <a:pt x="312840" y="1687989"/>
                    <a:pt x="330133" y="1704889"/>
                    <a:pt x="354893" y="1704496"/>
                  </a:cubicBezTo>
                  <a:cubicBezTo>
                    <a:pt x="380046" y="1704889"/>
                    <a:pt x="397339" y="1687596"/>
                    <a:pt x="396946" y="1662836"/>
                  </a:cubicBezTo>
                  <a:close/>
                </a:path>
              </a:pathLst>
            </a:custGeom>
            <a:solidFill>
              <a:schemeClr val="accent2"/>
            </a:solidFill>
            <a:ln w="3926" cap="flat">
              <a:noFill/>
              <a:prstDash val="solid"/>
              <a:miter/>
            </a:ln>
          </p:spPr>
          <p:txBody>
            <a:bodyPr rtlCol="0" anchor="ctr"/>
            <a:lstStyle/>
            <a:p>
              <a:endParaRPr lang="en-US"/>
            </a:p>
          </p:txBody>
        </p:sp>
        <p:sp>
          <p:nvSpPr>
            <p:cNvPr id="8" name="Freeform: Shape 6">
              <a:extLst>
                <a:ext uri="{FF2B5EF4-FFF2-40B4-BE49-F238E27FC236}">
                  <a16:creationId xmlns:a16="http://schemas.microsoft.com/office/drawing/2014/main" id="{EC99598B-250F-FAE4-5A71-4CD17938F6A6}"/>
                </a:ext>
              </a:extLst>
            </p:cNvPr>
            <p:cNvSpPr/>
            <p:nvPr/>
          </p:nvSpPr>
          <p:spPr>
            <a:xfrm>
              <a:off x="4357439" y="2811716"/>
              <a:ext cx="1622011" cy="443980"/>
            </a:xfrm>
            <a:custGeom>
              <a:avLst/>
              <a:gdLst>
                <a:gd name="connsiteX0" fmla="*/ 1459285 w 1622011"/>
                <a:gd name="connsiteY0" fmla="*/ 63131 h 443980"/>
                <a:gd name="connsiteX1" fmla="*/ 1553216 w 1622011"/>
                <a:gd name="connsiteY1" fmla="*/ 1428 h 443980"/>
                <a:gd name="connsiteX2" fmla="*/ 1621993 w 1622011"/>
                <a:gd name="connsiteY2" fmla="*/ 80424 h 443980"/>
                <a:gd name="connsiteX3" fmla="*/ 1560683 w 1622011"/>
                <a:gd name="connsiteY3" fmla="*/ 161385 h 443980"/>
                <a:gd name="connsiteX4" fmla="*/ 1458892 w 1622011"/>
                <a:gd name="connsiteY4" fmla="*/ 102826 h 443980"/>
                <a:gd name="connsiteX5" fmla="*/ 926356 w 1622011"/>
                <a:gd name="connsiteY5" fmla="*/ 102826 h 443980"/>
                <a:gd name="connsiteX6" fmla="*/ 926356 w 1622011"/>
                <a:gd name="connsiteY6" fmla="*/ 124049 h 443980"/>
                <a:gd name="connsiteX7" fmla="*/ 926356 w 1622011"/>
                <a:gd name="connsiteY7" fmla="*/ 350033 h 443980"/>
                <a:gd name="connsiteX8" fmla="*/ 894522 w 1622011"/>
                <a:gd name="connsiteY8" fmla="*/ 381867 h 443980"/>
                <a:gd name="connsiteX9" fmla="*/ 185128 w 1622011"/>
                <a:gd name="connsiteY9" fmla="*/ 381474 h 443980"/>
                <a:gd name="connsiteX10" fmla="*/ 154080 w 1622011"/>
                <a:gd name="connsiteY10" fmla="*/ 399553 h 443980"/>
                <a:gd name="connsiteX11" fmla="*/ 61722 w 1622011"/>
                <a:gd name="connsiteY11" fmla="*/ 441212 h 443980"/>
                <a:gd name="connsiteX12" fmla="*/ 18 w 1622011"/>
                <a:gd name="connsiteY12" fmla="*/ 360251 h 443980"/>
                <a:gd name="connsiteX13" fmla="*/ 62508 w 1622011"/>
                <a:gd name="connsiteY13" fmla="*/ 282041 h 443980"/>
                <a:gd name="connsiteX14" fmla="*/ 156045 w 1622011"/>
                <a:gd name="connsiteY14" fmla="*/ 326059 h 443980"/>
                <a:gd name="connsiteX15" fmla="*/ 162334 w 1622011"/>
                <a:gd name="connsiteY15" fmla="*/ 340993 h 443980"/>
                <a:gd name="connsiteX16" fmla="*/ 886661 w 1622011"/>
                <a:gd name="connsiteY16" fmla="*/ 340993 h 443980"/>
                <a:gd name="connsiteX17" fmla="*/ 886661 w 1622011"/>
                <a:gd name="connsiteY17" fmla="*/ 318984 h 443980"/>
                <a:gd name="connsiteX18" fmla="*/ 886661 w 1622011"/>
                <a:gd name="connsiteY18" fmla="*/ 93000 h 443980"/>
                <a:gd name="connsiteX19" fmla="*/ 917317 w 1622011"/>
                <a:gd name="connsiteY19" fmla="*/ 61952 h 443980"/>
                <a:gd name="connsiteX20" fmla="*/ 1436097 w 1622011"/>
                <a:gd name="connsiteY20" fmla="*/ 61952 h 443980"/>
                <a:gd name="connsiteX21" fmla="*/ 1459285 w 1622011"/>
                <a:gd name="connsiteY21" fmla="*/ 63131 h 443980"/>
                <a:gd name="connsiteX22" fmla="*/ 1540639 w 1622011"/>
                <a:gd name="connsiteY22" fmla="*/ 39943 h 443980"/>
                <a:gd name="connsiteX23" fmla="*/ 1497800 w 1622011"/>
                <a:gd name="connsiteY23" fmla="*/ 81603 h 443980"/>
                <a:gd name="connsiteX24" fmla="*/ 1539067 w 1622011"/>
                <a:gd name="connsiteY24" fmla="*/ 124835 h 443980"/>
                <a:gd name="connsiteX25" fmla="*/ 1583085 w 1622011"/>
                <a:gd name="connsiteY25" fmla="*/ 81996 h 443980"/>
                <a:gd name="connsiteX26" fmla="*/ 1540639 w 1622011"/>
                <a:gd name="connsiteY26" fmla="*/ 39943 h 443980"/>
                <a:gd name="connsiteX27" fmla="*/ 82158 w 1622011"/>
                <a:gd name="connsiteY27" fmla="*/ 405055 h 443980"/>
                <a:gd name="connsiteX28" fmla="*/ 124997 w 1622011"/>
                <a:gd name="connsiteY28" fmla="*/ 363002 h 443980"/>
                <a:gd name="connsiteX29" fmla="*/ 82944 w 1622011"/>
                <a:gd name="connsiteY29" fmla="*/ 320163 h 443980"/>
                <a:gd name="connsiteX30" fmla="*/ 40499 w 1622011"/>
                <a:gd name="connsiteY30" fmla="*/ 362216 h 443980"/>
                <a:gd name="connsiteX31" fmla="*/ 82158 w 1622011"/>
                <a:gd name="connsiteY31" fmla="*/ 405055 h 44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22011" h="443980">
                  <a:moveTo>
                    <a:pt x="1459285" y="63131"/>
                  </a:moveTo>
                  <a:cubicBezTo>
                    <a:pt x="1478936" y="15969"/>
                    <a:pt x="1513128" y="-6040"/>
                    <a:pt x="1553216" y="1428"/>
                  </a:cubicBezTo>
                  <a:cubicBezTo>
                    <a:pt x="1593696" y="8895"/>
                    <a:pt x="1621207" y="40729"/>
                    <a:pt x="1621993" y="80424"/>
                  </a:cubicBezTo>
                  <a:cubicBezTo>
                    <a:pt x="1622779" y="118939"/>
                    <a:pt x="1597233" y="152739"/>
                    <a:pt x="1560683" y="161385"/>
                  </a:cubicBezTo>
                  <a:cubicBezTo>
                    <a:pt x="1515879" y="171997"/>
                    <a:pt x="1483259" y="153525"/>
                    <a:pt x="1458892" y="102826"/>
                  </a:cubicBezTo>
                  <a:cubicBezTo>
                    <a:pt x="1282428" y="102826"/>
                    <a:pt x="1105571" y="102826"/>
                    <a:pt x="926356" y="102826"/>
                  </a:cubicBezTo>
                  <a:cubicBezTo>
                    <a:pt x="926356" y="110293"/>
                    <a:pt x="926356" y="117367"/>
                    <a:pt x="926356" y="124049"/>
                  </a:cubicBezTo>
                  <a:cubicBezTo>
                    <a:pt x="926356" y="199508"/>
                    <a:pt x="926356" y="274573"/>
                    <a:pt x="926356" y="350033"/>
                  </a:cubicBezTo>
                  <a:cubicBezTo>
                    <a:pt x="926356" y="377937"/>
                    <a:pt x="922426" y="381867"/>
                    <a:pt x="894522" y="381867"/>
                  </a:cubicBezTo>
                  <a:cubicBezTo>
                    <a:pt x="657926" y="381867"/>
                    <a:pt x="421724" y="381867"/>
                    <a:pt x="185128" y="381474"/>
                  </a:cubicBezTo>
                  <a:cubicBezTo>
                    <a:pt x="170194" y="381474"/>
                    <a:pt x="161155" y="383046"/>
                    <a:pt x="154080" y="399553"/>
                  </a:cubicBezTo>
                  <a:cubicBezTo>
                    <a:pt x="139146" y="434138"/>
                    <a:pt x="98272" y="451038"/>
                    <a:pt x="61722" y="441212"/>
                  </a:cubicBezTo>
                  <a:cubicBezTo>
                    <a:pt x="23992" y="431387"/>
                    <a:pt x="-768" y="398766"/>
                    <a:pt x="18" y="360251"/>
                  </a:cubicBezTo>
                  <a:cubicBezTo>
                    <a:pt x="804" y="322128"/>
                    <a:pt x="26350" y="289901"/>
                    <a:pt x="62508" y="282041"/>
                  </a:cubicBezTo>
                  <a:cubicBezTo>
                    <a:pt x="101809" y="273394"/>
                    <a:pt x="139146" y="290687"/>
                    <a:pt x="156045" y="326059"/>
                  </a:cubicBezTo>
                  <a:cubicBezTo>
                    <a:pt x="158403" y="330775"/>
                    <a:pt x="159976" y="335491"/>
                    <a:pt x="162334" y="340993"/>
                  </a:cubicBezTo>
                  <a:cubicBezTo>
                    <a:pt x="403252" y="340993"/>
                    <a:pt x="644171" y="340993"/>
                    <a:pt x="886661" y="340993"/>
                  </a:cubicBezTo>
                  <a:cubicBezTo>
                    <a:pt x="886661" y="333133"/>
                    <a:pt x="886661" y="326059"/>
                    <a:pt x="886661" y="318984"/>
                  </a:cubicBezTo>
                  <a:cubicBezTo>
                    <a:pt x="886661" y="243525"/>
                    <a:pt x="886661" y="168459"/>
                    <a:pt x="886661" y="93000"/>
                  </a:cubicBezTo>
                  <a:cubicBezTo>
                    <a:pt x="886661" y="66668"/>
                    <a:pt x="891377" y="61952"/>
                    <a:pt x="917317" y="61952"/>
                  </a:cubicBezTo>
                  <a:cubicBezTo>
                    <a:pt x="1090243" y="61952"/>
                    <a:pt x="1263170" y="61952"/>
                    <a:pt x="1436097" y="61952"/>
                  </a:cubicBezTo>
                  <a:cubicBezTo>
                    <a:pt x="1443564" y="63131"/>
                    <a:pt x="1451032" y="63131"/>
                    <a:pt x="1459285" y="63131"/>
                  </a:cubicBezTo>
                  <a:close/>
                  <a:moveTo>
                    <a:pt x="1540639" y="39943"/>
                  </a:moveTo>
                  <a:cubicBezTo>
                    <a:pt x="1517451" y="39550"/>
                    <a:pt x="1498194" y="58415"/>
                    <a:pt x="1497800" y="81603"/>
                  </a:cubicBezTo>
                  <a:cubicBezTo>
                    <a:pt x="1497407" y="104398"/>
                    <a:pt x="1516272" y="124049"/>
                    <a:pt x="1539067" y="124835"/>
                  </a:cubicBezTo>
                  <a:cubicBezTo>
                    <a:pt x="1563041" y="125621"/>
                    <a:pt x="1583085" y="105970"/>
                    <a:pt x="1583085" y="81996"/>
                  </a:cubicBezTo>
                  <a:cubicBezTo>
                    <a:pt x="1582692" y="59201"/>
                    <a:pt x="1563827" y="40336"/>
                    <a:pt x="1540639" y="39943"/>
                  </a:cubicBezTo>
                  <a:close/>
                  <a:moveTo>
                    <a:pt x="82158" y="405055"/>
                  </a:moveTo>
                  <a:cubicBezTo>
                    <a:pt x="106132" y="405055"/>
                    <a:pt x="124604" y="386976"/>
                    <a:pt x="124997" y="363002"/>
                  </a:cubicBezTo>
                  <a:cubicBezTo>
                    <a:pt x="125390" y="339421"/>
                    <a:pt x="106918" y="320556"/>
                    <a:pt x="82944" y="320163"/>
                  </a:cubicBezTo>
                  <a:cubicBezTo>
                    <a:pt x="58971" y="319770"/>
                    <a:pt x="40499" y="338242"/>
                    <a:pt x="40499" y="362216"/>
                  </a:cubicBezTo>
                  <a:cubicBezTo>
                    <a:pt x="40499" y="386583"/>
                    <a:pt x="58184" y="405055"/>
                    <a:pt x="82158" y="405055"/>
                  </a:cubicBezTo>
                  <a:close/>
                </a:path>
              </a:pathLst>
            </a:custGeom>
            <a:solidFill>
              <a:schemeClr val="accent2"/>
            </a:solidFill>
            <a:ln w="3926" cap="flat">
              <a:noFill/>
              <a:prstDash val="solid"/>
              <a:miter/>
            </a:ln>
          </p:spPr>
          <p:txBody>
            <a:bodyPr rtlCol="0" anchor="ctr"/>
            <a:lstStyle/>
            <a:p>
              <a:endParaRPr lang="en-US"/>
            </a:p>
          </p:txBody>
        </p:sp>
        <p:sp>
          <p:nvSpPr>
            <p:cNvPr id="64" name="Freeform: Shape 7">
              <a:extLst>
                <a:ext uri="{FF2B5EF4-FFF2-40B4-BE49-F238E27FC236}">
                  <a16:creationId xmlns:a16="http://schemas.microsoft.com/office/drawing/2014/main" id="{DC01046A-6A3D-C5D5-5DB2-3061B319C553}"/>
                </a:ext>
              </a:extLst>
            </p:cNvPr>
            <p:cNvSpPr/>
            <p:nvPr/>
          </p:nvSpPr>
          <p:spPr>
            <a:xfrm>
              <a:off x="5201257" y="3031454"/>
              <a:ext cx="778568" cy="607069"/>
            </a:xfrm>
            <a:custGeom>
              <a:avLst/>
              <a:gdLst>
                <a:gd name="connsiteX0" fmla="*/ 738481 w 778568"/>
                <a:gd name="connsiteY0" fmla="*/ 504052 h 607069"/>
                <a:gd name="connsiteX1" fmla="*/ 738481 w 778568"/>
                <a:gd name="connsiteY1" fmla="*/ 103569 h 607069"/>
                <a:gd name="connsiteX2" fmla="*/ 719223 w 778568"/>
                <a:gd name="connsiteY2" fmla="*/ 102783 h 607069"/>
                <a:gd name="connsiteX3" fmla="*/ 351754 w 778568"/>
                <a:gd name="connsiteY3" fmla="*/ 102390 h 607069"/>
                <a:gd name="connsiteX4" fmla="*/ 325814 w 778568"/>
                <a:gd name="connsiteY4" fmla="*/ 118897 h 607069"/>
                <a:gd name="connsiteX5" fmla="*/ 231884 w 778568"/>
                <a:gd name="connsiteY5" fmla="*/ 161342 h 607069"/>
                <a:gd name="connsiteX6" fmla="*/ 171752 w 778568"/>
                <a:gd name="connsiteY6" fmla="*/ 81560 h 607069"/>
                <a:gd name="connsiteX7" fmla="*/ 234635 w 778568"/>
                <a:gd name="connsiteY7" fmla="*/ 2171 h 607069"/>
                <a:gd name="connsiteX8" fmla="*/ 326208 w 778568"/>
                <a:gd name="connsiteY8" fmla="*/ 46189 h 607069"/>
                <a:gd name="connsiteX9" fmla="*/ 353719 w 778568"/>
                <a:gd name="connsiteY9" fmla="*/ 63482 h 607069"/>
                <a:gd name="connsiteX10" fmla="*/ 746734 w 778568"/>
                <a:gd name="connsiteY10" fmla="*/ 63088 h 607069"/>
                <a:gd name="connsiteX11" fmla="*/ 778568 w 778568"/>
                <a:gd name="connsiteY11" fmla="*/ 94923 h 607069"/>
                <a:gd name="connsiteX12" fmla="*/ 778568 w 778568"/>
                <a:gd name="connsiteY12" fmla="*/ 511519 h 607069"/>
                <a:gd name="connsiteX13" fmla="*/ 744376 w 778568"/>
                <a:gd name="connsiteY13" fmla="*/ 545712 h 607069"/>
                <a:gd name="connsiteX14" fmla="*/ 182364 w 778568"/>
                <a:gd name="connsiteY14" fmla="*/ 545319 h 607069"/>
                <a:gd name="connsiteX15" fmla="*/ 154067 w 778568"/>
                <a:gd name="connsiteY15" fmla="*/ 561825 h 607069"/>
                <a:gd name="connsiteX16" fmla="*/ 62101 w 778568"/>
                <a:gd name="connsiteY16" fmla="*/ 604664 h 607069"/>
                <a:gd name="connsiteX17" fmla="*/ 5 w 778568"/>
                <a:gd name="connsiteY17" fmla="*/ 524489 h 607069"/>
                <a:gd name="connsiteX18" fmla="*/ 61315 w 778568"/>
                <a:gd name="connsiteY18" fmla="*/ 445493 h 607069"/>
                <a:gd name="connsiteX19" fmla="*/ 155246 w 778568"/>
                <a:gd name="connsiteY19" fmla="*/ 489117 h 607069"/>
                <a:gd name="connsiteX20" fmla="*/ 177255 w 778568"/>
                <a:gd name="connsiteY20" fmla="*/ 506017 h 607069"/>
                <a:gd name="connsiteX21" fmla="*/ 723546 w 778568"/>
                <a:gd name="connsiteY21" fmla="*/ 505624 h 607069"/>
                <a:gd name="connsiteX22" fmla="*/ 738481 w 778568"/>
                <a:gd name="connsiteY22" fmla="*/ 504052 h 607069"/>
                <a:gd name="connsiteX23" fmla="*/ 81752 w 778568"/>
                <a:gd name="connsiteY23" fmla="*/ 483222 h 607069"/>
                <a:gd name="connsiteX24" fmla="*/ 39699 w 778568"/>
                <a:gd name="connsiteY24" fmla="*/ 524882 h 607069"/>
                <a:gd name="connsiteX25" fmla="*/ 81752 w 778568"/>
                <a:gd name="connsiteY25" fmla="*/ 566541 h 607069"/>
                <a:gd name="connsiteX26" fmla="*/ 123805 w 778568"/>
                <a:gd name="connsiteY26" fmla="*/ 524489 h 607069"/>
                <a:gd name="connsiteX27" fmla="*/ 81752 w 778568"/>
                <a:gd name="connsiteY27" fmla="*/ 483222 h 607069"/>
                <a:gd name="connsiteX28" fmla="*/ 295552 w 778568"/>
                <a:gd name="connsiteY28" fmla="*/ 82739 h 607069"/>
                <a:gd name="connsiteX29" fmla="*/ 254286 w 778568"/>
                <a:gd name="connsiteY29" fmla="*/ 39901 h 607069"/>
                <a:gd name="connsiteX30" fmla="*/ 211840 w 778568"/>
                <a:gd name="connsiteY30" fmla="*/ 81167 h 607069"/>
                <a:gd name="connsiteX31" fmla="*/ 252714 w 778568"/>
                <a:gd name="connsiteY31" fmla="*/ 124006 h 607069"/>
                <a:gd name="connsiteX32" fmla="*/ 295552 w 778568"/>
                <a:gd name="connsiteY32" fmla="*/ 82739 h 60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78568" h="607069">
                  <a:moveTo>
                    <a:pt x="738481" y="504052"/>
                  </a:moveTo>
                  <a:cubicBezTo>
                    <a:pt x="738481" y="369641"/>
                    <a:pt x="738481" y="237587"/>
                    <a:pt x="738481" y="103569"/>
                  </a:cubicBezTo>
                  <a:cubicBezTo>
                    <a:pt x="731799" y="103176"/>
                    <a:pt x="725511" y="102783"/>
                    <a:pt x="719223" y="102783"/>
                  </a:cubicBezTo>
                  <a:cubicBezTo>
                    <a:pt x="596602" y="102783"/>
                    <a:pt x="474374" y="102783"/>
                    <a:pt x="351754" y="102390"/>
                  </a:cubicBezTo>
                  <a:cubicBezTo>
                    <a:pt x="338391" y="102390"/>
                    <a:pt x="331710" y="105534"/>
                    <a:pt x="325814" y="118897"/>
                  </a:cubicBezTo>
                  <a:cubicBezTo>
                    <a:pt x="310094" y="154268"/>
                    <a:pt x="270792" y="170775"/>
                    <a:pt x="231884" y="161342"/>
                  </a:cubicBezTo>
                  <a:cubicBezTo>
                    <a:pt x="196512" y="153089"/>
                    <a:pt x="171359" y="119683"/>
                    <a:pt x="171752" y="81560"/>
                  </a:cubicBezTo>
                  <a:cubicBezTo>
                    <a:pt x="171752" y="42259"/>
                    <a:pt x="196905" y="10817"/>
                    <a:pt x="234635" y="2171"/>
                  </a:cubicBezTo>
                  <a:cubicBezTo>
                    <a:pt x="271578" y="-6475"/>
                    <a:pt x="310880" y="11211"/>
                    <a:pt x="326208" y="46189"/>
                  </a:cubicBezTo>
                  <a:cubicBezTo>
                    <a:pt x="332103" y="59944"/>
                    <a:pt x="339177" y="63875"/>
                    <a:pt x="353719" y="63482"/>
                  </a:cubicBezTo>
                  <a:cubicBezTo>
                    <a:pt x="484593" y="62695"/>
                    <a:pt x="615860" y="63088"/>
                    <a:pt x="746734" y="63088"/>
                  </a:cubicBezTo>
                  <a:cubicBezTo>
                    <a:pt x="774638" y="63088"/>
                    <a:pt x="778568" y="67019"/>
                    <a:pt x="778568" y="94923"/>
                  </a:cubicBezTo>
                  <a:cubicBezTo>
                    <a:pt x="778568" y="233657"/>
                    <a:pt x="778568" y="372785"/>
                    <a:pt x="778568" y="511519"/>
                  </a:cubicBezTo>
                  <a:cubicBezTo>
                    <a:pt x="778568" y="540995"/>
                    <a:pt x="773852" y="545712"/>
                    <a:pt x="744376" y="545712"/>
                  </a:cubicBezTo>
                  <a:cubicBezTo>
                    <a:pt x="556908" y="545712"/>
                    <a:pt x="369832" y="545712"/>
                    <a:pt x="182364" y="545319"/>
                  </a:cubicBezTo>
                  <a:cubicBezTo>
                    <a:pt x="168608" y="545319"/>
                    <a:pt x="160355" y="547677"/>
                    <a:pt x="154067" y="561825"/>
                  </a:cubicBezTo>
                  <a:cubicBezTo>
                    <a:pt x="138346" y="596804"/>
                    <a:pt x="99045" y="613703"/>
                    <a:pt x="62101" y="604664"/>
                  </a:cubicBezTo>
                  <a:cubicBezTo>
                    <a:pt x="24372" y="595625"/>
                    <a:pt x="-388" y="563397"/>
                    <a:pt x="5" y="524489"/>
                  </a:cubicBezTo>
                  <a:cubicBezTo>
                    <a:pt x="5" y="486366"/>
                    <a:pt x="25944" y="453353"/>
                    <a:pt x="61315" y="445493"/>
                  </a:cubicBezTo>
                  <a:cubicBezTo>
                    <a:pt x="100617" y="436846"/>
                    <a:pt x="138739" y="454139"/>
                    <a:pt x="155246" y="489117"/>
                  </a:cubicBezTo>
                  <a:cubicBezTo>
                    <a:pt x="159962" y="499336"/>
                    <a:pt x="163499" y="506017"/>
                    <a:pt x="177255" y="506017"/>
                  </a:cubicBezTo>
                  <a:cubicBezTo>
                    <a:pt x="359221" y="505624"/>
                    <a:pt x="541187" y="505624"/>
                    <a:pt x="723546" y="505624"/>
                  </a:cubicBezTo>
                  <a:cubicBezTo>
                    <a:pt x="727869" y="505231"/>
                    <a:pt x="732193" y="504445"/>
                    <a:pt x="738481" y="504052"/>
                  </a:cubicBezTo>
                  <a:close/>
                  <a:moveTo>
                    <a:pt x="81752" y="483222"/>
                  </a:moveTo>
                  <a:cubicBezTo>
                    <a:pt x="56992" y="483222"/>
                    <a:pt x="39699" y="500515"/>
                    <a:pt x="39699" y="524882"/>
                  </a:cubicBezTo>
                  <a:cubicBezTo>
                    <a:pt x="39699" y="548856"/>
                    <a:pt x="57778" y="566934"/>
                    <a:pt x="81752" y="566541"/>
                  </a:cubicBezTo>
                  <a:cubicBezTo>
                    <a:pt x="106119" y="566541"/>
                    <a:pt x="123805" y="548856"/>
                    <a:pt x="123805" y="524489"/>
                  </a:cubicBezTo>
                  <a:cubicBezTo>
                    <a:pt x="123805" y="500515"/>
                    <a:pt x="106119" y="483222"/>
                    <a:pt x="81752" y="483222"/>
                  </a:cubicBezTo>
                  <a:close/>
                  <a:moveTo>
                    <a:pt x="295552" y="82739"/>
                  </a:moveTo>
                  <a:cubicBezTo>
                    <a:pt x="295945" y="58372"/>
                    <a:pt x="278653" y="40294"/>
                    <a:pt x="254286" y="39901"/>
                  </a:cubicBezTo>
                  <a:cubicBezTo>
                    <a:pt x="229526" y="39508"/>
                    <a:pt x="212233" y="56407"/>
                    <a:pt x="211840" y="81167"/>
                  </a:cubicBezTo>
                  <a:cubicBezTo>
                    <a:pt x="211447" y="106320"/>
                    <a:pt x="228347" y="123613"/>
                    <a:pt x="252714" y="124006"/>
                  </a:cubicBezTo>
                  <a:cubicBezTo>
                    <a:pt x="277474" y="124006"/>
                    <a:pt x="295159" y="107106"/>
                    <a:pt x="295552" y="82739"/>
                  </a:cubicBezTo>
                  <a:close/>
                </a:path>
              </a:pathLst>
            </a:custGeom>
            <a:solidFill>
              <a:schemeClr val="accent2"/>
            </a:solidFill>
            <a:ln w="3926" cap="flat">
              <a:noFill/>
              <a:prstDash val="solid"/>
              <a:miter/>
            </a:ln>
          </p:spPr>
          <p:txBody>
            <a:bodyPr rtlCol="0" anchor="ctr"/>
            <a:lstStyle/>
            <a:p>
              <a:endParaRPr lang="en-US"/>
            </a:p>
          </p:txBody>
        </p:sp>
        <p:sp>
          <p:nvSpPr>
            <p:cNvPr id="65" name="Freeform: Shape 8">
              <a:extLst>
                <a:ext uri="{FF2B5EF4-FFF2-40B4-BE49-F238E27FC236}">
                  <a16:creationId xmlns:a16="http://schemas.microsoft.com/office/drawing/2014/main" id="{733B59B1-CC69-4C79-DB40-3AD26AE90AD0}"/>
                </a:ext>
              </a:extLst>
            </p:cNvPr>
            <p:cNvSpPr/>
            <p:nvPr/>
          </p:nvSpPr>
          <p:spPr>
            <a:xfrm>
              <a:off x="4082346" y="3277979"/>
              <a:ext cx="1739884" cy="170017"/>
            </a:xfrm>
            <a:custGeom>
              <a:avLst/>
              <a:gdLst>
                <a:gd name="connsiteX0" fmla="*/ 162315 w 1739884"/>
                <a:gd name="connsiteY0" fmla="*/ 68094 h 170017"/>
                <a:gd name="connsiteX1" fmla="*/ 419741 w 1739884"/>
                <a:gd name="connsiteY1" fmla="*/ 68094 h 170017"/>
                <a:gd name="connsiteX2" fmla="*/ 1555556 w 1739884"/>
                <a:gd name="connsiteY2" fmla="*/ 62985 h 170017"/>
                <a:gd name="connsiteX3" fmla="*/ 1584639 w 1739884"/>
                <a:gd name="connsiteY3" fmla="*/ 44906 h 170017"/>
                <a:gd name="connsiteX4" fmla="*/ 1676997 w 1739884"/>
                <a:gd name="connsiteY4" fmla="*/ 2067 h 170017"/>
                <a:gd name="connsiteX5" fmla="*/ 1739880 w 1739884"/>
                <a:gd name="connsiteY5" fmla="*/ 82635 h 170017"/>
                <a:gd name="connsiteX6" fmla="*/ 1677783 w 1739884"/>
                <a:gd name="connsiteY6" fmla="*/ 161632 h 170017"/>
                <a:gd name="connsiteX7" fmla="*/ 1585425 w 1739884"/>
                <a:gd name="connsiteY7" fmla="*/ 119579 h 170017"/>
                <a:gd name="connsiteX8" fmla="*/ 1555948 w 1739884"/>
                <a:gd name="connsiteY8" fmla="*/ 102286 h 170017"/>
                <a:gd name="connsiteX9" fmla="*/ 184717 w 1739884"/>
                <a:gd name="connsiteY9" fmla="*/ 107788 h 170017"/>
                <a:gd name="connsiteX10" fmla="*/ 154062 w 1739884"/>
                <a:gd name="connsiteY10" fmla="*/ 126653 h 170017"/>
                <a:gd name="connsiteX11" fmla="*/ 61310 w 1739884"/>
                <a:gd name="connsiteY11" fmla="*/ 167134 h 170017"/>
                <a:gd name="connsiteX12" fmla="*/ 0 w 1739884"/>
                <a:gd name="connsiteY12" fmla="*/ 88138 h 170017"/>
                <a:gd name="connsiteX13" fmla="*/ 61310 w 1739884"/>
                <a:gd name="connsiteY13" fmla="*/ 9141 h 170017"/>
                <a:gd name="connsiteX14" fmla="*/ 155634 w 1739884"/>
                <a:gd name="connsiteY14" fmla="*/ 51587 h 170017"/>
                <a:gd name="connsiteX15" fmla="*/ 162315 w 1739884"/>
                <a:gd name="connsiteY15" fmla="*/ 68094 h 170017"/>
                <a:gd name="connsiteX16" fmla="*/ 124193 w 1739884"/>
                <a:gd name="connsiteY16" fmla="*/ 87745 h 170017"/>
                <a:gd name="connsiteX17" fmla="*/ 81354 w 1739884"/>
                <a:gd name="connsiteY17" fmla="*/ 45692 h 170017"/>
                <a:gd name="connsiteX18" fmla="*/ 38909 w 1739884"/>
                <a:gd name="connsiteY18" fmla="*/ 87745 h 170017"/>
                <a:gd name="connsiteX19" fmla="*/ 82533 w 1739884"/>
                <a:gd name="connsiteY19" fmla="*/ 130583 h 170017"/>
                <a:gd name="connsiteX20" fmla="*/ 124193 w 1739884"/>
                <a:gd name="connsiteY20" fmla="*/ 87745 h 170017"/>
                <a:gd name="connsiteX21" fmla="*/ 1657740 w 1739884"/>
                <a:gd name="connsiteY21" fmla="*/ 123902 h 170017"/>
                <a:gd name="connsiteX22" fmla="*/ 1699792 w 1739884"/>
                <a:gd name="connsiteY22" fmla="*/ 81456 h 170017"/>
                <a:gd name="connsiteX23" fmla="*/ 1656561 w 1739884"/>
                <a:gd name="connsiteY23" fmla="*/ 40190 h 170017"/>
                <a:gd name="connsiteX24" fmla="*/ 1614901 w 1739884"/>
                <a:gd name="connsiteY24" fmla="*/ 82242 h 170017"/>
                <a:gd name="connsiteX25" fmla="*/ 1657740 w 1739884"/>
                <a:gd name="connsiteY25" fmla="*/ 123902 h 17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39884" h="170017">
                  <a:moveTo>
                    <a:pt x="162315" y="68094"/>
                  </a:moveTo>
                  <a:cubicBezTo>
                    <a:pt x="248386" y="68094"/>
                    <a:pt x="334063" y="68487"/>
                    <a:pt x="419741" y="68094"/>
                  </a:cubicBezTo>
                  <a:cubicBezTo>
                    <a:pt x="798215" y="66522"/>
                    <a:pt x="1176689" y="64557"/>
                    <a:pt x="1555556" y="62985"/>
                  </a:cubicBezTo>
                  <a:cubicBezTo>
                    <a:pt x="1570097" y="62985"/>
                    <a:pt x="1577957" y="60233"/>
                    <a:pt x="1584639" y="44906"/>
                  </a:cubicBezTo>
                  <a:cubicBezTo>
                    <a:pt x="1599180" y="10713"/>
                    <a:pt x="1638482" y="-6186"/>
                    <a:pt x="1676997" y="2067"/>
                  </a:cubicBezTo>
                  <a:cubicBezTo>
                    <a:pt x="1712762" y="9928"/>
                    <a:pt x="1740273" y="45299"/>
                    <a:pt x="1739880" y="82635"/>
                  </a:cubicBezTo>
                  <a:cubicBezTo>
                    <a:pt x="1739487" y="119972"/>
                    <a:pt x="1713548" y="152592"/>
                    <a:pt x="1677783" y="161632"/>
                  </a:cubicBezTo>
                  <a:cubicBezTo>
                    <a:pt x="1640840" y="171064"/>
                    <a:pt x="1600359" y="154164"/>
                    <a:pt x="1585425" y="119579"/>
                  </a:cubicBezTo>
                  <a:cubicBezTo>
                    <a:pt x="1578744" y="103858"/>
                    <a:pt x="1570490" y="102286"/>
                    <a:pt x="1555948" y="102286"/>
                  </a:cubicBezTo>
                  <a:cubicBezTo>
                    <a:pt x="1098871" y="104251"/>
                    <a:pt x="641794" y="106216"/>
                    <a:pt x="184717" y="107788"/>
                  </a:cubicBezTo>
                  <a:cubicBezTo>
                    <a:pt x="168997" y="107788"/>
                    <a:pt x="161136" y="112112"/>
                    <a:pt x="154062" y="126653"/>
                  </a:cubicBezTo>
                  <a:cubicBezTo>
                    <a:pt x="137948" y="161239"/>
                    <a:pt x="98647" y="176959"/>
                    <a:pt x="61310" y="167134"/>
                  </a:cubicBezTo>
                  <a:cubicBezTo>
                    <a:pt x="24760" y="157701"/>
                    <a:pt x="0" y="125867"/>
                    <a:pt x="0" y="88138"/>
                  </a:cubicBezTo>
                  <a:cubicBezTo>
                    <a:pt x="0" y="50408"/>
                    <a:pt x="25939" y="17395"/>
                    <a:pt x="61310" y="9141"/>
                  </a:cubicBezTo>
                  <a:cubicBezTo>
                    <a:pt x="100612" y="102"/>
                    <a:pt x="138341" y="17002"/>
                    <a:pt x="155634" y="51587"/>
                  </a:cubicBezTo>
                  <a:cubicBezTo>
                    <a:pt x="157599" y="57089"/>
                    <a:pt x="159957" y="62199"/>
                    <a:pt x="162315" y="68094"/>
                  </a:cubicBezTo>
                  <a:close/>
                  <a:moveTo>
                    <a:pt x="124193" y="87745"/>
                  </a:moveTo>
                  <a:cubicBezTo>
                    <a:pt x="123800" y="64557"/>
                    <a:pt x="104935" y="45692"/>
                    <a:pt x="81354" y="45692"/>
                  </a:cubicBezTo>
                  <a:cubicBezTo>
                    <a:pt x="57773" y="45692"/>
                    <a:pt x="38909" y="64557"/>
                    <a:pt x="38909" y="87745"/>
                  </a:cubicBezTo>
                  <a:cubicBezTo>
                    <a:pt x="38516" y="111719"/>
                    <a:pt x="58559" y="131369"/>
                    <a:pt x="82533" y="130583"/>
                  </a:cubicBezTo>
                  <a:cubicBezTo>
                    <a:pt x="105721" y="130190"/>
                    <a:pt x="124586" y="110932"/>
                    <a:pt x="124193" y="87745"/>
                  </a:cubicBezTo>
                  <a:close/>
                  <a:moveTo>
                    <a:pt x="1657740" y="123902"/>
                  </a:moveTo>
                  <a:cubicBezTo>
                    <a:pt x="1681713" y="123509"/>
                    <a:pt x="1700185" y="105037"/>
                    <a:pt x="1699792" y="81456"/>
                  </a:cubicBezTo>
                  <a:cubicBezTo>
                    <a:pt x="1699399" y="57875"/>
                    <a:pt x="1680928" y="40190"/>
                    <a:pt x="1656561" y="40190"/>
                  </a:cubicBezTo>
                  <a:cubicBezTo>
                    <a:pt x="1632194" y="40583"/>
                    <a:pt x="1614508" y="58268"/>
                    <a:pt x="1614901" y="82242"/>
                  </a:cubicBezTo>
                  <a:cubicBezTo>
                    <a:pt x="1615294" y="106609"/>
                    <a:pt x="1633373" y="124295"/>
                    <a:pt x="1657740" y="123902"/>
                  </a:cubicBezTo>
                  <a:close/>
                </a:path>
              </a:pathLst>
            </a:custGeom>
            <a:solidFill>
              <a:schemeClr val="accent2"/>
            </a:solidFill>
            <a:ln w="3926" cap="flat">
              <a:noFill/>
              <a:prstDash val="solid"/>
              <a:miter/>
            </a:ln>
          </p:spPr>
          <p:txBody>
            <a:bodyPr rtlCol="0" anchor="ctr"/>
            <a:lstStyle/>
            <a:p>
              <a:endParaRPr lang="en-US"/>
            </a:p>
          </p:txBody>
        </p:sp>
        <p:sp>
          <p:nvSpPr>
            <p:cNvPr id="66" name="Freeform: Shape 9">
              <a:extLst>
                <a:ext uri="{FF2B5EF4-FFF2-40B4-BE49-F238E27FC236}">
                  <a16:creationId xmlns:a16="http://schemas.microsoft.com/office/drawing/2014/main" id="{B1E76784-4F47-E7CF-5003-E59C0E9D5A70}"/>
                </a:ext>
              </a:extLst>
            </p:cNvPr>
            <p:cNvSpPr/>
            <p:nvPr/>
          </p:nvSpPr>
          <p:spPr>
            <a:xfrm>
              <a:off x="6035236" y="3659260"/>
              <a:ext cx="1497186" cy="326820"/>
            </a:xfrm>
            <a:custGeom>
              <a:avLst/>
              <a:gdLst>
                <a:gd name="connsiteX0" fmla="*/ 162713 w 1497186"/>
                <a:gd name="connsiteY0" fmla="*/ 264546 h 326820"/>
                <a:gd name="connsiteX1" fmla="*/ 62101 w 1497186"/>
                <a:gd name="connsiteY1" fmla="*/ 323891 h 326820"/>
                <a:gd name="connsiteX2" fmla="*/ 5 w 1497186"/>
                <a:gd name="connsiteY2" fmla="*/ 243323 h 326820"/>
                <a:gd name="connsiteX3" fmla="*/ 64459 w 1497186"/>
                <a:gd name="connsiteY3" fmla="*/ 164720 h 326820"/>
                <a:gd name="connsiteX4" fmla="*/ 154853 w 1497186"/>
                <a:gd name="connsiteY4" fmla="*/ 207166 h 326820"/>
                <a:gd name="connsiteX5" fmla="*/ 183543 w 1497186"/>
                <a:gd name="connsiteY5" fmla="*/ 225245 h 326820"/>
                <a:gd name="connsiteX6" fmla="*/ 1226606 w 1497186"/>
                <a:gd name="connsiteY6" fmla="*/ 225245 h 326820"/>
                <a:gd name="connsiteX7" fmla="*/ 1259226 w 1497186"/>
                <a:gd name="connsiteY7" fmla="*/ 211882 h 326820"/>
                <a:gd name="connsiteX8" fmla="*/ 1334686 w 1497186"/>
                <a:gd name="connsiteY8" fmla="*/ 137209 h 326820"/>
                <a:gd name="connsiteX9" fmla="*/ 1339795 w 1497186"/>
                <a:gd name="connsiteY9" fmla="*/ 114021 h 326820"/>
                <a:gd name="connsiteX10" fmla="*/ 1369271 w 1497186"/>
                <a:gd name="connsiteY10" fmla="*/ 13802 h 326820"/>
                <a:gd name="connsiteX11" fmla="*/ 1470276 w 1497186"/>
                <a:gd name="connsiteY11" fmla="*/ 22448 h 326820"/>
                <a:gd name="connsiteX12" fmla="*/ 1484817 w 1497186"/>
                <a:gd name="connsiteY12" fmla="*/ 124239 h 326820"/>
                <a:gd name="connsiteX13" fmla="*/ 1385778 w 1497186"/>
                <a:gd name="connsiteY13" fmla="*/ 158432 h 326820"/>
                <a:gd name="connsiteX14" fmla="*/ 1363769 w 1497186"/>
                <a:gd name="connsiteY14" fmla="*/ 163148 h 326820"/>
                <a:gd name="connsiteX15" fmla="*/ 1277698 w 1497186"/>
                <a:gd name="connsiteY15" fmla="*/ 249218 h 326820"/>
                <a:gd name="connsiteX16" fmla="*/ 1239576 w 1497186"/>
                <a:gd name="connsiteY16" fmla="*/ 264939 h 326820"/>
                <a:gd name="connsiteX17" fmla="*/ 186687 w 1497186"/>
                <a:gd name="connsiteY17" fmla="*/ 264546 h 326820"/>
                <a:gd name="connsiteX18" fmla="*/ 162713 w 1497186"/>
                <a:gd name="connsiteY18" fmla="*/ 264546 h 326820"/>
                <a:gd name="connsiteX19" fmla="*/ 124591 w 1497186"/>
                <a:gd name="connsiteY19" fmla="*/ 245288 h 326820"/>
                <a:gd name="connsiteX20" fmla="*/ 82931 w 1497186"/>
                <a:gd name="connsiteY20" fmla="*/ 202449 h 326820"/>
                <a:gd name="connsiteX21" fmla="*/ 39699 w 1497186"/>
                <a:gd name="connsiteY21" fmla="*/ 243716 h 326820"/>
                <a:gd name="connsiteX22" fmla="*/ 82538 w 1497186"/>
                <a:gd name="connsiteY22" fmla="*/ 287734 h 326820"/>
                <a:gd name="connsiteX23" fmla="*/ 124591 w 1497186"/>
                <a:gd name="connsiteY23" fmla="*/ 245288 h 326820"/>
                <a:gd name="connsiteX24" fmla="*/ 1416040 w 1497186"/>
                <a:gd name="connsiteY24" fmla="*/ 39741 h 326820"/>
                <a:gd name="connsiteX25" fmla="*/ 1371236 w 1497186"/>
                <a:gd name="connsiteY25" fmla="*/ 80222 h 326820"/>
                <a:gd name="connsiteX26" fmla="*/ 1412110 w 1497186"/>
                <a:gd name="connsiteY26" fmla="*/ 124239 h 326820"/>
                <a:gd name="connsiteX27" fmla="*/ 1456913 w 1497186"/>
                <a:gd name="connsiteY27" fmla="*/ 84152 h 326820"/>
                <a:gd name="connsiteX28" fmla="*/ 1416040 w 1497186"/>
                <a:gd name="connsiteY28" fmla="*/ 39741 h 32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97186" h="326820">
                  <a:moveTo>
                    <a:pt x="162713" y="264546"/>
                  </a:moveTo>
                  <a:cubicBezTo>
                    <a:pt x="141097" y="314852"/>
                    <a:pt x="106119" y="334896"/>
                    <a:pt x="62101" y="323891"/>
                  </a:cubicBezTo>
                  <a:cubicBezTo>
                    <a:pt x="24765" y="314852"/>
                    <a:pt x="-388" y="281839"/>
                    <a:pt x="5" y="243323"/>
                  </a:cubicBezTo>
                  <a:cubicBezTo>
                    <a:pt x="791" y="204808"/>
                    <a:pt x="26337" y="173759"/>
                    <a:pt x="64459" y="164720"/>
                  </a:cubicBezTo>
                  <a:cubicBezTo>
                    <a:pt x="100224" y="156074"/>
                    <a:pt x="139918" y="173366"/>
                    <a:pt x="154853" y="207166"/>
                  </a:cubicBezTo>
                  <a:cubicBezTo>
                    <a:pt x="161141" y="221707"/>
                    <a:pt x="169001" y="225245"/>
                    <a:pt x="183543" y="225245"/>
                  </a:cubicBezTo>
                  <a:cubicBezTo>
                    <a:pt x="531362" y="224851"/>
                    <a:pt x="878787" y="224851"/>
                    <a:pt x="1226606" y="225245"/>
                  </a:cubicBezTo>
                  <a:cubicBezTo>
                    <a:pt x="1240362" y="225245"/>
                    <a:pt x="1249794" y="221314"/>
                    <a:pt x="1259226" y="211882"/>
                  </a:cubicBezTo>
                  <a:cubicBezTo>
                    <a:pt x="1283593" y="186336"/>
                    <a:pt x="1309139" y="161576"/>
                    <a:pt x="1334686" y="137209"/>
                  </a:cubicBezTo>
                  <a:cubicBezTo>
                    <a:pt x="1342546" y="129742"/>
                    <a:pt x="1344118" y="124239"/>
                    <a:pt x="1339795" y="114021"/>
                  </a:cubicBezTo>
                  <a:cubicBezTo>
                    <a:pt x="1323681" y="76292"/>
                    <a:pt x="1335864" y="36597"/>
                    <a:pt x="1369271" y="13802"/>
                  </a:cubicBezTo>
                  <a:cubicBezTo>
                    <a:pt x="1400319" y="-7421"/>
                    <a:pt x="1442765" y="-3884"/>
                    <a:pt x="1470276" y="22448"/>
                  </a:cubicBezTo>
                  <a:cubicBezTo>
                    <a:pt x="1499752" y="50353"/>
                    <a:pt x="1505647" y="90833"/>
                    <a:pt x="1484817" y="124239"/>
                  </a:cubicBezTo>
                  <a:cubicBezTo>
                    <a:pt x="1463987" y="158039"/>
                    <a:pt x="1423900" y="172580"/>
                    <a:pt x="1385778" y="158432"/>
                  </a:cubicBezTo>
                  <a:cubicBezTo>
                    <a:pt x="1376345" y="154895"/>
                    <a:pt x="1370843" y="156074"/>
                    <a:pt x="1363769" y="163148"/>
                  </a:cubicBezTo>
                  <a:cubicBezTo>
                    <a:pt x="1335472" y="192231"/>
                    <a:pt x="1305995" y="220135"/>
                    <a:pt x="1277698" y="249218"/>
                  </a:cubicBezTo>
                  <a:cubicBezTo>
                    <a:pt x="1266694" y="260616"/>
                    <a:pt x="1255296" y="264939"/>
                    <a:pt x="1239576" y="264939"/>
                  </a:cubicBezTo>
                  <a:cubicBezTo>
                    <a:pt x="888613" y="264546"/>
                    <a:pt x="537650" y="264546"/>
                    <a:pt x="186687" y="264546"/>
                  </a:cubicBezTo>
                  <a:cubicBezTo>
                    <a:pt x="179220" y="264546"/>
                    <a:pt x="171359" y="264546"/>
                    <a:pt x="162713" y="264546"/>
                  </a:cubicBezTo>
                  <a:close/>
                  <a:moveTo>
                    <a:pt x="124591" y="245288"/>
                  </a:moveTo>
                  <a:cubicBezTo>
                    <a:pt x="124984" y="222100"/>
                    <a:pt x="106119" y="203236"/>
                    <a:pt x="82931" y="202449"/>
                  </a:cubicBezTo>
                  <a:cubicBezTo>
                    <a:pt x="59350" y="202057"/>
                    <a:pt x="40485" y="220135"/>
                    <a:pt x="39699" y="243716"/>
                  </a:cubicBezTo>
                  <a:cubicBezTo>
                    <a:pt x="38913" y="267297"/>
                    <a:pt x="58957" y="287734"/>
                    <a:pt x="82538" y="287734"/>
                  </a:cubicBezTo>
                  <a:cubicBezTo>
                    <a:pt x="104940" y="287734"/>
                    <a:pt x="124591" y="268476"/>
                    <a:pt x="124591" y="245288"/>
                  </a:cubicBezTo>
                  <a:close/>
                  <a:moveTo>
                    <a:pt x="1416040" y="39741"/>
                  </a:moveTo>
                  <a:cubicBezTo>
                    <a:pt x="1393245" y="38562"/>
                    <a:pt x="1372415" y="57427"/>
                    <a:pt x="1371236" y="80222"/>
                  </a:cubicBezTo>
                  <a:cubicBezTo>
                    <a:pt x="1370057" y="102624"/>
                    <a:pt x="1389315" y="123453"/>
                    <a:pt x="1412110" y="124239"/>
                  </a:cubicBezTo>
                  <a:cubicBezTo>
                    <a:pt x="1435297" y="125026"/>
                    <a:pt x="1455734" y="106947"/>
                    <a:pt x="1456913" y="84152"/>
                  </a:cubicBezTo>
                  <a:cubicBezTo>
                    <a:pt x="1458485" y="62143"/>
                    <a:pt x="1438835" y="40920"/>
                    <a:pt x="1416040" y="39741"/>
                  </a:cubicBezTo>
                  <a:close/>
                </a:path>
              </a:pathLst>
            </a:custGeom>
            <a:solidFill>
              <a:schemeClr val="accent2"/>
            </a:solidFill>
            <a:ln w="3926" cap="flat">
              <a:noFill/>
              <a:prstDash val="solid"/>
              <a:miter/>
            </a:ln>
          </p:spPr>
          <p:txBody>
            <a:bodyPr rtlCol="0" anchor="ctr"/>
            <a:lstStyle/>
            <a:p>
              <a:endParaRPr lang="en-US"/>
            </a:p>
          </p:txBody>
        </p:sp>
        <p:sp>
          <p:nvSpPr>
            <p:cNvPr id="67" name="Freeform: Shape 10">
              <a:extLst>
                <a:ext uri="{FF2B5EF4-FFF2-40B4-BE49-F238E27FC236}">
                  <a16:creationId xmlns:a16="http://schemas.microsoft.com/office/drawing/2014/main" id="{722B4C2B-29A9-E992-5A20-F86C261B8E2D}"/>
                </a:ext>
              </a:extLst>
            </p:cNvPr>
            <p:cNvSpPr/>
            <p:nvPr/>
          </p:nvSpPr>
          <p:spPr>
            <a:xfrm>
              <a:off x="4336229" y="3509502"/>
              <a:ext cx="1387389" cy="316398"/>
            </a:xfrm>
            <a:custGeom>
              <a:avLst/>
              <a:gdLst>
                <a:gd name="connsiteX0" fmla="*/ 671668 w 1387389"/>
                <a:gd name="connsiteY0" fmla="*/ 101857 h 316398"/>
                <a:gd name="connsiteX1" fmla="*/ 652017 w 1387389"/>
                <a:gd name="connsiteY1" fmla="*/ 101857 h 316398"/>
                <a:gd name="connsiteX2" fmla="*/ 180792 w 1387389"/>
                <a:gd name="connsiteY2" fmla="*/ 101464 h 316398"/>
                <a:gd name="connsiteX3" fmla="*/ 154460 w 1387389"/>
                <a:gd name="connsiteY3" fmla="*/ 117970 h 316398"/>
                <a:gd name="connsiteX4" fmla="*/ 62887 w 1387389"/>
                <a:gd name="connsiteY4" fmla="*/ 161988 h 316398"/>
                <a:gd name="connsiteX5" fmla="*/ 5 w 1387389"/>
                <a:gd name="connsiteY5" fmla="*/ 80241 h 316398"/>
                <a:gd name="connsiteX6" fmla="*/ 62101 w 1387389"/>
                <a:gd name="connsiteY6" fmla="*/ 2031 h 316398"/>
                <a:gd name="connsiteX7" fmla="*/ 154853 w 1387389"/>
                <a:gd name="connsiteY7" fmla="*/ 46835 h 316398"/>
                <a:gd name="connsiteX8" fmla="*/ 179613 w 1387389"/>
                <a:gd name="connsiteY8" fmla="*/ 62162 h 316398"/>
                <a:gd name="connsiteX9" fmla="*/ 676384 w 1387389"/>
                <a:gd name="connsiteY9" fmla="*/ 61769 h 316398"/>
                <a:gd name="connsiteX10" fmla="*/ 712935 w 1387389"/>
                <a:gd name="connsiteY10" fmla="*/ 99106 h 316398"/>
                <a:gd name="connsiteX11" fmla="*/ 712935 w 1387389"/>
                <a:gd name="connsiteY11" fmla="*/ 213473 h 316398"/>
                <a:gd name="connsiteX12" fmla="*/ 1223462 w 1387389"/>
                <a:gd name="connsiteY12" fmla="*/ 213473 h 316398"/>
                <a:gd name="connsiteX13" fmla="*/ 1328397 w 1387389"/>
                <a:gd name="connsiteY13" fmla="*/ 155307 h 316398"/>
                <a:gd name="connsiteX14" fmla="*/ 1387349 w 1387389"/>
                <a:gd name="connsiteY14" fmla="*/ 236268 h 316398"/>
                <a:gd name="connsiteX15" fmla="*/ 1321716 w 1387389"/>
                <a:gd name="connsiteY15" fmla="*/ 314085 h 316398"/>
                <a:gd name="connsiteX16" fmla="*/ 1223462 w 1387389"/>
                <a:gd name="connsiteY16" fmla="*/ 253561 h 316398"/>
                <a:gd name="connsiteX17" fmla="*/ 1200667 w 1387389"/>
                <a:gd name="connsiteY17" fmla="*/ 253561 h 316398"/>
                <a:gd name="connsiteX18" fmla="*/ 705860 w 1387389"/>
                <a:gd name="connsiteY18" fmla="*/ 253561 h 316398"/>
                <a:gd name="connsiteX19" fmla="*/ 673240 w 1387389"/>
                <a:gd name="connsiteY19" fmla="*/ 220547 h 316398"/>
                <a:gd name="connsiteX20" fmla="*/ 672847 w 1387389"/>
                <a:gd name="connsiteY20" fmla="*/ 108538 h 316398"/>
                <a:gd name="connsiteX21" fmla="*/ 671668 w 1387389"/>
                <a:gd name="connsiteY21" fmla="*/ 101857 h 316398"/>
                <a:gd name="connsiteX22" fmla="*/ 1348441 w 1387389"/>
                <a:gd name="connsiteY22" fmla="*/ 234303 h 316398"/>
                <a:gd name="connsiteX23" fmla="*/ 1305995 w 1387389"/>
                <a:gd name="connsiteY23" fmla="*/ 191464 h 316398"/>
                <a:gd name="connsiteX24" fmla="*/ 1263157 w 1387389"/>
                <a:gd name="connsiteY24" fmla="*/ 233517 h 316398"/>
                <a:gd name="connsiteX25" fmla="*/ 1305602 w 1387389"/>
                <a:gd name="connsiteY25" fmla="*/ 276355 h 316398"/>
                <a:gd name="connsiteX26" fmla="*/ 1348441 w 1387389"/>
                <a:gd name="connsiteY26" fmla="*/ 234303 h 316398"/>
                <a:gd name="connsiteX27" fmla="*/ 80966 w 1387389"/>
                <a:gd name="connsiteY27" fmla="*/ 39760 h 316398"/>
                <a:gd name="connsiteX28" fmla="*/ 39699 w 1387389"/>
                <a:gd name="connsiteY28" fmla="*/ 82206 h 316398"/>
                <a:gd name="connsiteX29" fmla="*/ 81752 w 1387389"/>
                <a:gd name="connsiteY29" fmla="*/ 124258 h 316398"/>
                <a:gd name="connsiteX30" fmla="*/ 123411 w 1387389"/>
                <a:gd name="connsiteY30" fmla="*/ 81813 h 316398"/>
                <a:gd name="connsiteX31" fmla="*/ 80966 w 1387389"/>
                <a:gd name="connsiteY31" fmla="*/ 39760 h 31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87389" h="316398">
                  <a:moveTo>
                    <a:pt x="671668" y="101857"/>
                  </a:moveTo>
                  <a:cubicBezTo>
                    <a:pt x="664987" y="101857"/>
                    <a:pt x="658699" y="101857"/>
                    <a:pt x="652017" y="101857"/>
                  </a:cubicBezTo>
                  <a:cubicBezTo>
                    <a:pt x="494811" y="101857"/>
                    <a:pt x="337605" y="101857"/>
                    <a:pt x="180792" y="101464"/>
                  </a:cubicBezTo>
                  <a:cubicBezTo>
                    <a:pt x="167429" y="101464"/>
                    <a:pt x="160355" y="104608"/>
                    <a:pt x="154460" y="117970"/>
                  </a:cubicBezTo>
                  <a:cubicBezTo>
                    <a:pt x="138739" y="152949"/>
                    <a:pt x="99830" y="170634"/>
                    <a:pt x="62887" y="161988"/>
                  </a:cubicBezTo>
                  <a:cubicBezTo>
                    <a:pt x="24765" y="152949"/>
                    <a:pt x="-388" y="120721"/>
                    <a:pt x="5" y="80241"/>
                  </a:cubicBezTo>
                  <a:cubicBezTo>
                    <a:pt x="398" y="42118"/>
                    <a:pt x="26337" y="9498"/>
                    <a:pt x="62101" y="2031"/>
                  </a:cubicBezTo>
                  <a:cubicBezTo>
                    <a:pt x="101796" y="-6223"/>
                    <a:pt x="139525" y="11070"/>
                    <a:pt x="154853" y="46835"/>
                  </a:cubicBezTo>
                  <a:cubicBezTo>
                    <a:pt x="160355" y="59411"/>
                    <a:pt x="167036" y="62162"/>
                    <a:pt x="179613" y="62162"/>
                  </a:cubicBezTo>
                  <a:cubicBezTo>
                    <a:pt x="345072" y="61769"/>
                    <a:pt x="510925" y="61769"/>
                    <a:pt x="676384" y="61769"/>
                  </a:cubicBezTo>
                  <a:cubicBezTo>
                    <a:pt x="709791" y="61769"/>
                    <a:pt x="712935" y="65306"/>
                    <a:pt x="712935" y="99106"/>
                  </a:cubicBezTo>
                  <a:cubicBezTo>
                    <a:pt x="712935" y="136835"/>
                    <a:pt x="712935" y="174565"/>
                    <a:pt x="712935" y="213473"/>
                  </a:cubicBezTo>
                  <a:cubicBezTo>
                    <a:pt x="884683" y="213473"/>
                    <a:pt x="1054072" y="213473"/>
                    <a:pt x="1223462" y="213473"/>
                  </a:cubicBezTo>
                  <a:cubicBezTo>
                    <a:pt x="1252938" y="160809"/>
                    <a:pt x="1284379" y="143516"/>
                    <a:pt x="1328397" y="155307"/>
                  </a:cubicBezTo>
                  <a:cubicBezTo>
                    <a:pt x="1363376" y="164739"/>
                    <a:pt x="1388528" y="198931"/>
                    <a:pt x="1387349" y="236268"/>
                  </a:cubicBezTo>
                  <a:cubicBezTo>
                    <a:pt x="1386170" y="274784"/>
                    <a:pt x="1360231" y="305439"/>
                    <a:pt x="1321716" y="314085"/>
                  </a:cubicBezTo>
                  <a:cubicBezTo>
                    <a:pt x="1280842" y="323517"/>
                    <a:pt x="1249401" y="304260"/>
                    <a:pt x="1223462" y="253561"/>
                  </a:cubicBezTo>
                  <a:cubicBezTo>
                    <a:pt x="1215995" y="253561"/>
                    <a:pt x="1208527" y="253561"/>
                    <a:pt x="1200667" y="253561"/>
                  </a:cubicBezTo>
                  <a:cubicBezTo>
                    <a:pt x="1035600" y="253561"/>
                    <a:pt x="870534" y="253561"/>
                    <a:pt x="705860" y="253561"/>
                  </a:cubicBezTo>
                  <a:cubicBezTo>
                    <a:pt x="677563" y="253561"/>
                    <a:pt x="673240" y="249238"/>
                    <a:pt x="673240" y="220547"/>
                  </a:cubicBezTo>
                  <a:cubicBezTo>
                    <a:pt x="673240" y="183211"/>
                    <a:pt x="673240" y="145874"/>
                    <a:pt x="672847" y="108538"/>
                  </a:cubicBezTo>
                  <a:cubicBezTo>
                    <a:pt x="673240" y="107752"/>
                    <a:pt x="672847" y="106573"/>
                    <a:pt x="671668" y="101857"/>
                  </a:cubicBezTo>
                  <a:close/>
                  <a:moveTo>
                    <a:pt x="1348441" y="234303"/>
                  </a:moveTo>
                  <a:cubicBezTo>
                    <a:pt x="1348834" y="211115"/>
                    <a:pt x="1329576" y="191857"/>
                    <a:pt x="1305995" y="191464"/>
                  </a:cubicBezTo>
                  <a:cubicBezTo>
                    <a:pt x="1282414" y="191071"/>
                    <a:pt x="1263549" y="209936"/>
                    <a:pt x="1263157" y="233517"/>
                  </a:cubicBezTo>
                  <a:cubicBezTo>
                    <a:pt x="1263157" y="257098"/>
                    <a:pt x="1282021" y="276355"/>
                    <a:pt x="1305602" y="276355"/>
                  </a:cubicBezTo>
                  <a:cubicBezTo>
                    <a:pt x="1329183" y="276749"/>
                    <a:pt x="1348441" y="257884"/>
                    <a:pt x="1348441" y="234303"/>
                  </a:cubicBezTo>
                  <a:close/>
                  <a:moveTo>
                    <a:pt x="80966" y="39760"/>
                  </a:moveTo>
                  <a:cubicBezTo>
                    <a:pt x="56206" y="39760"/>
                    <a:pt x="39306" y="57053"/>
                    <a:pt x="39699" y="82206"/>
                  </a:cubicBezTo>
                  <a:cubicBezTo>
                    <a:pt x="39699" y="106573"/>
                    <a:pt x="57385" y="124258"/>
                    <a:pt x="81752" y="124258"/>
                  </a:cubicBezTo>
                  <a:cubicBezTo>
                    <a:pt x="106119" y="124258"/>
                    <a:pt x="123411" y="106180"/>
                    <a:pt x="123411" y="81813"/>
                  </a:cubicBezTo>
                  <a:cubicBezTo>
                    <a:pt x="123411" y="57053"/>
                    <a:pt x="105726" y="39760"/>
                    <a:pt x="80966" y="39760"/>
                  </a:cubicBezTo>
                  <a:close/>
                </a:path>
              </a:pathLst>
            </a:custGeom>
            <a:solidFill>
              <a:schemeClr val="accent2"/>
            </a:solidFill>
            <a:ln w="3926" cap="flat">
              <a:noFill/>
              <a:prstDash val="solid"/>
              <a:miter/>
            </a:ln>
          </p:spPr>
          <p:txBody>
            <a:bodyPr rtlCol="0" anchor="ctr"/>
            <a:lstStyle/>
            <a:p>
              <a:endParaRPr lang="en-US"/>
            </a:p>
          </p:txBody>
        </p:sp>
        <p:sp>
          <p:nvSpPr>
            <p:cNvPr id="69" name="Freeform: Shape 11">
              <a:extLst>
                <a:ext uri="{FF2B5EF4-FFF2-40B4-BE49-F238E27FC236}">
                  <a16:creationId xmlns:a16="http://schemas.microsoft.com/office/drawing/2014/main" id="{C63E3A9C-9E02-522E-E5FE-D9DFFFBEDD7F}"/>
                </a:ext>
              </a:extLst>
            </p:cNvPr>
            <p:cNvSpPr/>
            <p:nvPr/>
          </p:nvSpPr>
          <p:spPr>
            <a:xfrm>
              <a:off x="6636928" y="4011691"/>
              <a:ext cx="385191" cy="826314"/>
            </a:xfrm>
            <a:custGeom>
              <a:avLst/>
              <a:gdLst>
                <a:gd name="connsiteX0" fmla="*/ 221286 w 385191"/>
                <a:gd name="connsiteY0" fmla="*/ 103120 h 826314"/>
                <a:gd name="connsiteX1" fmla="*/ 117137 w 385191"/>
                <a:gd name="connsiteY1" fmla="*/ 103120 h 826314"/>
                <a:gd name="connsiteX2" fmla="*/ 117137 w 385191"/>
                <a:gd name="connsiteY2" fmla="*/ 393165 h 826314"/>
                <a:gd name="connsiteX3" fmla="*/ 137967 w 385191"/>
                <a:gd name="connsiteY3" fmla="*/ 393165 h 826314"/>
                <a:gd name="connsiteX4" fmla="*/ 279453 w 385191"/>
                <a:gd name="connsiteY4" fmla="*/ 393165 h 826314"/>
                <a:gd name="connsiteX5" fmla="*/ 308143 w 385191"/>
                <a:gd name="connsiteY5" fmla="*/ 421070 h 826314"/>
                <a:gd name="connsiteX6" fmla="*/ 308143 w 385191"/>
                <a:gd name="connsiteY6" fmla="*/ 737447 h 826314"/>
                <a:gd name="connsiteX7" fmla="*/ 279060 w 385191"/>
                <a:gd name="connsiteY7" fmla="*/ 764958 h 826314"/>
                <a:gd name="connsiteX8" fmla="*/ 180806 w 385191"/>
                <a:gd name="connsiteY8" fmla="*/ 764958 h 826314"/>
                <a:gd name="connsiteX9" fmla="*/ 154474 w 385191"/>
                <a:gd name="connsiteY9" fmla="*/ 780679 h 826314"/>
                <a:gd name="connsiteX10" fmla="*/ 60936 w 385191"/>
                <a:gd name="connsiteY10" fmla="*/ 823911 h 826314"/>
                <a:gd name="connsiteX11" fmla="*/ 19 w 385191"/>
                <a:gd name="connsiteY11" fmla="*/ 746486 h 826314"/>
                <a:gd name="connsiteX12" fmla="*/ 60936 w 385191"/>
                <a:gd name="connsiteY12" fmla="*/ 665132 h 826314"/>
                <a:gd name="connsiteX13" fmla="*/ 155653 w 385191"/>
                <a:gd name="connsiteY13" fmla="*/ 709150 h 826314"/>
                <a:gd name="connsiteX14" fmla="*/ 181592 w 385191"/>
                <a:gd name="connsiteY14" fmla="*/ 725264 h 826314"/>
                <a:gd name="connsiteX15" fmla="*/ 267269 w 385191"/>
                <a:gd name="connsiteY15" fmla="*/ 724871 h 826314"/>
                <a:gd name="connsiteX16" fmla="*/ 267269 w 385191"/>
                <a:gd name="connsiteY16" fmla="*/ 433253 h 826314"/>
                <a:gd name="connsiteX17" fmla="*/ 246832 w 385191"/>
                <a:gd name="connsiteY17" fmla="*/ 432467 h 826314"/>
                <a:gd name="connsiteX18" fmla="*/ 105347 w 385191"/>
                <a:gd name="connsiteY18" fmla="*/ 432467 h 826314"/>
                <a:gd name="connsiteX19" fmla="*/ 77050 w 385191"/>
                <a:gd name="connsiteY19" fmla="*/ 404956 h 826314"/>
                <a:gd name="connsiteX20" fmla="*/ 77050 w 385191"/>
                <a:gd name="connsiteY20" fmla="*/ 90543 h 826314"/>
                <a:gd name="connsiteX21" fmla="*/ 106919 w 385191"/>
                <a:gd name="connsiteY21" fmla="*/ 62246 h 826314"/>
                <a:gd name="connsiteX22" fmla="*/ 222073 w 385191"/>
                <a:gd name="connsiteY22" fmla="*/ 62246 h 826314"/>
                <a:gd name="connsiteX23" fmla="*/ 322292 w 385191"/>
                <a:gd name="connsiteY23" fmla="*/ 2508 h 826314"/>
                <a:gd name="connsiteX24" fmla="*/ 385174 w 385191"/>
                <a:gd name="connsiteY24" fmla="*/ 80325 h 826314"/>
                <a:gd name="connsiteX25" fmla="*/ 322292 w 385191"/>
                <a:gd name="connsiteY25" fmla="*/ 162072 h 826314"/>
                <a:gd name="connsiteX26" fmla="*/ 221286 w 385191"/>
                <a:gd name="connsiteY26" fmla="*/ 103120 h 826314"/>
                <a:gd name="connsiteX27" fmla="*/ 301462 w 385191"/>
                <a:gd name="connsiteY27" fmla="*/ 124343 h 826314"/>
                <a:gd name="connsiteX28" fmla="*/ 345086 w 385191"/>
                <a:gd name="connsiteY28" fmla="*/ 83076 h 826314"/>
                <a:gd name="connsiteX29" fmla="*/ 303820 w 385191"/>
                <a:gd name="connsiteY29" fmla="*/ 39451 h 826314"/>
                <a:gd name="connsiteX30" fmla="*/ 260195 w 385191"/>
                <a:gd name="connsiteY30" fmla="*/ 80718 h 826314"/>
                <a:gd name="connsiteX31" fmla="*/ 301462 w 385191"/>
                <a:gd name="connsiteY31" fmla="*/ 124343 h 826314"/>
                <a:gd name="connsiteX32" fmla="*/ 80587 w 385191"/>
                <a:gd name="connsiteY32" fmla="*/ 785788 h 826314"/>
                <a:gd name="connsiteX33" fmla="*/ 123425 w 385191"/>
                <a:gd name="connsiteY33" fmla="*/ 744521 h 826314"/>
                <a:gd name="connsiteX34" fmla="*/ 81373 w 385191"/>
                <a:gd name="connsiteY34" fmla="*/ 702469 h 826314"/>
                <a:gd name="connsiteX35" fmla="*/ 38534 w 385191"/>
                <a:gd name="connsiteY35" fmla="*/ 743735 h 826314"/>
                <a:gd name="connsiteX36" fmla="*/ 80587 w 385191"/>
                <a:gd name="connsiteY36" fmla="*/ 785788 h 82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85191" h="826314">
                  <a:moveTo>
                    <a:pt x="221286" y="103120"/>
                  </a:moveTo>
                  <a:cubicBezTo>
                    <a:pt x="187094" y="103120"/>
                    <a:pt x="152509" y="103120"/>
                    <a:pt x="117137" y="103120"/>
                  </a:cubicBezTo>
                  <a:cubicBezTo>
                    <a:pt x="117137" y="199409"/>
                    <a:pt x="117137" y="294912"/>
                    <a:pt x="117137" y="393165"/>
                  </a:cubicBezTo>
                  <a:cubicBezTo>
                    <a:pt x="124212" y="393165"/>
                    <a:pt x="130893" y="393165"/>
                    <a:pt x="137967" y="393165"/>
                  </a:cubicBezTo>
                  <a:cubicBezTo>
                    <a:pt x="185129" y="393165"/>
                    <a:pt x="232291" y="393165"/>
                    <a:pt x="279453" y="393165"/>
                  </a:cubicBezTo>
                  <a:cubicBezTo>
                    <a:pt x="301462" y="393165"/>
                    <a:pt x="307750" y="399454"/>
                    <a:pt x="308143" y="421070"/>
                  </a:cubicBezTo>
                  <a:cubicBezTo>
                    <a:pt x="308536" y="526398"/>
                    <a:pt x="308536" y="631726"/>
                    <a:pt x="308143" y="737447"/>
                  </a:cubicBezTo>
                  <a:cubicBezTo>
                    <a:pt x="308143" y="758670"/>
                    <a:pt x="301462" y="764565"/>
                    <a:pt x="279060" y="764958"/>
                  </a:cubicBezTo>
                  <a:cubicBezTo>
                    <a:pt x="246440" y="765351"/>
                    <a:pt x="213426" y="765351"/>
                    <a:pt x="180806" y="764958"/>
                  </a:cubicBezTo>
                  <a:cubicBezTo>
                    <a:pt x="167836" y="764565"/>
                    <a:pt x="160369" y="767316"/>
                    <a:pt x="154474" y="780679"/>
                  </a:cubicBezTo>
                  <a:cubicBezTo>
                    <a:pt x="138753" y="816050"/>
                    <a:pt x="99845" y="832950"/>
                    <a:pt x="60936" y="823911"/>
                  </a:cubicBezTo>
                  <a:cubicBezTo>
                    <a:pt x="26351" y="816050"/>
                    <a:pt x="805" y="783037"/>
                    <a:pt x="19" y="746486"/>
                  </a:cubicBezTo>
                  <a:cubicBezTo>
                    <a:pt x="-767" y="707185"/>
                    <a:pt x="23207" y="675351"/>
                    <a:pt x="60936" y="665132"/>
                  </a:cubicBezTo>
                  <a:cubicBezTo>
                    <a:pt x="99452" y="654914"/>
                    <a:pt x="139932" y="672993"/>
                    <a:pt x="155653" y="709150"/>
                  </a:cubicBezTo>
                  <a:cubicBezTo>
                    <a:pt x="161548" y="722512"/>
                    <a:pt x="168622" y="725657"/>
                    <a:pt x="181592" y="725264"/>
                  </a:cubicBezTo>
                  <a:cubicBezTo>
                    <a:pt x="209496" y="724477"/>
                    <a:pt x="237793" y="724871"/>
                    <a:pt x="267269" y="724871"/>
                  </a:cubicBezTo>
                  <a:cubicBezTo>
                    <a:pt x="267269" y="627403"/>
                    <a:pt x="267269" y="531507"/>
                    <a:pt x="267269" y="433253"/>
                  </a:cubicBezTo>
                  <a:cubicBezTo>
                    <a:pt x="260588" y="432860"/>
                    <a:pt x="253514" y="432467"/>
                    <a:pt x="246832" y="432467"/>
                  </a:cubicBezTo>
                  <a:cubicBezTo>
                    <a:pt x="199671" y="432467"/>
                    <a:pt x="152509" y="432467"/>
                    <a:pt x="105347" y="432467"/>
                  </a:cubicBezTo>
                  <a:cubicBezTo>
                    <a:pt x="82159" y="432467"/>
                    <a:pt x="77050" y="427751"/>
                    <a:pt x="77050" y="404956"/>
                  </a:cubicBezTo>
                  <a:cubicBezTo>
                    <a:pt x="77050" y="300021"/>
                    <a:pt x="77050" y="195479"/>
                    <a:pt x="77050" y="90543"/>
                  </a:cubicBezTo>
                  <a:cubicBezTo>
                    <a:pt x="77050" y="67749"/>
                    <a:pt x="83338" y="62246"/>
                    <a:pt x="106919" y="62246"/>
                  </a:cubicBezTo>
                  <a:cubicBezTo>
                    <a:pt x="145435" y="62246"/>
                    <a:pt x="183950" y="62246"/>
                    <a:pt x="222073" y="62246"/>
                  </a:cubicBezTo>
                  <a:cubicBezTo>
                    <a:pt x="246046" y="11547"/>
                    <a:pt x="278274" y="-7317"/>
                    <a:pt x="322292" y="2508"/>
                  </a:cubicBezTo>
                  <a:cubicBezTo>
                    <a:pt x="358842" y="10368"/>
                    <a:pt x="384388" y="42595"/>
                    <a:pt x="385174" y="80325"/>
                  </a:cubicBezTo>
                  <a:cubicBezTo>
                    <a:pt x="385960" y="119627"/>
                    <a:pt x="360807" y="152247"/>
                    <a:pt x="322292" y="162072"/>
                  </a:cubicBezTo>
                  <a:cubicBezTo>
                    <a:pt x="279846" y="172291"/>
                    <a:pt x="246046" y="152247"/>
                    <a:pt x="221286" y="103120"/>
                  </a:cubicBezTo>
                  <a:close/>
                  <a:moveTo>
                    <a:pt x="301462" y="124343"/>
                  </a:moveTo>
                  <a:cubicBezTo>
                    <a:pt x="325043" y="124736"/>
                    <a:pt x="344300" y="106657"/>
                    <a:pt x="345086" y="83076"/>
                  </a:cubicBezTo>
                  <a:cubicBezTo>
                    <a:pt x="345872" y="59495"/>
                    <a:pt x="327401" y="40237"/>
                    <a:pt x="303820" y="39451"/>
                  </a:cubicBezTo>
                  <a:cubicBezTo>
                    <a:pt x="280239" y="38665"/>
                    <a:pt x="260981" y="57137"/>
                    <a:pt x="260195" y="80718"/>
                  </a:cubicBezTo>
                  <a:cubicBezTo>
                    <a:pt x="259409" y="105085"/>
                    <a:pt x="277488" y="123950"/>
                    <a:pt x="301462" y="124343"/>
                  </a:cubicBezTo>
                  <a:close/>
                  <a:moveTo>
                    <a:pt x="80587" y="785788"/>
                  </a:moveTo>
                  <a:cubicBezTo>
                    <a:pt x="104954" y="785788"/>
                    <a:pt x="123033" y="768495"/>
                    <a:pt x="123425" y="744521"/>
                  </a:cubicBezTo>
                  <a:cubicBezTo>
                    <a:pt x="123819" y="720547"/>
                    <a:pt x="105740" y="702469"/>
                    <a:pt x="81373" y="702469"/>
                  </a:cubicBezTo>
                  <a:cubicBezTo>
                    <a:pt x="57006" y="702469"/>
                    <a:pt x="38927" y="720154"/>
                    <a:pt x="38534" y="743735"/>
                  </a:cubicBezTo>
                  <a:cubicBezTo>
                    <a:pt x="38534" y="768102"/>
                    <a:pt x="56220" y="785788"/>
                    <a:pt x="80587" y="785788"/>
                  </a:cubicBezTo>
                  <a:close/>
                </a:path>
              </a:pathLst>
            </a:custGeom>
            <a:solidFill>
              <a:schemeClr val="accent2"/>
            </a:solidFill>
            <a:ln w="3926" cap="flat">
              <a:noFill/>
              <a:prstDash val="solid"/>
              <a:miter/>
            </a:ln>
          </p:spPr>
          <p:txBody>
            <a:bodyPr rtlCol="0" anchor="ctr"/>
            <a:lstStyle/>
            <a:p>
              <a:endParaRPr lang="en-US"/>
            </a:p>
          </p:txBody>
        </p:sp>
        <p:sp>
          <p:nvSpPr>
            <p:cNvPr id="70" name="Freeform: Shape 12">
              <a:extLst>
                <a:ext uri="{FF2B5EF4-FFF2-40B4-BE49-F238E27FC236}">
                  <a16:creationId xmlns:a16="http://schemas.microsoft.com/office/drawing/2014/main" id="{ECAB30FE-94B0-5BB4-70AE-679FD6EC9A3A}"/>
                </a:ext>
              </a:extLst>
            </p:cNvPr>
            <p:cNvSpPr/>
            <p:nvPr/>
          </p:nvSpPr>
          <p:spPr>
            <a:xfrm>
              <a:off x="5644971" y="2385957"/>
              <a:ext cx="1017129" cy="555480"/>
            </a:xfrm>
            <a:custGeom>
              <a:avLst/>
              <a:gdLst>
                <a:gd name="connsiteX0" fmla="*/ 674812 w 1017129"/>
                <a:gd name="connsiteY0" fmla="*/ 102949 h 555480"/>
                <a:gd name="connsiteX1" fmla="*/ 655161 w 1017129"/>
                <a:gd name="connsiteY1" fmla="*/ 102949 h 555480"/>
                <a:gd name="connsiteX2" fmla="*/ 179613 w 1017129"/>
                <a:gd name="connsiteY2" fmla="*/ 102556 h 555480"/>
                <a:gd name="connsiteX3" fmla="*/ 154460 w 1017129"/>
                <a:gd name="connsiteY3" fmla="*/ 117883 h 555480"/>
                <a:gd name="connsiteX4" fmla="*/ 61315 w 1017129"/>
                <a:gd name="connsiteY4" fmla="*/ 161901 h 555480"/>
                <a:gd name="connsiteX5" fmla="*/ 4 w 1017129"/>
                <a:gd name="connsiteY5" fmla="*/ 80940 h 555480"/>
                <a:gd name="connsiteX6" fmla="*/ 61708 w 1017129"/>
                <a:gd name="connsiteY6" fmla="*/ 2337 h 555480"/>
                <a:gd name="connsiteX7" fmla="*/ 154853 w 1017129"/>
                <a:gd name="connsiteY7" fmla="*/ 46747 h 555480"/>
                <a:gd name="connsiteX8" fmla="*/ 182757 w 1017129"/>
                <a:gd name="connsiteY8" fmla="*/ 63254 h 555480"/>
                <a:gd name="connsiteX9" fmla="*/ 679921 w 1017129"/>
                <a:gd name="connsiteY9" fmla="*/ 62861 h 555480"/>
                <a:gd name="connsiteX10" fmla="*/ 714507 w 1017129"/>
                <a:gd name="connsiteY10" fmla="*/ 97840 h 555480"/>
                <a:gd name="connsiteX11" fmla="*/ 714507 w 1017129"/>
                <a:gd name="connsiteY11" fmla="*/ 427973 h 555480"/>
                <a:gd name="connsiteX12" fmla="*/ 714507 w 1017129"/>
                <a:gd name="connsiteY12" fmla="*/ 453912 h 555480"/>
                <a:gd name="connsiteX13" fmla="*/ 848918 w 1017129"/>
                <a:gd name="connsiteY13" fmla="*/ 453126 h 555480"/>
                <a:gd name="connsiteX14" fmla="*/ 860316 w 1017129"/>
                <a:gd name="connsiteY14" fmla="*/ 440156 h 555480"/>
                <a:gd name="connsiteX15" fmla="*/ 967609 w 1017129"/>
                <a:gd name="connsiteY15" fmla="*/ 398496 h 555480"/>
                <a:gd name="connsiteX16" fmla="*/ 1010841 w 1017129"/>
                <a:gd name="connsiteY16" fmla="*/ 505004 h 555480"/>
                <a:gd name="connsiteX17" fmla="*/ 939705 w 1017129"/>
                <a:gd name="connsiteY17" fmla="*/ 555310 h 555480"/>
                <a:gd name="connsiteX18" fmla="*/ 861888 w 1017129"/>
                <a:gd name="connsiteY18" fmla="*/ 509720 h 555480"/>
                <a:gd name="connsiteX19" fmla="*/ 835556 w 1017129"/>
                <a:gd name="connsiteY19" fmla="*/ 493606 h 555480"/>
                <a:gd name="connsiteX20" fmla="*/ 717651 w 1017129"/>
                <a:gd name="connsiteY20" fmla="*/ 493999 h 555480"/>
                <a:gd name="connsiteX21" fmla="*/ 674419 w 1017129"/>
                <a:gd name="connsiteY21" fmla="*/ 449588 h 555480"/>
                <a:gd name="connsiteX22" fmla="*/ 674419 w 1017129"/>
                <a:gd name="connsiteY22" fmla="*/ 127316 h 555480"/>
                <a:gd name="connsiteX23" fmla="*/ 674812 w 1017129"/>
                <a:gd name="connsiteY23" fmla="*/ 102949 h 555480"/>
                <a:gd name="connsiteX24" fmla="*/ 81359 w 1017129"/>
                <a:gd name="connsiteY24" fmla="*/ 124172 h 555480"/>
                <a:gd name="connsiteX25" fmla="*/ 123411 w 1017129"/>
                <a:gd name="connsiteY25" fmla="*/ 82905 h 555480"/>
                <a:gd name="connsiteX26" fmla="*/ 81752 w 1017129"/>
                <a:gd name="connsiteY26" fmla="*/ 40852 h 555480"/>
                <a:gd name="connsiteX27" fmla="*/ 39699 w 1017129"/>
                <a:gd name="connsiteY27" fmla="*/ 82512 h 555480"/>
                <a:gd name="connsiteX28" fmla="*/ 81359 w 1017129"/>
                <a:gd name="connsiteY28" fmla="*/ 124172 h 555480"/>
                <a:gd name="connsiteX29" fmla="*/ 936168 w 1017129"/>
                <a:gd name="connsiteY29" fmla="*/ 516401 h 555480"/>
                <a:gd name="connsiteX30" fmla="*/ 977827 w 1017129"/>
                <a:gd name="connsiteY30" fmla="*/ 473562 h 555480"/>
                <a:gd name="connsiteX31" fmla="*/ 934595 w 1017129"/>
                <a:gd name="connsiteY31" fmla="*/ 432296 h 555480"/>
                <a:gd name="connsiteX32" fmla="*/ 893329 w 1017129"/>
                <a:gd name="connsiteY32" fmla="*/ 475134 h 555480"/>
                <a:gd name="connsiteX33" fmla="*/ 936168 w 1017129"/>
                <a:gd name="connsiteY33" fmla="*/ 516401 h 55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17129" h="555480">
                  <a:moveTo>
                    <a:pt x="674812" y="102949"/>
                  </a:moveTo>
                  <a:cubicBezTo>
                    <a:pt x="666952" y="102949"/>
                    <a:pt x="661057" y="102949"/>
                    <a:pt x="655161" y="102949"/>
                  </a:cubicBezTo>
                  <a:cubicBezTo>
                    <a:pt x="496776" y="102949"/>
                    <a:pt x="337998" y="102949"/>
                    <a:pt x="179613" y="102556"/>
                  </a:cubicBezTo>
                  <a:cubicBezTo>
                    <a:pt x="167036" y="102556"/>
                    <a:pt x="160355" y="105307"/>
                    <a:pt x="154460" y="117883"/>
                  </a:cubicBezTo>
                  <a:cubicBezTo>
                    <a:pt x="137953" y="153648"/>
                    <a:pt x="100617" y="170547"/>
                    <a:pt x="61315" y="161901"/>
                  </a:cubicBezTo>
                  <a:cubicBezTo>
                    <a:pt x="25158" y="153648"/>
                    <a:pt x="-388" y="120241"/>
                    <a:pt x="4" y="80940"/>
                  </a:cubicBezTo>
                  <a:cubicBezTo>
                    <a:pt x="398" y="42817"/>
                    <a:pt x="25158" y="10983"/>
                    <a:pt x="61708" y="2337"/>
                  </a:cubicBezTo>
                  <a:cubicBezTo>
                    <a:pt x="99831" y="-6703"/>
                    <a:pt x="139525" y="10983"/>
                    <a:pt x="154853" y="46747"/>
                  </a:cubicBezTo>
                  <a:cubicBezTo>
                    <a:pt x="161141" y="61682"/>
                    <a:pt x="169394" y="63254"/>
                    <a:pt x="182757" y="63254"/>
                  </a:cubicBezTo>
                  <a:cubicBezTo>
                    <a:pt x="348609" y="62861"/>
                    <a:pt x="514069" y="62861"/>
                    <a:pt x="679921" y="62861"/>
                  </a:cubicBezTo>
                  <a:cubicBezTo>
                    <a:pt x="710970" y="62861"/>
                    <a:pt x="714507" y="66398"/>
                    <a:pt x="714507" y="97840"/>
                  </a:cubicBezTo>
                  <a:cubicBezTo>
                    <a:pt x="714507" y="207884"/>
                    <a:pt x="714507" y="317928"/>
                    <a:pt x="714507" y="427973"/>
                  </a:cubicBezTo>
                  <a:cubicBezTo>
                    <a:pt x="714507" y="435833"/>
                    <a:pt x="714507" y="443300"/>
                    <a:pt x="714507" y="453912"/>
                  </a:cubicBezTo>
                  <a:cubicBezTo>
                    <a:pt x="760097" y="453912"/>
                    <a:pt x="804507" y="454305"/>
                    <a:pt x="848918" y="453126"/>
                  </a:cubicBezTo>
                  <a:cubicBezTo>
                    <a:pt x="852848" y="453126"/>
                    <a:pt x="857564" y="445265"/>
                    <a:pt x="860316" y="440156"/>
                  </a:cubicBezTo>
                  <a:cubicBezTo>
                    <a:pt x="879966" y="398889"/>
                    <a:pt x="925949" y="380811"/>
                    <a:pt x="967609" y="398496"/>
                  </a:cubicBezTo>
                  <a:cubicBezTo>
                    <a:pt x="1008483" y="415789"/>
                    <a:pt x="1028133" y="463344"/>
                    <a:pt x="1010841" y="505004"/>
                  </a:cubicBezTo>
                  <a:cubicBezTo>
                    <a:pt x="997871" y="536445"/>
                    <a:pt x="973897" y="553345"/>
                    <a:pt x="939705" y="555310"/>
                  </a:cubicBezTo>
                  <a:cubicBezTo>
                    <a:pt x="904333" y="557275"/>
                    <a:pt x="876822" y="542340"/>
                    <a:pt x="861888" y="509720"/>
                  </a:cubicBezTo>
                  <a:cubicBezTo>
                    <a:pt x="855599" y="496357"/>
                    <a:pt x="848918" y="493213"/>
                    <a:pt x="835556" y="493606"/>
                  </a:cubicBezTo>
                  <a:cubicBezTo>
                    <a:pt x="796254" y="494392"/>
                    <a:pt x="756953" y="493999"/>
                    <a:pt x="717651" y="493999"/>
                  </a:cubicBezTo>
                  <a:cubicBezTo>
                    <a:pt x="674419" y="493999"/>
                    <a:pt x="674419" y="493999"/>
                    <a:pt x="674419" y="449588"/>
                  </a:cubicBezTo>
                  <a:cubicBezTo>
                    <a:pt x="674419" y="342295"/>
                    <a:pt x="674419" y="234609"/>
                    <a:pt x="674419" y="127316"/>
                  </a:cubicBezTo>
                  <a:cubicBezTo>
                    <a:pt x="674812" y="120241"/>
                    <a:pt x="674812" y="112381"/>
                    <a:pt x="674812" y="102949"/>
                  </a:cubicBezTo>
                  <a:close/>
                  <a:moveTo>
                    <a:pt x="81359" y="124172"/>
                  </a:moveTo>
                  <a:cubicBezTo>
                    <a:pt x="106119" y="124172"/>
                    <a:pt x="123411" y="107665"/>
                    <a:pt x="123411" y="82905"/>
                  </a:cubicBezTo>
                  <a:cubicBezTo>
                    <a:pt x="123411" y="58145"/>
                    <a:pt x="106512" y="40852"/>
                    <a:pt x="81752" y="40852"/>
                  </a:cubicBezTo>
                  <a:cubicBezTo>
                    <a:pt x="56992" y="40852"/>
                    <a:pt x="39699" y="57752"/>
                    <a:pt x="39699" y="82512"/>
                  </a:cubicBezTo>
                  <a:cubicBezTo>
                    <a:pt x="39699" y="106879"/>
                    <a:pt x="56206" y="124172"/>
                    <a:pt x="81359" y="124172"/>
                  </a:cubicBezTo>
                  <a:close/>
                  <a:moveTo>
                    <a:pt x="936168" y="516401"/>
                  </a:moveTo>
                  <a:cubicBezTo>
                    <a:pt x="960141" y="516008"/>
                    <a:pt x="978220" y="497536"/>
                    <a:pt x="977827" y="473562"/>
                  </a:cubicBezTo>
                  <a:cubicBezTo>
                    <a:pt x="977434" y="449588"/>
                    <a:pt x="958962" y="431903"/>
                    <a:pt x="934595" y="432296"/>
                  </a:cubicBezTo>
                  <a:cubicBezTo>
                    <a:pt x="910229" y="432689"/>
                    <a:pt x="892936" y="450767"/>
                    <a:pt x="893329" y="475134"/>
                  </a:cubicBezTo>
                  <a:cubicBezTo>
                    <a:pt x="893329" y="499108"/>
                    <a:pt x="911801" y="516794"/>
                    <a:pt x="936168" y="516401"/>
                  </a:cubicBezTo>
                  <a:close/>
                </a:path>
              </a:pathLst>
            </a:custGeom>
            <a:solidFill>
              <a:schemeClr val="accent2"/>
            </a:solidFill>
            <a:ln w="3926" cap="flat">
              <a:noFill/>
              <a:prstDash val="solid"/>
              <a:miter/>
            </a:ln>
          </p:spPr>
          <p:txBody>
            <a:bodyPr rtlCol="0" anchor="ctr"/>
            <a:lstStyle/>
            <a:p>
              <a:endParaRPr lang="en-US"/>
            </a:p>
          </p:txBody>
        </p:sp>
        <p:sp>
          <p:nvSpPr>
            <p:cNvPr id="78" name="Freeform: Shape 13">
              <a:extLst>
                <a:ext uri="{FF2B5EF4-FFF2-40B4-BE49-F238E27FC236}">
                  <a16:creationId xmlns:a16="http://schemas.microsoft.com/office/drawing/2014/main" id="{D5A2B063-675E-2470-520D-8BA1D519EED6}"/>
                </a:ext>
              </a:extLst>
            </p:cNvPr>
            <p:cNvSpPr/>
            <p:nvPr/>
          </p:nvSpPr>
          <p:spPr>
            <a:xfrm>
              <a:off x="6225383" y="3030874"/>
              <a:ext cx="798619" cy="763320"/>
            </a:xfrm>
            <a:custGeom>
              <a:avLst/>
              <a:gdLst>
                <a:gd name="connsiteX0" fmla="*/ 101475 w 798619"/>
                <a:gd name="connsiteY0" fmla="*/ 661838 h 763320"/>
                <a:gd name="connsiteX1" fmla="*/ 635976 w 798619"/>
                <a:gd name="connsiteY1" fmla="*/ 661838 h 763320"/>
                <a:gd name="connsiteX2" fmla="*/ 701610 w 798619"/>
                <a:gd name="connsiteY2" fmla="*/ 601314 h 763320"/>
                <a:gd name="connsiteX3" fmla="*/ 795147 w 798619"/>
                <a:gd name="connsiteY3" fmla="*/ 657122 h 763320"/>
                <a:gd name="connsiteX4" fmla="*/ 747593 w 798619"/>
                <a:gd name="connsiteY4" fmla="*/ 757341 h 763320"/>
                <a:gd name="connsiteX5" fmla="*/ 644229 w 798619"/>
                <a:gd name="connsiteY5" fmla="*/ 718825 h 763320"/>
                <a:gd name="connsiteX6" fmla="*/ 615146 w 798619"/>
                <a:gd name="connsiteY6" fmla="*/ 700747 h 763320"/>
                <a:gd name="connsiteX7" fmla="*/ 104226 w 798619"/>
                <a:gd name="connsiteY7" fmla="*/ 701926 h 763320"/>
                <a:gd name="connsiteX8" fmla="*/ 61780 w 798619"/>
                <a:gd name="connsiteY8" fmla="*/ 660266 h 763320"/>
                <a:gd name="connsiteX9" fmla="*/ 62173 w 798619"/>
                <a:gd name="connsiteY9" fmla="*/ 182752 h 763320"/>
                <a:gd name="connsiteX10" fmla="*/ 45667 w 798619"/>
                <a:gd name="connsiteY10" fmla="*/ 154455 h 763320"/>
                <a:gd name="connsiteX11" fmla="*/ 2435 w 798619"/>
                <a:gd name="connsiteY11" fmla="*/ 60917 h 763320"/>
                <a:gd name="connsiteX12" fmla="*/ 81824 w 798619"/>
                <a:gd name="connsiteY12" fmla="*/ 0 h 763320"/>
                <a:gd name="connsiteX13" fmla="*/ 161999 w 798619"/>
                <a:gd name="connsiteY13" fmla="*/ 62489 h 763320"/>
                <a:gd name="connsiteX14" fmla="*/ 118768 w 798619"/>
                <a:gd name="connsiteY14" fmla="*/ 154455 h 763320"/>
                <a:gd name="connsiteX15" fmla="*/ 101475 w 798619"/>
                <a:gd name="connsiteY15" fmla="*/ 181966 h 763320"/>
                <a:gd name="connsiteX16" fmla="*/ 101868 w 798619"/>
                <a:gd name="connsiteY16" fmla="*/ 639829 h 763320"/>
                <a:gd name="connsiteX17" fmla="*/ 101475 w 798619"/>
                <a:gd name="connsiteY17" fmla="*/ 661838 h 763320"/>
                <a:gd name="connsiteX18" fmla="*/ 716151 w 798619"/>
                <a:gd name="connsiteY18" fmla="*/ 639043 h 763320"/>
                <a:gd name="connsiteX19" fmla="*/ 674491 w 798619"/>
                <a:gd name="connsiteY19" fmla="*/ 681882 h 763320"/>
                <a:gd name="connsiteX20" fmla="*/ 717330 w 798619"/>
                <a:gd name="connsiteY20" fmla="*/ 723935 h 763320"/>
                <a:gd name="connsiteX21" fmla="*/ 759383 w 798619"/>
                <a:gd name="connsiteY21" fmla="*/ 680703 h 763320"/>
                <a:gd name="connsiteX22" fmla="*/ 716151 w 798619"/>
                <a:gd name="connsiteY22" fmla="*/ 639043 h 763320"/>
                <a:gd name="connsiteX23" fmla="*/ 39771 w 798619"/>
                <a:gd name="connsiteY23" fmla="*/ 81747 h 763320"/>
                <a:gd name="connsiteX24" fmla="*/ 81431 w 798619"/>
                <a:gd name="connsiteY24" fmla="*/ 124193 h 763320"/>
                <a:gd name="connsiteX25" fmla="*/ 124270 w 798619"/>
                <a:gd name="connsiteY25" fmla="*/ 82926 h 763320"/>
                <a:gd name="connsiteX26" fmla="*/ 82610 w 798619"/>
                <a:gd name="connsiteY26" fmla="*/ 40481 h 763320"/>
                <a:gd name="connsiteX27" fmla="*/ 39771 w 798619"/>
                <a:gd name="connsiteY27" fmla="*/ 81747 h 76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98619" h="763320">
                  <a:moveTo>
                    <a:pt x="101475" y="661838"/>
                  </a:moveTo>
                  <a:cubicBezTo>
                    <a:pt x="281476" y="661838"/>
                    <a:pt x="458333" y="661838"/>
                    <a:pt x="635976" y="661838"/>
                  </a:cubicBezTo>
                  <a:cubicBezTo>
                    <a:pt x="647374" y="630004"/>
                    <a:pt x="667024" y="607602"/>
                    <a:pt x="701610" y="601314"/>
                  </a:cubicBezTo>
                  <a:cubicBezTo>
                    <a:pt x="743269" y="593846"/>
                    <a:pt x="783750" y="617820"/>
                    <a:pt x="795147" y="657122"/>
                  </a:cubicBezTo>
                  <a:cubicBezTo>
                    <a:pt x="807331" y="698389"/>
                    <a:pt x="786501" y="742013"/>
                    <a:pt x="747593" y="757341"/>
                  </a:cubicBezTo>
                  <a:cubicBezTo>
                    <a:pt x="707898" y="773062"/>
                    <a:pt x="661129" y="756948"/>
                    <a:pt x="644229" y="718825"/>
                  </a:cubicBezTo>
                  <a:cubicBezTo>
                    <a:pt x="637548" y="703891"/>
                    <a:pt x="630081" y="700747"/>
                    <a:pt x="615146" y="700747"/>
                  </a:cubicBezTo>
                  <a:cubicBezTo>
                    <a:pt x="444971" y="701533"/>
                    <a:pt x="274795" y="701533"/>
                    <a:pt x="104226" y="701926"/>
                  </a:cubicBezTo>
                  <a:cubicBezTo>
                    <a:pt x="63352" y="701926"/>
                    <a:pt x="61780" y="700354"/>
                    <a:pt x="61780" y="660266"/>
                  </a:cubicBezTo>
                  <a:cubicBezTo>
                    <a:pt x="61780" y="501095"/>
                    <a:pt x="61780" y="341924"/>
                    <a:pt x="62173" y="182752"/>
                  </a:cubicBezTo>
                  <a:cubicBezTo>
                    <a:pt x="62173" y="168997"/>
                    <a:pt x="59815" y="160743"/>
                    <a:pt x="45667" y="154455"/>
                  </a:cubicBezTo>
                  <a:cubicBezTo>
                    <a:pt x="9902" y="138734"/>
                    <a:pt x="-6604" y="99826"/>
                    <a:pt x="2435" y="60917"/>
                  </a:cubicBezTo>
                  <a:cubicBezTo>
                    <a:pt x="11081" y="25153"/>
                    <a:pt x="43309" y="0"/>
                    <a:pt x="81824" y="0"/>
                  </a:cubicBezTo>
                  <a:cubicBezTo>
                    <a:pt x="121126" y="0"/>
                    <a:pt x="152960" y="24760"/>
                    <a:pt x="161999" y="62489"/>
                  </a:cubicBezTo>
                  <a:cubicBezTo>
                    <a:pt x="171039" y="99433"/>
                    <a:pt x="153353" y="138734"/>
                    <a:pt x="118768" y="154455"/>
                  </a:cubicBezTo>
                  <a:cubicBezTo>
                    <a:pt x="105405" y="160743"/>
                    <a:pt x="101475" y="167425"/>
                    <a:pt x="101475" y="181966"/>
                  </a:cubicBezTo>
                  <a:cubicBezTo>
                    <a:pt x="102261" y="334456"/>
                    <a:pt x="101868" y="486946"/>
                    <a:pt x="101868" y="639829"/>
                  </a:cubicBezTo>
                  <a:cubicBezTo>
                    <a:pt x="101475" y="646903"/>
                    <a:pt x="101475" y="653585"/>
                    <a:pt x="101475" y="661838"/>
                  </a:cubicBezTo>
                  <a:close/>
                  <a:moveTo>
                    <a:pt x="716151" y="639043"/>
                  </a:moveTo>
                  <a:cubicBezTo>
                    <a:pt x="692177" y="639436"/>
                    <a:pt x="674099" y="658301"/>
                    <a:pt x="674491" y="681882"/>
                  </a:cubicBezTo>
                  <a:cubicBezTo>
                    <a:pt x="674885" y="705463"/>
                    <a:pt x="693749" y="723935"/>
                    <a:pt x="717330" y="723935"/>
                  </a:cubicBezTo>
                  <a:cubicBezTo>
                    <a:pt x="740911" y="723542"/>
                    <a:pt x="759383" y="704677"/>
                    <a:pt x="759383" y="680703"/>
                  </a:cubicBezTo>
                  <a:cubicBezTo>
                    <a:pt x="758990" y="657515"/>
                    <a:pt x="739732" y="638650"/>
                    <a:pt x="716151" y="639043"/>
                  </a:cubicBezTo>
                  <a:close/>
                  <a:moveTo>
                    <a:pt x="39771" y="81747"/>
                  </a:moveTo>
                  <a:cubicBezTo>
                    <a:pt x="39378" y="105721"/>
                    <a:pt x="57064" y="123800"/>
                    <a:pt x="81431" y="124193"/>
                  </a:cubicBezTo>
                  <a:cubicBezTo>
                    <a:pt x="105798" y="124586"/>
                    <a:pt x="123877" y="107293"/>
                    <a:pt x="124270" y="82926"/>
                  </a:cubicBezTo>
                  <a:cubicBezTo>
                    <a:pt x="124663" y="58952"/>
                    <a:pt x="106977" y="40874"/>
                    <a:pt x="82610" y="40481"/>
                  </a:cubicBezTo>
                  <a:cubicBezTo>
                    <a:pt x="58243" y="40088"/>
                    <a:pt x="40165" y="57773"/>
                    <a:pt x="39771" y="81747"/>
                  </a:cubicBezTo>
                  <a:close/>
                </a:path>
              </a:pathLst>
            </a:custGeom>
            <a:solidFill>
              <a:schemeClr val="accent2"/>
            </a:solidFill>
            <a:ln w="3926" cap="flat">
              <a:noFill/>
              <a:prstDash val="solid"/>
              <a:miter/>
            </a:ln>
          </p:spPr>
          <p:txBody>
            <a:bodyPr rtlCol="0" anchor="ctr"/>
            <a:lstStyle/>
            <a:p>
              <a:endParaRPr lang="en-US"/>
            </a:p>
          </p:txBody>
        </p:sp>
        <p:sp>
          <p:nvSpPr>
            <p:cNvPr id="79" name="Freeform: Shape 14">
              <a:extLst>
                <a:ext uri="{FF2B5EF4-FFF2-40B4-BE49-F238E27FC236}">
                  <a16:creationId xmlns:a16="http://schemas.microsoft.com/office/drawing/2014/main" id="{7243CC59-5B3D-6C1B-3171-6C298E84CED4}"/>
                </a:ext>
              </a:extLst>
            </p:cNvPr>
            <p:cNvSpPr/>
            <p:nvPr/>
          </p:nvSpPr>
          <p:spPr>
            <a:xfrm>
              <a:off x="6859791" y="1956454"/>
              <a:ext cx="858417" cy="984828"/>
            </a:xfrm>
            <a:custGeom>
              <a:avLst/>
              <a:gdLst>
                <a:gd name="connsiteX0" fmla="*/ 755764 w 858417"/>
                <a:gd name="connsiteY0" fmla="*/ 821711 h 984828"/>
                <a:gd name="connsiteX1" fmla="*/ 755371 w 858417"/>
                <a:gd name="connsiteY1" fmla="*/ 708129 h 984828"/>
                <a:gd name="connsiteX2" fmla="*/ 747118 w 858417"/>
                <a:gd name="connsiteY2" fmla="*/ 691230 h 984828"/>
                <a:gd name="connsiteX3" fmla="*/ 286897 w 858417"/>
                <a:gd name="connsiteY3" fmla="*/ 111532 h 984828"/>
                <a:gd name="connsiteX4" fmla="*/ 267639 w 858417"/>
                <a:gd name="connsiteY4" fmla="*/ 101706 h 984828"/>
                <a:gd name="connsiteX5" fmla="*/ 162704 w 858417"/>
                <a:gd name="connsiteY5" fmla="*/ 101314 h 984828"/>
                <a:gd name="connsiteX6" fmla="*/ 102965 w 858417"/>
                <a:gd name="connsiteY6" fmla="*/ 161052 h 984828"/>
                <a:gd name="connsiteX7" fmla="*/ 4319 w 858417"/>
                <a:gd name="connsiteY7" fmla="*/ 107995 h 984828"/>
                <a:gd name="connsiteX8" fmla="*/ 51088 w 858417"/>
                <a:gd name="connsiteY8" fmla="*/ 6204 h 984828"/>
                <a:gd name="connsiteX9" fmla="*/ 156416 w 858417"/>
                <a:gd name="connsiteY9" fmla="*/ 47863 h 984828"/>
                <a:gd name="connsiteX10" fmla="*/ 179603 w 858417"/>
                <a:gd name="connsiteY10" fmla="*/ 62405 h 984828"/>
                <a:gd name="connsiteX11" fmla="*/ 279822 w 858417"/>
                <a:gd name="connsiteY11" fmla="*/ 62798 h 984828"/>
                <a:gd name="connsiteX12" fmla="*/ 309299 w 858417"/>
                <a:gd name="connsiteY12" fmla="*/ 76947 h 984828"/>
                <a:gd name="connsiteX13" fmla="*/ 785634 w 858417"/>
                <a:gd name="connsiteY13" fmla="*/ 676688 h 984828"/>
                <a:gd name="connsiteX14" fmla="*/ 795066 w 858417"/>
                <a:gd name="connsiteY14" fmla="*/ 703413 h 984828"/>
                <a:gd name="connsiteX15" fmla="*/ 795852 w 858417"/>
                <a:gd name="connsiteY15" fmla="*/ 809527 h 984828"/>
                <a:gd name="connsiteX16" fmla="*/ 806856 w 858417"/>
                <a:gd name="connsiteY16" fmla="*/ 826034 h 984828"/>
                <a:gd name="connsiteX17" fmla="*/ 856377 w 858417"/>
                <a:gd name="connsiteY17" fmla="*/ 920358 h 984828"/>
                <a:gd name="connsiteX18" fmla="*/ 775415 w 858417"/>
                <a:gd name="connsiteY18" fmla="*/ 984812 h 984828"/>
                <a:gd name="connsiteX19" fmla="*/ 696026 w 858417"/>
                <a:gd name="connsiteY19" fmla="*/ 920751 h 984828"/>
                <a:gd name="connsiteX20" fmla="*/ 747118 w 858417"/>
                <a:gd name="connsiteY20" fmla="*/ 825641 h 984828"/>
                <a:gd name="connsiteX21" fmla="*/ 755764 w 858417"/>
                <a:gd name="connsiteY21" fmla="*/ 821711 h 984828"/>
                <a:gd name="connsiteX22" fmla="*/ 39690 w 858417"/>
                <a:gd name="connsiteY22" fmla="*/ 80877 h 984828"/>
                <a:gd name="connsiteX23" fmla="*/ 81350 w 858417"/>
                <a:gd name="connsiteY23" fmla="*/ 124108 h 984828"/>
                <a:gd name="connsiteX24" fmla="*/ 124581 w 858417"/>
                <a:gd name="connsiteY24" fmla="*/ 82056 h 984828"/>
                <a:gd name="connsiteX25" fmla="*/ 82922 w 858417"/>
                <a:gd name="connsiteY25" fmla="*/ 38824 h 984828"/>
                <a:gd name="connsiteX26" fmla="*/ 39690 w 858417"/>
                <a:gd name="connsiteY26" fmla="*/ 80877 h 984828"/>
                <a:gd name="connsiteX27" fmla="*/ 734148 w 858417"/>
                <a:gd name="connsiteY27" fmla="*/ 902672 h 984828"/>
                <a:gd name="connsiteX28" fmla="*/ 776987 w 858417"/>
                <a:gd name="connsiteY28" fmla="*/ 944725 h 984828"/>
                <a:gd name="connsiteX29" fmla="*/ 818254 w 858417"/>
                <a:gd name="connsiteY29" fmla="*/ 901493 h 984828"/>
                <a:gd name="connsiteX30" fmla="*/ 775415 w 858417"/>
                <a:gd name="connsiteY30" fmla="*/ 859834 h 984828"/>
                <a:gd name="connsiteX31" fmla="*/ 734148 w 858417"/>
                <a:gd name="connsiteY31" fmla="*/ 902672 h 98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58417" h="984828">
                  <a:moveTo>
                    <a:pt x="755764" y="821711"/>
                  </a:moveTo>
                  <a:cubicBezTo>
                    <a:pt x="755764" y="783981"/>
                    <a:pt x="756158" y="745859"/>
                    <a:pt x="755371" y="708129"/>
                  </a:cubicBezTo>
                  <a:cubicBezTo>
                    <a:pt x="755371" y="702234"/>
                    <a:pt x="751048" y="695946"/>
                    <a:pt x="747118" y="691230"/>
                  </a:cubicBezTo>
                  <a:cubicBezTo>
                    <a:pt x="593842" y="497866"/>
                    <a:pt x="440566" y="304503"/>
                    <a:pt x="286897" y="111532"/>
                  </a:cubicBezTo>
                  <a:cubicBezTo>
                    <a:pt x="282574" y="106423"/>
                    <a:pt x="274320" y="101706"/>
                    <a:pt x="267639" y="101706"/>
                  </a:cubicBezTo>
                  <a:cubicBezTo>
                    <a:pt x="233054" y="100920"/>
                    <a:pt x="198468" y="101314"/>
                    <a:pt x="162704" y="101314"/>
                  </a:cubicBezTo>
                  <a:cubicBezTo>
                    <a:pt x="152092" y="130790"/>
                    <a:pt x="134800" y="152799"/>
                    <a:pt x="102965" y="161052"/>
                  </a:cubicBezTo>
                  <a:cubicBezTo>
                    <a:pt x="60520" y="171663"/>
                    <a:pt x="17681" y="148868"/>
                    <a:pt x="4319" y="107995"/>
                  </a:cubicBezTo>
                  <a:cubicBezTo>
                    <a:pt x="-9437" y="66335"/>
                    <a:pt x="10607" y="22317"/>
                    <a:pt x="51088" y="6204"/>
                  </a:cubicBezTo>
                  <a:cubicBezTo>
                    <a:pt x="92354" y="-10303"/>
                    <a:pt x="138730" y="6990"/>
                    <a:pt x="156416" y="47863"/>
                  </a:cubicBezTo>
                  <a:cubicBezTo>
                    <a:pt x="161525" y="60047"/>
                    <a:pt x="167813" y="62405"/>
                    <a:pt x="179603" y="62405"/>
                  </a:cubicBezTo>
                  <a:cubicBezTo>
                    <a:pt x="213010" y="61619"/>
                    <a:pt x="246416" y="61226"/>
                    <a:pt x="279822" y="62798"/>
                  </a:cubicBezTo>
                  <a:cubicBezTo>
                    <a:pt x="290041" y="63191"/>
                    <a:pt x="303010" y="69086"/>
                    <a:pt x="309299" y="76947"/>
                  </a:cubicBezTo>
                  <a:cubicBezTo>
                    <a:pt x="468470" y="276205"/>
                    <a:pt x="627248" y="476250"/>
                    <a:pt x="785634" y="676688"/>
                  </a:cubicBezTo>
                  <a:cubicBezTo>
                    <a:pt x="791136" y="683762"/>
                    <a:pt x="794673" y="694374"/>
                    <a:pt x="795066" y="703413"/>
                  </a:cubicBezTo>
                  <a:cubicBezTo>
                    <a:pt x="796245" y="738785"/>
                    <a:pt x="795066" y="774156"/>
                    <a:pt x="795852" y="809527"/>
                  </a:cubicBezTo>
                  <a:cubicBezTo>
                    <a:pt x="795852" y="815423"/>
                    <a:pt x="801354" y="823676"/>
                    <a:pt x="806856" y="826034"/>
                  </a:cubicBezTo>
                  <a:cubicBezTo>
                    <a:pt x="845765" y="844899"/>
                    <a:pt x="865023" y="880663"/>
                    <a:pt x="856377" y="920358"/>
                  </a:cubicBezTo>
                  <a:cubicBezTo>
                    <a:pt x="848516" y="957694"/>
                    <a:pt x="813538" y="985598"/>
                    <a:pt x="775415" y="984812"/>
                  </a:cubicBezTo>
                  <a:cubicBezTo>
                    <a:pt x="737293" y="984026"/>
                    <a:pt x="703100" y="956515"/>
                    <a:pt x="696026" y="920751"/>
                  </a:cubicBezTo>
                  <a:cubicBezTo>
                    <a:pt x="687773" y="878698"/>
                    <a:pt x="707031" y="842934"/>
                    <a:pt x="747118" y="825641"/>
                  </a:cubicBezTo>
                  <a:cubicBezTo>
                    <a:pt x="749476" y="824069"/>
                    <a:pt x="751834" y="823283"/>
                    <a:pt x="755764" y="821711"/>
                  </a:cubicBezTo>
                  <a:close/>
                  <a:moveTo>
                    <a:pt x="39690" y="80877"/>
                  </a:moveTo>
                  <a:cubicBezTo>
                    <a:pt x="39297" y="104458"/>
                    <a:pt x="57769" y="123715"/>
                    <a:pt x="81350" y="124108"/>
                  </a:cubicBezTo>
                  <a:cubicBezTo>
                    <a:pt x="104538" y="124501"/>
                    <a:pt x="123795" y="106030"/>
                    <a:pt x="124581" y="82056"/>
                  </a:cubicBezTo>
                  <a:cubicBezTo>
                    <a:pt x="124974" y="58475"/>
                    <a:pt x="106503" y="39217"/>
                    <a:pt x="82922" y="38824"/>
                  </a:cubicBezTo>
                  <a:cubicBezTo>
                    <a:pt x="59341" y="38431"/>
                    <a:pt x="40083" y="56903"/>
                    <a:pt x="39690" y="80877"/>
                  </a:cubicBezTo>
                  <a:close/>
                  <a:moveTo>
                    <a:pt x="734148" y="902672"/>
                  </a:moveTo>
                  <a:cubicBezTo>
                    <a:pt x="734542" y="926646"/>
                    <a:pt x="753013" y="944725"/>
                    <a:pt x="776987" y="944725"/>
                  </a:cubicBezTo>
                  <a:cubicBezTo>
                    <a:pt x="800568" y="944332"/>
                    <a:pt x="818647" y="925860"/>
                    <a:pt x="818254" y="901493"/>
                  </a:cubicBezTo>
                  <a:cubicBezTo>
                    <a:pt x="817861" y="877519"/>
                    <a:pt x="799782" y="859834"/>
                    <a:pt x="775415" y="859834"/>
                  </a:cubicBezTo>
                  <a:cubicBezTo>
                    <a:pt x="751441" y="859834"/>
                    <a:pt x="734148" y="878305"/>
                    <a:pt x="734148" y="902672"/>
                  </a:cubicBezTo>
                  <a:close/>
                </a:path>
              </a:pathLst>
            </a:custGeom>
            <a:solidFill>
              <a:schemeClr val="accent2"/>
            </a:solidFill>
            <a:ln w="3926" cap="flat">
              <a:noFill/>
              <a:prstDash val="solid"/>
              <a:miter/>
            </a:ln>
          </p:spPr>
          <p:txBody>
            <a:bodyPr rtlCol="0" anchor="ctr"/>
            <a:lstStyle/>
            <a:p>
              <a:endParaRPr lang="en-US"/>
            </a:p>
          </p:txBody>
        </p:sp>
        <p:sp>
          <p:nvSpPr>
            <p:cNvPr id="80" name="Freeform: Shape 15">
              <a:extLst>
                <a:ext uri="{FF2B5EF4-FFF2-40B4-BE49-F238E27FC236}">
                  <a16:creationId xmlns:a16="http://schemas.microsoft.com/office/drawing/2014/main" id="{A21586DC-4AB6-6E85-F1B4-1B7824302076}"/>
                </a:ext>
              </a:extLst>
            </p:cNvPr>
            <p:cNvSpPr/>
            <p:nvPr/>
          </p:nvSpPr>
          <p:spPr>
            <a:xfrm>
              <a:off x="5307768" y="1953037"/>
              <a:ext cx="1080399" cy="349944"/>
            </a:xfrm>
            <a:custGeom>
              <a:avLst/>
              <a:gdLst>
                <a:gd name="connsiteX0" fmla="*/ 560440 w 1080399"/>
                <a:gd name="connsiteY0" fmla="*/ 104338 h 349944"/>
                <a:gd name="connsiteX1" fmla="*/ 560440 w 1080399"/>
                <a:gd name="connsiteY1" fmla="*/ 238356 h 349944"/>
                <a:gd name="connsiteX2" fmla="*/ 560440 w 1080399"/>
                <a:gd name="connsiteY2" fmla="*/ 261937 h 349944"/>
                <a:gd name="connsiteX3" fmla="*/ 532929 w 1080399"/>
                <a:gd name="connsiteY3" fmla="*/ 288662 h 349944"/>
                <a:gd name="connsiteX4" fmla="*/ 411094 w 1080399"/>
                <a:gd name="connsiteY4" fmla="*/ 288662 h 349944"/>
                <a:gd name="connsiteX5" fmla="*/ 177250 w 1080399"/>
                <a:gd name="connsiteY5" fmla="*/ 288269 h 349944"/>
                <a:gd name="connsiteX6" fmla="*/ 155634 w 1080399"/>
                <a:gd name="connsiteY6" fmla="*/ 302024 h 349944"/>
                <a:gd name="connsiteX7" fmla="*/ 61703 w 1080399"/>
                <a:gd name="connsiteY7" fmla="*/ 347614 h 349944"/>
                <a:gd name="connsiteX8" fmla="*/ 0 w 1080399"/>
                <a:gd name="connsiteY8" fmla="*/ 267046 h 349944"/>
                <a:gd name="connsiteX9" fmla="*/ 65241 w 1080399"/>
                <a:gd name="connsiteY9" fmla="*/ 187264 h 349944"/>
                <a:gd name="connsiteX10" fmla="*/ 156813 w 1080399"/>
                <a:gd name="connsiteY10" fmla="*/ 235605 h 349944"/>
                <a:gd name="connsiteX11" fmla="*/ 162315 w 1080399"/>
                <a:gd name="connsiteY11" fmla="*/ 248181 h 349944"/>
                <a:gd name="connsiteX12" fmla="*/ 519173 w 1080399"/>
                <a:gd name="connsiteY12" fmla="*/ 248181 h 349944"/>
                <a:gd name="connsiteX13" fmla="*/ 520353 w 1080399"/>
                <a:gd name="connsiteY13" fmla="*/ 230496 h 349944"/>
                <a:gd name="connsiteX14" fmla="*/ 520353 w 1080399"/>
                <a:gd name="connsiteY14" fmla="*/ 94905 h 349944"/>
                <a:gd name="connsiteX15" fmla="*/ 552187 w 1080399"/>
                <a:gd name="connsiteY15" fmla="*/ 62678 h 349944"/>
                <a:gd name="connsiteX16" fmla="*/ 898041 w 1080399"/>
                <a:gd name="connsiteY16" fmla="*/ 63071 h 349944"/>
                <a:gd name="connsiteX17" fmla="*/ 925552 w 1080399"/>
                <a:gd name="connsiteY17" fmla="*/ 45778 h 349944"/>
                <a:gd name="connsiteX18" fmla="*/ 1019089 w 1080399"/>
                <a:gd name="connsiteY18" fmla="*/ 2546 h 349944"/>
                <a:gd name="connsiteX19" fmla="*/ 1080400 w 1080399"/>
                <a:gd name="connsiteY19" fmla="*/ 81543 h 349944"/>
                <a:gd name="connsiteX20" fmla="*/ 1017910 w 1080399"/>
                <a:gd name="connsiteY20" fmla="*/ 161718 h 349944"/>
                <a:gd name="connsiteX21" fmla="*/ 925945 w 1080399"/>
                <a:gd name="connsiteY21" fmla="*/ 118879 h 349944"/>
                <a:gd name="connsiteX22" fmla="*/ 900006 w 1080399"/>
                <a:gd name="connsiteY22" fmla="*/ 102372 h 349944"/>
                <a:gd name="connsiteX23" fmla="*/ 581663 w 1080399"/>
                <a:gd name="connsiteY23" fmla="*/ 102765 h 349944"/>
                <a:gd name="connsiteX24" fmla="*/ 560440 w 1080399"/>
                <a:gd name="connsiteY24" fmla="*/ 104338 h 349944"/>
                <a:gd name="connsiteX25" fmla="*/ 123407 w 1080399"/>
                <a:gd name="connsiteY25" fmla="*/ 269011 h 349944"/>
                <a:gd name="connsiteX26" fmla="*/ 82140 w 1080399"/>
                <a:gd name="connsiteY26" fmla="*/ 226172 h 349944"/>
                <a:gd name="connsiteX27" fmla="*/ 39695 w 1080399"/>
                <a:gd name="connsiteY27" fmla="*/ 267832 h 349944"/>
                <a:gd name="connsiteX28" fmla="*/ 80961 w 1080399"/>
                <a:gd name="connsiteY28" fmla="*/ 311064 h 349944"/>
                <a:gd name="connsiteX29" fmla="*/ 123407 w 1080399"/>
                <a:gd name="connsiteY29" fmla="*/ 269011 h 349944"/>
                <a:gd name="connsiteX30" fmla="*/ 999046 w 1080399"/>
                <a:gd name="connsiteY30" fmla="*/ 41062 h 349944"/>
                <a:gd name="connsiteX31" fmla="*/ 956600 w 1080399"/>
                <a:gd name="connsiteY31" fmla="*/ 82722 h 349944"/>
                <a:gd name="connsiteX32" fmla="*/ 999046 w 1080399"/>
                <a:gd name="connsiteY32" fmla="*/ 124381 h 349944"/>
                <a:gd name="connsiteX33" fmla="*/ 1041491 w 1080399"/>
                <a:gd name="connsiteY33" fmla="*/ 82722 h 349944"/>
                <a:gd name="connsiteX34" fmla="*/ 999046 w 1080399"/>
                <a:gd name="connsiteY34" fmla="*/ 41062 h 3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80399" h="349944">
                  <a:moveTo>
                    <a:pt x="560440" y="104338"/>
                  </a:moveTo>
                  <a:cubicBezTo>
                    <a:pt x="560440" y="149927"/>
                    <a:pt x="560440" y="193945"/>
                    <a:pt x="560440" y="238356"/>
                  </a:cubicBezTo>
                  <a:cubicBezTo>
                    <a:pt x="560440" y="246216"/>
                    <a:pt x="560833" y="254076"/>
                    <a:pt x="560440" y="261937"/>
                  </a:cubicBezTo>
                  <a:cubicBezTo>
                    <a:pt x="559654" y="282374"/>
                    <a:pt x="553759" y="288662"/>
                    <a:pt x="532929" y="288662"/>
                  </a:cubicBezTo>
                  <a:cubicBezTo>
                    <a:pt x="492448" y="289055"/>
                    <a:pt x="451575" y="288662"/>
                    <a:pt x="411094" y="288662"/>
                  </a:cubicBezTo>
                  <a:cubicBezTo>
                    <a:pt x="333277" y="288662"/>
                    <a:pt x="255067" y="288662"/>
                    <a:pt x="177250" y="288269"/>
                  </a:cubicBezTo>
                  <a:cubicBezTo>
                    <a:pt x="166246" y="288269"/>
                    <a:pt x="160350" y="291020"/>
                    <a:pt x="155634" y="302024"/>
                  </a:cubicBezTo>
                  <a:cubicBezTo>
                    <a:pt x="139127" y="338968"/>
                    <a:pt x="101398" y="356653"/>
                    <a:pt x="61703" y="347614"/>
                  </a:cubicBezTo>
                  <a:cubicBezTo>
                    <a:pt x="24760" y="339361"/>
                    <a:pt x="0" y="306347"/>
                    <a:pt x="0" y="267046"/>
                  </a:cubicBezTo>
                  <a:cubicBezTo>
                    <a:pt x="393" y="227744"/>
                    <a:pt x="26725" y="195124"/>
                    <a:pt x="65241" y="187264"/>
                  </a:cubicBezTo>
                  <a:cubicBezTo>
                    <a:pt x="102970" y="179796"/>
                    <a:pt x="140307" y="199447"/>
                    <a:pt x="156813" y="235605"/>
                  </a:cubicBezTo>
                  <a:cubicBezTo>
                    <a:pt x="158778" y="239928"/>
                    <a:pt x="160350" y="243858"/>
                    <a:pt x="162315" y="248181"/>
                  </a:cubicBezTo>
                  <a:cubicBezTo>
                    <a:pt x="281006" y="248181"/>
                    <a:pt x="399304" y="248181"/>
                    <a:pt x="519173" y="248181"/>
                  </a:cubicBezTo>
                  <a:cubicBezTo>
                    <a:pt x="519567" y="241893"/>
                    <a:pt x="520353" y="236391"/>
                    <a:pt x="520353" y="230496"/>
                  </a:cubicBezTo>
                  <a:cubicBezTo>
                    <a:pt x="520353" y="185299"/>
                    <a:pt x="520353" y="140102"/>
                    <a:pt x="520353" y="94905"/>
                  </a:cubicBezTo>
                  <a:cubicBezTo>
                    <a:pt x="520353" y="67001"/>
                    <a:pt x="524676" y="62678"/>
                    <a:pt x="552187" y="62678"/>
                  </a:cubicBezTo>
                  <a:cubicBezTo>
                    <a:pt x="667340" y="62678"/>
                    <a:pt x="782494" y="62285"/>
                    <a:pt x="898041" y="63071"/>
                  </a:cubicBezTo>
                  <a:cubicBezTo>
                    <a:pt x="912189" y="63071"/>
                    <a:pt x="919656" y="59927"/>
                    <a:pt x="925552" y="45778"/>
                  </a:cubicBezTo>
                  <a:cubicBezTo>
                    <a:pt x="940879" y="10407"/>
                    <a:pt x="980967" y="-6886"/>
                    <a:pt x="1019089" y="2546"/>
                  </a:cubicBezTo>
                  <a:cubicBezTo>
                    <a:pt x="1055247" y="11193"/>
                    <a:pt x="1080400" y="43813"/>
                    <a:pt x="1080400" y="81543"/>
                  </a:cubicBezTo>
                  <a:cubicBezTo>
                    <a:pt x="1080400" y="120058"/>
                    <a:pt x="1054461" y="153464"/>
                    <a:pt x="1017910" y="161718"/>
                  </a:cubicBezTo>
                  <a:cubicBezTo>
                    <a:pt x="979788" y="170364"/>
                    <a:pt x="941665" y="153464"/>
                    <a:pt x="925945" y="118879"/>
                  </a:cubicBezTo>
                  <a:cubicBezTo>
                    <a:pt x="920049" y="105910"/>
                    <a:pt x="913368" y="102372"/>
                    <a:pt x="900006" y="102372"/>
                  </a:cubicBezTo>
                  <a:cubicBezTo>
                    <a:pt x="793891" y="102765"/>
                    <a:pt x="687777" y="102765"/>
                    <a:pt x="581663" y="102765"/>
                  </a:cubicBezTo>
                  <a:cubicBezTo>
                    <a:pt x="575375" y="103158"/>
                    <a:pt x="569086" y="103944"/>
                    <a:pt x="560440" y="104338"/>
                  </a:cubicBezTo>
                  <a:close/>
                  <a:moveTo>
                    <a:pt x="123407" y="269011"/>
                  </a:moveTo>
                  <a:cubicBezTo>
                    <a:pt x="123800" y="244644"/>
                    <a:pt x="106507" y="226565"/>
                    <a:pt x="82140" y="226172"/>
                  </a:cubicBezTo>
                  <a:cubicBezTo>
                    <a:pt x="58166" y="225779"/>
                    <a:pt x="39695" y="243465"/>
                    <a:pt x="39695" y="267832"/>
                  </a:cubicBezTo>
                  <a:cubicBezTo>
                    <a:pt x="39302" y="291806"/>
                    <a:pt x="57380" y="310671"/>
                    <a:pt x="80961" y="311064"/>
                  </a:cubicBezTo>
                  <a:cubicBezTo>
                    <a:pt x="104542" y="311457"/>
                    <a:pt x="123014" y="293378"/>
                    <a:pt x="123407" y="269011"/>
                  </a:cubicBezTo>
                  <a:close/>
                  <a:moveTo>
                    <a:pt x="999046" y="41062"/>
                  </a:moveTo>
                  <a:cubicBezTo>
                    <a:pt x="974679" y="41062"/>
                    <a:pt x="956207" y="59141"/>
                    <a:pt x="956600" y="82722"/>
                  </a:cubicBezTo>
                  <a:cubicBezTo>
                    <a:pt x="956600" y="106303"/>
                    <a:pt x="975071" y="124381"/>
                    <a:pt x="999046" y="124381"/>
                  </a:cubicBezTo>
                  <a:cubicBezTo>
                    <a:pt x="1023413" y="124381"/>
                    <a:pt x="1041491" y="106303"/>
                    <a:pt x="1041491" y="82722"/>
                  </a:cubicBezTo>
                  <a:cubicBezTo>
                    <a:pt x="1041491" y="58748"/>
                    <a:pt x="1023413" y="41062"/>
                    <a:pt x="999046" y="41062"/>
                  </a:cubicBezTo>
                  <a:close/>
                </a:path>
              </a:pathLst>
            </a:custGeom>
            <a:solidFill>
              <a:schemeClr val="accent2"/>
            </a:solidFill>
            <a:ln w="3926" cap="flat">
              <a:noFill/>
              <a:prstDash val="solid"/>
              <a:miter/>
            </a:ln>
          </p:spPr>
          <p:txBody>
            <a:bodyPr rtlCol="0" anchor="ctr"/>
            <a:lstStyle/>
            <a:p>
              <a:endParaRPr lang="en-US"/>
            </a:p>
          </p:txBody>
        </p:sp>
        <p:sp>
          <p:nvSpPr>
            <p:cNvPr id="81" name="Freeform: Shape 16">
              <a:extLst>
                <a:ext uri="{FF2B5EF4-FFF2-40B4-BE49-F238E27FC236}">
                  <a16:creationId xmlns:a16="http://schemas.microsoft.com/office/drawing/2014/main" id="{5780AF2D-0675-FE71-570D-586EA666E6B7}"/>
                </a:ext>
              </a:extLst>
            </p:cNvPr>
            <p:cNvSpPr/>
            <p:nvPr/>
          </p:nvSpPr>
          <p:spPr>
            <a:xfrm>
              <a:off x="4931648" y="3662702"/>
              <a:ext cx="1045832" cy="357009"/>
            </a:xfrm>
            <a:custGeom>
              <a:avLst/>
              <a:gdLst>
                <a:gd name="connsiteX0" fmla="*/ 945207 w 1045832"/>
                <a:gd name="connsiteY0" fmla="*/ 251671 h 357009"/>
                <a:gd name="connsiteX1" fmla="*/ 944421 w 1045832"/>
                <a:gd name="connsiteY1" fmla="*/ 171103 h 357009"/>
                <a:gd name="connsiteX2" fmla="*/ 928700 w 1045832"/>
                <a:gd name="connsiteY2" fmla="*/ 155775 h 357009"/>
                <a:gd name="connsiteX3" fmla="*/ 882717 w 1045832"/>
                <a:gd name="connsiteY3" fmla="*/ 70098 h 357009"/>
                <a:gd name="connsiteX4" fmla="*/ 944421 w 1045832"/>
                <a:gd name="connsiteY4" fmla="*/ 2106 h 357009"/>
                <a:gd name="connsiteX5" fmla="*/ 1034028 w 1045832"/>
                <a:gd name="connsiteY5" fmla="*/ 39050 h 357009"/>
                <a:gd name="connsiteX6" fmla="*/ 984115 w 1045832"/>
                <a:gd name="connsiteY6" fmla="*/ 162063 h 357009"/>
                <a:gd name="connsiteX7" fmla="*/ 984115 w 1045832"/>
                <a:gd name="connsiteY7" fmla="*/ 259138 h 357009"/>
                <a:gd name="connsiteX8" fmla="*/ 951102 w 1045832"/>
                <a:gd name="connsiteY8" fmla="*/ 292545 h 357009"/>
                <a:gd name="connsiteX9" fmla="*/ 182757 w 1045832"/>
                <a:gd name="connsiteY9" fmla="*/ 294117 h 357009"/>
                <a:gd name="connsiteX10" fmla="*/ 154853 w 1045832"/>
                <a:gd name="connsiteY10" fmla="*/ 310623 h 357009"/>
                <a:gd name="connsiteX11" fmla="*/ 61708 w 1045832"/>
                <a:gd name="connsiteY11" fmla="*/ 354641 h 357009"/>
                <a:gd name="connsiteX12" fmla="*/ 4 w 1045832"/>
                <a:gd name="connsiteY12" fmla="*/ 275645 h 357009"/>
                <a:gd name="connsiteX13" fmla="*/ 62494 w 1045832"/>
                <a:gd name="connsiteY13" fmla="*/ 195077 h 357009"/>
                <a:gd name="connsiteX14" fmla="*/ 155638 w 1045832"/>
                <a:gd name="connsiteY14" fmla="*/ 239880 h 357009"/>
                <a:gd name="connsiteX15" fmla="*/ 176468 w 1045832"/>
                <a:gd name="connsiteY15" fmla="*/ 254815 h 357009"/>
                <a:gd name="connsiteX16" fmla="*/ 929093 w 1045832"/>
                <a:gd name="connsiteY16" fmla="*/ 252850 h 357009"/>
                <a:gd name="connsiteX17" fmla="*/ 945207 w 1045832"/>
                <a:gd name="connsiteY17" fmla="*/ 251671 h 357009"/>
                <a:gd name="connsiteX18" fmla="*/ 1006124 w 1045832"/>
                <a:gd name="connsiteY18" fmla="*/ 80709 h 357009"/>
                <a:gd name="connsiteX19" fmla="*/ 963286 w 1045832"/>
                <a:gd name="connsiteY19" fmla="*/ 39050 h 357009"/>
                <a:gd name="connsiteX20" fmla="*/ 922019 w 1045832"/>
                <a:gd name="connsiteY20" fmla="*/ 82281 h 357009"/>
                <a:gd name="connsiteX21" fmla="*/ 964857 w 1045832"/>
                <a:gd name="connsiteY21" fmla="*/ 123941 h 357009"/>
                <a:gd name="connsiteX22" fmla="*/ 1006124 w 1045832"/>
                <a:gd name="connsiteY22" fmla="*/ 80709 h 357009"/>
                <a:gd name="connsiteX23" fmla="*/ 82145 w 1045832"/>
                <a:gd name="connsiteY23" fmla="*/ 316911 h 357009"/>
                <a:gd name="connsiteX24" fmla="*/ 124590 w 1045832"/>
                <a:gd name="connsiteY24" fmla="*/ 275252 h 357009"/>
                <a:gd name="connsiteX25" fmla="*/ 82538 w 1045832"/>
                <a:gd name="connsiteY25" fmla="*/ 233199 h 357009"/>
                <a:gd name="connsiteX26" fmla="*/ 40092 w 1045832"/>
                <a:gd name="connsiteY26" fmla="*/ 274859 h 357009"/>
                <a:gd name="connsiteX27" fmla="*/ 82145 w 1045832"/>
                <a:gd name="connsiteY27" fmla="*/ 316911 h 35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45832" h="357009">
                  <a:moveTo>
                    <a:pt x="945207" y="251671"/>
                  </a:moveTo>
                  <a:cubicBezTo>
                    <a:pt x="945207" y="223374"/>
                    <a:pt x="945993" y="197042"/>
                    <a:pt x="944421" y="171103"/>
                  </a:cubicBezTo>
                  <a:cubicBezTo>
                    <a:pt x="944028" y="165600"/>
                    <a:pt x="935381" y="158919"/>
                    <a:pt x="928700" y="155775"/>
                  </a:cubicBezTo>
                  <a:cubicBezTo>
                    <a:pt x="896080" y="139269"/>
                    <a:pt x="878787" y="107827"/>
                    <a:pt x="882717" y="70098"/>
                  </a:cubicBezTo>
                  <a:cubicBezTo>
                    <a:pt x="886254" y="37477"/>
                    <a:pt x="912194" y="8787"/>
                    <a:pt x="944421" y="2106"/>
                  </a:cubicBezTo>
                  <a:cubicBezTo>
                    <a:pt x="980971" y="-5754"/>
                    <a:pt x="1016343" y="8787"/>
                    <a:pt x="1034028" y="39050"/>
                  </a:cubicBezTo>
                  <a:cubicBezTo>
                    <a:pt x="1061146" y="85032"/>
                    <a:pt x="1040316" y="138089"/>
                    <a:pt x="984115" y="162063"/>
                  </a:cubicBezTo>
                  <a:cubicBezTo>
                    <a:pt x="984115" y="193898"/>
                    <a:pt x="984115" y="226518"/>
                    <a:pt x="984115" y="259138"/>
                  </a:cubicBezTo>
                  <a:cubicBezTo>
                    <a:pt x="984115" y="287042"/>
                    <a:pt x="978613" y="292545"/>
                    <a:pt x="951102" y="292545"/>
                  </a:cubicBezTo>
                  <a:cubicBezTo>
                    <a:pt x="694856" y="293330"/>
                    <a:pt x="439003" y="294117"/>
                    <a:pt x="182757" y="294117"/>
                  </a:cubicBezTo>
                  <a:cubicBezTo>
                    <a:pt x="169001" y="294117"/>
                    <a:pt x="161141" y="296082"/>
                    <a:pt x="154853" y="310623"/>
                  </a:cubicBezTo>
                  <a:cubicBezTo>
                    <a:pt x="139525" y="346388"/>
                    <a:pt x="99830" y="363680"/>
                    <a:pt x="61708" y="354641"/>
                  </a:cubicBezTo>
                  <a:cubicBezTo>
                    <a:pt x="25943" y="345995"/>
                    <a:pt x="4" y="312981"/>
                    <a:pt x="4" y="275645"/>
                  </a:cubicBezTo>
                  <a:cubicBezTo>
                    <a:pt x="-389" y="237522"/>
                    <a:pt x="26336" y="203330"/>
                    <a:pt x="62494" y="195077"/>
                  </a:cubicBezTo>
                  <a:cubicBezTo>
                    <a:pt x="101402" y="186430"/>
                    <a:pt x="139525" y="204116"/>
                    <a:pt x="155638" y="239880"/>
                  </a:cubicBezTo>
                  <a:cubicBezTo>
                    <a:pt x="160355" y="249706"/>
                    <a:pt x="164285" y="254815"/>
                    <a:pt x="176468" y="254815"/>
                  </a:cubicBezTo>
                  <a:cubicBezTo>
                    <a:pt x="427212" y="254029"/>
                    <a:pt x="678349" y="253636"/>
                    <a:pt x="929093" y="252850"/>
                  </a:cubicBezTo>
                  <a:cubicBezTo>
                    <a:pt x="934202" y="252850"/>
                    <a:pt x="938525" y="252457"/>
                    <a:pt x="945207" y="251671"/>
                  </a:cubicBezTo>
                  <a:close/>
                  <a:moveTo>
                    <a:pt x="1006124" y="80709"/>
                  </a:moveTo>
                  <a:cubicBezTo>
                    <a:pt x="1005731" y="56735"/>
                    <a:pt x="987652" y="38656"/>
                    <a:pt x="963286" y="39050"/>
                  </a:cubicBezTo>
                  <a:cubicBezTo>
                    <a:pt x="939311" y="39443"/>
                    <a:pt x="921626" y="57914"/>
                    <a:pt x="922019" y="82281"/>
                  </a:cubicBezTo>
                  <a:cubicBezTo>
                    <a:pt x="922412" y="105862"/>
                    <a:pt x="941277" y="124334"/>
                    <a:pt x="964857" y="123941"/>
                  </a:cubicBezTo>
                  <a:cubicBezTo>
                    <a:pt x="988832" y="123548"/>
                    <a:pt x="1006517" y="105076"/>
                    <a:pt x="1006124" y="80709"/>
                  </a:cubicBezTo>
                  <a:close/>
                  <a:moveTo>
                    <a:pt x="82145" y="316911"/>
                  </a:moveTo>
                  <a:cubicBezTo>
                    <a:pt x="106512" y="316911"/>
                    <a:pt x="124197" y="299619"/>
                    <a:pt x="124590" y="275252"/>
                  </a:cubicBezTo>
                  <a:cubicBezTo>
                    <a:pt x="124983" y="250885"/>
                    <a:pt x="107298" y="233592"/>
                    <a:pt x="82538" y="233199"/>
                  </a:cubicBezTo>
                  <a:cubicBezTo>
                    <a:pt x="57778" y="233199"/>
                    <a:pt x="40485" y="250099"/>
                    <a:pt x="40092" y="274859"/>
                  </a:cubicBezTo>
                  <a:cubicBezTo>
                    <a:pt x="40092" y="299226"/>
                    <a:pt x="57778" y="316911"/>
                    <a:pt x="82145" y="316911"/>
                  </a:cubicBezTo>
                  <a:close/>
                </a:path>
              </a:pathLst>
            </a:custGeom>
            <a:solidFill>
              <a:schemeClr val="accent2"/>
            </a:solidFill>
            <a:ln w="3926" cap="flat">
              <a:noFill/>
              <a:prstDash val="solid"/>
              <a:miter/>
            </a:ln>
          </p:spPr>
          <p:txBody>
            <a:bodyPr rtlCol="0" anchor="ctr"/>
            <a:lstStyle/>
            <a:p>
              <a:endParaRPr lang="en-US"/>
            </a:p>
          </p:txBody>
        </p:sp>
        <p:sp>
          <p:nvSpPr>
            <p:cNvPr id="82" name="Freeform: Shape 17">
              <a:extLst>
                <a:ext uri="{FF2B5EF4-FFF2-40B4-BE49-F238E27FC236}">
                  <a16:creationId xmlns:a16="http://schemas.microsoft.com/office/drawing/2014/main" id="{670296AE-DCCA-4B07-77B4-20F440E2FBF7}"/>
                </a:ext>
              </a:extLst>
            </p:cNvPr>
            <p:cNvSpPr/>
            <p:nvPr/>
          </p:nvSpPr>
          <p:spPr>
            <a:xfrm>
              <a:off x="4676188" y="2335444"/>
              <a:ext cx="449614" cy="606981"/>
            </a:xfrm>
            <a:custGeom>
              <a:avLst/>
              <a:gdLst>
                <a:gd name="connsiteX0" fmla="*/ 408740 w 449614"/>
                <a:gd name="connsiteY0" fmla="*/ 504818 h 606981"/>
                <a:gd name="connsiteX1" fmla="*/ 408740 w 449614"/>
                <a:gd name="connsiteY1" fmla="*/ 102763 h 606981"/>
                <a:gd name="connsiteX2" fmla="*/ 244853 w 449614"/>
                <a:gd name="connsiteY2" fmla="*/ 103549 h 606981"/>
                <a:gd name="connsiteX3" fmla="*/ 230704 w 449614"/>
                <a:gd name="connsiteY3" fmla="*/ 118090 h 606981"/>
                <a:gd name="connsiteX4" fmla="*/ 152494 w 449614"/>
                <a:gd name="connsiteY4" fmla="*/ 163680 h 606981"/>
                <a:gd name="connsiteX5" fmla="*/ 80572 w 449614"/>
                <a:gd name="connsiteY5" fmla="*/ 111802 h 606981"/>
                <a:gd name="connsiteX6" fmla="*/ 99437 w 449614"/>
                <a:gd name="connsiteY6" fmla="*/ 23373 h 606981"/>
                <a:gd name="connsiteX7" fmla="*/ 230704 w 449614"/>
                <a:gd name="connsiteY7" fmla="*/ 48133 h 606981"/>
                <a:gd name="connsiteX8" fmla="*/ 255464 w 449614"/>
                <a:gd name="connsiteY8" fmla="*/ 63461 h 606981"/>
                <a:gd name="connsiteX9" fmla="*/ 420531 w 449614"/>
                <a:gd name="connsiteY9" fmla="*/ 63068 h 606981"/>
                <a:gd name="connsiteX10" fmla="*/ 449614 w 449614"/>
                <a:gd name="connsiteY10" fmla="*/ 91758 h 606981"/>
                <a:gd name="connsiteX11" fmla="*/ 449614 w 449614"/>
                <a:gd name="connsiteY11" fmla="*/ 515822 h 606981"/>
                <a:gd name="connsiteX12" fmla="*/ 420138 w 449614"/>
                <a:gd name="connsiteY12" fmla="*/ 544512 h 606981"/>
                <a:gd name="connsiteX13" fmla="*/ 178433 w 449614"/>
                <a:gd name="connsiteY13" fmla="*/ 544512 h 606981"/>
                <a:gd name="connsiteX14" fmla="*/ 156424 w 449614"/>
                <a:gd name="connsiteY14" fmla="*/ 558268 h 606981"/>
                <a:gd name="connsiteX15" fmla="*/ 64459 w 449614"/>
                <a:gd name="connsiteY15" fmla="*/ 605037 h 606981"/>
                <a:gd name="connsiteX16" fmla="*/ 4 w 449614"/>
                <a:gd name="connsiteY16" fmla="*/ 524075 h 606981"/>
                <a:gd name="connsiteX17" fmla="*/ 61708 w 449614"/>
                <a:gd name="connsiteY17" fmla="*/ 445079 h 606981"/>
                <a:gd name="connsiteX18" fmla="*/ 157603 w 449614"/>
                <a:gd name="connsiteY18" fmla="*/ 491455 h 606981"/>
                <a:gd name="connsiteX19" fmla="*/ 171359 w 449614"/>
                <a:gd name="connsiteY19" fmla="*/ 504031 h 606981"/>
                <a:gd name="connsiteX20" fmla="*/ 408740 w 449614"/>
                <a:gd name="connsiteY20" fmla="*/ 504818 h 606981"/>
                <a:gd name="connsiteX21" fmla="*/ 82931 w 449614"/>
                <a:gd name="connsiteY21" fmla="*/ 482809 h 606981"/>
                <a:gd name="connsiteX22" fmla="*/ 40485 w 449614"/>
                <a:gd name="connsiteY22" fmla="*/ 524468 h 606981"/>
                <a:gd name="connsiteX23" fmla="*/ 82537 w 449614"/>
                <a:gd name="connsiteY23" fmla="*/ 566914 h 606981"/>
                <a:gd name="connsiteX24" fmla="*/ 124983 w 449614"/>
                <a:gd name="connsiteY24" fmla="*/ 525254 h 606981"/>
                <a:gd name="connsiteX25" fmla="*/ 82931 w 449614"/>
                <a:gd name="connsiteY25" fmla="*/ 482809 h 606981"/>
                <a:gd name="connsiteX26" fmla="*/ 156424 w 449614"/>
                <a:gd name="connsiteY26" fmla="*/ 39880 h 606981"/>
                <a:gd name="connsiteX27" fmla="*/ 115158 w 449614"/>
                <a:gd name="connsiteY27" fmla="*/ 82719 h 606981"/>
                <a:gd name="connsiteX28" fmla="*/ 157997 w 449614"/>
                <a:gd name="connsiteY28" fmla="*/ 123985 h 606981"/>
                <a:gd name="connsiteX29" fmla="*/ 199656 w 449614"/>
                <a:gd name="connsiteY29" fmla="*/ 81147 h 606981"/>
                <a:gd name="connsiteX30" fmla="*/ 156424 w 449614"/>
                <a:gd name="connsiteY30" fmla="*/ 39880 h 60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49614" h="606981">
                  <a:moveTo>
                    <a:pt x="408740" y="504818"/>
                  </a:moveTo>
                  <a:cubicBezTo>
                    <a:pt x="408740" y="369620"/>
                    <a:pt x="408740" y="236781"/>
                    <a:pt x="408740" y="102763"/>
                  </a:cubicBezTo>
                  <a:cubicBezTo>
                    <a:pt x="353325" y="102763"/>
                    <a:pt x="299089" y="102370"/>
                    <a:pt x="244853" y="103549"/>
                  </a:cubicBezTo>
                  <a:cubicBezTo>
                    <a:pt x="240137" y="103549"/>
                    <a:pt x="233848" y="112195"/>
                    <a:pt x="230704" y="118090"/>
                  </a:cubicBezTo>
                  <a:cubicBezTo>
                    <a:pt x="215377" y="147959"/>
                    <a:pt x="185901" y="166038"/>
                    <a:pt x="152494" y="163680"/>
                  </a:cubicBezTo>
                  <a:cubicBezTo>
                    <a:pt x="117909" y="161322"/>
                    <a:pt x="92756" y="144422"/>
                    <a:pt x="80572" y="111802"/>
                  </a:cubicBezTo>
                  <a:cubicBezTo>
                    <a:pt x="68389" y="78789"/>
                    <a:pt x="74284" y="48133"/>
                    <a:pt x="99437" y="23373"/>
                  </a:cubicBezTo>
                  <a:cubicBezTo>
                    <a:pt x="139525" y="-16321"/>
                    <a:pt x="207910" y="-3745"/>
                    <a:pt x="230704" y="48133"/>
                  </a:cubicBezTo>
                  <a:cubicBezTo>
                    <a:pt x="236207" y="60710"/>
                    <a:pt x="242888" y="63461"/>
                    <a:pt x="255464" y="63461"/>
                  </a:cubicBezTo>
                  <a:cubicBezTo>
                    <a:pt x="310487" y="62675"/>
                    <a:pt x="365509" y="63068"/>
                    <a:pt x="420531" y="63068"/>
                  </a:cubicBezTo>
                  <a:cubicBezTo>
                    <a:pt x="443719" y="63068"/>
                    <a:pt x="449614" y="68570"/>
                    <a:pt x="449614" y="91758"/>
                  </a:cubicBezTo>
                  <a:cubicBezTo>
                    <a:pt x="449614" y="233244"/>
                    <a:pt x="449614" y="374729"/>
                    <a:pt x="449614" y="515822"/>
                  </a:cubicBezTo>
                  <a:cubicBezTo>
                    <a:pt x="449614" y="539010"/>
                    <a:pt x="443719" y="544512"/>
                    <a:pt x="420138" y="544512"/>
                  </a:cubicBezTo>
                  <a:cubicBezTo>
                    <a:pt x="339570" y="544512"/>
                    <a:pt x="259002" y="544905"/>
                    <a:pt x="178433" y="544512"/>
                  </a:cubicBezTo>
                  <a:cubicBezTo>
                    <a:pt x="167429" y="544512"/>
                    <a:pt x="161534" y="547263"/>
                    <a:pt x="156424" y="558268"/>
                  </a:cubicBezTo>
                  <a:cubicBezTo>
                    <a:pt x="140311" y="594818"/>
                    <a:pt x="102974" y="613290"/>
                    <a:pt x="64459" y="605037"/>
                  </a:cubicBezTo>
                  <a:cubicBezTo>
                    <a:pt x="26729" y="597176"/>
                    <a:pt x="-389" y="562984"/>
                    <a:pt x="4" y="524075"/>
                  </a:cubicBezTo>
                  <a:cubicBezTo>
                    <a:pt x="4" y="486739"/>
                    <a:pt x="26336" y="452939"/>
                    <a:pt x="61708" y="445079"/>
                  </a:cubicBezTo>
                  <a:cubicBezTo>
                    <a:pt x="102581" y="435647"/>
                    <a:pt x="139918" y="454118"/>
                    <a:pt x="157603" y="491455"/>
                  </a:cubicBezTo>
                  <a:cubicBezTo>
                    <a:pt x="159962" y="496564"/>
                    <a:pt x="166643" y="504031"/>
                    <a:pt x="171359" y="504031"/>
                  </a:cubicBezTo>
                  <a:cubicBezTo>
                    <a:pt x="249962" y="505210"/>
                    <a:pt x="328565" y="504818"/>
                    <a:pt x="408740" y="504818"/>
                  </a:cubicBezTo>
                  <a:close/>
                  <a:moveTo>
                    <a:pt x="82931" y="482809"/>
                  </a:moveTo>
                  <a:cubicBezTo>
                    <a:pt x="58564" y="482809"/>
                    <a:pt x="40485" y="500101"/>
                    <a:pt x="40485" y="524468"/>
                  </a:cubicBezTo>
                  <a:cubicBezTo>
                    <a:pt x="40485" y="548835"/>
                    <a:pt x="58171" y="566914"/>
                    <a:pt x="82537" y="566914"/>
                  </a:cubicBezTo>
                  <a:cubicBezTo>
                    <a:pt x="106511" y="566914"/>
                    <a:pt x="124983" y="548835"/>
                    <a:pt x="124983" y="525254"/>
                  </a:cubicBezTo>
                  <a:cubicBezTo>
                    <a:pt x="124983" y="501280"/>
                    <a:pt x="107298" y="483202"/>
                    <a:pt x="82931" y="482809"/>
                  </a:cubicBezTo>
                  <a:close/>
                  <a:moveTo>
                    <a:pt x="156424" y="39880"/>
                  </a:moveTo>
                  <a:cubicBezTo>
                    <a:pt x="132057" y="40273"/>
                    <a:pt x="114765" y="58352"/>
                    <a:pt x="115158" y="82719"/>
                  </a:cubicBezTo>
                  <a:cubicBezTo>
                    <a:pt x="115551" y="107086"/>
                    <a:pt x="133630" y="124378"/>
                    <a:pt x="157997" y="123985"/>
                  </a:cubicBezTo>
                  <a:cubicBezTo>
                    <a:pt x="181970" y="123592"/>
                    <a:pt x="200049" y="105514"/>
                    <a:pt x="199656" y="81147"/>
                  </a:cubicBezTo>
                  <a:cubicBezTo>
                    <a:pt x="198870" y="57566"/>
                    <a:pt x="180398" y="39880"/>
                    <a:pt x="156424" y="39880"/>
                  </a:cubicBezTo>
                  <a:close/>
                </a:path>
              </a:pathLst>
            </a:custGeom>
            <a:solidFill>
              <a:schemeClr val="accent2"/>
            </a:solidFill>
            <a:ln w="3926" cap="flat">
              <a:noFill/>
              <a:prstDash val="solid"/>
              <a:miter/>
            </a:ln>
          </p:spPr>
          <p:txBody>
            <a:bodyPr rtlCol="0" anchor="ctr"/>
            <a:lstStyle/>
            <a:p>
              <a:endParaRPr lang="en-US"/>
            </a:p>
          </p:txBody>
        </p:sp>
        <p:sp>
          <p:nvSpPr>
            <p:cNvPr id="83" name="Freeform: Shape 18">
              <a:extLst>
                <a:ext uri="{FF2B5EF4-FFF2-40B4-BE49-F238E27FC236}">
                  <a16:creationId xmlns:a16="http://schemas.microsoft.com/office/drawing/2014/main" id="{ED610146-DE4A-6B33-F73F-6CED8FF39CE9}"/>
                </a:ext>
              </a:extLst>
            </p:cNvPr>
            <p:cNvSpPr/>
            <p:nvPr/>
          </p:nvSpPr>
          <p:spPr>
            <a:xfrm>
              <a:off x="5279074" y="1700703"/>
              <a:ext cx="1080631" cy="353922"/>
            </a:xfrm>
            <a:custGeom>
              <a:avLst/>
              <a:gdLst>
                <a:gd name="connsiteX0" fmla="*/ 917696 w 1080631"/>
                <a:gd name="connsiteY0" fmla="*/ 62303 h 353922"/>
                <a:gd name="connsiteX1" fmla="*/ 1025775 w 1080631"/>
                <a:gd name="connsiteY1" fmla="*/ 4923 h 353922"/>
                <a:gd name="connsiteX2" fmla="*/ 1080404 w 1080631"/>
                <a:gd name="connsiteY2" fmla="*/ 86670 h 353922"/>
                <a:gd name="connsiteX3" fmla="*/ 1015163 w 1080631"/>
                <a:gd name="connsiteY3" fmla="*/ 162915 h 353922"/>
                <a:gd name="connsiteX4" fmla="*/ 925556 w 1080631"/>
                <a:gd name="connsiteY4" fmla="*/ 118111 h 353922"/>
                <a:gd name="connsiteX5" fmla="*/ 899617 w 1080631"/>
                <a:gd name="connsiteY5" fmla="*/ 101605 h 353922"/>
                <a:gd name="connsiteX6" fmla="*/ 675598 w 1080631"/>
                <a:gd name="connsiteY6" fmla="*/ 102391 h 353922"/>
                <a:gd name="connsiteX7" fmla="*/ 638655 w 1080631"/>
                <a:gd name="connsiteY7" fmla="*/ 111430 h 353922"/>
                <a:gd name="connsiteX8" fmla="*/ 315203 w 1080631"/>
                <a:gd name="connsiteY8" fmla="*/ 279641 h 353922"/>
                <a:gd name="connsiteX9" fmla="*/ 268827 w 1080631"/>
                <a:gd name="connsiteY9" fmla="*/ 290645 h 353922"/>
                <a:gd name="connsiteX10" fmla="*/ 176468 w 1080631"/>
                <a:gd name="connsiteY10" fmla="*/ 291038 h 353922"/>
                <a:gd name="connsiteX11" fmla="*/ 156424 w 1080631"/>
                <a:gd name="connsiteY11" fmla="*/ 304401 h 353922"/>
                <a:gd name="connsiteX12" fmla="*/ 63280 w 1080631"/>
                <a:gd name="connsiteY12" fmla="*/ 351956 h 353922"/>
                <a:gd name="connsiteX13" fmla="*/ 4 w 1080631"/>
                <a:gd name="connsiteY13" fmla="*/ 272567 h 353922"/>
                <a:gd name="connsiteX14" fmla="*/ 62494 w 1080631"/>
                <a:gd name="connsiteY14" fmla="*/ 192391 h 353922"/>
                <a:gd name="connsiteX15" fmla="*/ 156424 w 1080631"/>
                <a:gd name="connsiteY15" fmla="*/ 238767 h 353922"/>
                <a:gd name="connsiteX16" fmla="*/ 176468 w 1080631"/>
                <a:gd name="connsiteY16" fmla="*/ 252130 h 353922"/>
                <a:gd name="connsiteX17" fmla="*/ 272757 w 1080631"/>
                <a:gd name="connsiteY17" fmla="*/ 251344 h 353922"/>
                <a:gd name="connsiteX18" fmla="*/ 298696 w 1080631"/>
                <a:gd name="connsiteY18" fmla="*/ 243876 h 353922"/>
                <a:gd name="connsiteX19" fmla="*/ 629222 w 1080631"/>
                <a:gd name="connsiteY19" fmla="*/ 71736 h 353922"/>
                <a:gd name="connsiteX20" fmla="*/ 666166 w 1080631"/>
                <a:gd name="connsiteY20" fmla="*/ 62696 h 353922"/>
                <a:gd name="connsiteX21" fmla="*/ 917696 w 1080631"/>
                <a:gd name="connsiteY21" fmla="*/ 62303 h 353922"/>
                <a:gd name="connsiteX22" fmla="*/ 1040316 w 1080631"/>
                <a:gd name="connsiteY22" fmla="*/ 81168 h 353922"/>
                <a:gd name="connsiteX23" fmla="*/ 997085 w 1080631"/>
                <a:gd name="connsiteY23" fmla="*/ 39901 h 353922"/>
                <a:gd name="connsiteX24" fmla="*/ 955818 w 1080631"/>
                <a:gd name="connsiteY24" fmla="*/ 83526 h 353922"/>
                <a:gd name="connsiteX25" fmla="*/ 999050 w 1080631"/>
                <a:gd name="connsiteY25" fmla="*/ 124793 h 353922"/>
                <a:gd name="connsiteX26" fmla="*/ 1040316 w 1080631"/>
                <a:gd name="connsiteY26" fmla="*/ 81168 h 353922"/>
                <a:gd name="connsiteX27" fmla="*/ 123018 w 1080631"/>
                <a:gd name="connsiteY27" fmla="*/ 272174 h 353922"/>
                <a:gd name="connsiteX28" fmla="*/ 80965 w 1080631"/>
                <a:gd name="connsiteY28" fmla="*/ 230514 h 353922"/>
                <a:gd name="connsiteX29" fmla="*/ 38913 w 1080631"/>
                <a:gd name="connsiteY29" fmla="*/ 272174 h 353922"/>
                <a:gd name="connsiteX30" fmla="*/ 80965 w 1080631"/>
                <a:gd name="connsiteY30" fmla="*/ 314226 h 353922"/>
                <a:gd name="connsiteX31" fmla="*/ 123018 w 1080631"/>
                <a:gd name="connsiteY31" fmla="*/ 272174 h 35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80631" h="353922">
                  <a:moveTo>
                    <a:pt x="917696" y="62303"/>
                  </a:moveTo>
                  <a:cubicBezTo>
                    <a:pt x="939704" y="10425"/>
                    <a:pt x="980185" y="-10405"/>
                    <a:pt x="1025775" y="4923"/>
                  </a:cubicBezTo>
                  <a:cubicBezTo>
                    <a:pt x="1060753" y="16713"/>
                    <a:pt x="1083155" y="50513"/>
                    <a:pt x="1080404" y="86670"/>
                  </a:cubicBezTo>
                  <a:cubicBezTo>
                    <a:pt x="1077653" y="125579"/>
                    <a:pt x="1052107" y="155055"/>
                    <a:pt x="1015163" y="162915"/>
                  </a:cubicBezTo>
                  <a:cubicBezTo>
                    <a:pt x="979399" y="170382"/>
                    <a:pt x="940098" y="152304"/>
                    <a:pt x="925556" y="118111"/>
                  </a:cubicBezTo>
                  <a:cubicBezTo>
                    <a:pt x="919661" y="104356"/>
                    <a:pt x="912586" y="101605"/>
                    <a:pt x="899617" y="101605"/>
                  </a:cubicBezTo>
                  <a:cubicBezTo>
                    <a:pt x="824944" y="101998"/>
                    <a:pt x="750271" y="101605"/>
                    <a:pt x="675598" y="102391"/>
                  </a:cubicBezTo>
                  <a:cubicBezTo>
                    <a:pt x="663022" y="102391"/>
                    <a:pt x="649659" y="105535"/>
                    <a:pt x="638655" y="111430"/>
                  </a:cubicBezTo>
                  <a:cubicBezTo>
                    <a:pt x="530575" y="167238"/>
                    <a:pt x="423282" y="224226"/>
                    <a:pt x="315203" y="279641"/>
                  </a:cubicBezTo>
                  <a:cubicBezTo>
                    <a:pt x="301447" y="286715"/>
                    <a:pt x="284547" y="289859"/>
                    <a:pt x="268827" y="290645"/>
                  </a:cubicBezTo>
                  <a:cubicBezTo>
                    <a:pt x="238172" y="292217"/>
                    <a:pt x="207123" y="291431"/>
                    <a:pt x="176468" y="291038"/>
                  </a:cubicBezTo>
                  <a:cubicBezTo>
                    <a:pt x="165464" y="290645"/>
                    <a:pt x="160748" y="294182"/>
                    <a:pt x="156424" y="304401"/>
                  </a:cubicBezTo>
                  <a:cubicBezTo>
                    <a:pt x="139918" y="342130"/>
                    <a:pt x="102974" y="360209"/>
                    <a:pt x="63280" y="351956"/>
                  </a:cubicBezTo>
                  <a:cubicBezTo>
                    <a:pt x="26729" y="344488"/>
                    <a:pt x="4" y="310689"/>
                    <a:pt x="4" y="272567"/>
                  </a:cubicBezTo>
                  <a:cubicBezTo>
                    <a:pt x="-389" y="234051"/>
                    <a:pt x="26336" y="200252"/>
                    <a:pt x="62494" y="192391"/>
                  </a:cubicBezTo>
                  <a:cubicBezTo>
                    <a:pt x="102188" y="183745"/>
                    <a:pt x="139918" y="201824"/>
                    <a:pt x="156424" y="238767"/>
                  </a:cubicBezTo>
                  <a:cubicBezTo>
                    <a:pt x="160748" y="248593"/>
                    <a:pt x="165464" y="252130"/>
                    <a:pt x="176468" y="252130"/>
                  </a:cubicBezTo>
                  <a:cubicBezTo>
                    <a:pt x="208695" y="251344"/>
                    <a:pt x="240530" y="252523"/>
                    <a:pt x="272757" y="251344"/>
                  </a:cubicBezTo>
                  <a:cubicBezTo>
                    <a:pt x="281403" y="250951"/>
                    <a:pt x="290836" y="248200"/>
                    <a:pt x="298696" y="243876"/>
                  </a:cubicBezTo>
                  <a:cubicBezTo>
                    <a:pt x="408740" y="186496"/>
                    <a:pt x="518785" y="128723"/>
                    <a:pt x="629222" y="71736"/>
                  </a:cubicBezTo>
                  <a:cubicBezTo>
                    <a:pt x="640226" y="65840"/>
                    <a:pt x="653982" y="62696"/>
                    <a:pt x="666166" y="62696"/>
                  </a:cubicBezTo>
                  <a:cubicBezTo>
                    <a:pt x="749092" y="61910"/>
                    <a:pt x="832804" y="62303"/>
                    <a:pt x="917696" y="62303"/>
                  </a:cubicBezTo>
                  <a:close/>
                  <a:moveTo>
                    <a:pt x="1040316" y="81168"/>
                  </a:moveTo>
                  <a:cubicBezTo>
                    <a:pt x="1039923" y="57194"/>
                    <a:pt x="1021059" y="39115"/>
                    <a:pt x="997085" y="39901"/>
                  </a:cubicBezTo>
                  <a:cubicBezTo>
                    <a:pt x="973504" y="40687"/>
                    <a:pt x="955425" y="59552"/>
                    <a:pt x="955818" y="83526"/>
                  </a:cubicBezTo>
                  <a:cubicBezTo>
                    <a:pt x="956211" y="107107"/>
                    <a:pt x="975076" y="125186"/>
                    <a:pt x="999050" y="124793"/>
                  </a:cubicBezTo>
                  <a:cubicBezTo>
                    <a:pt x="1023417" y="124007"/>
                    <a:pt x="1040709" y="105928"/>
                    <a:pt x="1040316" y="81168"/>
                  </a:cubicBezTo>
                  <a:close/>
                  <a:moveTo>
                    <a:pt x="123018" y="272174"/>
                  </a:moveTo>
                  <a:cubicBezTo>
                    <a:pt x="123018" y="247807"/>
                    <a:pt x="106118" y="230514"/>
                    <a:pt x="80965" y="230514"/>
                  </a:cubicBezTo>
                  <a:cubicBezTo>
                    <a:pt x="56205" y="230514"/>
                    <a:pt x="38913" y="247414"/>
                    <a:pt x="38913" y="272174"/>
                  </a:cubicBezTo>
                  <a:cubicBezTo>
                    <a:pt x="38913" y="296540"/>
                    <a:pt x="56205" y="313833"/>
                    <a:pt x="80965" y="314226"/>
                  </a:cubicBezTo>
                  <a:cubicBezTo>
                    <a:pt x="105332" y="314226"/>
                    <a:pt x="123018" y="296540"/>
                    <a:pt x="123018" y="272174"/>
                  </a:cubicBezTo>
                  <a:close/>
                </a:path>
              </a:pathLst>
            </a:custGeom>
            <a:solidFill>
              <a:schemeClr val="accent2"/>
            </a:solidFill>
            <a:ln w="3926" cap="flat">
              <a:noFill/>
              <a:prstDash val="solid"/>
              <a:miter/>
            </a:ln>
          </p:spPr>
          <p:txBody>
            <a:bodyPr rtlCol="0" anchor="ctr"/>
            <a:lstStyle/>
            <a:p>
              <a:endParaRPr lang="en-US"/>
            </a:p>
          </p:txBody>
        </p:sp>
        <p:sp>
          <p:nvSpPr>
            <p:cNvPr id="84" name="Freeform: Shape 19">
              <a:extLst>
                <a:ext uri="{FF2B5EF4-FFF2-40B4-BE49-F238E27FC236}">
                  <a16:creationId xmlns:a16="http://schemas.microsoft.com/office/drawing/2014/main" id="{4157E567-6822-FF86-1BF5-277D30AE6566}"/>
                </a:ext>
              </a:extLst>
            </p:cNvPr>
            <p:cNvSpPr/>
            <p:nvPr/>
          </p:nvSpPr>
          <p:spPr>
            <a:xfrm>
              <a:off x="5782799" y="4201835"/>
              <a:ext cx="671343" cy="857412"/>
            </a:xfrm>
            <a:custGeom>
              <a:avLst/>
              <a:gdLst>
                <a:gd name="connsiteX0" fmla="*/ 208817 w 671343"/>
                <a:gd name="connsiteY0" fmla="*/ 101624 h 857412"/>
                <a:gd name="connsiteX1" fmla="*/ 198991 w 671343"/>
                <a:gd name="connsiteY1" fmla="*/ 101624 h 857412"/>
                <a:gd name="connsiteX2" fmla="*/ 148685 w 671343"/>
                <a:gd name="connsiteY2" fmla="*/ 127170 h 857412"/>
                <a:gd name="connsiteX3" fmla="*/ 56327 w 671343"/>
                <a:gd name="connsiteY3" fmla="*/ 159790 h 857412"/>
                <a:gd name="connsiteX4" fmla="*/ 125 w 671343"/>
                <a:gd name="connsiteY4" fmla="*/ 75292 h 857412"/>
                <a:gd name="connsiteX5" fmla="*/ 63401 w 671343"/>
                <a:gd name="connsiteY5" fmla="*/ 1798 h 857412"/>
                <a:gd name="connsiteX6" fmla="*/ 153794 w 671343"/>
                <a:gd name="connsiteY6" fmla="*/ 44243 h 857412"/>
                <a:gd name="connsiteX7" fmla="*/ 183271 w 671343"/>
                <a:gd name="connsiteY7" fmla="*/ 61536 h 857412"/>
                <a:gd name="connsiteX8" fmla="*/ 257944 w 671343"/>
                <a:gd name="connsiteY8" fmla="*/ 61143 h 857412"/>
                <a:gd name="connsiteX9" fmla="*/ 295673 w 671343"/>
                <a:gd name="connsiteY9" fmla="*/ 84724 h 857412"/>
                <a:gd name="connsiteX10" fmla="*/ 567247 w 671343"/>
                <a:gd name="connsiteY10" fmla="*/ 673854 h 857412"/>
                <a:gd name="connsiteX11" fmla="*/ 595544 w 671343"/>
                <a:gd name="connsiteY11" fmla="*/ 693898 h 857412"/>
                <a:gd name="connsiteX12" fmla="*/ 670610 w 671343"/>
                <a:gd name="connsiteY12" fmla="*/ 766606 h 857412"/>
                <a:gd name="connsiteX13" fmla="*/ 618339 w 671343"/>
                <a:gd name="connsiteY13" fmla="*/ 851890 h 857412"/>
                <a:gd name="connsiteX14" fmla="*/ 521264 w 671343"/>
                <a:gd name="connsiteY14" fmla="*/ 821235 h 857412"/>
                <a:gd name="connsiteX15" fmla="*/ 529124 w 671343"/>
                <a:gd name="connsiteY15" fmla="*/ 720230 h 857412"/>
                <a:gd name="connsiteX16" fmla="*/ 533447 w 671343"/>
                <a:gd name="connsiteY16" fmla="*/ 693505 h 857412"/>
                <a:gd name="connsiteX17" fmla="*/ 267376 w 671343"/>
                <a:gd name="connsiteY17" fmla="*/ 116951 h 857412"/>
                <a:gd name="connsiteX18" fmla="*/ 242223 w 671343"/>
                <a:gd name="connsiteY18" fmla="*/ 100838 h 857412"/>
                <a:gd name="connsiteX19" fmla="*/ 208817 w 671343"/>
                <a:gd name="connsiteY19" fmla="*/ 101624 h 857412"/>
                <a:gd name="connsiteX20" fmla="*/ 546810 w 671343"/>
                <a:gd name="connsiteY20" fmla="*/ 774073 h 857412"/>
                <a:gd name="connsiteX21" fmla="*/ 587291 w 671343"/>
                <a:gd name="connsiteY21" fmla="*/ 818484 h 857412"/>
                <a:gd name="connsiteX22" fmla="*/ 631308 w 671343"/>
                <a:gd name="connsiteY22" fmla="*/ 777610 h 857412"/>
                <a:gd name="connsiteX23" fmla="*/ 590828 w 671343"/>
                <a:gd name="connsiteY23" fmla="*/ 732806 h 857412"/>
                <a:gd name="connsiteX24" fmla="*/ 546810 w 671343"/>
                <a:gd name="connsiteY24" fmla="*/ 774073 h 857412"/>
                <a:gd name="connsiteX25" fmla="*/ 82266 w 671343"/>
                <a:gd name="connsiteY25" fmla="*/ 123632 h 857412"/>
                <a:gd name="connsiteX26" fmla="*/ 123532 w 671343"/>
                <a:gd name="connsiteY26" fmla="*/ 81187 h 857412"/>
                <a:gd name="connsiteX27" fmla="*/ 81087 w 671343"/>
                <a:gd name="connsiteY27" fmla="*/ 39920 h 857412"/>
                <a:gd name="connsiteX28" fmla="*/ 39820 w 671343"/>
                <a:gd name="connsiteY28" fmla="*/ 82366 h 857412"/>
                <a:gd name="connsiteX29" fmla="*/ 82266 w 671343"/>
                <a:gd name="connsiteY29" fmla="*/ 123632 h 8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1343" h="857412">
                  <a:moveTo>
                    <a:pt x="208817" y="101624"/>
                  </a:moveTo>
                  <a:cubicBezTo>
                    <a:pt x="205673" y="101624"/>
                    <a:pt x="202135" y="102017"/>
                    <a:pt x="198991" y="101624"/>
                  </a:cubicBezTo>
                  <a:cubicBezTo>
                    <a:pt x="176589" y="98872"/>
                    <a:pt x="160476" y="102410"/>
                    <a:pt x="148685" y="127170"/>
                  </a:cubicBezTo>
                  <a:cubicBezTo>
                    <a:pt x="133358" y="159397"/>
                    <a:pt x="91305" y="171187"/>
                    <a:pt x="56327" y="159790"/>
                  </a:cubicBezTo>
                  <a:cubicBezTo>
                    <a:pt x="19383" y="147606"/>
                    <a:pt x="-1840" y="116165"/>
                    <a:pt x="125" y="75292"/>
                  </a:cubicBezTo>
                  <a:cubicBezTo>
                    <a:pt x="2091" y="39920"/>
                    <a:pt x="28816" y="8872"/>
                    <a:pt x="63401" y="1798"/>
                  </a:cubicBezTo>
                  <a:cubicBezTo>
                    <a:pt x="101130" y="-5670"/>
                    <a:pt x="138860" y="10444"/>
                    <a:pt x="153794" y="44243"/>
                  </a:cubicBezTo>
                  <a:cubicBezTo>
                    <a:pt x="160476" y="59178"/>
                    <a:pt x="169122" y="62322"/>
                    <a:pt x="183271" y="61536"/>
                  </a:cubicBezTo>
                  <a:cubicBezTo>
                    <a:pt x="208031" y="60750"/>
                    <a:pt x="233184" y="62322"/>
                    <a:pt x="257944" y="61143"/>
                  </a:cubicBezTo>
                  <a:cubicBezTo>
                    <a:pt x="276808" y="60357"/>
                    <a:pt x="287420" y="67038"/>
                    <a:pt x="295673" y="84724"/>
                  </a:cubicBezTo>
                  <a:cubicBezTo>
                    <a:pt x="385674" y="281232"/>
                    <a:pt x="476853" y="477346"/>
                    <a:pt x="567247" y="673854"/>
                  </a:cubicBezTo>
                  <a:cubicBezTo>
                    <a:pt x="573142" y="686431"/>
                    <a:pt x="579037" y="693505"/>
                    <a:pt x="595544" y="693898"/>
                  </a:cubicBezTo>
                  <a:cubicBezTo>
                    <a:pt x="635239" y="695077"/>
                    <a:pt x="664715" y="725732"/>
                    <a:pt x="670610" y="766606"/>
                  </a:cubicBezTo>
                  <a:cubicBezTo>
                    <a:pt x="675719" y="802763"/>
                    <a:pt x="653710" y="838528"/>
                    <a:pt x="618339" y="851890"/>
                  </a:cubicBezTo>
                  <a:cubicBezTo>
                    <a:pt x="582181" y="865646"/>
                    <a:pt x="542880" y="853069"/>
                    <a:pt x="521264" y="821235"/>
                  </a:cubicBezTo>
                  <a:cubicBezTo>
                    <a:pt x="499648" y="789401"/>
                    <a:pt x="502399" y="747348"/>
                    <a:pt x="529124" y="720230"/>
                  </a:cubicBezTo>
                  <a:cubicBezTo>
                    <a:pt x="538164" y="711191"/>
                    <a:pt x="538950" y="704902"/>
                    <a:pt x="533447" y="693505"/>
                  </a:cubicBezTo>
                  <a:cubicBezTo>
                    <a:pt x="444233" y="501320"/>
                    <a:pt x="355805" y="309136"/>
                    <a:pt x="267376" y="116951"/>
                  </a:cubicBezTo>
                  <a:cubicBezTo>
                    <a:pt x="261874" y="105161"/>
                    <a:pt x="255978" y="99266"/>
                    <a:pt x="242223" y="100838"/>
                  </a:cubicBezTo>
                  <a:cubicBezTo>
                    <a:pt x="231219" y="102410"/>
                    <a:pt x="219821" y="101624"/>
                    <a:pt x="208817" y="101624"/>
                  </a:cubicBezTo>
                  <a:close/>
                  <a:moveTo>
                    <a:pt x="546810" y="774073"/>
                  </a:moveTo>
                  <a:cubicBezTo>
                    <a:pt x="546024" y="797654"/>
                    <a:pt x="564496" y="817698"/>
                    <a:pt x="587291" y="818484"/>
                  </a:cubicBezTo>
                  <a:cubicBezTo>
                    <a:pt x="610085" y="819270"/>
                    <a:pt x="630915" y="800405"/>
                    <a:pt x="631308" y="777610"/>
                  </a:cubicBezTo>
                  <a:cubicBezTo>
                    <a:pt x="632094" y="754422"/>
                    <a:pt x="613230" y="733593"/>
                    <a:pt x="590828" y="732806"/>
                  </a:cubicBezTo>
                  <a:cubicBezTo>
                    <a:pt x="567640" y="732021"/>
                    <a:pt x="547203" y="751278"/>
                    <a:pt x="546810" y="774073"/>
                  </a:cubicBezTo>
                  <a:close/>
                  <a:moveTo>
                    <a:pt x="82266" y="123632"/>
                  </a:moveTo>
                  <a:cubicBezTo>
                    <a:pt x="106633" y="123632"/>
                    <a:pt x="123532" y="105947"/>
                    <a:pt x="123532" y="81187"/>
                  </a:cubicBezTo>
                  <a:cubicBezTo>
                    <a:pt x="123532" y="56427"/>
                    <a:pt x="105847" y="39920"/>
                    <a:pt x="81087" y="39920"/>
                  </a:cubicBezTo>
                  <a:cubicBezTo>
                    <a:pt x="56720" y="40313"/>
                    <a:pt x="39427" y="57606"/>
                    <a:pt x="39820" y="82366"/>
                  </a:cubicBezTo>
                  <a:cubicBezTo>
                    <a:pt x="39820" y="106733"/>
                    <a:pt x="57506" y="124026"/>
                    <a:pt x="82266" y="123632"/>
                  </a:cubicBezTo>
                  <a:close/>
                </a:path>
              </a:pathLst>
            </a:custGeom>
            <a:solidFill>
              <a:schemeClr val="accent2"/>
            </a:solidFill>
            <a:ln w="3926" cap="flat">
              <a:noFill/>
              <a:prstDash val="solid"/>
              <a:miter/>
            </a:ln>
          </p:spPr>
          <p:txBody>
            <a:bodyPr rtlCol="0" anchor="ctr"/>
            <a:lstStyle/>
            <a:p>
              <a:endParaRPr lang="en-US"/>
            </a:p>
          </p:txBody>
        </p:sp>
        <p:sp>
          <p:nvSpPr>
            <p:cNvPr id="85" name="Freeform: Shape 20">
              <a:extLst>
                <a:ext uri="{FF2B5EF4-FFF2-40B4-BE49-F238E27FC236}">
                  <a16:creationId xmlns:a16="http://schemas.microsoft.com/office/drawing/2014/main" id="{CC35ECB7-7DED-EB3B-9CDA-2BC78A3CA449}"/>
                </a:ext>
              </a:extLst>
            </p:cNvPr>
            <p:cNvSpPr/>
            <p:nvPr/>
          </p:nvSpPr>
          <p:spPr>
            <a:xfrm>
              <a:off x="7490573" y="3346068"/>
              <a:ext cx="545938" cy="798931"/>
            </a:xfrm>
            <a:custGeom>
              <a:avLst/>
              <a:gdLst>
                <a:gd name="connsiteX0" fmla="*/ 444112 w 545938"/>
                <a:gd name="connsiteY0" fmla="*/ 309701 h 798931"/>
                <a:gd name="connsiteX1" fmla="*/ 444505 w 545938"/>
                <a:gd name="connsiteY1" fmla="*/ 178041 h 798931"/>
                <a:gd name="connsiteX2" fmla="*/ 430356 w 545938"/>
                <a:gd name="connsiteY2" fmla="*/ 156032 h 798931"/>
                <a:gd name="connsiteX3" fmla="*/ 383980 w 545938"/>
                <a:gd name="connsiteY3" fmla="*/ 62101 h 798931"/>
                <a:gd name="connsiteX4" fmla="*/ 462190 w 545938"/>
                <a:gd name="connsiteY4" fmla="*/ 4 h 798931"/>
                <a:gd name="connsiteX5" fmla="*/ 543938 w 545938"/>
                <a:gd name="connsiteY5" fmla="*/ 62887 h 798931"/>
                <a:gd name="connsiteX6" fmla="*/ 498348 w 545938"/>
                <a:gd name="connsiteY6" fmla="*/ 155639 h 798931"/>
                <a:gd name="connsiteX7" fmla="*/ 484199 w 545938"/>
                <a:gd name="connsiteY7" fmla="*/ 179220 h 798931"/>
                <a:gd name="connsiteX8" fmla="*/ 483806 w 545938"/>
                <a:gd name="connsiteY8" fmla="*/ 448042 h 798931"/>
                <a:gd name="connsiteX9" fmla="*/ 472409 w 545938"/>
                <a:gd name="connsiteY9" fmla="*/ 484200 h 798931"/>
                <a:gd name="connsiteX10" fmla="*/ 312452 w 545938"/>
                <a:gd name="connsiteY10" fmla="*/ 717258 h 798931"/>
                <a:gd name="connsiteX11" fmla="*/ 277080 w 545938"/>
                <a:gd name="connsiteY11" fmla="*/ 736123 h 798931"/>
                <a:gd name="connsiteX12" fmla="*/ 178826 w 545938"/>
                <a:gd name="connsiteY12" fmla="*/ 735730 h 798931"/>
                <a:gd name="connsiteX13" fmla="*/ 156818 w 545938"/>
                <a:gd name="connsiteY13" fmla="*/ 749092 h 798931"/>
                <a:gd name="connsiteX14" fmla="*/ 65638 w 545938"/>
                <a:gd name="connsiteY14" fmla="*/ 797040 h 798931"/>
                <a:gd name="connsiteX15" fmla="*/ 4 w 545938"/>
                <a:gd name="connsiteY15" fmla="*/ 717258 h 798931"/>
                <a:gd name="connsiteX16" fmla="*/ 64459 w 545938"/>
                <a:gd name="connsiteY16" fmla="*/ 637083 h 798931"/>
                <a:gd name="connsiteX17" fmla="*/ 157211 w 545938"/>
                <a:gd name="connsiteY17" fmla="*/ 684637 h 798931"/>
                <a:gd name="connsiteX18" fmla="*/ 175682 w 545938"/>
                <a:gd name="connsiteY18" fmla="*/ 696821 h 798931"/>
                <a:gd name="connsiteX19" fmla="*/ 266076 w 545938"/>
                <a:gd name="connsiteY19" fmla="*/ 696035 h 798931"/>
                <a:gd name="connsiteX20" fmla="*/ 284941 w 545938"/>
                <a:gd name="connsiteY20" fmla="*/ 686210 h 798931"/>
                <a:gd name="connsiteX21" fmla="*/ 437824 w 545938"/>
                <a:gd name="connsiteY21" fmla="*/ 465335 h 798931"/>
                <a:gd name="connsiteX22" fmla="*/ 443719 w 545938"/>
                <a:gd name="connsiteY22" fmla="*/ 441361 h 798931"/>
                <a:gd name="connsiteX23" fmla="*/ 444112 w 545938"/>
                <a:gd name="connsiteY23" fmla="*/ 309701 h 798931"/>
                <a:gd name="connsiteX24" fmla="*/ 124197 w 545938"/>
                <a:gd name="connsiteY24" fmla="*/ 715686 h 798931"/>
                <a:gd name="connsiteX25" fmla="*/ 81358 w 545938"/>
                <a:gd name="connsiteY25" fmla="*/ 673633 h 798931"/>
                <a:gd name="connsiteX26" fmla="*/ 39699 w 545938"/>
                <a:gd name="connsiteY26" fmla="*/ 716865 h 798931"/>
                <a:gd name="connsiteX27" fmla="*/ 82538 w 545938"/>
                <a:gd name="connsiteY27" fmla="*/ 758525 h 798931"/>
                <a:gd name="connsiteX28" fmla="*/ 124197 w 545938"/>
                <a:gd name="connsiteY28" fmla="*/ 715686 h 798931"/>
                <a:gd name="connsiteX29" fmla="*/ 505815 w 545938"/>
                <a:gd name="connsiteY29" fmla="*/ 81752 h 798931"/>
                <a:gd name="connsiteX30" fmla="*/ 464156 w 545938"/>
                <a:gd name="connsiteY30" fmla="*/ 39306 h 798931"/>
                <a:gd name="connsiteX31" fmla="*/ 422103 w 545938"/>
                <a:gd name="connsiteY31" fmla="*/ 80966 h 798931"/>
                <a:gd name="connsiteX32" fmla="*/ 463370 w 545938"/>
                <a:gd name="connsiteY32" fmla="*/ 123018 h 798931"/>
                <a:gd name="connsiteX33" fmla="*/ 505815 w 545938"/>
                <a:gd name="connsiteY33" fmla="*/ 81752 h 79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5938" h="798931">
                  <a:moveTo>
                    <a:pt x="444112" y="309701"/>
                  </a:moveTo>
                  <a:cubicBezTo>
                    <a:pt x="444112" y="265683"/>
                    <a:pt x="443719" y="222058"/>
                    <a:pt x="444505" y="178041"/>
                  </a:cubicBezTo>
                  <a:cubicBezTo>
                    <a:pt x="444505" y="167036"/>
                    <a:pt x="441754" y="161141"/>
                    <a:pt x="430356" y="156032"/>
                  </a:cubicBezTo>
                  <a:cubicBezTo>
                    <a:pt x="393020" y="139525"/>
                    <a:pt x="375334" y="102582"/>
                    <a:pt x="383980" y="62101"/>
                  </a:cubicBezTo>
                  <a:cubicBezTo>
                    <a:pt x="391448" y="26337"/>
                    <a:pt x="424461" y="398"/>
                    <a:pt x="462190" y="4"/>
                  </a:cubicBezTo>
                  <a:cubicBezTo>
                    <a:pt x="502671" y="-389"/>
                    <a:pt x="535291" y="25157"/>
                    <a:pt x="543938" y="62887"/>
                  </a:cubicBezTo>
                  <a:cubicBezTo>
                    <a:pt x="552191" y="101010"/>
                    <a:pt x="534505" y="139525"/>
                    <a:pt x="498348" y="155639"/>
                  </a:cubicBezTo>
                  <a:cubicBezTo>
                    <a:pt x="486164" y="161141"/>
                    <a:pt x="483806" y="167822"/>
                    <a:pt x="484199" y="179220"/>
                  </a:cubicBezTo>
                  <a:cubicBezTo>
                    <a:pt x="484592" y="268827"/>
                    <a:pt x="484986" y="358435"/>
                    <a:pt x="483806" y="448042"/>
                  </a:cubicBezTo>
                  <a:cubicBezTo>
                    <a:pt x="483806" y="460226"/>
                    <a:pt x="479483" y="473981"/>
                    <a:pt x="472409" y="484200"/>
                  </a:cubicBezTo>
                  <a:cubicBezTo>
                    <a:pt x="419745" y="562017"/>
                    <a:pt x="365509" y="639441"/>
                    <a:pt x="312452" y="717258"/>
                  </a:cubicBezTo>
                  <a:cubicBezTo>
                    <a:pt x="303412" y="730620"/>
                    <a:pt x="293587" y="736516"/>
                    <a:pt x="277080" y="736123"/>
                  </a:cubicBezTo>
                  <a:cubicBezTo>
                    <a:pt x="244460" y="734944"/>
                    <a:pt x="211446" y="736123"/>
                    <a:pt x="178826" y="735730"/>
                  </a:cubicBezTo>
                  <a:cubicBezTo>
                    <a:pt x="168215" y="735730"/>
                    <a:pt x="161534" y="737302"/>
                    <a:pt x="156818" y="749092"/>
                  </a:cubicBezTo>
                  <a:cubicBezTo>
                    <a:pt x="141097" y="786036"/>
                    <a:pt x="102974" y="805293"/>
                    <a:pt x="65638" y="797040"/>
                  </a:cubicBezTo>
                  <a:cubicBezTo>
                    <a:pt x="26729" y="788394"/>
                    <a:pt x="397" y="756166"/>
                    <a:pt x="4" y="717258"/>
                  </a:cubicBezTo>
                  <a:cubicBezTo>
                    <a:pt x="-389" y="678349"/>
                    <a:pt x="26336" y="645336"/>
                    <a:pt x="64459" y="637083"/>
                  </a:cubicBezTo>
                  <a:cubicBezTo>
                    <a:pt x="104153" y="628436"/>
                    <a:pt x="140704" y="646515"/>
                    <a:pt x="157211" y="684637"/>
                  </a:cubicBezTo>
                  <a:cubicBezTo>
                    <a:pt x="161534" y="694463"/>
                    <a:pt x="166250" y="697214"/>
                    <a:pt x="175682" y="696821"/>
                  </a:cubicBezTo>
                  <a:cubicBezTo>
                    <a:pt x="205945" y="696428"/>
                    <a:pt x="235814" y="697214"/>
                    <a:pt x="266076" y="696035"/>
                  </a:cubicBezTo>
                  <a:cubicBezTo>
                    <a:pt x="272364" y="695642"/>
                    <a:pt x="281010" y="691319"/>
                    <a:pt x="284941" y="686210"/>
                  </a:cubicBezTo>
                  <a:cubicBezTo>
                    <a:pt x="336425" y="612716"/>
                    <a:pt x="387125" y="539222"/>
                    <a:pt x="437824" y="465335"/>
                  </a:cubicBezTo>
                  <a:cubicBezTo>
                    <a:pt x="442147" y="459047"/>
                    <a:pt x="443719" y="449614"/>
                    <a:pt x="443719" y="441361"/>
                  </a:cubicBezTo>
                  <a:cubicBezTo>
                    <a:pt x="444505" y="397343"/>
                    <a:pt x="444112" y="353325"/>
                    <a:pt x="444112" y="309701"/>
                  </a:cubicBezTo>
                  <a:close/>
                  <a:moveTo>
                    <a:pt x="124197" y="715686"/>
                  </a:moveTo>
                  <a:cubicBezTo>
                    <a:pt x="124197" y="692105"/>
                    <a:pt x="105332" y="673240"/>
                    <a:pt x="81358" y="673633"/>
                  </a:cubicBezTo>
                  <a:cubicBezTo>
                    <a:pt x="57777" y="674026"/>
                    <a:pt x="39306" y="692891"/>
                    <a:pt x="39699" y="716865"/>
                  </a:cubicBezTo>
                  <a:cubicBezTo>
                    <a:pt x="40092" y="740446"/>
                    <a:pt x="58564" y="758918"/>
                    <a:pt x="82538" y="758525"/>
                  </a:cubicBezTo>
                  <a:cubicBezTo>
                    <a:pt x="106511" y="758525"/>
                    <a:pt x="124590" y="739660"/>
                    <a:pt x="124197" y="715686"/>
                  </a:cubicBezTo>
                  <a:close/>
                  <a:moveTo>
                    <a:pt x="505815" y="81752"/>
                  </a:moveTo>
                  <a:cubicBezTo>
                    <a:pt x="506208" y="57385"/>
                    <a:pt x="488916" y="39699"/>
                    <a:pt x="464156" y="39306"/>
                  </a:cubicBezTo>
                  <a:cubicBezTo>
                    <a:pt x="439789" y="38913"/>
                    <a:pt x="422103" y="56206"/>
                    <a:pt x="422103" y="80966"/>
                  </a:cubicBezTo>
                  <a:cubicBezTo>
                    <a:pt x="421710" y="105726"/>
                    <a:pt x="438610" y="123018"/>
                    <a:pt x="463370" y="123018"/>
                  </a:cubicBezTo>
                  <a:cubicBezTo>
                    <a:pt x="488129" y="123804"/>
                    <a:pt x="505422" y="106512"/>
                    <a:pt x="505815" y="81752"/>
                  </a:cubicBezTo>
                  <a:close/>
                </a:path>
              </a:pathLst>
            </a:custGeom>
            <a:solidFill>
              <a:schemeClr val="accent2"/>
            </a:solidFill>
            <a:ln w="3926" cap="flat">
              <a:noFill/>
              <a:prstDash val="solid"/>
              <a:miter/>
            </a:ln>
          </p:spPr>
          <p:txBody>
            <a:bodyPr rtlCol="0" anchor="ctr"/>
            <a:lstStyle/>
            <a:p>
              <a:endParaRPr lang="en-US"/>
            </a:p>
          </p:txBody>
        </p:sp>
        <p:sp>
          <p:nvSpPr>
            <p:cNvPr id="86" name="Freeform: Shape 21">
              <a:extLst>
                <a:ext uri="{FF2B5EF4-FFF2-40B4-BE49-F238E27FC236}">
                  <a16:creationId xmlns:a16="http://schemas.microsoft.com/office/drawing/2014/main" id="{C4A7A599-AE0A-C568-F60F-19558647D1FB}"/>
                </a:ext>
              </a:extLst>
            </p:cNvPr>
            <p:cNvSpPr/>
            <p:nvPr/>
          </p:nvSpPr>
          <p:spPr>
            <a:xfrm>
              <a:off x="6176534" y="4245553"/>
              <a:ext cx="499086" cy="940288"/>
            </a:xfrm>
            <a:custGeom>
              <a:avLst/>
              <a:gdLst>
                <a:gd name="connsiteX0" fmla="*/ 405391 w 499086"/>
                <a:gd name="connsiteY0" fmla="*/ 777124 h 940288"/>
                <a:gd name="connsiteX1" fmla="*/ 496570 w 499086"/>
                <a:gd name="connsiteY1" fmla="*/ 840006 h 940288"/>
                <a:gd name="connsiteX2" fmla="*/ 449801 w 499086"/>
                <a:gd name="connsiteY2" fmla="*/ 933151 h 940288"/>
                <a:gd name="connsiteX3" fmla="*/ 349582 w 499086"/>
                <a:gd name="connsiteY3" fmla="*/ 904068 h 940288"/>
                <a:gd name="connsiteX4" fmla="*/ 368840 w 499086"/>
                <a:gd name="connsiteY4" fmla="*/ 790879 h 940288"/>
                <a:gd name="connsiteX5" fmla="*/ 237966 w 499086"/>
                <a:gd name="connsiteY5" fmla="*/ 491795 h 940288"/>
                <a:gd name="connsiteX6" fmla="*/ 102375 w 499086"/>
                <a:gd name="connsiteY6" fmla="*/ 181312 h 940288"/>
                <a:gd name="connsiteX7" fmla="*/ 78794 w 499086"/>
                <a:gd name="connsiteY7" fmla="*/ 164020 h 940288"/>
                <a:gd name="connsiteX8" fmla="*/ 977 w 499086"/>
                <a:gd name="connsiteY8" fmla="*/ 93670 h 940288"/>
                <a:gd name="connsiteX9" fmla="*/ 52463 w 499086"/>
                <a:gd name="connsiteY9" fmla="*/ 6027 h 940288"/>
                <a:gd name="connsiteX10" fmla="*/ 148358 w 499086"/>
                <a:gd name="connsiteY10" fmla="*/ 33538 h 940288"/>
                <a:gd name="connsiteX11" fmla="*/ 141677 w 499086"/>
                <a:gd name="connsiteY11" fmla="*/ 137687 h 940288"/>
                <a:gd name="connsiteX12" fmla="*/ 138140 w 499086"/>
                <a:gd name="connsiteY12" fmla="*/ 164806 h 940288"/>
                <a:gd name="connsiteX13" fmla="*/ 397530 w 499086"/>
                <a:gd name="connsiteY13" fmla="*/ 757080 h 940288"/>
                <a:gd name="connsiteX14" fmla="*/ 405391 w 499086"/>
                <a:gd name="connsiteY14" fmla="*/ 777124 h 940288"/>
                <a:gd name="connsiteX15" fmla="*/ 82332 w 499086"/>
                <a:gd name="connsiteY15" fmla="*/ 40220 h 940288"/>
                <a:gd name="connsiteX16" fmla="*/ 39100 w 499086"/>
                <a:gd name="connsiteY16" fmla="*/ 82272 h 940288"/>
                <a:gd name="connsiteX17" fmla="*/ 81153 w 499086"/>
                <a:gd name="connsiteY17" fmla="*/ 125504 h 940288"/>
                <a:gd name="connsiteX18" fmla="*/ 124384 w 499086"/>
                <a:gd name="connsiteY18" fmla="*/ 83058 h 940288"/>
                <a:gd name="connsiteX19" fmla="*/ 82332 w 499086"/>
                <a:gd name="connsiteY19" fmla="*/ 40220 h 940288"/>
                <a:gd name="connsiteX20" fmla="*/ 459627 w 499086"/>
                <a:gd name="connsiteY20" fmla="*/ 859264 h 940288"/>
                <a:gd name="connsiteX21" fmla="*/ 417967 w 499086"/>
                <a:gd name="connsiteY21" fmla="*/ 816032 h 940288"/>
                <a:gd name="connsiteX22" fmla="*/ 374735 w 499086"/>
                <a:gd name="connsiteY22" fmla="*/ 857692 h 940288"/>
                <a:gd name="connsiteX23" fmla="*/ 416395 w 499086"/>
                <a:gd name="connsiteY23" fmla="*/ 900924 h 940288"/>
                <a:gd name="connsiteX24" fmla="*/ 459627 w 499086"/>
                <a:gd name="connsiteY24" fmla="*/ 859264 h 94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99086" h="940288">
                  <a:moveTo>
                    <a:pt x="405391" y="777124"/>
                  </a:moveTo>
                  <a:cubicBezTo>
                    <a:pt x="451766" y="773587"/>
                    <a:pt x="485566" y="796775"/>
                    <a:pt x="496570" y="840006"/>
                  </a:cubicBezTo>
                  <a:cubicBezTo>
                    <a:pt x="506396" y="878129"/>
                    <a:pt x="486745" y="917037"/>
                    <a:pt x="449801" y="933151"/>
                  </a:cubicBezTo>
                  <a:cubicBezTo>
                    <a:pt x="412858" y="949265"/>
                    <a:pt x="371591" y="937474"/>
                    <a:pt x="349582" y="904068"/>
                  </a:cubicBezTo>
                  <a:cubicBezTo>
                    <a:pt x="324822" y="867124"/>
                    <a:pt x="331504" y="826251"/>
                    <a:pt x="368840" y="790879"/>
                  </a:cubicBezTo>
                  <a:cubicBezTo>
                    <a:pt x="325215" y="691446"/>
                    <a:pt x="281591" y="591620"/>
                    <a:pt x="237966" y="491795"/>
                  </a:cubicBezTo>
                  <a:cubicBezTo>
                    <a:pt x="192769" y="388431"/>
                    <a:pt x="147179" y="285068"/>
                    <a:pt x="102375" y="181312"/>
                  </a:cubicBezTo>
                  <a:cubicBezTo>
                    <a:pt x="97659" y="169915"/>
                    <a:pt x="92550" y="164412"/>
                    <a:pt x="78794" y="164020"/>
                  </a:cubicBezTo>
                  <a:cubicBezTo>
                    <a:pt x="38707" y="162841"/>
                    <a:pt x="6873" y="132971"/>
                    <a:pt x="977" y="93670"/>
                  </a:cubicBezTo>
                  <a:cubicBezTo>
                    <a:pt x="-4918" y="56333"/>
                    <a:pt x="16305" y="20176"/>
                    <a:pt x="52463" y="6027"/>
                  </a:cubicBezTo>
                  <a:cubicBezTo>
                    <a:pt x="87834" y="-8121"/>
                    <a:pt x="127136" y="3276"/>
                    <a:pt x="148358" y="33538"/>
                  </a:cubicBezTo>
                  <a:cubicBezTo>
                    <a:pt x="171939" y="66945"/>
                    <a:pt x="170367" y="108211"/>
                    <a:pt x="141677" y="137687"/>
                  </a:cubicBezTo>
                  <a:cubicBezTo>
                    <a:pt x="132245" y="147513"/>
                    <a:pt x="133817" y="154587"/>
                    <a:pt x="138140" y="164806"/>
                  </a:cubicBezTo>
                  <a:cubicBezTo>
                    <a:pt x="224603" y="362099"/>
                    <a:pt x="311067" y="559393"/>
                    <a:pt x="397530" y="757080"/>
                  </a:cubicBezTo>
                  <a:cubicBezTo>
                    <a:pt x="399888" y="763761"/>
                    <a:pt x="402246" y="770050"/>
                    <a:pt x="405391" y="777124"/>
                  </a:cubicBezTo>
                  <a:close/>
                  <a:moveTo>
                    <a:pt x="82332" y="40220"/>
                  </a:moveTo>
                  <a:cubicBezTo>
                    <a:pt x="58358" y="40220"/>
                    <a:pt x="39100" y="59084"/>
                    <a:pt x="39100" y="82272"/>
                  </a:cubicBezTo>
                  <a:cubicBezTo>
                    <a:pt x="39100" y="105460"/>
                    <a:pt x="59144" y="125897"/>
                    <a:pt x="81153" y="125504"/>
                  </a:cubicBezTo>
                  <a:cubicBezTo>
                    <a:pt x="103948" y="125504"/>
                    <a:pt x="124777" y="105067"/>
                    <a:pt x="124384" y="83058"/>
                  </a:cubicBezTo>
                  <a:cubicBezTo>
                    <a:pt x="124777" y="59870"/>
                    <a:pt x="105520" y="40220"/>
                    <a:pt x="82332" y="40220"/>
                  </a:cubicBezTo>
                  <a:close/>
                  <a:moveTo>
                    <a:pt x="459627" y="859264"/>
                  </a:moveTo>
                  <a:cubicBezTo>
                    <a:pt x="459627" y="835290"/>
                    <a:pt x="441155" y="816032"/>
                    <a:pt x="417967" y="816032"/>
                  </a:cubicBezTo>
                  <a:cubicBezTo>
                    <a:pt x="393993" y="816032"/>
                    <a:pt x="374735" y="834897"/>
                    <a:pt x="374735" y="857692"/>
                  </a:cubicBezTo>
                  <a:cubicBezTo>
                    <a:pt x="374735" y="881273"/>
                    <a:pt x="393600" y="900924"/>
                    <a:pt x="416395" y="900924"/>
                  </a:cubicBezTo>
                  <a:cubicBezTo>
                    <a:pt x="439976" y="900924"/>
                    <a:pt x="459627" y="882452"/>
                    <a:pt x="459627" y="859264"/>
                  </a:cubicBezTo>
                  <a:close/>
                </a:path>
              </a:pathLst>
            </a:custGeom>
            <a:solidFill>
              <a:schemeClr val="accent2"/>
            </a:solidFill>
            <a:ln w="3926" cap="flat">
              <a:noFill/>
              <a:prstDash val="solid"/>
              <a:miter/>
            </a:ln>
          </p:spPr>
          <p:txBody>
            <a:bodyPr rtlCol="0" anchor="ctr"/>
            <a:lstStyle/>
            <a:p>
              <a:endParaRPr lang="en-US"/>
            </a:p>
          </p:txBody>
        </p:sp>
        <p:sp>
          <p:nvSpPr>
            <p:cNvPr id="87" name="Freeform: Shape 22">
              <a:extLst>
                <a:ext uri="{FF2B5EF4-FFF2-40B4-BE49-F238E27FC236}">
                  <a16:creationId xmlns:a16="http://schemas.microsoft.com/office/drawing/2014/main" id="{2CF3428D-6EDB-179F-EDC3-91C2D5075806}"/>
                </a:ext>
              </a:extLst>
            </p:cNvPr>
            <p:cNvSpPr/>
            <p:nvPr/>
          </p:nvSpPr>
          <p:spPr>
            <a:xfrm>
              <a:off x="6034991" y="2651610"/>
              <a:ext cx="166473" cy="1012023"/>
            </a:xfrm>
            <a:custGeom>
              <a:avLst/>
              <a:gdLst>
                <a:gd name="connsiteX0" fmla="*/ 62345 w 166473"/>
                <a:gd name="connsiteY0" fmla="*/ 163499 h 1012023"/>
                <a:gd name="connsiteX1" fmla="*/ 2214 w 166473"/>
                <a:gd name="connsiteY1" fmla="*/ 65638 h 1012023"/>
                <a:gd name="connsiteX2" fmla="*/ 81996 w 166473"/>
                <a:gd name="connsiteY2" fmla="*/ 4 h 1012023"/>
                <a:gd name="connsiteX3" fmla="*/ 162957 w 166473"/>
                <a:gd name="connsiteY3" fmla="*/ 66817 h 1012023"/>
                <a:gd name="connsiteX4" fmla="*/ 103219 w 166473"/>
                <a:gd name="connsiteY4" fmla="*/ 163106 h 1012023"/>
                <a:gd name="connsiteX5" fmla="*/ 102433 w 166473"/>
                <a:gd name="connsiteY5" fmla="*/ 178040 h 1012023"/>
                <a:gd name="connsiteX6" fmla="*/ 103612 w 166473"/>
                <a:gd name="connsiteY6" fmla="*/ 830053 h 1012023"/>
                <a:gd name="connsiteX7" fmla="*/ 119726 w 166473"/>
                <a:gd name="connsiteY7" fmla="*/ 856385 h 1012023"/>
                <a:gd name="connsiteX8" fmla="*/ 164136 w 166473"/>
                <a:gd name="connsiteY8" fmla="*/ 949137 h 1012023"/>
                <a:gd name="connsiteX9" fmla="*/ 83961 w 166473"/>
                <a:gd name="connsiteY9" fmla="*/ 1012019 h 1012023"/>
                <a:gd name="connsiteX10" fmla="*/ 4965 w 166473"/>
                <a:gd name="connsiteY10" fmla="*/ 950316 h 1012023"/>
                <a:gd name="connsiteX11" fmla="*/ 48197 w 166473"/>
                <a:gd name="connsiteY11" fmla="*/ 856778 h 1012023"/>
                <a:gd name="connsiteX12" fmla="*/ 64311 w 166473"/>
                <a:gd name="connsiteY12" fmla="*/ 834769 h 1012023"/>
                <a:gd name="connsiteX13" fmla="*/ 63131 w 166473"/>
                <a:gd name="connsiteY13" fmla="*/ 174896 h 1012023"/>
                <a:gd name="connsiteX14" fmla="*/ 62345 w 166473"/>
                <a:gd name="connsiteY14" fmla="*/ 163499 h 1012023"/>
                <a:gd name="connsiteX15" fmla="*/ 82782 w 166473"/>
                <a:gd name="connsiteY15" fmla="*/ 124590 h 1012023"/>
                <a:gd name="connsiteX16" fmla="*/ 125228 w 166473"/>
                <a:gd name="connsiteY16" fmla="*/ 82144 h 1012023"/>
                <a:gd name="connsiteX17" fmla="*/ 83175 w 166473"/>
                <a:gd name="connsiteY17" fmla="*/ 39306 h 1012023"/>
                <a:gd name="connsiteX18" fmla="*/ 39944 w 166473"/>
                <a:gd name="connsiteY18" fmla="*/ 82537 h 1012023"/>
                <a:gd name="connsiteX19" fmla="*/ 82782 w 166473"/>
                <a:gd name="connsiteY19" fmla="*/ 124590 h 1012023"/>
                <a:gd name="connsiteX20" fmla="*/ 126014 w 166473"/>
                <a:gd name="connsiteY20" fmla="*/ 928700 h 1012023"/>
                <a:gd name="connsiteX21" fmla="*/ 83568 w 166473"/>
                <a:gd name="connsiteY21" fmla="*/ 887433 h 1012023"/>
                <a:gd name="connsiteX22" fmla="*/ 42695 w 166473"/>
                <a:gd name="connsiteY22" fmla="*/ 930665 h 1012023"/>
                <a:gd name="connsiteX23" fmla="*/ 85533 w 166473"/>
                <a:gd name="connsiteY23" fmla="*/ 972325 h 1012023"/>
                <a:gd name="connsiteX24" fmla="*/ 126014 w 166473"/>
                <a:gd name="connsiteY24" fmla="*/ 928700 h 101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6473" h="1012023">
                  <a:moveTo>
                    <a:pt x="62345" y="163499"/>
                  </a:moveTo>
                  <a:cubicBezTo>
                    <a:pt x="13611" y="141097"/>
                    <a:pt x="-7218" y="106904"/>
                    <a:pt x="2214" y="65638"/>
                  </a:cubicBezTo>
                  <a:cubicBezTo>
                    <a:pt x="11253" y="26336"/>
                    <a:pt x="43088" y="397"/>
                    <a:pt x="81996" y="4"/>
                  </a:cubicBezTo>
                  <a:cubicBezTo>
                    <a:pt x="121691" y="-389"/>
                    <a:pt x="154311" y="26729"/>
                    <a:pt x="162957" y="66817"/>
                  </a:cubicBezTo>
                  <a:cubicBezTo>
                    <a:pt x="171604" y="107297"/>
                    <a:pt x="150381" y="141883"/>
                    <a:pt x="103219" y="163106"/>
                  </a:cubicBezTo>
                  <a:cubicBezTo>
                    <a:pt x="102826" y="167822"/>
                    <a:pt x="102433" y="172931"/>
                    <a:pt x="102433" y="178040"/>
                  </a:cubicBezTo>
                  <a:cubicBezTo>
                    <a:pt x="102826" y="395378"/>
                    <a:pt x="103219" y="612715"/>
                    <a:pt x="103612" y="830053"/>
                  </a:cubicBezTo>
                  <a:cubicBezTo>
                    <a:pt x="103612" y="842629"/>
                    <a:pt x="105577" y="850490"/>
                    <a:pt x="119726" y="856385"/>
                  </a:cubicBezTo>
                  <a:cubicBezTo>
                    <a:pt x="155490" y="871320"/>
                    <a:pt x="173176" y="910228"/>
                    <a:pt x="164136" y="949137"/>
                  </a:cubicBezTo>
                  <a:cubicBezTo>
                    <a:pt x="155883" y="985294"/>
                    <a:pt x="121298" y="1012412"/>
                    <a:pt x="83961" y="1012019"/>
                  </a:cubicBezTo>
                  <a:cubicBezTo>
                    <a:pt x="46625" y="1011626"/>
                    <a:pt x="13219" y="985294"/>
                    <a:pt x="4965" y="950316"/>
                  </a:cubicBezTo>
                  <a:cubicBezTo>
                    <a:pt x="-4467" y="912193"/>
                    <a:pt x="13219" y="872892"/>
                    <a:pt x="48197" y="856778"/>
                  </a:cubicBezTo>
                  <a:cubicBezTo>
                    <a:pt x="58415" y="852062"/>
                    <a:pt x="64311" y="847739"/>
                    <a:pt x="64311" y="834769"/>
                  </a:cubicBezTo>
                  <a:cubicBezTo>
                    <a:pt x="63524" y="614681"/>
                    <a:pt x="63131" y="394985"/>
                    <a:pt x="63131" y="174896"/>
                  </a:cubicBezTo>
                  <a:cubicBezTo>
                    <a:pt x="62738" y="170573"/>
                    <a:pt x="62345" y="166643"/>
                    <a:pt x="62345" y="163499"/>
                  </a:cubicBezTo>
                  <a:close/>
                  <a:moveTo>
                    <a:pt x="82782" y="124590"/>
                  </a:moveTo>
                  <a:cubicBezTo>
                    <a:pt x="105970" y="124590"/>
                    <a:pt x="124835" y="105725"/>
                    <a:pt x="125228" y="82144"/>
                  </a:cubicBezTo>
                  <a:cubicBezTo>
                    <a:pt x="125621" y="59349"/>
                    <a:pt x="106363" y="39699"/>
                    <a:pt x="83175" y="39306"/>
                  </a:cubicBezTo>
                  <a:cubicBezTo>
                    <a:pt x="59594" y="38913"/>
                    <a:pt x="39550" y="58957"/>
                    <a:pt x="39944" y="82537"/>
                  </a:cubicBezTo>
                  <a:cubicBezTo>
                    <a:pt x="40336" y="106511"/>
                    <a:pt x="59201" y="124590"/>
                    <a:pt x="82782" y="124590"/>
                  </a:cubicBezTo>
                  <a:close/>
                  <a:moveTo>
                    <a:pt x="126014" y="928700"/>
                  </a:moveTo>
                  <a:cubicBezTo>
                    <a:pt x="125621" y="904333"/>
                    <a:pt x="107542" y="887040"/>
                    <a:pt x="83568" y="887433"/>
                  </a:cubicBezTo>
                  <a:cubicBezTo>
                    <a:pt x="59594" y="887826"/>
                    <a:pt x="42302" y="905905"/>
                    <a:pt x="42695" y="930665"/>
                  </a:cubicBezTo>
                  <a:cubicBezTo>
                    <a:pt x="43088" y="954639"/>
                    <a:pt x="61559" y="972718"/>
                    <a:pt x="85533" y="972325"/>
                  </a:cubicBezTo>
                  <a:cubicBezTo>
                    <a:pt x="109114" y="971932"/>
                    <a:pt x="126407" y="953460"/>
                    <a:pt x="126014" y="928700"/>
                  </a:cubicBezTo>
                  <a:close/>
                </a:path>
              </a:pathLst>
            </a:custGeom>
            <a:solidFill>
              <a:schemeClr val="accent2"/>
            </a:solidFill>
            <a:ln w="3926" cap="flat">
              <a:noFill/>
              <a:prstDash val="solid"/>
              <a:miter/>
            </a:ln>
          </p:spPr>
          <p:txBody>
            <a:bodyPr rtlCol="0" anchor="ctr"/>
            <a:lstStyle/>
            <a:p>
              <a:endParaRPr lang="en-US"/>
            </a:p>
          </p:txBody>
        </p:sp>
        <p:sp>
          <p:nvSpPr>
            <p:cNvPr id="88" name="Freeform: Shape 23">
              <a:extLst>
                <a:ext uri="{FF2B5EF4-FFF2-40B4-BE49-F238E27FC236}">
                  <a16:creationId xmlns:a16="http://schemas.microsoft.com/office/drawing/2014/main" id="{8D8BDC56-D147-A7FA-5648-F9A2F2E299B5}"/>
                </a:ext>
              </a:extLst>
            </p:cNvPr>
            <p:cNvSpPr/>
            <p:nvPr/>
          </p:nvSpPr>
          <p:spPr>
            <a:xfrm>
              <a:off x="7176160" y="2555718"/>
              <a:ext cx="305648" cy="733139"/>
            </a:xfrm>
            <a:custGeom>
              <a:avLst/>
              <a:gdLst>
                <a:gd name="connsiteX0" fmla="*/ 242888 w 305648"/>
                <a:gd name="connsiteY0" fmla="*/ 630397 h 733139"/>
                <a:gd name="connsiteX1" fmla="*/ 115551 w 305648"/>
                <a:gd name="connsiteY1" fmla="*/ 493628 h 733139"/>
                <a:gd name="connsiteX2" fmla="*/ 93149 w 305648"/>
                <a:gd name="connsiteY2" fmla="*/ 436247 h 733139"/>
                <a:gd name="connsiteX3" fmla="*/ 93935 w 305648"/>
                <a:gd name="connsiteY3" fmla="*/ 178822 h 733139"/>
                <a:gd name="connsiteX4" fmla="*/ 79393 w 305648"/>
                <a:gd name="connsiteY4" fmla="*/ 155241 h 733139"/>
                <a:gd name="connsiteX5" fmla="*/ 33803 w 305648"/>
                <a:gd name="connsiteY5" fmla="*/ 60917 h 733139"/>
                <a:gd name="connsiteX6" fmla="*/ 112799 w 305648"/>
                <a:gd name="connsiteY6" fmla="*/ 0 h 733139"/>
                <a:gd name="connsiteX7" fmla="*/ 193368 w 305648"/>
                <a:gd name="connsiteY7" fmla="*/ 61703 h 733139"/>
                <a:gd name="connsiteX8" fmla="*/ 148957 w 305648"/>
                <a:gd name="connsiteY8" fmla="*/ 154848 h 733139"/>
                <a:gd name="connsiteX9" fmla="*/ 133236 w 305648"/>
                <a:gd name="connsiteY9" fmla="*/ 179608 h 733139"/>
                <a:gd name="connsiteX10" fmla="*/ 134022 w 305648"/>
                <a:gd name="connsiteY10" fmla="*/ 435068 h 733139"/>
                <a:gd name="connsiteX11" fmla="*/ 146599 w 305648"/>
                <a:gd name="connsiteY11" fmla="*/ 467688 h 733139"/>
                <a:gd name="connsiteX12" fmla="*/ 295159 w 305648"/>
                <a:gd name="connsiteY12" fmla="*/ 629611 h 733139"/>
                <a:gd name="connsiteX13" fmla="*/ 304984 w 305648"/>
                <a:gd name="connsiteY13" fmla="*/ 657515 h 733139"/>
                <a:gd name="connsiteX14" fmla="*/ 277866 w 305648"/>
                <a:gd name="connsiteY14" fmla="*/ 669306 h 733139"/>
                <a:gd name="connsiteX15" fmla="*/ 175682 w 305648"/>
                <a:gd name="connsiteY15" fmla="*/ 670485 h 733139"/>
                <a:gd name="connsiteX16" fmla="*/ 157996 w 305648"/>
                <a:gd name="connsiteY16" fmla="*/ 682668 h 733139"/>
                <a:gd name="connsiteX17" fmla="*/ 64852 w 305648"/>
                <a:gd name="connsiteY17" fmla="*/ 731402 h 733139"/>
                <a:gd name="connsiteX18" fmla="*/ 4 w 305648"/>
                <a:gd name="connsiteY18" fmla="*/ 650834 h 733139"/>
                <a:gd name="connsiteX19" fmla="*/ 61314 w 305648"/>
                <a:gd name="connsiteY19" fmla="*/ 571445 h 733139"/>
                <a:gd name="connsiteX20" fmla="*/ 158389 w 305648"/>
                <a:gd name="connsiteY20" fmla="*/ 619393 h 733139"/>
                <a:gd name="connsiteX21" fmla="*/ 172931 w 305648"/>
                <a:gd name="connsiteY21" fmla="*/ 630004 h 733139"/>
                <a:gd name="connsiteX22" fmla="*/ 242888 w 305648"/>
                <a:gd name="connsiteY22" fmla="*/ 630397 h 733139"/>
                <a:gd name="connsiteX23" fmla="*/ 156031 w 305648"/>
                <a:gd name="connsiteY23" fmla="*/ 81747 h 733139"/>
                <a:gd name="connsiteX24" fmla="*/ 114372 w 305648"/>
                <a:gd name="connsiteY24" fmla="*/ 39695 h 733139"/>
                <a:gd name="connsiteX25" fmla="*/ 71926 w 305648"/>
                <a:gd name="connsiteY25" fmla="*/ 80961 h 733139"/>
                <a:gd name="connsiteX26" fmla="*/ 113586 w 305648"/>
                <a:gd name="connsiteY26" fmla="*/ 123014 h 733139"/>
                <a:gd name="connsiteX27" fmla="*/ 156031 w 305648"/>
                <a:gd name="connsiteY27" fmla="*/ 81747 h 733139"/>
                <a:gd name="connsiteX28" fmla="*/ 124197 w 305648"/>
                <a:gd name="connsiteY28" fmla="*/ 649655 h 733139"/>
                <a:gd name="connsiteX29" fmla="*/ 80965 w 305648"/>
                <a:gd name="connsiteY29" fmla="*/ 608781 h 733139"/>
                <a:gd name="connsiteX30" fmla="*/ 39699 w 305648"/>
                <a:gd name="connsiteY30" fmla="*/ 651620 h 733139"/>
                <a:gd name="connsiteX31" fmla="*/ 82930 w 305648"/>
                <a:gd name="connsiteY31" fmla="*/ 692493 h 733139"/>
                <a:gd name="connsiteX32" fmla="*/ 124197 w 305648"/>
                <a:gd name="connsiteY32" fmla="*/ 649655 h 73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5648" h="733139">
                  <a:moveTo>
                    <a:pt x="242888" y="630397"/>
                  </a:moveTo>
                  <a:cubicBezTo>
                    <a:pt x="198477" y="582449"/>
                    <a:pt x="157996" y="536859"/>
                    <a:pt x="115551" y="493628"/>
                  </a:cubicBezTo>
                  <a:cubicBezTo>
                    <a:pt x="99044" y="476728"/>
                    <a:pt x="93149" y="459435"/>
                    <a:pt x="93149" y="436247"/>
                  </a:cubicBezTo>
                  <a:cubicBezTo>
                    <a:pt x="94328" y="350570"/>
                    <a:pt x="93542" y="264893"/>
                    <a:pt x="93935" y="178822"/>
                  </a:cubicBezTo>
                  <a:cubicBezTo>
                    <a:pt x="93935" y="167032"/>
                    <a:pt x="91970" y="160743"/>
                    <a:pt x="79393" y="155241"/>
                  </a:cubicBezTo>
                  <a:cubicBezTo>
                    <a:pt x="42450" y="139521"/>
                    <a:pt x="24764" y="101005"/>
                    <a:pt x="33803" y="60917"/>
                  </a:cubicBezTo>
                  <a:cubicBezTo>
                    <a:pt x="42057" y="24760"/>
                    <a:pt x="74284" y="0"/>
                    <a:pt x="112799" y="0"/>
                  </a:cubicBezTo>
                  <a:cubicBezTo>
                    <a:pt x="152494" y="0"/>
                    <a:pt x="184328" y="24367"/>
                    <a:pt x="193368" y="61703"/>
                  </a:cubicBezTo>
                  <a:cubicBezTo>
                    <a:pt x="202407" y="99433"/>
                    <a:pt x="184328" y="139128"/>
                    <a:pt x="148957" y="154848"/>
                  </a:cubicBezTo>
                  <a:cubicBezTo>
                    <a:pt x="136774" y="160350"/>
                    <a:pt x="133236" y="166639"/>
                    <a:pt x="133236" y="179608"/>
                  </a:cubicBezTo>
                  <a:cubicBezTo>
                    <a:pt x="134022" y="264893"/>
                    <a:pt x="133236" y="349784"/>
                    <a:pt x="134022" y="435068"/>
                  </a:cubicBezTo>
                  <a:cubicBezTo>
                    <a:pt x="134022" y="446073"/>
                    <a:pt x="139132" y="459435"/>
                    <a:pt x="146599" y="467688"/>
                  </a:cubicBezTo>
                  <a:cubicBezTo>
                    <a:pt x="195726" y="522318"/>
                    <a:pt x="246032" y="575375"/>
                    <a:pt x="295159" y="629611"/>
                  </a:cubicBezTo>
                  <a:cubicBezTo>
                    <a:pt x="301447" y="636685"/>
                    <a:pt x="307735" y="650834"/>
                    <a:pt x="304984" y="657515"/>
                  </a:cubicBezTo>
                  <a:cubicBezTo>
                    <a:pt x="302233" y="664196"/>
                    <a:pt x="287691" y="668913"/>
                    <a:pt x="277866" y="669306"/>
                  </a:cubicBezTo>
                  <a:cubicBezTo>
                    <a:pt x="244067" y="670878"/>
                    <a:pt x="209874" y="669306"/>
                    <a:pt x="175682" y="670485"/>
                  </a:cubicBezTo>
                  <a:cubicBezTo>
                    <a:pt x="169394" y="670878"/>
                    <a:pt x="160747" y="676773"/>
                    <a:pt x="157996" y="682668"/>
                  </a:cubicBezTo>
                  <a:cubicBezTo>
                    <a:pt x="139918" y="720005"/>
                    <a:pt x="103760" y="739262"/>
                    <a:pt x="64852" y="731402"/>
                  </a:cubicBezTo>
                  <a:cubicBezTo>
                    <a:pt x="27122" y="723542"/>
                    <a:pt x="-389" y="689742"/>
                    <a:pt x="4" y="650834"/>
                  </a:cubicBezTo>
                  <a:cubicBezTo>
                    <a:pt x="4" y="613497"/>
                    <a:pt x="26336" y="579698"/>
                    <a:pt x="61314" y="571445"/>
                  </a:cubicBezTo>
                  <a:cubicBezTo>
                    <a:pt x="102188" y="561619"/>
                    <a:pt x="139525" y="580484"/>
                    <a:pt x="158389" y="619393"/>
                  </a:cubicBezTo>
                  <a:cubicBezTo>
                    <a:pt x="160747" y="624502"/>
                    <a:pt x="167822" y="629611"/>
                    <a:pt x="172931" y="630004"/>
                  </a:cubicBezTo>
                  <a:cubicBezTo>
                    <a:pt x="194547" y="630790"/>
                    <a:pt x="216163" y="630397"/>
                    <a:pt x="242888" y="630397"/>
                  </a:cubicBezTo>
                  <a:close/>
                  <a:moveTo>
                    <a:pt x="156031" y="81747"/>
                  </a:moveTo>
                  <a:cubicBezTo>
                    <a:pt x="156424" y="57380"/>
                    <a:pt x="139132" y="39695"/>
                    <a:pt x="114372" y="39695"/>
                  </a:cubicBezTo>
                  <a:cubicBezTo>
                    <a:pt x="89612" y="39695"/>
                    <a:pt x="72319" y="56594"/>
                    <a:pt x="71926" y="80961"/>
                  </a:cubicBezTo>
                  <a:cubicBezTo>
                    <a:pt x="71533" y="105328"/>
                    <a:pt x="89218" y="123014"/>
                    <a:pt x="113586" y="123014"/>
                  </a:cubicBezTo>
                  <a:cubicBezTo>
                    <a:pt x="137953" y="123407"/>
                    <a:pt x="155638" y="106114"/>
                    <a:pt x="156031" y="81747"/>
                  </a:cubicBezTo>
                  <a:close/>
                  <a:moveTo>
                    <a:pt x="124197" y="649655"/>
                  </a:moveTo>
                  <a:cubicBezTo>
                    <a:pt x="123804" y="625681"/>
                    <a:pt x="105725" y="608388"/>
                    <a:pt x="80965" y="608781"/>
                  </a:cubicBezTo>
                  <a:cubicBezTo>
                    <a:pt x="56598" y="609174"/>
                    <a:pt x="39306" y="627646"/>
                    <a:pt x="39699" y="651620"/>
                  </a:cubicBezTo>
                  <a:cubicBezTo>
                    <a:pt x="40092" y="675594"/>
                    <a:pt x="58563" y="692886"/>
                    <a:pt x="82930" y="692493"/>
                  </a:cubicBezTo>
                  <a:cubicBezTo>
                    <a:pt x="106904" y="692100"/>
                    <a:pt x="124590" y="673629"/>
                    <a:pt x="124197" y="649655"/>
                  </a:cubicBezTo>
                  <a:close/>
                </a:path>
              </a:pathLst>
            </a:custGeom>
            <a:solidFill>
              <a:schemeClr val="accent2"/>
            </a:solidFill>
            <a:ln w="3926" cap="flat">
              <a:noFill/>
              <a:prstDash val="solid"/>
              <a:miter/>
            </a:ln>
          </p:spPr>
          <p:txBody>
            <a:bodyPr rtlCol="0" anchor="ctr"/>
            <a:lstStyle/>
            <a:p>
              <a:endParaRPr lang="en-US"/>
            </a:p>
          </p:txBody>
        </p:sp>
        <p:sp>
          <p:nvSpPr>
            <p:cNvPr id="89" name="Freeform: Shape 24">
              <a:extLst>
                <a:ext uri="{FF2B5EF4-FFF2-40B4-BE49-F238E27FC236}">
                  <a16:creationId xmlns:a16="http://schemas.microsoft.com/office/drawing/2014/main" id="{1BE47C32-955A-36CA-1BD8-E93F0C6BBA4D}"/>
                </a:ext>
              </a:extLst>
            </p:cNvPr>
            <p:cNvSpPr/>
            <p:nvPr/>
          </p:nvSpPr>
          <p:spPr>
            <a:xfrm>
              <a:off x="5250371" y="4034494"/>
              <a:ext cx="950328" cy="173176"/>
            </a:xfrm>
            <a:custGeom>
              <a:avLst/>
              <a:gdLst>
                <a:gd name="connsiteX0" fmla="*/ 161939 w 950328"/>
                <a:gd name="connsiteY0" fmla="*/ 69706 h 173176"/>
                <a:gd name="connsiteX1" fmla="*/ 327006 w 950328"/>
                <a:gd name="connsiteY1" fmla="*/ 69706 h 173176"/>
                <a:gd name="connsiteX2" fmla="*/ 774651 w 950328"/>
                <a:gd name="connsiteY2" fmla="*/ 63024 h 173176"/>
                <a:gd name="connsiteX3" fmla="*/ 793515 w 950328"/>
                <a:gd name="connsiteY3" fmla="*/ 50841 h 173176"/>
                <a:gd name="connsiteX4" fmla="*/ 883909 w 950328"/>
                <a:gd name="connsiteY4" fmla="*/ 1714 h 173176"/>
                <a:gd name="connsiteX5" fmla="*/ 950329 w 950328"/>
                <a:gd name="connsiteY5" fmla="*/ 82282 h 173176"/>
                <a:gd name="connsiteX6" fmla="*/ 885874 w 950328"/>
                <a:gd name="connsiteY6" fmla="*/ 162458 h 173176"/>
                <a:gd name="connsiteX7" fmla="*/ 793515 w 950328"/>
                <a:gd name="connsiteY7" fmla="*/ 113724 h 173176"/>
                <a:gd name="connsiteX8" fmla="*/ 772293 w 950328"/>
                <a:gd name="connsiteY8" fmla="*/ 102326 h 173176"/>
                <a:gd name="connsiteX9" fmla="*/ 417006 w 950328"/>
                <a:gd name="connsiteY9" fmla="*/ 107435 h 173176"/>
                <a:gd name="connsiteX10" fmla="*/ 179232 w 950328"/>
                <a:gd name="connsiteY10" fmla="*/ 110186 h 173176"/>
                <a:gd name="connsiteX11" fmla="*/ 156830 w 950328"/>
                <a:gd name="connsiteY11" fmla="*/ 123156 h 173176"/>
                <a:gd name="connsiteX12" fmla="*/ 64078 w 950328"/>
                <a:gd name="connsiteY12" fmla="*/ 171104 h 173176"/>
                <a:gd name="connsiteX13" fmla="*/ 17 w 950328"/>
                <a:gd name="connsiteY13" fmla="*/ 89750 h 173176"/>
                <a:gd name="connsiteX14" fmla="*/ 64078 w 950328"/>
                <a:gd name="connsiteY14" fmla="*/ 11147 h 173176"/>
                <a:gd name="connsiteX15" fmla="*/ 158402 w 950328"/>
                <a:gd name="connsiteY15" fmla="*/ 60274 h 173176"/>
                <a:gd name="connsiteX16" fmla="*/ 161939 w 950328"/>
                <a:gd name="connsiteY16" fmla="*/ 69706 h 173176"/>
                <a:gd name="connsiteX17" fmla="*/ 124210 w 950328"/>
                <a:gd name="connsiteY17" fmla="*/ 90143 h 173176"/>
                <a:gd name="connsiteX18" fmla="*/ 80978 w 950328"/>
                <a:gd name="connsiteY18" fmla="*/ 48876 h 173176"/>
                <a:gd name="connsiteX19" fmla="*/ 39711 w 950328"/>
                <a:gd name="connsiteY19" fmla="*/ 92108 h 173176"/>
                <a:gd name="connsiteX20" fmla="*/ 82943 w 950328"/>
                <a:gd name="connsiteY20" fmla="*/ 133374 h 173176"/>
                <a:gd name="connsiteX21" fmla="*/ 124210 w 950328"/>
                <a:gd name="connsiteY21" fmla="*/ 90143 h 173176"/>
                <a:gd name="connsiteX22" fmla="*/ 826922 w 950328"/>
                <a:gd name="connsiteY22" fmla="*/ 82675 h 173176"/>
                <a:gd name="connsiteX23" fmla="*/ 868974 w 950328"/>
                <a:gd name="connsiteY23" fmla="*/ 125121 h 173176"/>
                <a:gd name="connsiteX24" fmla="*/ 910634 w 950328"/>
                <a:gd name="connsiteY24" fmla="*/ 82282 h 173176"/>
                <a:gd name="connsiteX25" fmla="*/ 868581 w 950328"/>
                <a:gd name="connsiteY25" fmla="*/ 39837 h 173176"/>
                <a:gd name="connsiteX26" fmla="*/ 826922 w 950328"/>
                <a:gd name="connsiteY26" fmla="*/ 82675 h 173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50328" h="173176">
                  <a:moveTo>
                    <a:pt x="161939" y="69706"/>
                  </a:moveTo>
                  <a:cubicBezTo>
                    <a:pt x="218141" y="69706"/>
                    <a:pt x="272377" y="70492"/>
                    <a:pt x="327006" y="69706"/>
                  </a:cubicBezTo>
                  <a:cubicBezTo>
                    <a:pt x="476352" y="67741"/>
                    <a:pt x="625305" y="65383"/>
                    <a:pt x="774651" y="63024"/>
                  </a:cubicBezTo>
                  <a:cubicBezTo>
                    <a:pt x="784083" y="63024"/>
                    <a:pt x="789192" y="60666"/>
                    <a:pt x="793515" y="50841"/>
                  </a:cubicBezTo>
                  <a:cubicBezTo>
                    <a:pt x="809236" y="13505"/>
                    <a:pt x="846572" y="-6146"/>
                    <a:pt x="883909" y="1714"/>
                  </a:cubicBezTo>
                  <a:cubicBezTo>
                    <a:pt x="924783" y="10361"/>
                    <a:pt x="950329" y="41409"/>
                    <a:pt x="950329" y="82282"/>
                  </a:cubicBezTo>
                  <a:cubicBezTo>
                    <a:pt x="950329" y="122370"/>
                    <a:pt x="925569" y="153025"/>
                    <a:pt x="885874" y="162458"/>
                  </a:cubicBezTo>
                  <a:cubicBezTo>
                    <a:pt x="847751" y="171104"/>
                    <a:pt x="810022" y="152239"/>
                    <a:pt x="793515" y="113724"/>
                  </a:cubicBezTo>
                  <a:cubicBezTo>
                    <a:pt x="788406" y="101933"/>
                    <a:pt x="781725" y="102326"/>
                    <a:pt x="772293" y="102326"/>
                  </a:cubicBezTo>
                  <a:cubicBezTo>
                    <a:pt x="653995" y="104291"/>
                    <a:pt x="535304" y="105863"/>
                    <a:pt x="417006" y="107435"/>
                  </a:cubicBezTo>
                  <a:cubicBezTo>
                    <a:pt x="337617" y="108614"/>
                    <a:pt x="258621" y="109401"/>
                    <a:pt x="179232" y="110186"/>
                  </a:cubicBezTo>
                  <a:cubicBezTo>
                    <a:pt x="168621" y="110186"/>
                    <a:pt x="161939" y="111366"/>
                    <a:pt x="156830" y="123156"/>
                  </a:cubicBezTo>
                  <a:cubicBezTo>
                    <a:pt x="140717" y="160885"/>
                    <a:pt x="101808" y="179750"/>
                    <a:pt x="64078" y="171104"/>
                  </a:cubicBezTo>
                  <a:cubicBezTo>
                    <a:pt x="25956" y="162064"/>
                    <a:pt x="-769" y="128658"/>
                    <a:pt x="17" y="89750"/>
                  </a:cubicBezTo>
                  <a:cubicBezTo>
                    <a:pt x="803" y="50841"/>
                    <a:pt x="27135" y="18614"/>
                    <a:pt x="64078" y="11147"/>
                  </a:cubicBezTo>
                  <a:cubicBezTo>
                    <a:pt x="105345" y="2893"/>
                    <a:pt x="141502" y="21758"/>
                    <a:pt x="158402" y="60274"/>
                  </a:cubicBezTo>
                  <a:cubicBezTo>
                    <a:pt x="159581" y="63418"/>
                    <a:pt x="160760" y="66562"/>
                    <a:pt x="161939" y="69706"/>
                  </a:cubicBezTo>
                  <a:close/>
                  <a:moveTo>
                    <a:pt x="124210" y="90143"/>
                  </a:moveTo>
                  <a:cubicBezTo>
                    <a:pt x="123817" y="66562"/>
                    <a:pt x="104952" y="48483"/>
                    <a:pt x="80978" y="48876"/>
                  </a:cubicBezTo>
                  <a:cubicBezTo>
                    <a:pt x="57004" y="49269"/>
                    <a:pt x="38925" y="68134"/>
                    <a:pt x="39711" y="92108"/>
                  </a:cubicBezTo>
                  <a:cubicBezTo>
                    <a:pt x="40498" y="116082"/>
                    <a:pt x="58969" y="133767"/>
                    <a:pt x="82943" y="133374"/>
                  </a:cubicBezTo>
                  <a:cubicBezTo>
                    <a:pt x="106917" y="132588"/>
                    <a:pt x="124603" y="114117"/>
                    <a:pt x="124210" y="90143"/>
                  </a:cubicBezTo>
                  <a:close/>
                  <a:moveTo>
                    <a:pt x="826922" y="82675"/>
                  </a:moveTo>
                  <a:cubicBezTo>
                    <a:pt x="826922" y="107042"/>
                    <a:pt x="845393" y="125121"/>
                    <a:pt x="868974" y="125121"/>
                  </a:cubicBezTo>
                  <a:cubicBezTo>
                    <a:pt x="892555" y="124728"/>
                    <a:pt x="910634" y="106256"/>
                    <a:pt x="910634" y="82282"/>
                  </a:cubicBezTo>
                  <a:cubicBezTo>
                    <a:pt x="910634" y="58308"/>
                    <a:pt x="892162" y="39837"/>
                    <a:pt x="868581" y="39837"/>
                  </a:cubicBezTo>
                  <a:cubicBezTo>
                    <a:pt x="844607" y="39837"/>
                    <a:pt x="826922" y="58308"/>
                    <a:pt x="826922" y="82675"/>
                  </a:cubicBezTo>
                  <a:close/>
                </a:path>
              </a:pathLst>
            </a:custGeom>
            <a:solidFill>
              <a:schemeClr val="accent2"/>
            </a:solidFill>
            <a:ln w="3926" cap="flat">
              <a:noFill/>
              <a:prstDash val="solid"/>
              <a:miter/>
            </a:ln>
          </p:spPr>
          <p:txBody>
            <a:bodyPr rtlCol="0" anchor="ctr"/>
            <a:lstStyle/>
            <a:p>
              <a:endParaRPr lang="en-US"/>
            </a:p>
          </p:txBody>
        </p:sp>
        <p:sp>
          <p:nvSpPr>
            <p:cNvPr id="90" name="Freeform: Shape 25">
              <a:extLst>
                <a:ext uri="{FF2B5EF4-FFF2-40B4-BE49-F238E27FC236}">
                  <a16:creationId xmlns:a16="http://schemas.microsoft.com/office/drawing/2014/main" id="{D3B8E817-18F5-8D88-8B44-FEC4C9CD5D24}"/>
                </a:ext>
              </a:extLst>
            </p:cNvPr>
            <p:cNvSpPr/>
            <p:nvPr/>
          </p:nvSpPr>
          <p:spPr>
            <a:xfrm>
              <a:off x="4410942" y="1903216"/>
              <a:ext cx="807860" cy="616911"/>
            </a:xfrm>
            <a:custGeom>
              <a:avLst/>
              <a:gdLst>
                <a:gd name="connsiteX0" fmla="*/ 648048 w 807860"/>
                <a:gd name="connsiteY0" fmla="*/ 112106 h 616911"/>
                <a:gd name="connsiteX1" fmla="*/ 696782 w 807860"/>
                <a:gd name="connsiteY1" fmla="*/ 5599 h 616911"/>
                <a:gd name="connsiteX2" fmla="*/ 794642 w 807860"/>
                <a:gd name="connsiteY2" fmla="*/ 37826 h 616911"/>
                <a:gd name="connsiteX3" fmla="*/ 783245 w 807860"/>
                <a:gd name="connsiteY3" fmla="*/ 140403 h 616911"/>
                <a:gd name="connsiteX4" fmla="*/ 670843 w 807860"/>
                <a:gd name="connsiteY4" fmla="*/ 143940 h 616911"/>
                <a:gd name="connsiteX5" fmla="*/ 175643 w 807860"/>
                <a:gd name="connsiteY5" fmla="*/ 494117 h 616911"/>
                <a:gd name="connsiteX6" fmla="*/ 162673 w 807860"/>
                <a:gd name="connsiteY6" fmla="*/ 522414 h 616911"/>
                <a:gd name="connsiteX7" fmla="*/ 89573 w 807860"/>
                <a:gd name="connsiteY7" fmla="*/ 616345 h 616911"/>
                <a:gd name="connsiteX8" fmla="*/ 358 w 807860"/>
                <a:gd name="connsiteY8" fmla="*/ 543244 h 616911"/>
                <a:gd name="connsiteX9" fmla="*/ 77389 w 807860"/>
                <a:gd name="connsiteY9" fmla="*/ 453244 h 616911"/>
                <a:gd name="connsiteX10" fmla="*/ 143416 w 807860"/>
                <a:gd name="connsiteY10" fmla="*/ 468571 h 616911"/>
                <a:gd name="connsiteX11" fmla="*/ 648048 w 807860"/>
                <a:gd name="connsiteY11" fmla="*/ 112106 h 616911"/>
                <a:gd name="connsiteX12" fmla="*/ 82891 w 807860"/>
                <a:gd name="connsiteY12" fmla="*/ 492152 h 616911"/>
                <a:gd name="connsiteX13" fmla="*/ 39660 w 807860"/>
                <a:gd name="connsiteY13" fmla="*/ 533812 h 616911"/>
                <a:gd name="connsiteX14" fmla="*/ 81319 w 807860"/>
                <a:gd name="connsiteY14" fmla="*/ 577437 h 616911"/>
                <a:gd name="connsiteX15" fmla="*/ 124944 w 807860"/>
                <a:gd name="connsiteY15" fmla="*/ 534991 h 616911"/>
                <a:gd name="connsiteX16" fmla="*/ 82891 w 807860"/>
                <a:gd name="connsiteY16" fmla="*/ 492152 h 616911"/>
                <a:gd name="connsiteX17" fmla="*/ 768310 w 807860"/>
                <a:gd name="connsiteY17" fmla="*/ 81844 h 616911"/>
                <a:gd name="connsiteX18" fmla="*/ 725865 w 807860"/>
                <a:gd name="connsiteY18" fmla="*/ 39791 h 616911"/>
                <a:gd name="connsiteX19" fmla="*/ 684205 w 807860"/>
                <a:gd name="connsiteY19" fmla="*/ 82630 h 616911"/>
                <a:gd name="connsiteX20" fmla="*/ 727044 w 807860"/>
                <a:gd name="connsiteY20" fmla="*/ 125076 h 616911"/>
                <a:gd name="connsiteX21" fmla="*/ 768310 w 807860"/>
                <a:gd name="connsiteY21" fmla="*/ 81844 h 61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07860" h="616911">
                  <a:moveTo>
                    <a:pt x="648048" y="112106"/>
                  </a:moveTo>
                  <a:cubicBezTo>
                    <a:pt x="638222" y="58656"/>
                    <a:pt x="655122" y="22106"/>
                    <a:pt x="696782" y="5599"/>
                  </a:cubicBezTo>
                  <a:cubicBezTo>
                    <a:pt x="732939" y="-8550"/>
                    <a:pt x="773420" y="4813"/>
                    <a:pt x="794642" y="37826"/>
                  </a:cubicBezTo>
                  <a:cubicBezTo>
                    <a:pt x="815865" y="70840"/>
                    <a:pt x="811149" y="112892"/>
                    <a:pt x="783245" y="140403"/>
                  </a:cubicBezTo>
                  <a:cubicBezTo>
                    <a:pt x="751804" y="171451"/>
                    <a:pt x="712109" y="172631"/>
                    <a:pt x="670843" y="143940"/>
                  </a:cubicBezTo>
                  <a:cubicBezTo>
                    <a:pt x="505776" y="260666"/>
                    <a:pt x="340709" y="377392"/>
                    <a:pt x="175643" y="494117"/>
                  </a:cubicBezTo>
                  <a:cubicBezTo>
                    <a:pt x="165031" y="501585"/>
                    <a:pt x="159529" y="507873"/>
                    <a:pt x="162673" y="522414"/>
                  </a:cubicBezTo>
                  <a:cubicBezTo>
                    <a:pt x="171320" y="568004"/>
                    <a:pt x="137913" y="609664"/>
                    <a:pt x="89573" y="616345"/>
                  </a:cubicBezTo>
                  <a:cubicBezTo>
                    <a:pt x="47913" y="621847"/>
                    <a:pt x="4288" y="586476"/>
                    <a:pt x="358" y="543244"/>
                  </a:cubicBezTo>
                  <a:cubicBezTo>
                    <a:pt x="-3965" y="495689"/>
                    <a:pt x="31406" y="452458"/>
                    <a:pt x="77389" y="453244"/>
                  </a:cubicBezTo>
                  <a:cubicBezTo>
                    <a:pt x="97826" y="453637"/>
                    <a:pt x="118263" y="462283"/>
                    <a:pt x="143416" y="468571"/>
                  </a:cubicBezTo>
                  <a:cubicBezTo>
                    <a:pt x="308482" y="352632"/>
                    <a:pt x="478265" y="232369"/>
                    <a:pt x="648048" y="112106"/>
                  </a:cubicBezTo>
                  <a:close/>
                  <a:moveTo>
                    <a:pt x="82891" y="492152"/>
                  </a:moveTo>
                  <a:cubicBezTo>
                    <a:pt x="59310" y="492152"/>
                    <a:pt x="40053" y="511017"/>
                    <a:pt x="39660" y="533812"/>
                  </a:cubicBezTo>
                  <a:cubicBezTo>
                    <a:pt x="39660" y="557000"/>
                    <a:pt x="58917" y="577437"/>
                    <a:pt x="81319" y="577437"/>
                  </a:cubicBezTo>
                  <a:cubicBezTo>
                    <a:pt x="103721" y="577830"/>
                    <a:pt x="124551" y="557393"/>
                    <a:pt x="124944" y="534991"/>
                  </a:cubicBezTo>
                  <a:cubicBezTo>
                    <a:pt x="125337" y="512196"/>
                    <a:pt x="106079" y="492152"/>
                    <a:pt x="82891" y="492152"/>
                  </a:cubicBezTo>
                  <a:close/>
                  <a:moveTo>
                    <a:pt x="768310" y="81844"/>
                  </a:moveTo>
                  <a:cubicBezTo>
                    <a:pt x="767917" y="58263"/>
                    <a:pt x="749053" y="39398"/>
                    <a:pt x="725865" y="39791"/>
                  </a:cubicBezTo>
                  <a:cubicBezTo>
                    <a:pt x="702284" y="40184"/>
                    <a:pt x="683812" y="59442"/>
                    <a:pt x="684205" y="82630"/>
                  </a:cubicBezTo>
                  <a:cubicBezTo>
                    <a:pt x="684598" y="105818"/>
                    <a:pt x="704642" y="125862"/>
                    <a:pt x="727044" y="125076"/>
                  </a:cubicBezTo>
                  <a:cubicBezTo>
                    <a:pt x="749446" y="125076"/>
                    <a:pt x="768310" y="105032"/>
                    <a:pt x="768310" y="81844"/>
                  </a:cubicBezTo>
                  <a:close/>
                </a:path>
              </a:pathLst>
            </a:custGeom>
            <a:solidFill>
              <a:schemeClr val="accent2"/>
            </a:solidFill>
            <a:ln w="3926" cap="flat">
              <a:noFill/>
              <a:prstDash val="solid"/>
              <a:miter/>
            </a:ln>
          </p:spPr>
          <p:txBody>
            <a:bodyPr rtlCol="0" anchor="ctr"/>
            <a:lstStyle/>
            <a:p>
              <a:endParaRPr lang="en-US"/>
            </a:p>
          </p:txBody>
        </p:sp>
        <p:sp>
          <p:nvSpPr>
            <p:cNvPr id="91" name="Freeform: Shape 26">
              <a:extLst>
                <a:ext uri="{FF2B5EF4-FFF2-40B4-BE49-F238E27FC236}">
                  <a16:creationId xmlns:a16="http://schemas.microsoft.com/office/drawing/2014/main" id="{CC5B7EB2-DB47-9330-FCD5-BC515BD96AED}"/>
                </a:ext>
              </a:extLst>
            </p:cNvPr>
            <p:cNvSpPr/>
            <p:nvPr/>
          </p:nvSpPr>
          <p:spPr>
            <a:xfrm>
              <a:off x="7586936" y="3044809"/>
              <a:ext cx="291173" cy="812576"/>
            </a:xfrm>
            <a:custGeom>
              <a:avLst/>
              <a:gdLst>
                <a:gd name="connsiteX0" fmla="*/ 102507 w 291173"/>
                <a:gd name="connsiteY0" fmla="*/ 103184 h 812576"/>
                <a:gd name="connsiteX1" fmla="*/ 102507 w 291173"/>
                <a:gd name="connsiteY1" fmla="*/ 649475 h 812576"/>
                <a:gd name="connsiteX2" fmla="*/ 161852 w 291173"/>
                <a:gd name="connsiteY2" fmla="*/ 749694 h 812576"/>
                <a:gd name="connsiteX3" fmla="*/ 82463 w 291173"/>
                <a:gd name="connsiteY3" fmla="*/ 812577 h 812576"/>
                <a:gd name="connsiteX4" fmla="*/ 2288 w 291173"/>
                <a:gd name="connsiteY4" fmla="*/ 747729 h 812576"/>
                <a:gd name="connsiteX5" fmla="*/ 62812 w 291173"/>
                <a:gd name="connsiteY5" fmla="*/ 649475 h 812576"/>
                <a:gd name="connsiteX6" fmla="*/ 62812 w 291173"/>
                <a:gd name="connsiteY6" fmla="*/ 628646 h 812576"/>
                <a:gd name="connsiteX7" fmla="*/ 61633 w 291173"/>
                <a:gd name="connsiteY7" fmla="*/ 98075 h 812576"/>
                <a:gd name="connsiteX8" fmla="*/ 97397 w 291173"/>
                <a:gd name="connsiteY8" fmla="*/ 62703 h 812576"/>
                <a:gd name="connsiteX9" fmla="*/ 139450 w 291173"/>
                <a:gd name="connsiteY9" fmla="*/ 39908 h 812576"/>
                <a:gd name="connsiteX10" fmla="*/ 232202 w 291173"/>
                <a:gd name="connsiteY10" fmla="*/ 3358 h 812576"/>
                <a:gd name="connsiteX11" fmla="*/ 291154 w 291173"/>
                <a:gd name="connsiteY11" fmla="*/ 84319 h 812576"/>
                <a:gd name="connsiteX12" fmla="*/ 225914 w 291173"/>
                <a:gd name="connsiteY12" fmla="*/ 162136 h 812576"/>
                <a:gd name="connsiteX13" fmla="*/ 137485 w 291173"/>
                <a:gd name="connsiteY13" fmla="*/ 119691 h 812576"/>
                <a:gd name="connsiteX14" fmla="*/ 102507 w 291173"/>
                <a:gd name="connsiteY14" fmla="*/ 103184 h 812576"/>
                <a:gd name="connsiteX15" fmla="*/ 208621 w 291173"/>
                <a:gd name="connsiteY15" fmla="*/ 124014 h 812576"/>
                <a:gd name="connsiteX16" fmla="*/ 251853 w 291173"/>
                <a:gd name="connsiteY16" fmla="*/ 82354 h 812576"/>
                <a:gd name="connsiteX17" fmla="*/ 210979 w 291173"/>
                <a:gd name="connsiteY17" fmla="*/ 38729 h 812576"/>
                <a:gd name="connsiteX18" fmla="*/ 166961 w 291173"/>
                <a:gd name="connsiteY18" fmla="*/ 81175 h 812576"/>
                <a:gd name="connsiteX19" fmla="*/ 208621 w 291173"/>
                <a:gd name="connsiteY19" fmla="*/ 124014 h 812576"/>
                <a:gd name="connsiteX20" fmla="*/ 81677 w 291173"/>
                <a:gd name="connsiteY20" fmla="*/ 688777 h 812576"/>
                <a:gd name="connsiteX21" fmla="*/ 40017 w 291173"/>
                <a:gd name="connsiteY21" fmla="*/ 732009 h 812576"/>
                <a:gd name="connsiteX22" fmla="*/ 83642 w 291173"/>
                <a:gd name="connsiteY22" fmla="*/ 773275 h 812576"/>
                <a:gd name="connsiteX23" fmla="*/ 125302 w 291173"/>
                <a:gd name="connsiteY23" fmla="*/ 730044 h 812576"/>
                <a:gd name="connsiteX24" fmla="*/ 81677 w 291173"/>
                <a:gd name="connsiteY24" fmla="*/ 688777 h 8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1173" h="812576">
                  <a:moveTo>
                    <a:pt x="102507" y="103184"/>
                  </a:moveTo>
                  <a:cubicBezTo>
                    <a:pt x="102507" y="285936"/>
                    <a:pt x="102507" y="467902"/>
                    <a:pt x="102507" y="649475"/>
                  </a:cubicBezTo>
                  <a:cubicBezTo>
                    <a:pt x="153206" y="673842"/>
                    <a:pt x="171677" y="705284"/>
                    <a:pt x="161852" y="749694"/>
                  </a:cubicBezTo>
                  <a:cubicBezTo>
                    <a:pt x="153206" y="787424"/>
                    <a:pt x="121372" y="812577"/>
                    <a:pt x="82463" y="812577"/>
                  </a:cubicBezTo>
                  <a:cubicBezTo>
                    <a:pt x="42769" y="812577"/>
                    <a:pt x="11327" y="787031"/>
                    <a:pt x="2288" y="747729"/>
                  </a:cubicBezTo>
                  <a:cubicBezTo>
                    <a:pt x="-7145" y="706070"/>
                    <a:pt x="12506" y="673449"/>
                    <a:pt x="62812" y="649475"/>
                  </a:cubicBezTo>
                  <a:cubicBezTo>
                    <a:pt x="62812" y="642794"/>
                    <a:pt x="62812" y="635720"/>
                    <a:pt x="62812" y="628646"/>
                  </a:cubicBezTo>
                  <a:cubicBezTo>
                    <a:pt x="62419" y="451789"/>
                    <a:pt x="62026" y="274932"/>
                    <a:pt x="61633" y="98075"/>
                  </a:cubicBezTo>
                  <a:cubicBezTo>
                    <a:pt x="61633" y="65061"/>
                    <a:pt x="64384" y="61524"/>
                    <a:pt x="97397" y="62703"/>
                  </a:cubicBezTo>
                  <a:cubicBezTo>
                    <a:pt x="117048" y="63489"/>
                    <a:pt x="129625" y="60738"/>
                    <a:pt x="139450" y="39908"/>
                  </a:cubicBezTo>
                  <a:cubicBezTo>
                    <a:pt x="154778" y="6502"/>
                    <a:pt x="195651" y="-6861"/>
                    <a:pt x="232202" y="3358"/>
                  </a:cubicBezTo>
                  <a:cubicBezTo>
                    <a:pt x="268359" y="13576"/>
                    <a:pt x="291940" y="46590"/>
                    <a:pt x="291154" y="84319"/>
                  </a:cubicBezTo>
                  <a:cubicBezTo>
                    <a:pt x="289975" y="122835"/>
                    <a:pt x="264429" y="153490"/>
                    <a:pt x="225914" y="162136"/>
                  </a:cubicBezTo>
                  <a:cubicBezTo>
                    <a:pt x="190935" y="169996"/>
                    <a:pt x="152419" y="153097"/>
                    <a:pt x="137485" y="119691"/>
                  </a:cubicBezTo>
                  <a:cubicBezTo>
                    <a:pt x="129625" y="102791"/>
                    <a:pt x="120585" y="98075"/>
                    <a:pt x="102507" y="103184"/>
                  </a:cubicBezTo>
                  <a:close/>
                  <a:moveTo>
                    <a:pt x="208621" y="124014"/>
                  </a:moveTo>
                  <a:cubicBezTo>
                    <a:pt x="231416" y="124407"/>
                    <a:pt x="251067" y="105935"/>
                    <a:pt x="251853" y="82354"/>
                  </a:cubicBezTo>
                  <a:cubicBezTo>
                    <a:pt x="252638" y="59166"/>
                    <a:pt x="234560" y="39908"/>
                    <a:pt x="210979" y="38729"/>
                  </a:cubicBezTo>
                  <a:cubicBezTo>
                    <a:pt x="187398" y="37550"/>
                    <a:pt x="166961" y="56808"/>
                    <a:pt x="166961" y="81175"/>
                  </a:cubicBezTo>
                  <a:cubicBezTo>
                    <a:pt x="166568" y="104363"/>
                    <a:pt x="185040" y="123621"/>
                    <a:pt x="208621" y="124014"/>
                  </a:cubicBezTo>
                  <a:close/>
                  <a:moveTo>
                    <a:pt x="81677" y="688777"/>
                  </a:moveTo>
                  <a:cubicBezTo>
                    <a:pt x="57703" y="689170"/>
                    <a:pt x="39624" y="708428"/>
                    <a:pt x="40017" y="732009"/>
                  </a:cubicBezTo>
                  <a:cubicBezTo>
                    <a:pt x="40803" y="755590"/>
                    <a:pt x="60061" y="773668"/>
                    <a:pt x="83642" y="773275"/>
                  </a:cubicBezTo>
                  <a:cubicBezTo>
                    <a:pt x="107223" y="772882"/>
                    <a:pt x="125695" y="753625"/>
                    <a:pt x="125302" y="730044"/>
                  </a:cubicBezTo>
                  <a:cubicBezTo>
                    <a:pt x="124908" y="706070"/>
                    <a:pt x="105651" y="687991"/>
                    <a:pt x="81677" y="688777"/>
                  </a:cubicBezTo>
                  <a:close/>
                </a:path>
              </a:pathLst>
            </a:custGeom>
            <a:solidFill>
              <a:schemeClr val="accent2"/>
            </a:solidFill>
            <a:ln w="3926" cap="flat">
              <a:noFill/>
              <a:prstDash val="solid"/>
              <a:miter/>
            </a:ln>
          </p:spPr>
          <p:txBody>
            <a:bodyPr rtlCol="0" anchor="ctr"/>
            <a:lstStyle/>
            <a:p>
              <a:endParaRPr lang="en-US"/>
            </a:p>
          </p:txBody>
        </p:sp>
        <p:sp>
          <p:nvSpPr>
            <p:cNvPr id="92" name="Freeform: Shape 27">
              <a:extLst>
                <a:ext uri="{FF2B5EF4-FFF2-40B4-BE49-F238E27FC236}">
                  <a16:creationId xmlns:a16="http://schemas.microsoft.com/office/drawing/2014/main" id="{E30071EB-343F-8D31-E4A4-A22A7DEC0C9E}"/>
                </a:ext>
              </a:extLst>
            </p:cNvPr>
            <p:cNvSpPr/>
            <p:nvPr/>
          </p:nvSpPr>
          <p:spPr>
            <a:xfrm>
              <a:off x="4358113" y="2776802"/>
              <a:ext cx="734275" cy="324079"/>
            </a:xfrm>
            <a:custGeom>
              <a:avLst/>
              <a:gdLst>
                <a:gd name="connsiteX0" fmla="*/ 102707 w 734275"/>
                <a:gd name="connsiteY0" fmla="*/ 221059 h 324079"/>
                <a:gd name="connsiteX1" fmla="*/ 571574 w 734275"/>
                <a:gd name="connsiteY1" fmla="*/ 221059 h 324079"/>
                <a:gd name="connsiteX2" fmla="*/ 652535 w 734275"/>
                <a:gd name="connsiteY2" fmla="*/ 160534 h 324079"/>
                <a:gd name="connsiteX3" fmla="*/ 733103 w 734275"/>
                <a:gd name="connsiteY3" fmla="*/ 227347 h 324079"/>
                <a:gd name="connsiteX4" fmla="*/ 679260 w 734275"/>
                <a:gd name="connsiteY4" fmla="*/ 319313 h 324079"/>
                <a:gd name="connsiteX5" fmla="*/ 580614 w 734275"/>
                <a:gd name="connsiteY5" fmla="*/ 280797 h 324079"/>
                <a:gd name="connsiteX6" fmla="*/ 549565 w 734275"/>
                <a:gd name="connsiteY6" fmla="*/ 262325 h 324079"/>
                <a:gd name="connsiteX7" fmla="*/ 93667 w 734275"/>
                <a:gd name="connsiteY7" fmla="*/ 260360 h 324079"/>
                <a:gd name="connsiteX8" fmla="*/ 62619 w 734275"/>
                <a:gd name="connsiteY8" fmla="*/ 229312 h 324079"/>
                <a:gd name="connsiteX9" fmla="*/ 62619 w 734275"/>
                <a:gd name="connsiteY9" fmla="*/ 209661 h 324079"/>
                <a:gd name="connsiteX10" fmla="*/ 32750 w 734275"/>
                <a:gd name="connsiteY10" fmla="*/ 145207 h 324079"/>
                <a:gd name="connsiteX11" fmla="*/ 5632 w 734275"/>
                <a:gd name="connsiteY11" fmla="*/ 53241 h 324079"/>
                <a:gd name="connsiteX12" fmla="*/ 88558 w 734275"/>
                <a:gd name="connsiteY12" fmla="*/ 184 h 324079"/>
                <a:gd name="connsiteX13" fmla="*/ 161659 w 734275"/>
                <a:gd name="connsiteY13" fmla="*/ 61102 h 324079"/>
                <a:gd name="connsiteX14" fmla="*/ 125501 w 734275"/>
                <a:gd name="connsiteY14" fmla="*/ 150709 h 324079"/>
                <a:gd name="connsiteX15" fmla="*/ 102314 w 734275"/>
                <a:gd name="connsiteY15" fmla="*/ 192762 h 324079"/>
                <a:gd name="connsiteX16" fmla="*/ 102707 w 734275"/>
                <a:gd name="connsiteY16" fmla="*/ 221059 h 324079"/>
                <a:gd name="connsiteX17" fmla="*/ 694195 w 734275"/>
                <a:gd name="connsiteY17" fmla="*/ 241103 h 324079"/>
                <a:gd name="connsiteX18" fmla="*/ 651356 w 734275"/>
                <a:gd name="connsiteY18" fmla="*/ 200229 h 324079"/>
                <a:gd name="connsiteX19" fmla="*/ 609697 w 734275"/>
                <a:gd name="connsiteY19" fmla="*/ 242675 h 324079"/>
                <a:gd name="connsiteX20" fmla="*/ 652928 w 734275"/>
                <a:gd name="connsiteY20" fmla="*/ 283548 h 324079"/>
                <a:gd name="connsiteX21" fmla="*/ 694195 w 734275"/>
                <a:gd name="connsiteY21" fmla="*/ 241103 h 324079"/>
                <a:gd name="connsiteX22" fmla="*/ 124322 w 734275"/>
                <a:gd name="connsiteY22" fmla="*/ 80359 h 324079"/>
                <a:gd name="connsiteX23" fmla="*/ 81484 w 734275"/>
                <a:gd name="connsiteY23" fmla="*/ 39093 h 324079"/>
                <a:gd name="connsiteX24" fmla="*/ 40610 w 734275"/>
                <a:gd name="connsiteY24" fmla="*/ 82324 h 324079"/>
                <a:gd name="connsiteX25" fmla="*/ 83449 w 734275"/>
                <a:gd name="connsiteY25" fmla="*/ 123984 h 324079"/>
                <a:gd name="connsiteX26" fmla="*/ 124322 w 734275"/>
                <a:gd name="connsiteY26" fmla="*/ 80359 h 32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4275" h="324079">
                  <a:moveTo>
                    <a:pt x="102707" y="221059"/>
                  </a:moveTo>
                  <a:cubicBezTo>
                    <a:pt x="260699" y="221059"/>
                    <a:pt x="415547" y="221059"/>
                    <a:pt x="571574" y="221059"/>
                  </a:cubicBezTo>
                  <a:cubicBezTo>
                    <a:pt x="585330" y="184115"/>
                    <a:pt x="610090" y="160534"/>
                    <a:pt x="652535" y="160534"/>
                  </a:cubicBezTo>
                  <a:cubicBezTo>
                    <a:pt x="693016" y="160534"/>
                    <a:pt x="726029" y="188046"/>
                    <a:pt x="733103" y="227347"/>
                  </a:cubicBezTo>
                  <a:cubicBezTo>
                    <a:pt x="739785" y="267435"/>
                    <a:pt x="717383" y="305950"/>
                    <a:pt x="679260" y="319313"/>
                  </a:cubicBezTo>
                  <a:cubicBezTo>
                    <a:pt x="641138" y="332675"/>
                    <a:pt x="597906" y="317348"/>
                    <a:pt x="580614" y="280797"/>
                  </a:cubicBezTo>
                  <a:cubicBezTo>
                    <a:pt x="573539" y="265470"/>
                    <a:pt x="564893" y="262325"/>
                    <a:pt x="549565" y="262325"/>
                  </a:cubicBezTo>
                  <a:cubicBezTo>
                    <a:pt x="397468" y="262325"/>
                    <a:pt x="245764" y="261146"/>
                    <a:pt x="93667" y="260360"/>
                  </a:cubicBezTo>
                  <a:cubicBezTo>
                    <a:pt x="67335" y="260360"/>
                    <a:pt x="63012" y="255644"/>
                    <a:pt x="62619" y="229312"/>
                  </a:cubicBezTo>
                  <a:cubicBezTo>
                    <a:pt x="62619" y="222631"/>
                    <a:pt x="62619" y="216343"/>
                    <a:pt x="62619" y="209661"/>
                  </a:cubicBezTo>
                  <a:cubicBezTo>
                    <a:pt x="63012" y="183329"/>
                    <a:pt x="66156" y="160141"/>
                    <a:pt x="32750" y="145207"/>
                  </a:cubicBezTo>
                  <a:cubicBezTo>
                    <a:pt x="1309" y="131058"/>
                    <a:pt x="-6945" y="87041"/>
                    <a:pt x="5632" y="53241"/>
                  </a:cubicBezTo>
                  <a:cubicBezTo>
                    <a:pt x="18601" y="18263"/>
                    <a:pt x="50435" y="-2174"/>
                    <a:pt x="88558" y="184"/>
                  </a:cubicBezTo>
                  <a:cubicBezTo>
                    <a:pt x="123536" y="2149"/>
                    <a:pt x="152620" y="26516"/>
                    <a:pt x="161659" y="61102"/>
                  </a:cubicBezTo>
                  <a:cubicBezTo>
                    <a:pt x="170698" y="95294"/>
                    <a:pt x="156943" y="136168"/>
                    <a:pt x="125501" y="150709"/>
                  </a:cubicBezTo>
                  <a:cubicBezTo>
                    <a:pt x="104279" y="160534"/>
                    <a:pt x="100348" y="173111"/>
                    <a:pt x="102314" y="192762"/>
                  </a:cubicBezTo>
                  <a:cubicBezTo>
                    <a:pt x="103493" y="201015"/>
                    <a:pt x="102707" y="209268"/>
                    <a:pt x="102707" y="221059"/>
                  </a:cubicBezTo>
                  <a:close/>
                  <a:moveTo>
                    <a:pt x="694195" y="241103"/>
                  </a:moveTo>
                  <a:cubicBezTo>
                    <a:pt x="693802" y="217129"/>
                    <a:pt x="675723" y="199836"/>
                    <a:pt x="651356" y="200229"/>
                  </a:cubicBezTo>
                  <a:cubicBezTo>
                    <a:pt x="626989" y="200622"/>
                    <a:pt x="609304" y="218701"/>
                    <a:pt x="609697" y="242675"/>
                  </a:cubicBezTo>
                  <a:cubicBezTo>
                    <a:pt x="610090" y="266649"/>
                    <a:pt x="628168" y="283941"/>
                    <a:pt x="652928" y="283548"/>
                  </a:cubicBezTo>
                  <a:cubicBezTo>
                    <a:pt x="677295" y="283155"/>
                    <a:pt x="694588" y="265470"/>
                    <a:pt x="694195" y="241103"/>
                  </a:cubicBezTo>
                  <a:close/>
                  <a:moveTo>
                    <a:pt x="124322" y="80359"/>
                  </a:moveTo>
                  <a:cubicBezTo>
                    <a:pt x="123929" y="56385"/>
                    <a:pt x="105458" y="38700"/>
                    <a:pt x="81484" y="39093"/>
                  </a:cubicBezTo>
                  <a:cubicBezTo>
                    <a:pt x="57510" y="39486"/>
                    <a:pt x="40217" y="57564"/>
                    <a:pt x="40610" y="82324"/>
                  </a:cubicBezTo>
                  <a:cubicBezTo>
                    <a:pt x="41003" y="106298"/>
                    <a:pt x="59868" y="124377"/>
                    <a:pt x="83449" y="123984"/>
                  </a:cubicBezTo>
                  <a:cubicBezTo>
                    <a:pt x="107030" y="123591"/>
                    <a:pt x="124715" y="104726"/>
                    <a:pt x="124322" y="80359"/>
                  </a:cubicBezTo>
                  <a:close/>
                </a:path>
              </a:pathLst>
            </a:custGeom>
            <a:solidFill>
              <a:schemeClr val="accent2"/>
            </a:solidFill>
            <a:ln w="3926" cap="flat">
              <a:noFill/>
              <a:prstDash val="solid"/>
              <a:miter/>
            </a:ln>
          </p:spPr>
          <p:txBody>
            <a:bodyPr rtlCol="0" anchor="ctr"/>
            <a:lstStyle/>
            <a:p>
              <a:endParaRPr lang="en-US"/>
            </a:p>
          </p:txBody>
        </p:sp>
        <p:sp>
          <p:nvSpPr>
            <p:cNvPr id="93" name="Freeform: Shape 28">
              <a:extLst>
                <a:ext uri="{FF2B5EF4-FFF2-40B4-BE49-F238E27FC236}">
                  <a16:creationId xmlns:a16="http://schemas.microsoft.com/office/drawing/2014/main" id="{76813ACB-A3BE-DE2B-D689-33E3AC0361EA}"/>
                </a:ext>
              </a:extLst>
            </p:cNvPr>
            <p:cNvSpPr/>
            <p:nvPr/>
          </p:nvSpPr>
          <p:spPr>
            <a:xfrm>
              <a:off x="7048357" y="4009827"/>
              <a:ext cx="639210" cy="543589"/>
            </a:xfrm>
            <a:custGeom>
              <a:avLst/>
              <a:gdLst>
                <a:gd name="connsiteX0" fmla="*/ 535758 w 639210"/>
                <a:gd name="connsiteY0" fmla="*/ 380095 h 543589"/>
                <a:gd name="connsiteX1" fmla="*/ 535365 w 639210"/>
                <a:gd name="connsiteY1" fmla="*/ 274767 h 543589"/>
                <a:gd name="connsiteX2" fmla="*/ 526326 w 639210"/>
                <a:gd name="connsiteY2" fmla="*/ 259439 h 543589"/>
                <a:gd name="connsiteX3" fmla="*/ 290909 w 639210"/>
                <a:gd name="connsiteY3" fmla="*/ 106949 h 543589"/>
                <a:gd name="connsiteX4" fmla="*/ 284228 w 639210"/>
                <a:gd name="connsiteY4" fmla="*/ 103412 h 543589"/>
                <a:gd name="connsiteX5" fmla="*/ 166323 w 639210"/>
                <a:gd name="connsiteY5" fmla="*/ 103019 h 543589"/>
                <a:gd name="connsiteX6" fmla="*/ 155712 w 639210"/>
                <a:gd name="connsiteY6" fmla="*/ 117167 h 543589"/>
                <a:gd name="connsiteX7" fmla="*/ 62174 w 639210"/>
                <a:gd name="connsiteY7" fmla="*/ 161578 h 543589"/>
                <a:gd name="connsiteX8" fmla="*/ 78 w 639210"/>
                <a:gd name="connsiteY8" fmla="*/ 87298 h 543589"/>
                <a:gd name="connsiteX9" fmla="*/ 59423 w 639210"/>
                <a:gd name="connsiteY9" fmla="*/ 3193 h 543589"/>
                <a:gd name="connsiteX10" fmla="*/ 155712 w 639210"/>
                <a:gd name="connsiteY10" fmla="*/ 47604 h 543589"/>
                <a:gd name="connsiteX11" fmla="*/ 180472 w 639210"/>
                <a:gd name="connsiteY11" fmla="*/ 62931 h 543589"/>
                <a:gd name="connsiteX12" fmla="*/ 295625 w 639210"/>
                <a:gd name="connsiteY12" fmla="*/ 66468 h 543589"/>
                <a:gd name="connsiteX13" fmla="*/ 392307 w 639210"/>
                <a:gd name="connsiteY13" fmla="*/ 125421 h 543589"/>
                <a:gd name="connsiteX14" fmla="*/ 555802 w 639210"/>
                <a:gd name="connsiteY14" fmla="*/ 230356 h 543589"/>
                <a:gd name="connsiteX15" fmla="*/ 576238 w 639210"/>
                <a:gd name="connsiteY15" fmla="*/ 266906 h 543589"/>
                <a:gd name="connsiteX16" fmla="*/ 575845 w 639210"/>
                <a:gd name="connsiteY16" fmla="*/ 380095 h 543589"/>
                <a:gd name="connsiteX17" fmla="*/ 636763 w 639210"/>
                <a:gd name="connsiteY17" fmla="*/ 480314 h 543589"/>
                <a:gd name="connsiteX18" fmla="*/ 557373 w 639210"/>
                <a:gd name="connsiteY18" fmla="*/ 543589 h 543589"/>
                <a:gd name="connsiteX19" fmla="*/ 477199 w 639210"/>
                <a:gd name="connsiteY19" fmla="*/ 483458 h 543589"/>
                <a:gd name="connsiteX20" fmla="*/ 535758 w 639210"/>
                <a:gd name="connsiteY20" fmla="*/ 380095 h 543589"/>
                <a:gd name="connsiteX21" fmla="*/ 81825 w 639210"/>
                <a:gd name="connsiteY21" fmla="*/ 124242 h 543589"/>
                <a:gd name="connsiteX22" fmla="*/ 123484 w 639210"/>
                <a:gd name="connsiteY22" fmla="*/ 81796 h 543589"/>
                <a:gd name="connsiteX23" fmla="*/ 81432 w 639210"/>
                <a:gd name="connsiteY23" fmla="*/ 40136 h 543589"/>
                <a:gd name="connsiteX24" fmla="*/ 39772 w 639210"/>
                <a:gd name="connsiteY24" fmla="*/ 82582 h 543589"/>
                <a:gd name="connsiteX25" fmla="*/ 81825 w 639210"/>
                <a:gd name="connsiteY25" fmla="*/ 124242 h 543589"/>
                <a:gd name="connsiteX26" fmla="*/ 514142 w 639210"/>
                <a:gd name="connsiteY26" fmla="*/ 459091 h 543589"/>
                <a:gd name="connsiteX27" fmla="*/ 553837 w 639210"/>
                <a:gd name="connsiteY27" fmla="*/ 503895 h 543589"/>
                <a:gd name="connsiteX28" fmla="*/ 598247 w 639210"/>
                <a:gd name="connsiteY28" fmla="*/ 464200 h 543589"/>
                <a:gd name="connsiteX29" fmla="*/ 558553 w 639210"/>
                <a:gd name="connsiteY29" fmla="*/ 419789 h 543589"/>
                <a:gd name="connsiteX30" fmla="*/ 514142 w 639210"/>
                <a:gd name="connsiteY30" fmla="*/ 459091 h 54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9210" h="543589">
                  <a:moveTo>
                    <a:pt x="535758" y="380095"/>
                  </a:moveTo>
                  <a:cubicBezTo>
                    <a:pt x="535758" y="345509"/>
                    <a:pt x="536151" y="310138"/>
                    <a:pt x="535365" y="274767"/>
                  </a:cubicBezTo>
                  <a:cubicBezTo>
                    <a:pt x="535365" y="269658"/>
                    <a:pt x="531042" y="262583"/>
                    <a:pt x="526326" y="259439"/>
                  </a:cubicBezTo>
                  <a:cubicBezTo>
                    <a:pt x="448115" y="208347"/>
                    <a:pt x="369512" y="157648"/>
                    <a:pt x="290909" y="106949"/>
                  </a:cubicBezTo>
                  <a:cubicBezTo>
                    <a:pt x="288551" y="105377"/>
                    <a:pt x="286586" y="103412"/>
                    <a:pt x="284228" y="103412"/>
                  </a:cubicBezTo>
                  <a:cubicBezTo>
                    <a:pt x="244926" y="103019"/>
                    <a:pt x="205625" y="102233"/>
                    <a:pt x="166323" y="103019"/>
                  </a:cubicBezTo>
                  <a:cubicBezTo>
                    <a:pt x="162786" y="103019"/>
                    <a:pt x="158463" y="112058"/>
                    <a:pt x="155712" y="117167"/>
                  </a:cubicBezTo>
                  <a:cubicBezTo>
                    <a:pt x="138419" y="152539"/>
                    <a:pt x="101868" y="170224"/>
                    <a:pt x="62174" y="161578"/>
                  </a:cubicBezTo>
                  <a:cubicBezTo>
                    <a:pt x="27589" y="154111"/>
                    <a:pt x="1650" y="122670"/>
                    <a:pt x="78" y="87298"/>
                  </a:cubicBezTo>
                  <a:cubicBezTo>
                    <a:pt x="-1495" y="46032"/>
                    <a:pt x="20907" y="13804"/>
                    <a:pt x="59423" y="3193"/>
                  </a:cubicBezTo>
                  <a:cubicBezTo>
                    <a:pt x="98331" y="-7812"/>
                    <a:pt x="139991" y="10267"/>
                    <a:pt x="155712" y="47604"/>
                  </a:cubicBezTo>
                  <a:cubicBezTo>
                    <a:pt x="161214" y="60573"/>
                    <a:pt x="167895" y="62931"/>
                    <a:pt x="180472" y="62931"/>
                  </a:cubicBezTo>
                  <a:cubicBezTo>
                    <a:pt x="218987" y="62538"/>
                    <a:pt x="259861" y="55857"/>
                    <a:pt x="295625" y="66468"/>
                  </a:cubicBezTo>
                  <a:cubicBezTo>
                    <a:pt x="330604" y="76687"/>
                    <a:pt x="360080" y="104984"/>
                    <a:pt x="392307" y="125421"/>
                  </a:cubicBezTo>
                  <a:cubicBezTo>
                    <a:pt x="446936" y="160399"/>
                    <a:pt x="500780" y="196164"/>
                    <a:pt x="555802" y="230356"/>
                  </a:cubicBezTo>
                  <a:cubicBezTo>
                    <a:pt x="569950" y="239395"/>
                    <a:pt x="576631" y="249221"/>
                    <a:pt x="576238" y="266906"/>
                  </a:cubicBezTo>
                  <a:cubicBezTo>
                    <a:pt x="575059" y="304636"/>
                    <a:pt x="575845" y="342758"/>
                    <a:pt x="575845" y="380095"/>
                  </a:cubicBezTo>
                  <a:cubicBezTo>
                    <a:pt x="626937" y="405641"/>
                    <a:pt x="646588" y="438261"/>
                    <a:pt x="636763" y="480314"/>
                  </a:cubicBezTo>
                  <a:cubicBezTo>
                    <a:pt x="628116" y="518043"/>
                    <a:pt x="595889" y="543589"/>
                    <a:pt x="557373" y="543589"/>
                  </a:cubicBezTo>
                  <a:cubicBezTo>
                    <a:pt x="519251" y="543589"/>
                    <a:pt x="486238" y="518829"/>
                    <a:pt x="477199" y="483458"/>
                  </a:cubicBezTo>
                  <a:cubicBezTo>
                    <a:pt x="465801" y="439440"/>
                    <a:pt x="484273" y="406820"/>
                    <a:pt x="535758" y="380095"/>
                  </a:cubicBezTo>
                  <a:close/>
                  <a:moveTo>
                    <a:pt x="81825" y="124242"/>
                  </a:moveTo>
                  <a:cubicBezTo>
                    <a:pt x="106192" y="124242"/>
                    <a:pt x="123484" y="106556"/>
                    <a:pt x="123484" y="81796"/>
                  </a:cubicBezTo>
                  <a:cubicBezTo>
                    <a:pt x="123484" y="57429"/>
                    <a:pt x="105799" y="39743"/>
                    <a:pt x="81432" y="40136"/>
                  </a:cubicBezTo>
                  <a:cubicBezTo>
                    <a:pt x="57458" y="40136"/>
                    <a:pt x="39772" y="58215"/>
                    <a:pt x="39772" y="82582"/>
                  </a:cubicBezTo>
                  <a:cubicBezTo>
                    <a:pt x="39379" y="106556"/>
                    <a:pt x="57065" y="124242"/>
                    <a:pt x="81825" y="124242"/>
                  </a:cubicBezTo>
                  <a:close/>
                  <a:moveTo>
                    <a:pt x="514142" y="459091"/>
                  </a:moveTo>
                  <a:cubicBezTo>
                    <a:pt x="512963" y="483458"/>
                    <a:pt x="529862" y="502323"/>
                    <a:pt x="553837" y="503895"/>
                  </a:cubicBezTo>
                  <a:cubicBezTo>
                    <a:pt x="577810" y="505074"/>
                    <a:pt x="597068" y="487781"/>
                    <a:pt x="598247" y="464200"/>
                  </a:cubicBezTo>
                  <a:cubicBezTo>
                    <a:pt x="599426" y="439833"/>
                    <a:pt x="582919" y="420969"/>
                    <a:pt x="558553" y="419789"/>
                  </a:cubicBezTo>
                  <a:cubicBezTo>
                    <a:pt x="534186" y="418217"/>
                    <a:pt x="515321" y="435117"/>
                    <a:pt x="514142" y="459091"/>
                  </a:cubicBezTo>
                  <a:close/>
                </a:path>
              </a:pathLst>
            </a:custGeom>
            <a:solidFill>
              <a:schemeClr val="accent2"/>
            </a:solidFill>
            <a:ln w="3926" cap="flat">
              <a:noFill/>
              <a:prstDash val="solid"/>
              <a:miter/>
            </a:ln>
          </p:spPr>
          <p:txBody>
            <a:bodyPr rtlCol="0" anchor="ctr"/>
            <a:lstStyle/>
            <a:p>
              <a:endParaRPr lang="en-US"/>
            </a:p>
          </p:txBody>
        </p:sp>
        <p:sp>
          <p:nvSpPr>
            <p:cNvPr id="94" name="Freeform: Shape 29">
              <a:extLst>
                <a:ext uri="{FF2B5EF4-FFF2-40B4-BE49-F238E27FC236}">
                  <a16:creationId xmlns:a16="http://schemas.microsoft.com/office/drawing/2014/main" id="{671B7C92-DB43-7F5C-0255-FE414A0A5E76}"/>
                </a:ext>
              </a:extLst>
            </p:cNvPr>
            <p:cNvSpPr/>
            <p:nvPr/>
          </p:nvSpPr>
          <p:spPr>
            <a:xfrm>
              <a:off x="4206712" y="2586692"/>
              <a:ext cx="791364" cy="166574"/>
            </a:xfrm>
            <a:custGeom>
              <a:avLst/>
              <a:gdLst>
                <a:gd name="connsiteX0" fmla="*/ 162535 w 791364"/>
                <a:gd name="connsiteY0" fmla="*/ 63350 h 166574"/>
                <a:gd name="connsiteX1" fmla="*/ 465550 w 791364"/>
                <a:gd name="connsiteY1" fmla="*/ 63350 h 166574"/>
                <a:gd name="connsiteX2" fmla="*/ 614896 w 791364"/>
                <a:gd name="connsiteY2" fmla="*/ 62564 h 166574"/>
                <a:gd name="connsiteX3" fmla="*/ 634940 w 791364"/>
                <a:gd name="connsiteY3" fmla="*/ 49595 h 166574"/>
                <a:gd name="connsiteX4" fmla="*/ 730050 w 791364"/>
                <a:gd name="connsiteY4" fmla="*/ 2433 h 166574"/>
                <a:gd name="connsiteX5" fmla="*/ 791360 w 791364"/>
                <a:gd name="connsiteY5" fmla="*/ 81429 h 166574"/>
                <a:gd name="connsiteX6" fmla="*/ 729657 w 791364"/>
                <a:gd name="connsiteY6" fmla="*/ 161997 h 166574"/>
                <a:gd name="connsiteX7" fmla="*/ 635726 w 791364"/>
                <a:gd name="connsiteY7" fmla="*/ 116014 h 166574"/>
                <a:gd name="connsiteX8" fmla="*/ 615682 w 791364"/>
                <a:gd name="connsiteY8" fmla="*/ 102652 h 166574"/>
                <a:gd name="connsiteX9" fmla="*/ 175505 w 791364"/>
                <a:gd name="connsiteY9" fmla="*/ 104224 h 166574"/>
                <a:gd name="connsiteX10" fmla="*/ 155854 w 791364"/>
                <a:gd name="connsiteY10" fmla="*/ 118372 h 166574"/>
                <a:gd name="connsiteX11" fmla="*/ 61924 w 791364"/>
                <a:gd name="connsiteY11" fmla="*/ 163962 h 166574"/>
                <a:gd name="connsiteX12" fmla="*/ 220 w 791364"/>
                <a:gd name="connsiteY12" fmla="*/ 75927 h 166574"/>
                <a:gd name="connsiteX13" fmla="*/ 72928 w 791364"/>
                <a:gd name="connsiteY13" fmla="*/ 2826 h 166574"/>
                <a:gd name="connsiteX14" fmla="*/ 154282 w 791364"/>
                <a:gd name="connsiteY14" fmla="*/ 46844 h 166574"/>
                <a:gd name="connsiteX15" fmla="*/ 162535 w 791364"/>
                <a:gd name="connsiteY15" fmla="*/ 63350 h 166574"/>
                <a:gd name="connsiteX16" fmla="*/ 709220 w 791364"/>
                <a:gd name="connsiteY16" fmla="*/ 39769 h 166574"/>
                <a:gd name="connsiteX17" fmla="*/ 668346 w 791364"/>
                <a:gd name="connsiteY17" fmla="*/ 82215 h 166574"/>
                <a:gd name="connsiteX18" fmla="*/ 710792 w 791364"/>
                <a:gd name="connsiteY18" fmla="*/ 123482 h 166574"/>
                <a:gd name="connsiteX19" fmla="*/ 751666 w 791364"/>
                <a:gd name="connsiteY19" fmla="*/ 81036 h 166574"/>
                <a:gd name="connsiteX20" fmla="*/ 709220 w 791364"/>
                <a:gd name="connsiteY20" fmla="*/ 39769 h 166574"/>
                <a:gd name="connsiteX21" fmla="*/ 123234 w 791364"/>
                <a:gd name="connsiteY21" fmla="*/ 83394 h 166574"/>
                <a:gd name="connsiteX22" fmla="*/ 80788 w 791364"/>
                <a:gd name="connsiteY22" fmla="*/ 41341 h 166574"/>
                <a:gd name="connsiteX23" fmla="*/ 39522 w 791364"/>
                <a:gd name="connsiteY23" fmla="*/ 84573 h 166574"/>
                <a:gd name="connsiteX24" fmla="*/ 81967 w 791364"/>
                <a:gd name="connsiteY24" fmla="*/ 126626 h 166574"/>
                <a:gd name="connsiteX25" fmla="*/ 123234 w 791364"/>
                <a:gd name="connsiteY25" fmla="*/ 83394 h 166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91364" h="166574">
                  <a:moveTo>
                    <a:pt x="162535" y="63350"/>
                  </a:moveTo>
                  <a:cubicBezTo>
                    <a:pt x="263933" y="63350"/>
                    <a:pt x="364545" y="63350"/>
                    <a:pt x="465550" y="63350"/>
                  </a:cubicBezTo>
                  <a:cubicBezTo>
                    <a:pt x="515463" y="63350"/>
                    <a:pt x="564983" y="62564"/>
                    <a:pt x="614896" y="62564"/>
                  </a:cubicBezTo>
                  <a:cubicBezTo>
                    <a:pt x="625115" y="62564"/>
                    <a:pt x="630617" y="60206"/>
                    <a:pt x="634940" y="49595"/>
                  </a:cubicBezTo>
                  <a:cubicBezTo>
                    <a:pt x="651054" y="11472"/>
                    <a:pt x="689962" y="-7000"/>
                    <a:pt x="730050" y="2433"/>
                  </a:cubicBezTo>
                  <a:cubicBezTo>
                    <a:pt x="765814" y="10686"/>
                    <a:pt x="790967" y="42913"/>
                    <a:pt x="791360" y="81429"/>
                  </a:cubicBezTo>
                  <a:cubicBezTo>
                    <a:pt x="791753" y="120730"/>
                    <a:pt x="766600" y="153351"/>
                    <a:pt x="729657" y="161997"/>
                  </a:cubicBezTo>
                  <a:cubicBezTo>
                    <a:pt x="690748" y="171429"/>
                    <a:pt x="652233" y="152958"/>
                    <a:pt x="635726" y="116014"/>
                  </a:cubicBezTo>
                  <a:cubicBezTo>
                    <a:pt x="631403" y="105796"/>
                    <a:pt x="626294" y="102652"/>
                    <a:pt x="615682" y="102652"/>
                  </a:cubicBezTo>
                  <a:cubicBezTo>
                    <a:pt x="469088" y="103438"/>
                    <a:pt x="322493" y="104224"/>
                    <a:pt x="175505" y="104224"/>
                  </a:cubicBezTo>
                  <a:cubicBezTo>
                    <a:pt x="164108" y="104224"/>
                    <a:pt x="160177" y="108940"/>
                    <a:pt x="155854" y="118372"/>
                  </a:cubicBezTo>
                  <a:cubicBezTo>
                    <a:pt x="139348" y="155316"/>
                    <a:pt x="100439" y="173788"/>
                    <a:pt x="61924" y="163962"/>
                  </a:cubicBezTo>
                  <a:cubicBezTo>
                    <a:pt x="20657" y="153351"/>
                    <a:pt x="-2531" y="119944"/>
                    <a:pt x="220" y="75927"/>
                  </a:cubicBezTo>
                  <a:cubicBezTo>
                    <a:pt x="2578" y="38197"/>
                    <a:pt x="32840" y="7542"/>
                    <a:pt x="72928" y="2826"/>
                  </a:cubicBezTo>
                  <a:cubicBezTo>
                    <a:pt x="105155" y="-1104"/>
                    <a:pt x="138955" y="16974"/>
                    <a:pt x="154282" y="46844"/>
                  </a:cubicBezTo>
                  <a:cubicBezTo>
                    <a:pt x="157426" y="51953"/>
                    <a:pt x="159784" y="57848"/>
                    <a:pt x="162535" y="63350"/>
                  </a:cubicBezTo>
                  <a:close/>
                  <a:moveTo>
                    <a:pt x="709220" y="39769"/>
                  </a:moveTo>
                  <a:cubicBezTo>
                    <a:pt x="684460" y="40162"/>
                    <a:pt x="667953" y="57455"/>
                    <a:pt x="668346" y="82215"/>
                  </a:cubicBezTo>
                  <a:cubicBezTo>
                    <a:pt x="668740" y="106975"/>
                    <a:pt x="686032" y="123482"/>
                    <a:pt x="710792" y="123482"/>
                  </a:cubicBezTo>
                  <a:cubicBezTo>
                    <a:pt x="735159" y="123089"/>
                    <a:pt x="752059" y="105796"/>
                    <a:pt x="751666" y="81036"/>
                  </a:cubicBezTo>
                  <a:cubicBezTo>
                    <a:pt x="751666" y="56276"/>
                    <a:pt x="734373" y="39769"/>
                    <a:pt x="709220" y="39769"/>
                  </a:cubicBezTo>
                  <a:close/>
                  <a:moveTo>
                    <a:pt x="123234" y="83394"/>
                  </a:moveTo>
                  <a:cubicBezTo>
                    <a:pt x="123234" y="59420"/>
                    <a:pt x="104762" y="40948"/>
                    <a:pt x="80788" y="41341"/>
                  </a:cubicBezTo>
                  <a:cubicBezTo>
                    <a:pt x="57207" y="41734"/>
                    <a:pt x="39129" y="60206"/>
                    <a:pt x="39522" y="84573"/>
                  </a:cubicBezTo>
                  <a:cubicBezTo>
                    <a:pt x="39915" y="108547"/>
                    <a:pt x="58386" y="127019"/>
                    <a:pt x="81967" y="126626"/>
                  </a:cubicBezTo>
                  <a:cubicBezTo>
                    <a:pt x="105941" y="126233"/>
                    <a:pt x="123627" y="107761"/>
                    <a:pt x="123234" y="83394"/>
                  </a:cubicBezTo>
                  <a:close/>
                </a:path>
              </a:pathLst>
            </a:custGeom>
            <a:solidFill>
              <a:schemeClr val="accent2"/>
            </a:solidFill>
            <a:ln w="3926" cap="flat">
              <a:noFill/>
              <a:prstDash val="solid"/>
              <a:miter/>
            </a:ln>
          </p:spPr>
          <p:txBody>
            <a:bodyPr rtlCol="0" anchor="ctr"/>
            <a:lstStyle/>
            <a:p>
              <a:endParaRPr lang="en-US"/>
            </a:p>
          </p:txBody>
        </p:sp>
        <p:sp>
          <p:nvSpPr>
            <p:cNvPr id="95" name="Freeform: Shape 30">
              <a:extLst>
                <a:ext uri="{FF2B5EF4-FFF2-40B4-BE49-F238E27FC236}">
                  <a16:creationId xmlns:a16="http://schemas.microsoft.com/office/drawing/2014/main" id="{F715DA86-6E9A-BCFF-648A-72826922A628}"/>
                </a:ext>
              </a:extLst>
            </p:cNvPr>
            <p:cNvSpPr/>
            <p:nvPr/>
          </p:nvSpPr>
          <p:spPr>
            <a:xfrm>
              <a:off x="6986044" y="4455085"/>
              <a:ext cx="480645" cy="448857"/>
            </a:xfrm>
            <a:custGeom>
              <a:avLst/>
              <a:gdLst>
                <a:gd name="connsiteX0" fmla="*/ 229029 w 480645"/>
                <a:gd name="connsiteY0" fmla="*/ 385626 h 448857"/>
                <a:gd name="connsiteX1" fmla="*/ 203483 w 480645"/>
                <a:gd name="connsiteY1" fmla="*/ 385626 h 448857"/>
                <a:gd name="connsiteX2" fmla="*/ 148068 w 480645"/>
                <a:gd name="connsiteY2" fmla="*/ 413530 h 448857"/>
                <a:gd name="connsiteX3" fmla="*/ 53351 w 480645"/>
                <a:gd name="connsiteY3" fmla="*/ 443399 h 448857"/>
                <a:gd name="connsiteX4" fmla="*/ 294 w 480645"/>
                <a:gd name="connsiteY4" fmla="*/ 360080 h 448857"/>
                <a:gd name="connsiteX5" fmla="*/ 63962 w 480645"/>
                <a:gd name="connsiteY5" fmla="*/ 286979 h 448857"/>
                <a:gd name="connsiteX6" fmla="*/ 155535 w 480645"/>
                <a:gd name="connsiteY6" fmla="*/ 330604 h 448857"/>
                <a:gd name="connsiteX7" fmla="*/ 181474 w 480645"/>
                <a:gd name="connsiteY7" fmla="*/ 346717 h 448857"/>
                <a:gd name="connsiteX8" fmla="*/ 282872 w 480645"/>
                <a:gd name="connsiteY8" fmla="*/ 343573 h 448857"/>
                <a:gd name="connsiteX9" fmla="*/ 365798 w 480645"/>
                <a:gd name="connsiteY9" fmla="*/ 288944 h 448857"/>
                <a:gd name="connsiteX10" fmla="*/ 379554 w 480645"/>
                <a:gd name="connsiteY10" fmla="*/ 261433 h 448857"/>
                <a:gd name="connsiteX11" fmla="*/ 379554 w 480645"/>
                <a:gd name="connsiteY11" fmla="*/ 182830 h 448857"/>
                <a:gd name="connsiteX12" fmla="*/ 362261 w 480645"/>
                <a:gd name="connsiteY12" fmla="*/ 154926 h 448857"/>
                <a:gd name="connsiteX13" fmla="*/ 318636 w 480645"/>
                <a:gd name="connsiteY13" fmla="*/ 63353 h 448857"/>
                <a:gd name="connsiteX14" fmla="*/ 394488 w 480645"/>
                <a:gd name="connsiteY14" fmla="*/ 78 h 448857"/>
                <a:gd name="connsiteX15" fmla="*/ 476628 w 480645"/>
                <a:gd name="connsiteY15" fmla="*/ 57065 h 448857"/>
                <a:gd name="connsiteX16" fmla="*/ 433790 w 480645"/>
                <a:gd name="connsiteY16" fmla="*/ 155712 h 448857"/>
                <a:gd name="connsiteX17" fmla="*/ 418855 w 480645"/>
                <a:gd name="connsiteY17" fmla="*/ 178900 h 448857"/>
                <a:gd name="connsiteX18" fmla="*/ 419641 w 480645"/>
                <a:gd name="connsiteY18" fmla="*/ 269293 h 448857"/>
                <a:gd name="connsiteX19" fmla="*/ 394095 w 480645"/>
                <a:gd name="connsiteY19" fmla="*/ 317634 h 448857"/>
                <a:gd name="connsiteX20" fmla="*/ 323352 w 480645"/>
                <a:gd name="connsiteY20" fmla="*/ 367154 h 448857"/>
                <a:gd name="connsiteX21" fmla="*/ 262042 w 480645"/>
                <a:gd name="connsiteY21" fmla="*/ 386412 h 448857"/>
                <a:gd name="connsiteX22" fmla="*/ 229029 w 480645"/>
                <a:gd name="connsiteY22" fmla="*/ 385626 h 448857"/>
                <a:gd name="connsiteX23" fmla="*/ 82041 w 480645"/>
                <a:gd name="connsiteY23" fmla="*/ 408421 h 448857"/>
                <a:gd name="connsiteX24" fmla="*/ 125273 w 480645"/>
                <a:gd name="connsiteY24" fmla="*/ 367154 h 448857"/>
                <a:gd name="connsiteX25" fmla="*/ 83220 w 480645"/>
                <a:gd name="connsiteY25" fmla="*/ 324709 h 448857"/>
                <a:gd name="connsiteX26" fmla="*/ 39988 w 480645"/>
                <a:gd name="connsiteY26" fmla="*/ 365975 h 448857"/>
                <a:gd name="connsiteX27" fmla="*/ 82041 w 480645"/>
                <a:gd name="connsiteY27" fmla="*/ 408421 h 448857"/>
                <a:gd name="connsiteX28" fmla="*/ 440471 w 480645"/>
                <a:gd name="connsiteY28" fmla="*/ 81039 h 448857"/>
                <a:gd name="connsiteX29" fmla="*/ 398025 w 480645"/>
                <a:gd name="connsiteY29" fmla="*/ 39379 h 448857"/>
                <a:gd name="connsiteX30" fmla="*/ 356759 w 480645"/>
                <a:gd name="connsiteY30" fmla="*/ 82611 h 448857"/>
                <a:gd name="connsiteX31" fmla="*/ 399204 w 480645"/>
                <a:gd name="connsiteY31" fmla="*/ 124664 h 448857"/>
                <a:gd name="connsiteX32" fmla="*/ 440471 w 480645"/>
                <a:gd name="connsiteY32" fmla="*/ 81039 h 44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80645" h="448857">
                  <a:moveTo>
                    <a:pt x="229029" y="385626"/>
                  </a:moveTo>
                  <a:cubicBezTo>
                    <a:pt x="220382" y="385626"/>
                    <a:pt x="211736" y="386412"/>
                    <a:pt x="203483" y="385626"/>
                  </a:cubicBezTo>
                  <a:cubicBezTo>
                    <a:pt x="179116" y="382875"/>
                    <a:pt x="161430" y="386412"/>
                    <a:pt x="148068" y="413530"/>
                  </a:cubicBezTo>
                  <a:cubicBezTo>
                    <a:pt x="131954" y="446150"/>
                    <a:pt x="89115" y="456369"/>
                    <a:pt x="53351" y="443399"/>
                  </a:cubicBezTo>
                  <a:cubicBezTo>
                    <a:pt x="19551" y="431216"/>
                    <a:pt x="-2850" y="395844"/>
                    <a:pt x="294" y="360080"/>
                  </a:cubicBezTo>
                  <a:cubicBezTo>
                    <a:pt x="3438" y="323923"/>
                    <a:pt x="30163" y="293267"/>
                    <a:pt x="63962" y="286979"/>
                  </a:cubicBezTo>
                  <a:cubicBezTo>
                    <a:pt x="103264" y="279512"/>
                    <a:pt x="140993" y="296019"/>
                    <a:pt x="155535" y="330604"/>
                  </a:cubicBezTo>
                  <a:cubicBezTo>
                    <a:pt x="161430" y="344359"/>
                    <a:pt x="168504" y="347111"/>
                    <a:pt x="181474" y="346717"/>
                  </a:cubicBezTo>
                  <a:cubicBezTo>
                    <a:pt x="215273" y="345931"/>
                    <a:pt x="251824" y="353399"/>
                    <a:pt x="282872" y="343573"/>
                  </a:cubicBezTo>
                  <a:cubicBezTo>
                    <a:pt x="313134" y="334141"/>
                    <a:pt x="337894" y="307023"/>
                    <a:pt x="365798" y="288944"/>
                  </a:cubicBezTo>
                  <a:cubicBezTo>
                    <a:pt x="376803" y="281870"/>
                    <a:pt x="379947" y="273617"/>
                    <a:pt x="379554" y="261433"/>
                  </a:cubicBezTo>
                  <a:cubicBezTo>
                    <a:pt x="378768" y="235101"/>
                    <a:pt x="378375" y="209162"/>
                    <a:pt x="379554" y="182830"/>
                  </a:cubicBezTo>
                  <a:cubicBezTo>
                    <a:pt x="380340" y="168681"/>
                    <a:pt x="376410" y="161214"/>
                    <a:pt x="362261" y="154926"/>
                  </a:cubicBezTo>
                  <a:cubicBezTo>
                    <a:pt x="327283" y="139598"/>
                    <a:pt x="310383" y="101476"/>
                    <a:pt x="318636" y="63353"/>
                  </a:cubicBezTo>
                  <a:cubicBezTo>
                    <a:pt x="326104" y="28375"/>
                    <a:pt x="357938" y="2043"/>
                    <a:pt x="394488" y="78"/>
                  </a:cubicBezTo>
                  <a:cubicBezTo>
                    <a:pt x="432611" y="-1494"/>
                    <a:pt x="465231" y="20908"/>
                    <a:pt x="476628" y="57065"/>
                  </a:cubicBezTo>
                  <a:cubicBezTo>
                    <a:pt x="489205" y="96366"/>
                    <a:pt x="471519" y="138419"/>
                    <a:pt x="433790" y="155712"/>
                  </a:cubicBezTo>
                  <a:cubicBezTo>
                    <a:pt x="422392" y="160821"/>
                    <a:pt x="418462" y="166716"/>
                    <a:pt x="418855" y="178900"/>
                  </a:cubicBezTo>
                  <a:cubicBezTo>
                    <a:pt x="419641" y="209162"/>
                    <a:pt x="417676" y="239031"/>
                    <a:pt x="419641" y="269293"/>
                  </a:cubicBezTo>
                  <a:cubicBezTo>
                    <a:pt x="421213" y="291695"/>
                    <a:pt x="412960" y="305844"/>
                    <a:pt x="394095" y="317634"/>
                  </a:cubicBezTo>
                  <a:cubicBezTo>
                    <a:pt x="369728" y="332569"/>
                    <a:pt x="345754" y="349076"/>
                    <a:pt x="323352" y="367154"/>
                  </a:cubicBezTo>
                  <a:cubicBezTo>
                    <a:pt x="304881" y="382089"/>
                    <a:pt x="285623" y="388770"/>
                    <a:pt x="262042" y="386412"/>
                  </a:cubicBezTo>
                  <a:cubicBezTo>
                    <a:pt x="251038" y="384840"/>
                    <a:pt x="240033" y="385626"/>
                    <a:pt x="229029" y="385626"/>
                  </a:cubicBezTo>
                  <a:close/>
                  <a:moveTo>
                    <a:pt x="82041" y="408421"/>
                  </a:moveTo>
                  <a:cubicBezTo>
                    <a:pt x="106015" y="408814"/>
                    <a:pt x="124487" y="390735"/>
                    <a:pt x="125273" y="367154"/>
                  </a:cubicBezTo>
                  <a:cubicBezTo>
                    <a:pt x="126059" y="343573"/>
                    <a:pt x="107587" y="325102"/>
                    <a:pt x="83220" y="324709"/>
                  </a:cubicBezTo>
                  <a:cubicBezTo>
                    <a:pt x="58853" y="324315"/>
                    <a:pt x="40381" y="342001"/>
                    <a:pt x="39988" y="365975"/>
                  </a:cubicBezTo>
                  <a:cubicBezTo>
                    <a:pt x="39595" y="389163"/>
                    <a:pt x="58067" y="408028"/>
                    <a:pt x="82041" y="408421"/>
                  </a:cubicBezTo>
                  <a:close/>
                  <a:moveTo>
                    <a:pt x="440471" y="81039"/>
                  </a:moveTo>
                  <a:cubicBezTo>
                    <a:pt x="440471" y="57065"/>
                    <a:pt x="421999" y="38986"/>
                    <a:pt x="398025" y="39379"/>
                  </a:cubicBezTo>
                  <a:cubicBezTo>
                    <a:pt x="374052" y="39772"/>
                    <a:pt x="356759" y="58244"/>
                    <a:pt x="356759" y="82611"/>
                  </a:cubicBezTo>
                  <a:cubicBezTo>
                    <a:pt x="356759" y="106585"/>
                    <a:pt x="375231" y="124664"/>
                    <a:pt x="399204" y="124664"/>
                  </a:cubicBezTo>
                  <a:cubicBezTo>
                    <a:pt x="423178" y="123878"/>
                    <a:pt x="440864" y="105406"/>
                    <a:pt x="440471" y="81039"/>
                  </a:cubicBezTo>
                  <a:close/>
                </a:path>
              </a:pathLst>
            </a:custGeom>
            <a:solidFill>
              <a:schemeClr val="accent2"/>
            </a:solidFill>
            <a:ln w="3926" cap="flat">
              <a:noFill/>
              <a:prstDash val="solid"/>
              <a:miter/>
            </a:ln>
          </p:spPr>
          <p:txBody>
            <a:bodyPr rtlCol="0" anchor="ctr"/>
            <a:lstStyle/>
            <a:p>
              <a:endParaRPr lang="en-US"/>
            </a:p>
          </p:txBody>
        </p:sp>
        <p:sp>
          <p:nvSpPr>
            <p:cNvPr id="96" name="Freeform: Shape 31">
              <a:extLst>
                <a:ext uri="{FF2B5EF4-FFF2-40B4-BE49-F238E27FC236}">
                  <a16:creationId xmlns:a16="http://schemas.microsoft.com/office/drawing/2014/main" id="{822CFF06-510C-F99B-F2B3-D17348D9E851}"/>
                </a:ext>
              </a:extLst>
            </p:cNvPr>
            <p:cNvSpPr/>
            <p:nvPr/>
          </p:nvSpPr>
          <p:spPr>
            <a:xfrm>
              <a:off x="5212659" y="2586284"/>
              <a:ext cx="704067" cy="166507"/>
            </a:xfrm>
            <a:custGeom>
              <a:avLst/>
              <a:gdLst>
                <a:gd name="connsiteX0" fmla="*/ 613104 w 704067"/>
                <a:gd name="connsiteY0" fmla="*/ 163584 h 166507"/>
                <a:gd name="connsiteX1" fmla="*/ 547078 w 704067"/>
                <a:gd name="connsiteY1" fmla="*/ 115636 h 166507"/>
                <a:gd name="connsiteX2" fmla="*/ 527034 w 704067"/>
                <a:gd name="connsiteY2" fmla="*/ 102274 h 166507"/>
                <a:gd name="connsiteX3" fmla="*/ 177250 w 704067"/>
                <a:gd name="connsiteY3" fmla="*/ 103846 h 166507"/>
                <a:gd name="connsiteX4" fmla="*/ 155634 w 704067"/>
                <a:gd name="connsiteY4" fmla="*/ 117995 h 166507"/>
                <a:gd name="connsiteX5" fmla="*/ 65634 w 704067"/>
                <a:gd name="connsiteY5" fmla="*/ 164763 h 166507"/>
                <a:gd name="connsiteX6" fmla="*/ 0 w 704067"/>
                <a:gd name="connsiteY6" fmla="*/ 83409 h 166507"/>
                <a:gd name="connsiteX7" fmla="*/ 65241 w 704067"/>
                <a:gd name="connsiteY7" fmla="*/ 4020 h 166507"/>
                <a:gd name="connsiteX8" fmla="*/ 155634 w 704067"/>
                <a:gd name="connsiteY8" fmla="*/ 50003 h 166507"/>
                <a:gd name="connsiteX9" fmla="*/ 178822 w 704067"/>
                <a:gd name="connsiteY9" fmla="*/ 64937 h 166507"/>
                <a:gd name="connsiteX10" fmla="*/ 520746 w 704067"/>
                <a:gd name="connsiteY10" fmla="*/ 63365 h 166507"/>
                <a:gd name="connsiteX11" fmla="*/ 548257 w 704067"/>
                <a:gd name="connsiteY11" fmla="*/ 46073 h 166507"/>
                <a:gd name="connsiteX12" fmla="*/ 645725 w 704067"/>
                <a:gd name="connsiteY12" fmla="*/ 3627 h 166507"/>
                <a:gd name="connsiteX13" fmla="*/ 703105 w 704067"/>
                <a:gd name="connsiteY13" fmla="*/ 93234 h 166507"/>
                <a:gd name="connsiteX14" fmla="*/ 613104 w 704067"/>
                <a:gd name="connsiteY14" fmla="*/ 163584 h 166507"/>
                <a:gd name="connsiteX15" fmla="*/ 621751 w 704067"/>
                <a:gd name="connsiteY15" fmla="*/ 123890 h 166507"/>
                <a:gd name="connsiteX16" fmla="*/ 664589 w 704067"/>
                <a:gd name="connsiteY16" fmla="*/ 82230 h 166507"/>
                <a:gd name="connsiteX17" fmla="*/ 621751 w 704067"/>
                <a:gd name="connsiteY17" fmla="*/ 40570 h 166507"/>
                <a:gd name="connsiteX18" fmla="*/ 579305 w 704067"/>
                <a:gd name="connsiteY18" fmla="*/ 82230 h 166507"/>
                <a:gd name="connsiteX19" fmla="*/ 621751 w 704067"/>
                <a:gd name="connsiteY19" fmla="*/ 123890 h 166507"/>
                <a:gd name="connsiteX20" fmla="*/ 39695 w 704067"/>
                <a:gd name="connsiteY20" fmla="*/ 84588 h 166507"/>
                <a:gd name="connsiteX21" fmla="*/ 81747 w 704067"/>
                <a:gd name="connsiteY21" fmla="*/ 127034 h 166507"/>
                <a:gd name="connsiteX22" fmla="*/ 123407 w 704067"/>
                <a:gd name="connsiteY22" fmla="*/ 84195 h 166507"/>
                <a:gd name="connsiteX23" fmla="*/ 81354 w 704067"/>
                <a:gd name="connsiteY23" fmla="*/ 41750 h 166507"/>
                <a:gd name="connsiteX24" fmla="*/ 39695 w 704067"/>
                <a:gd name="connsiteY24" fmla="*/ 84588 h 166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4067" h="166507">
                  <a:moveTo>
                    <a:pt x="613104" y="163584"/>
                  </a:moveTo>
                  <a:cubicBezTo>
                    <a:pt x="586772" y="162798"/>
                    <a:pt x="561226" y="147471"/>
                    <a:pt x="547078" y="115636"/>
                  </a:cubicBezTo>
                  <a:cubicBezTo>
                    <a:pt x="542755" y="105418"/>
                    <a:pt x="537645" y="102274"/>
                    <a:pt x="527034" y="102274"/>
                  </a:cubicBezTo>
                  <a:cubicBezTo>
                    <a:pt x="410308" y="103060"/>
                    <a:pt x="293976" y="103453"/>
                    <a:pt x="177250" y="103846"/>
                  </a:cubicBezTo>
                  <a:cubicBezTo>
                    <a:pt x="165853" y="103846"/>
                    <a:pt x="160350" y="106990"/>
                    <a:pt x="155634" y="117995"/>
                  </a:cubicBezTo>
                  <a:cubicBezTo>
                    <a:pt x="140307" y="153366"/>
                    <a:pt x="101791" y="172624"/>
                    <a:pt x="65634" y="164763"/>
                  </a:cubicBezTo>
                  <a:cubicBezTo>
                    <a:pt x="25153" y="156117"/>
                    <a:pt x="0" y="124283"/>
                    <a:pt x="0" y="83409"/>
                  </a:cubicBezTo>
                  <a:cubicBezTo>
                    <a:pt x="393" y="43322"/>
                    <a:pt x="25546" y="12666"/>
                    <a:pt x="65241" y="4020"/>
                  </a:cubicBezTo>
                  <a:cubicBezTo>
                    <a:pt x="102184" y="-3840"/>
                    <a:pt x="140307" y="14631"/>
                    <a:pt x="155634" y="50003"/>
                  </a:cubicBezTo>
                  <a:cubicBezTo>
                    <a:pt x="160743" y="61793"/>
                    <a:pt x="166639" y="64937"/>
                    <a:pt x="178822" y="64937"/>
                  </a:cubicBezTo>
                  <a:cubicBezTo>
                    <a:pt x="292797" y="63758"/>
                    <a:pt x="406771" y="63365"/>
                    <a:pt x="520746" y="63365"/>
                  </a:cubicBezTo>
                  <a:cubicBezTo>
                    <a:pt x="534501" y="63365"/>
                    <a:pt x="542361" y="60221"/>
                    <a:pt x="548257" y="46073"/>
                  </a:cubicBezTo>
                  <a:cubicBezTo>
                    <a:pt x="563977" y="9522"/>
                    <a:pt x="606816" y="-8163"/>
                    <a:pt x="645725" y="3627"/>
                  </a:cubicBezTo>
                  <a:cubicBezTo>
                    <a:pt x="684240" y="15417"/>
                    <a:pt x="709393" y="54326"/>
                    <a:pt x="703105" y="93234"/>
                  </a:cubicBezTo>
                  <a:cubicBezTo>
                    <a:pt x="696424" y="135287"/>
                    <a:pt x="663803" y="163584"/>
                    <a:pt x="613104" y="163584"/>
                  </a:cubicBezTo>
                  <a:close/>
                  <a:moveTo>
                    <a:pt x="621751" y="123890"/>
                  </a:moveTo>
                  <a:cubicBezTo>
                    <a:pt x="645725" y="123890"/>
                    <a:pt x="664589" y="105811"/>
                    <a:pt x="664589" y="82230"/>
                  </a:cubicBezTo>
                  <a:cubicBezTo>
                    <a:pt x="664589" y="58649"/>
                    <a:pt x="646118" y="40570"/>
                    <a:pt x="621751" y="40570"/>
                  </a:cubicBezTo>
                  <a:cubicBezTo>
                    <a:pt x="597384" y="40570"/>
                    <a:pt x="578912" y="58649"/>
                    <a:pt x="579305" y="82230"/>
                  </a:cubicBezTo>
                  <a:cubicBezTo>
                    <a:pt x="578912" y="105811"/>
                    <a:pt x="597384" y="123890"/>
                    <a:pt x="621751" y="123890"/>
                  </a:cubicBezTo>
                  <a:close/>
                  <a:moveTo>
                    <a:pt x="39695" y="84588"/>
                  </a:moveTo>
                  <a:cubicBezTo>
                    <a:pt x="39695" y="108955"/>
                    <a:pt x="57773" y="127034"/>
                    <a:pt x="81747" y="127034"/>
                  </a:cubicBezTo>
                  <a:cubicBezTo>
                    <a:pt x="105328" y="127034"/>
                    <a:pt x="123407" y="108562"/>
                    <a:pt x="123407" y="84195"/>
                  </a:cubicBezTo>
                  <a:cubicBezTo>
                    <a:pt x="123407" y="60221"/>
                    <a:pt x="105328" y="41750"/>
                    <a:pt x="81354" y="41750"/>
                  </a:cubicBezTo>
                  <a:cubicBezTo>
                    <a:pt x="57773" y="41750"/>
                    <a:pt x="39695" y="60221"/>
                    <a:pt x="39695" y="84588"/>
                  </a:cubicBezTo>
                  <a:close/>
                </a:path>
              </a:pathLst>
            </a:custGeom>
            <a:solidFill>
              <a:schemeClr val="accent2"/>
            </a:solidFill>
            <a:ln w="3926" cap="flat">
              <a:noFill/>
              <a:prstDash val="solid"/>
              <a:miter/>
            </a:ln>
          </p:spPr>
          <p:txBody>
            <a:bodyPr rtlCol="0" anchor="ctr"/>
            <a:lstStyle/>
            <a:p>
              <a:endParaRPr lang="en-US"/>
            </a:p>
          </p:txBody>
        </p:sp>
        <p:sp>
          <p:nvSpPr>
            <p:cNvPr id="97" name="Freeform: Shape 32">
              <a:extLst>
                <a:ext uri="{FF2B5EF4-FFF2-40B4-BE49-F238E27FC236}">
                  <a16:creationId xmlns:a16="http://schemas.microsoft.com/office/drawing/2014/main" id="{8FF49586-2A2B-E276-75E6-8B14DB4369CB}"/>
                </a:ext>
              </a:extLst>
            </p:cNvPr>
            <p:cNvSpPr/>
            <p:nvPr/>
          </p:nvSpPr>
          <p:spPr>
            <a:xfrm>
              <a:off x="7018003" y="4180306"/>
              <a:ext cx="374319" cy="467799"/>
            </a:xfrm>
            <a:custGeom>
              <a:avLst/>
              <a:gdLst>
                <a:gd name="connsiteX0" fmla="*/ 101567 w 374319"/>
                <a:gd name="connsiteY0" fmla="*/ 102716 h 467799"/>
                <a:gd name="connsiteX1" fmla="*/ 102353 w 374319"/>
                <a:gd name="connsiteY1" fmla="*/ 296080 h 467799"/>
                <a:gd name="connsiteX2" fmla="*/ 116108 w 374319"/>
                <a:gd name="connsiteY2" fmla="*/ 310621 h 467799"/>
                <a:gd name="connsiteX3" fmla="*/ 164056 w 374319"/>
                <a:gd name="connsiteY3" fmla="*/ 391582 h 467799"/>
                <a:gd name="connsiteX4" fmla="*/ 107069 w 374319"/>
                <a:gd name="connsiteY4" fmla="*/ 463897 h 467799"/>
                <a:gd name="connsiteX5" fmla="*/ 18641 w 374319"/>
                <a:gd name="connsiteY5" fmla="*/ 437565 h 467799"/>
                <a:gd name="connsiteX6" fmla="*/ 45758 w 374319"/>
                <a:gd name="connsiteY6" fmla="*/ 312979 h 467799"/>
                <a:gd name="connsiteX7" fmla="*/ 62658 w 374319"/>
                <a:gd name="connsiteY7" fmla="*/ 285075 h 467799"/>
                <a:gd name="connsiteX8" fmla="*/ 61872 w 374319"/>
                <a:gd name="connsiteY8" fmla="*/ 92498 h 467799"/>
                <a:gd name="connsiteX9" fmla="*/ 91741 w 374319"/>
                <a:gd name="connsiteY9" fmla="*/ 62235 h 467799"/>
                <a:gd name="connsiteX10" fmla="*/ 195890 w 374319"/>
                <a:gd name="connsiteY10" fmla="*/ 62235 h 467799"/>
                <a:gd name="connsiteX11" fmla="*/ 217899 w 374319"/>
                <a:gd name="connsiteY11" fmla="*/ 48873 h 467799"/>
                <a:gd name="connsiteX12" fmla="*/ 313402 w 374319"/>
                <a:gd name="connsiteY12" fmla="*/ 2497 h 467799"/>
                <a:gd name="connsiteX13" fmla="*/ 374320 w 374319"/>
                <a:gd name="connsiteY13" fmla="*/ 81886 h 467799"/>
                <a:gd name="connsiteX14" fmla="*/ 309865 w 374319"/>
                <a:gd name="connsiteY14" fmla="*/ 162454 h 467799"/>
                <a:gd name="connsiteX15" fmla="*/ 217899 w 374319"/>
                <a:gd name="connsiteY15" fmla="*/ 115292 h 467799"/>
                <a:gd name="connsiteX16" fmla="*/ 197856 w 374319"/>
                <a:gd name="connsiteY16" fmla="*/ 101537 h 467799"/>
                <a:gd name="connsiteX17" fmla="*/ 101567 w 374319"/>
                <a:gd name="connsiteY17" fmla="*/ 102716 h 467799"/>
                <a:gd name="connsiteX18" fmla="*/ 82702 w 374319"/>
                <a:gd name="connsiteY18" fmla="*/ 428133 h 467799"/>
                <a:gd name="connsiteX19" fmla="*/ 124755 w 374319"/>
                <a:gd name="connsiteY19" fmla="*/ 385687 h 467799"/>
                <a:gd name="connsiteX20" fmla="*/ 81523 w 374319"/>
                <a:gd name="connsiteY20" fmla="*/ 344420 h 467799"/>
                <a:gd name="connsiteX21" fmla="*/ 39470 w 374319"/>
                <a:gd name="connsiteY21" fmla="*/ 386866 h 467799"/>
                <a:gd name="connsiteX22" fmla="*/ 82702 w 374319"/>
                <a:gd name="connsiteY22" fmla="*/ 428133 h 467799"/>
                <a:gd name="connsiteX23" fmla="*/ 334232 w 374319"/>
                <a:gd name="connsiteY23" fmla="*/ 82672 h 467799"/>
                <a:gd name="connsiteX24" fmla="*/ 292572 w 374319"/>
                <a:gd name="connsiteY24" fmla="*/ 40227 h 467799"/>
                <a:gd name="connsiteX25" fmla="*/ 250520 w 374319"/>
                <a:gd name="connsiteY25" fmla="*/ 82279 h 467799"/>
                <a:gd name="connsiteX26" fmla="*/ 292179 w 374319"/>
                <a:gd name="connsiteY26" fmla="*/ 124725 h 467799"/>
                <a:gd name="connsiteX27" fmla="*/ 334232 w 374319"/>
                <a:gd name="connsiteY27" fmla="*/ 82672 h 46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4319" h="467799">
                  <a:moveTo>
                    <a:pt x="101567" y="102716"/>
                  </a:moveTo>
                  <a:cubicBezTo>
                    <a:pt x="101567" y="169136"/>
                    <a:pt x="101174" y="232804"/>
                    <a:pt x="102353" y="296080"/>
                  </a:cubicBezTo>
                  <a:cubicBezTo>
                    <a:pt x="102353" y="301189"/>
                    <a:pt x="110213" y="307870"/>
                    <a:pt x="116108" y="310621"/>
                  </a:cubicBezTo>
                  <a:cubicBezTo>
                    <a:pt x="147550" y="325949"/>
                    <a:pt x="166807" y="356997"/>
                    <a:pt x="164056" y="391582"/>
                  </a:cubicBezTo>
                  <a:cubicBezTo>
                    <a:pt x="161698" y="425775"/>
                    <a:pt x="139689" y="453679"/>
                    <a:pt x="107069" y="463897"/>
                  </a:cubicBezTo>
                  <a:cubicBezTo>
                    <a:pt x="74842" y="474116"/>
                    <a:pt x="40256" y="463897"/>
                    <a:pt x="18641" y="437565"/>
                  </a:cubicBezTo>
                  <a:cubicBezTo>
                    <a:pt x="-14766" y="397085"/>
                    <a:pt x="-1796" y="334988"/>
                    <a:pt x="45758" y="312979"/>
                  </a:cubicBezTo>
                  <a:cubicBezTo>
                    <a:pt x="59907" y="306691"/>
                    <a:pt x="62658" y="299224"/>
                    <a:pt x="62658" y="285075"/>
                  </a:cubicBezTo>
                  <a:cubicBezTo>
                    <a:pt x="61872" y="221014"/>
                    <a:pt x="61872" y="156952"/>
                    <a:pt x="61872" y="92498"/>
                  </a:cubicBezTo>
                  <a:cubicBezTo>
                    <a:pt x="61872" y="68131"/>
                    <a:pt x="67374" y="62628"/>
                    <a:pt x="91741" y="62235"/>
                  </a:cubicBezTo>
                  <a:cubicBezTo>
                    <a:pt x="126327" y="62235"/>
                    <a:pt x="161305" y="61842"/>
                    <a:pt x="195890" y="62235"/>
                  </a:cubicBezTo>
                  <a:cubicBezTo>
                    <a:pt x="206502" y="62235"/>
                    <a:pt x="213183" y="60663"/>
                    <a:pt x="217899" y="48873"/>
                  </a:cubicBezTo>
                  <a:cubicBezTo>
                    <a:pt x="234406" y="10750"/>
                    <a:pt x="272136" y="-6935"/>
                    <a:pt x="313402" y="2497"/>
                  </a:cubicBezTo>
                  <a:cubicBezTo>
                    <a:pt x="349167" y="10750"/>
                    <a:pt x="374320" y="43371"/>
                    <a:pt x="374320" y="81886"/>
                  </a:cubicBezTo>
                  <a:cubicBezTo>
                    <a:pt x="374320" y="121974"/>
                    <a:pt x="348774" y="153415"/>
                    <a:pt x="309865" y="162454"/>
                  </a:cubicBezTo>
                  <a:cubicBezTo>
                    <a:pt x="272528" y="170707"/>
                    <a:pt x="234406" y="151843"/>
                    <a:pt x="217899" y="115292"/>
                  </a:cubicBezTo>
                  <a:cubicBezTo>
                    <a:pt x="213576" y="105467"/>
                    <a:pt x="208860" y="101537"/>
                    <a:pt x="197856" y="101537"/>
                  </a:cubicBezTo>
                  <a:cubicBezTo>
                    <a:pt x="166414" y="103109"/>
                    <a:pt x="134973" y="102716"/>
                    <a:pt x="101567" y="102716"/>
                  </a:cubicBezTo>
                  <a:close/>
                  <a:moveTo>
                    <a:pt x="82702" y="428133"/>
                  </a:moveTo>
                  <a:cubicBezTo>
                    <a:pt x="106676" y="428133"/>
                    <a:pt x="124755" y="409268"/>
                    <a:pt x="124755" y="385687"/>
                  </a:cubicBezTo>
                  <a:cubicBezTo>
                    <a:pt x="124755" y="362106"/>
                    <a:pt x="105890" y="344027"/>
                    <a:pt x="81523" y="344420"/>
                  </a:cubicBezTo>
                  <a:cubicBezTo>
                    <a:pt x="57549" y="344420"/>
                    <a:pt x="39077" y="363285"/>
                    <a:pt x="39470" y="386866"/>
                  </a:cubicBezTo>
                  <a:cubicBezTo>
                    <a:pt x="39863" y="410054"/>
                    <a:pt x="58728" y="428133"/>
                    <a:pt x="82702" y="428133"/>
                  </a:cubicBezTo>
                  <a:close/>
                  <a:moveTo>
                    <a:pt x="334232" y="82672"/>
                  </a:moveTo>
                  <a:cubicBezTo>
                    <a:pt x="334232" y="58305"/>
                    <a:pt x="316939" y="40619"/>
                    <a:pt x="292572" y="40227"/>
                  </a:cubicBezTo>
                  <a:cubicBezTo>
                    <a:pt x="268205" y="40227"/>
                    <a:pt x="250520" y="57912"/>
                    <a:pt x="250520" y="82279"/>
                  </a:cubicBezTo>
                  <a:cubicBezTo>
                    <a:pt x="250520" y="106253"/>
                    <a:pt x="268205" y="124725"/>
                    <a:pt x="292179" y="124725"/>
                  </a:cubicBezTo>
                  <a:cubicBezTo>
                    <a:pt x="316153" y="125118"/>
                    <a:pt x="333839" y="107432"/>
                    <a:pt x="334232" y="82672"/>
                  </a:cubicBezTo>
                  <a:close/>
                </a:path>
              </a:pathLst>
            </a:custGeom>
            <a:solidFill>
              <a:schemeClr val="accent2"/>
            </a:solidFill>
            <a:ln w="3926" cap="flat">
              <a:noFill/>
              <a:prstDash val="solid"/>
              <a:miter/>
            </a:ln>
          </p:spPr>
          <p:txBody>
            <a:bodyPr rtlCol="0" anchor="ctr"/>
            <a:lstStyle/>
            <a:p>
              <a:endParaRPr lang="en-US"/>
            </a:p>
          </p:txBody>
        </p:sp>
        <p:sp>
          <p:nvSpPr>
            <p:cNvPr id="98" name="Freeform: Shape 33">
              <a:extLst>
                <a:ext uri="{FF2B5EF4-FFF2-40B4-BE49-F238E27FC236}">
                  <a16:creationId xmlns:a16="http://schemas.microsoft.com/office/drawing/2014/main" id="{66C81EDC-4004-5C44-9A78-683BE5C572F7}"/>
                </a:ext>
              </a:extLst>
            </p:cNvPr>
            <p:cNvSpPr/>
            <p:nvPr/>
          </p:nvSpPr>
          <p:spPr>
            <a:xfrm>
              <a:off x="7143246" y="3359459"/>
              <a:ext cx="374059" cy="467138"/>
            </a:xfrm>
            <a:custGeom>
              <a:avLst/>
              <a:gdLst>
                <a:gd name="connsiteX0" fmla="*/ 102089 w 374059"/>
                <a:gd name="connsiteY0" fmla="*/ 101375 h 467138"/>
                <a:gd name="connsiteX1" fmla="*/ 102089 w 374059"/>
                <a:gd name="connsiteY1" fmla="*/ 304564 h 467138"/>
                <a:gd name="connsiteX2" fmla="*/ 162220 w 374059"/>
                <a:gd name="connsiteY2" fmla="*/ 370983 h 467138"/>
                <a:gd name="connsiteX3" fmla="*/ 105233 w 374059"/>
                <a:gd name="connsiteY3" fmla="*/ 463735 h 467138"/>
                <a:gd name="connsiteX4" fmla="*/ 6586 w 374059"/>
                <a:gd name="connsiteY4" fmla="*/ 417359 h 467138"/>
                <a:gd name="connsiteX5" fmla="*/ 43530 w 374059"/>
                <a:gd name="connsiteY5" fmla="*/ 313603 h 467138"/>
                <a:gd name="connsiteX6" fmla="*/ 62787 w 374059"/>
                <a:gd name="connsiteY6" fmla="*/ 281376 h 467138"/>
                <a:gd name="connsiteX7" fmla="*/ 61215 w 374059"/>
                <a:gd name="connsiteY7" fmla="*/ 94693 h 467138"/>
                <a:gd name="connsiteX8" fmla="*/ 92656 w 374059"/>
                <a:gd name="connsiteY8" fmla="*/ 62466 h 467138"/>
                <a:gd name="connsiteX9" fmla="*/ 196806 w 374059"/>
                <a:gd name="connsiteY9" fmla="*/ 62466 h 467138"/>
                <a:gd name="connsiteX10" fmla="*/ 217242 w 374059"/>
                <a:gd name="connsiteY10" fmla="*/ 49496 h 467138"/>
                <a:gd name="connsiteX11" fmla="*/ 308422 w 374059"/>
                <a:gd name="connsiteY11" fmla="*/ 1942 h 467138"/>
                <a:gd name="connsiteX12" fmla="*/ 374055 w 374059"/>
                <a:gd name="connsiteY12" fmla="*/ 80938 h 467138"/>
                <a:gd name="connsiteX13" fmla="*/ 308815 w 374059"/>
                <a:gd name="connsiteY13" fmla="*/ 162685 h 467138"/>
                <a:gd name="connsiteX14" fmla="*/ 216850 w 374059"/>
                <a:gd name="connsiteY14" fmla="*/ 114737 h 467138"/>
                <a:gd name="connsiteX15" fmla="*/ 203094 w 374059"/>
                <a:gd name="connsiteY15" fmla="*/ 102554 h 467138"/>
                <a:gd name="connsiteX16" fmla="*/ 102089 w 374059"/>
                <a:gd name="connsiteY16" fmla="*/ 101375 h 467138"/>
                <a:gd name="connsiteX17" fmla="*/ 82438 w 374059"/>
                <a:gd name="connsiteY17" fmla="*/ 427184 h 467138"/>
                <a:gd name="connsiteX18" fmla="*/ 124098 w 374059"/>
                <a:gd name="connsiteY18" fmla="*/ 384346 h 467138"/>
                <a:gd name="connsiteX19" fmla="*/ 80866 w 374059"/>
                <a:gd name="connsiteY19" fmla="*/ 343079 h 467138"/>
                <a:gd name="connsiteX20" fmla="*/ 39206 w 374059"/>
                <a:gd name="connsiteY20" fmla="*/ 385525 h 467138"/>
                <a:gd name="connsiteX21" fmla="*/ 82438 w 374059"/>
                <a:gd name="connsiteY21" fmla="*/ 427184 h 467138"/>
                <a:gd name="connsiteX22" fmla="*/ 250256 w 374059"/>
                <a:gd name="connsiteY22" fmla="*/ 80938 h 467138"/>
                <a:gd name="connsiteX23" fmla="*/ 291522 w 374059"/>
                <a:gd name="connsiteY23" fmla="*/ 124170 h 467138"/>
                <a:gd name="connsiteX24" fmla="*/ 334361 w 374059"/>
                <a:gd name="connsiteY24" fmla="*/ 82510 h 467138"/>
                <a:gd name="connsiteX25" fmla="*/ 293094 w 374059"/>
                <a:gd name="connsiteY25" fmla="*/ 39278 h 467138"/>
                <a:gd name="connsiteX26" fmla="*/ 250256 w 374059"/>
                <a:gd name="connsiteY26" fmla="*/ 80938 h 46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4059" h="467138">
                  <a:moveTo>
                    <a:pt x="102089" y="101375"/>
                  </a:moveTo>
                  <a:cubicBezTo>
                    <a:pt x="102089" y="170545"/>
                    <a:pt x="102089" y="236965"/>
                    <a:pt x="102089" y="304564"/>
                  </a:cubicBezTo>
                  <a:cubicBezTo>
                    <a:pt x="134316" y="315961"/>
                    <a:pt x="155932" y="336005"/>
                    <a:pt x="162220" y="370983"/>
                  </a:cubicBezTo>
                  <a:cubicBezTo>
                    <a:pt x="169688" y="412643"/>
                    <a:pt x="145714" y="451551"/>
                    <a:pt x="105233" y="463735"/>
                  </a:cubicBezTo>
                  <a:cubicBezTo>
                    <a:pt x="64752" y="475525"/>
                    <a:pt x="22700" y="455875"/>
                    <a:pt x="6586" y="417359"/>
                  </a:cubicBezTo>
                  <a:cubicBezTo>
                    <a:pt x="-9921" y="377665"/>
                    <a:pt x="5407" y="331682"/>
                    <a:pt x="43530" y="313603"/>
                  </a:cubicBezTo>
                  <a:cubicBezTo>
                    <a:pt x="59250" y="306136"/>
                    <a:pt x="63180" y="297489"/>
                    <a:pt x="62787" y="281376"/>
                  </a:cubicBezTo>
                  <a:cubicBezTo>
                    <a:pt x="61608" y="219279"/>
                    <a:pt x="61608" y="157183"/>
                    <a:pt x="61215" y="94693"/>
                  </a:cubicBezTo>
                  <a:cubicBezTo>
                    <a:pt x="60822" y="67182"/>
                    <a:pt x="65539" y="62466"/>
                    <a:pt x="92656" y="62466"/>
                  </a:cubicBezTo>
                  <a:cubicBezTo>
                    <a:pt x="127242" y="62466"/>
                    <a:pt x="162220" y="62073"/>
                    <a:pt x="196806" y="62466"/>
                  </a:cubicBezTo>
                  <a:cubicBezTo>
                    <a:pt x="207024" y="62466"/>
                    <a:pt x="212526" y="60108"/>
                    <a:pt x="217242" y="49496"/>
                  </a:cubicBezTo>
                  <a:cubicBezTo>
                    <a:pt x="233356" y="12160"/>
                    <a:pt x="270300" y="-6312"/>
                    <a:pt x="308422" y="1942"/>
                  </a:cubicBezTo>
                  <a:cubicBezTo>
                    <a:pt x="348510" y="10588"/>
                    <a:pt x="373663" y="41243"/>
                    <a:pt x="374055" y="80938"/>
                  </a:cubicBezTo>
                  <a:cubicBezTo>
                    <a:pt x="374449" y="121811"/>
                    <a:pt x="348510" y="154039"/>
                    <a:pt x="308815" y="162685"/>
                  </a:cubicBezTo>
                  <a:cubicBezTo>
                    <a:pt x="271872" y="170545"/>
                    <a:pt x="234928" y="150895"/>
                    <a:pt x="216850" y="114737"/>
                  </a:cubicBezTo>
                  <a:cubicBezTo>
                    <a:pt x="214098" y="109628"/>
                    <a:pt x="207810" y="102554"/>
                    <a:pt x="203094" y="102554"/>
                  </a:cubicBezTo>
                  <a:cubicBezTo>
                    <a:pt x="169688" y="100982"/>
                    <a:pt x="137067" y="101375"/>
                    <a:pt x="102089" y="101375"/>
                  </a:cubicBezTo>
                  <a:close/>
                  <a:moveTo>
                    <a:pt x="82438" y="427184"/>
                  </a:moveTo>
                  <a:cubicBezTo>
                    <a:pt x="106412" y="427184"/>
                    <a:pt x="124491" y="408320"/>
                    <a:pt x="124098" y="384346"/>
                  </a:cubicBezTo>
                  <a:cubicBezTo>
                    <a:pt x="124098" y="360765"/>
                    <a:pt x="105233" y="342686"/>
                    <a:pt x="80866" y="343079"/>
                  </a:cubicBezTo>
                  <a:cubicBezTo>
                    <a:pt x="56499" y="343472"/>
                    <a:pt x="38814" y="361158"/>
                    <a:pt x="39206" y="385525"/>
                  </a:cubicBezTo>
                  <a:cubicBezTo>
                    <a:pt x="39599" y="409499"/>
                    <a:pt x="58071" y="427184"/>
                    <a:pt x="82438" y="427184"/>
                  </a:cubicBezTo>
                  <a:close/>
                  <a:moveTo>
                    <a:pt x="250256" y="80938"/>
                  </a:moveTo>
                  <a:cubicBezTo>
                    <a:pt x="249863" y="105305"/>
                    <a:pt x="267548" y="123776"/>
                    <a:pt x="291522" y="124170"/>
                  </a:cubicBezTo>
                  <a:cubicBezTo>
                    <a:pt x="315103" y="124562"/>
                    <a:pt x="333968" y="106484"/>
                    <a:pt x="334361" y="82510"/>
                  </a:cubicBezTo>
                  <a:cubicBezTo>
                    <a:pt x="334754" y="58536"/>
                    <a:pt x="317068" y="39671"/>
                    <a:pt x="293094" y="39278"/>
                  </a:cubicBezTo>
                  <a:cubicBezTo>
                    <a:pt x="269513" y="38492"/>
                    <a:pt x="250256" y="56964"/>
                    <a:pt x="250256" y="80938"/>
                  </a:cubicBezTo>
                  <a:close/>
                </a:path>
              </a:pathLst>
            </a:custGeom>
            <a:solidFill>
              <a:schemeClr val="accent2"/>
            </a:solidFill>
            <a:ln w="3926" cap="flat">
              <a:noFill/>
              <a:prstDash val="solid"/>
              <a:miter/>
            </a:ln>
          </p:spPr>
          <p:txBody>
            <a:bodyPr rtlCol="0" anchor="ctr"/>
            <a:lstStyle/>
            <a:p>
              <a:endParaRPr lang="en-US"/>
            </a:p>
          </p:txBody>
        </p:sp>
        <p:sp>
          <p:nvSpPr>
            <p:cNvPr id="99" name="Freeform: Shape 34">
              <a:extLst>
                <a:ext uri="{FF2B5EF4-FFF2-40B4-BE49-F238E27FC236}">
                  <a16:creationId xmlns:a16="http://schemas.microsoft.com/office/drawing/2014/main" id="{18532EEC-96A6-4763-240E-439F3E38D376}"/>
                </a:ext>
              </a:extLst>
            </p:cNvPr>
            <p:cNvSpPr/>
            <p:nvPr/>
          </p:nvSpPr>
          <p:spPr>
            <a:xfrm>
              <a:off x="5023168" y="2146256"/>
              <a:ext cx="544796" cy="414816"/>
            </a:xfrm>
            <a:custGeom>
              <a:avLst/>
              <a:gdLst>
                <a:gd name="connsiteX0" fmla="*/ 163944 w 544796"/>
                <a:gd name="connsiteY0" fmla="*/ 80116 h 414816"/>
                <a:gd name="connsiteX1" fmla="*/ 161193 w 544796"/>
                <a:gd name="connsiteY1" fmla="*/ 100946 h 414816"/>
                <a:gd name="connsiteX2" fmla="*/ 172198 w 544796"/>
                <a:gd name="connsiteY2" fmla="*/ 149680 h 414816"/>
                <a:gd name="connsiteX3" fmla="*/ 298749 w 544796"/>
                <a:gd name="connsiteY3" fmla="*/ 297060 h 414816"/>
                <a:gd name="connsiteX4" fmla="*/ 333727 w 544796"/>
                <a:gd name="connsiteY4" fmla="*/ 312781 h 414816"/>
                <a:gd name="connsiteX5" fmla="*/ 353378 w 544796"/>
                <a:gd name="connsiteY5" fmla="*/ 312781 h 414816"/>
                <a:gd name="connsiteX6" fmla="*/ 393859 w 544796"/>
                <a:gd name="connsiteY6" fmla="*/ 290379 h 414816"/>
                <a:gd name="connsiteX7" fmla="*/ 488575 w 544796"/>
                <a:gd name="connsiteY7" fmla="*/ 254222 h 414816"/>
                <a:gd name="connsiteX8" fmla="*/ 544777 w 544796"/>
                <a:gd name="connsiteY8" fmla="*/ 335183 h 414816"/>
                <a:gd name="connsiteX9" fmla="*/ 481894 w 544796"/>
                <a:gd name="connsiteY9" fmla="*/ 412607 h 414816"/>
                <a:gd name="connsiteX10" fmla="*/ 391501 w 544796"/>
                <a:gd name="connsiteY10" fmla="*/ 370554 h 414816"/>
                <a:gd name="connsiteX11" fmla="*/ 362417 w 544796"/>
                <a:gd name="connsiteY11" fmla="*/ 352869 h 414816"/>
                <a:gd name="connsiteX12" fmla="*/ 250408 w 544796"/>
                <a:gd name="connsiteY12" fmla="*/ 302170 h 414816"/>
                <a:gd name="connsiteX13" fmla="*/ 136433 w 544796"/>
                <a:gd name="connsiteY13" fmla="*/ 167365 h 414816"/>
                <a:gd name="connsiteX14" fmla="*/ 104992 w 544796"/>
                <a:gd name="connsiteY14" fmla="*/ 160291 h 414816"/>
                <a:gd name="connsiteX15" fmla="*/ 3594 w 544796"/>
                <a:gd name="connsiteY15" fmla="*/ 106448 h 414816"/>
                <a:gd name="connsiteX16" fmla="*/ 58223 w 544796"/>
                <a:gd name="connsiteY16" fmla="*/ 3478 h 414816"/>
                <a:gd name="connsiteX17" fmla="*/ 160407 w 544796"/>
                <a:gd name="connsiteY17" fmla="*/ 58893 h 414816"/>
                <a:gd name="connsiteX18" fmla="*/ 163944 w 544796"/>
                <a:gd name="connsiteY18" fmla="*/ 80116 h 414816"/>
                <a:gd name="connsiteX19" fmla="*/ 123857 w 544796"/>
                <a:gd name="connsiteY19" fmla="*/ 81295 h 414816"/>
                <a:gd name="connsiteX20" fmla="*/ 81804 w 544796"/>
                <a:gd name="connsiteY20" fmla="*/ 39635 h 414816"/>
                <a:gd name="connsiteX21" fmla="*/ 39752 w 544796"/>
                <a:gd name="connsiteY21" fmla="*/ 81295 h 414816"/>
                <a:gd name="connsiteX22" fmla="*/ 81804 w 544796"/>
                <a:gd name="connsiteY22" fmla="*/ 123348 h 414816"/>
                <a:gd name="connsiteX23" fmla="*/ 123857 w 544796"/>
                <a:gd name="connsiteY23" fmla="*/ 81295 h 414816"/>
                <a:gd name="connsiteX24" fmla="*/ 505082 w 544796"/>
                <a:gd name="connsiteY24" fmla="*/ 332432 h 414816"/>
                <a:gd name="connsiteX25" fmla="*/ 463029 w 544796"/>
                <a:gd name="connsiteY25" fmla="*/ 290772 h 414816"/>
                <a:gd name="connsiteX26" fmla="*/ 421370 w 544796"/>
                <a:gd name="connsiteY26" fmla="*/ 333218 h 414816"/>
                <a:gd name="connsiteX27" fmla="*/ 463422 w 544796"/>
                <a:gd name="connsiteY27" fmla="*/ 375271 h 414816"/>
                <a:gd name="connsiteX28" fmla="*/ 505082 w 544796"/>
                <a:gd name="connsiteY28" fmla="*/ 332432 h 41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44796" h="414816">
                  <a:moveTo>
                    <a:pt x="163944" y="80116"/>
                  </a:moveTo>
                  <a:cubicBezTo>
                    <a:pt x="163159" y="88369"/>
                    <a:pt x="164338" y="95836"/>
                    <a:pt x="161193" y="100946"/>
                  </a:cubicBezTo>
                  <a:cubicBezTo>
                    <a:pt x="148617" y="121382"/>
                    <a:pt x="158835" y="134745"/>
                    <a:pt x="172198" y="149680"/>
                  </a:cubicBezTo>
                  <a:cubicBezTo>
                    <a:pt x="215036" y="198021"/>
                    <a:pt x="257089" y="247540"/>
                    <a:pt x="298749" y="297060"/>
                  </a:cubicBezTo>
                  <a:cubicBezTo>
                    <a:pt x="308574" y="308458"/>
                    <a:pt x="318400" y="315139"/>
                    <a:pt x="333727" y="312781"/>
                  </a:cubicBezTo>
                  <a:cubicBezTo>
                    <a:pt x="340016" y="311995"/>
                    <a:pt x="346697" y="311995"/>
                    <a:pt x="353378" y="312781"/>
                  </a:cubicBezTo>
                  <a:cubicBezTo>
                    <a:pt x="372243" y="314746"/>
                    <a:pt x="384426" y="311209"/>
                    <a:pt x="393859" y="290379"/>
                  </a:cubicBezTo>
                  <a:cubicBezTo>
                    <a:pt x="409579" y="256580"/>
                    <a:pt x="451632" y="242824"/>
                    <a:pt x="488575" y="254222"/>
                  </a:cubicBezTo>
                  <a:cubicBezTo>
                    <a:pt x="523554" y="264833"/>
                    <a:pt x="545563" y="297060"/>
                    <a:pt x="544777" y="335183"/>
                  </a:cubicBezTo>
                  <a:cubicBezTo>
                    <a:pt x="543598" y="373699"/>
                    <a:pt x="519231" y="403568"/>
                    <a:pt x="481894" y="412607"/>
                  </a:cubicBezTo>
                  <a:cubicBezTo>
                    <a:pt x="446130" y="421253"/>
                    <a:pt x="406828" y="403961"/>
                    <a:pt x="391501" y="370554"/>
                  </a:cubicBezTo>
                  <a:cubicBezTo>
                    <a:pt x="384819" y="356406"/>
                    <a:pt x="377352" y="350118"/>
                    <a:pt x="362417" y="352869"/>
                  </a:cubicBezTo>
                  <a:cubicBezTo>
                    <a:pt x="313290" y="361908"/>
                    <a:pt x="279491" y="342257"/>
                    <a:pt x="250408" y="302170"/>
                  </a:cubicBezTo>
                  <a:cubicBezTo>
                    <a:pt x="215823" y="254615"/>
                    <a:pt x="173770" y="212562"/>
                    <a:pt x="136433" y="167365"/>
                  </a:cubicBezTo>
                  <a:cubicBezTo>
                    <a:pt x="126215" y="155182"/>
                    <a:pt x="117962" y="156361"/>
                    <a:pt x="104992" y="160291"/>
                  </a:cubicBezTo>
                  <a:cubicBezTo>
                    <a:pt x="61760" y="173654"/>
                    <a:pt x="16564" y="148894"/>
                    <a:pt x="3594" y="106448"/>
                  </a:cubicBezTo>
                  <a:cubicBezTo>
                    <a:pt x="-9768" y="62823"/>
                    <a:pt x="15385" y="15661"/>
                    <a:pt x="58223" y="3478"/>
                  </a:cubicBezTo>
                  <a:cubicBezTo>
                    <a:pt x="102634" y="-9492"/>
                    <a:pt x="147831" y="14875"/>
                    <a:pt x="160407" y="58893"/>
                  </a:cubicBezTo>
                  <a:cubicBezTo>
                    <a:pt x="162372" y="65967"/>
                    <a:pt x="162765" y="73828"/>
                    <a:pt x="163944" y="80116"/>
                  </a:cubicBezTo>
                  <a:close/>
                  <a:moveTo>
                    <a:pt x="123857" y="81295"/>
                  </a:moveTo>
                  <a:cubicBezTo>
                    <a:pt x="123857" y="56928"/>
                    <a:pt x="106957" y="39635"/>
                    <a:pt x="81804" y="39635"/>
                  </a:cubicBezTo>
                  <a:cubicBezTo>
                    <a:pt x="57044" y="39635"/>
                    <a:pt x="40145" y="56535"/>
                    <a:pt x="39752" y="81295"/>
                  </a:cubicBezTo>
                  <a:cubicBezTo>
                    <a:pt x="39752" y="105662"/>
                    <a:pt x="57044" y="122955"/>
                    <a:pt x="81804" y="123348"/>
                  </a:cubicBezTo>
                  <a:cubicBezTo>
                    <a:pt x="106171" y="123741"/>
                    <a:pt x="123857" y="106055"/>
                    <a:pt x="123857" y="81295"/>
                  </a:cubicBezTo>
                  <a:close/>
                  <a:moveTo>
                    <a:pt x="505082" y="332432"/>
                  </a:moveTo>
                  <a:cubicBezTo>
                    <a:pt x="505082" y="308065"/>
                    <a:pt x="487789" y="290772"/>
                    <a:pt x="463029" y="290772"/>
                  </a:cubicBezTo>
                  <a:cubicBezTo>
                    <a:pt x="438662" y="290772"/>
                    <a:pt x="421370" y="308458"/>
                    <a:pt x="421370" y="333218"/>
                  </a:cubicBezTo>
                  <a:cubicBezTo>
                    <a:pt x="421370" y="357585"/>
                    <a:pt x="439448" y="375271"/>
                    <a:pt x="463422" y="375271"/>
                  </a:cubicBezTo>
                  <a:cubicBezTo>
                    <a:pt x="487789" y="374877"/>
                    <a:pt x="505082" y="356799"/>
                    <a:pt x="505082" y="332432"/>
                  </a:cubicBezTo>
                  <a:close/>
                </a:path>
              </a:pathLst>
            </a:custGeom>
            <a:solidFill>
              <a:schemeClr val="accent2"/>
            </a:solidFill>
            <a:ln w="3926" cap="flat">
              <a:noFill/>
              <a:prstDash val="solid"/>
              <a:miter/>
            </a:ln>
          </p:spPr>
          <p:txBody>
            <a:bodyPr rtlCol="0" anchor="ctr"/>
            <a:lstStyle/>
            <a:p>
              <a:endParaRPr lang="en-US"/>
            </a:p>
          </p:txBody>
        </p:sp>
        <p:sp>
          <p:nvSpPr>
            <p:cNvPr id="100" name="Freeform: Shape 35">
              <a:extLst>
                <a:ext uri="{FF2B5EF4-FFF2-40B4-BE49-F238E27FC236}">
                  <a16:creationId xmlns:a16="http://schemas.microsoft.com/office/drawing/2014/main" id="{10A3028F-10E3-D3B6-B63F-BD12B56E167C}"/>
                </a:ext>
              </a:extLst>
            </p:cNvPr>
            <p:cNvSpPr/>
            <p:nvPr/>
          </p:nvSpPr>
          <p:spPr>
            <a:xfrm>
              <a:off x="6663238" y="2288058"/>
              <a:ext cx="567573" cy="171537"/>
            </a:xfrm>
            <a:custGeom>
              <a:avLst/>
              <a:gdLst>
                <a:gd name="connsiteX0" fmla="*/ 164714 w 567573"/>
                <a:gd name="connsiteY0" fmla="*/ 68009 h 171537"/>
                <a:gd name="connsiteX1" fmla="*/ 394628 w 567573"/>
                <a:gd name="connsiteY1" fmla="*/ 67616 h 171537"/>
                <a:gd name="connsiteX2" fmla="*/ 410742 w 567573"/>
                <a:gd name="connsiteY2" fmla="*/ 56218 h 171537"/>
                <a:gd name="connsiteX3" fmla="*/ 507031 w 567573"/>
                <a:gd name="connsiteY3" fmla="*/ 9843 h 171537"/>
                <a:gd name="connsiteX4" fmla="*/ 567555 w 567573"/>
                <a:gd name="connsiteY4" fmla="*/ 91197 h 171537"/>
                <a:gd name="connsiteX5" fmla="*/ 503494 w 567573"/>
                <a:gd name="connsiteY5" fmla="*/ 169800 h 171537"/>
                <a:gd name="connsiteX6" fmla="*/ 410742 w 567573"/>
                <a:gd name="connsiteY6" fmla="*/ 121066 h 171537"/>
                <a:gd name="connsiteX7" fmla="*/ 391091 w 567573"/>
                <a:gd name="connsiteY7" fmla="*/ 107310 h 171537"/>
                <a:gd name="connsiteX8" fmla="*/ 179256 w 567573"/>
                <a:gd name="connsiteY8" fmla="*/ 103380 h 171537"/>
                <a:gd name="connsiteX9" fmla="*/ 155282 w 567573"/>
                <a:gd name="connsiteY9" fmla="*/ 117136 h 171537"/>
                <a:gd name="connsiteX10" fmla="*/ 60565 w 567573"/>
                <a:gd name="connsiteY10" fmla="*/ 161547 h 171537"/>
                <a:gd name="connsiteX11" fmla="*/ 41 w 567573"/>
                <a:gd name="connsiteY11" fmla="*/ 77834 h 171537"/>
                <a:gd name="connsiteX12" fmla="*/ 64889 w 567573"/>
                <a:gd name="connsiteY12" fmla="*/ 1589 h 171537"/>
                <a:gd name="connsiteX13" fmla="*/ 157640 w 567573"/>
                <a:gd name="connsiteY13" fmla="*/ 50716 h 171537"/>
                <a:gd name="connsiteX14" fmla="*/ 164714 w 567573"/>
                <a:gd name="connsiteY14" fmla="*/ 68009 h 171537"/>
                <a:gd name="connsiteX15" fmla="*/ 485415 w 567573"/>
                <a:gd name="connsiteY15" fmla="*/ 47572 h 171537"/>
                <a:gd name="connsiteX16" fmla="*/ 444149 w 567573"/>
                <a:gd name="connsiteY16" fmla="*/ 90018 h 171537"/>
                <a:gd name="connsiteX17" fmla="*/ 486594 w 567573"/>
                <a:gd name="connsiteY17" fmla="*/ 131284 h 171537"/>
                <a:gd name="connsiteX18" fmla="*/ 527468 w 567573"/>
                <a:gd name="connsiteY18" fmla="*/ 88839 h 171537"/>
                <a:gd name="connsiteX19" fmla="*/ 485415 w 567573"/>
                <a:gd name="connsiteY19" fmla="*/ 47572 h 171537"/>
                <a:gd name="connsiteX20" fmla="*/ 81002 w 567573"/>
                <a:gd name="connsiteY20" fmla="*/ 123817 h 171537"/>
                <a:gd name="connsiteX21" fmla="*/ 123448 w 567573"/>
                <a:gd name="connsiteY21" fmla="*/ 82550 h 171537"/>
                <a:gd name="connsiteX22" fmla="*/ 82181 w 567573"/>
                <a:gd name="connsiteY22" fmla="*/ 40105 h 171537"/>
                <a:gd name="connsiteX23" fmla="*/ 39735 w 567573"/>
                <a:gd name="connsiteY23" fmla="*/ 81371 h 171537"/>
                <a:gd name="connsiteX24" fmla="*/ 81002 w 567573"/>
                <a:gd name="connsiteY24" fmla="*/ 123817 h 1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67573" h="171537">
                  <a:moveTo>
                    <a:pt x="164714" y="68009"/>
                  </a:moveTo>
                  <a:cubicBezTo>
                    <a:pt x="240173" y="68009"/>
                    <a:pt x="317598" y="68402"/>
                    <a:pt x="394628" y="67616"/>
                  </a:cubicBezTo>
                  <a:cubicBezTo>
                    <a:pt x="400131" y="67616"/>
                    <a:pt x="407991" y="61328"/>
                    <a:pt x="410742" y="56218"/>
                  </a:cubicBezTo>
                  <a:cubicBezTo>
                    <a:pt x="429607" y="18882"/>
                    <a:pt x="466550" y="410"/>
                    <a:pt x="507031" y="9843"/>
                  </a:cubicBezTo>
                  <a:cubicBezTo>
                    <a:pt x="543188" y="18096"/>
                    <a:pt x="568341" y="51895"/>
                    <a:pt x="567555" y="91197"/>
                  </a:cubicBezTo>
                  <a:cubicBezTo>
                    <a:pt x="566769" y="130105"/>
                    <a:pt x="540830" y="162333"/>
                    <a:pt x="503494" y="169800"/>
                  </a:cubicBezTo>
                  <a:cubicBezTo>
                    <a:pt x="464192" y="177660"/>
                    <a:pt x="426070" y="158402"/>
                    <a:pt x="410742" y="121066"/>
                  </a:cubicBezTo>
                  <a:cubicBezTo>
                    <a:pt x="406419" y="110848"/>
                    <a:pt x="401703" y="107703"/>
                    <a:pt x="391091" y="107310"/>
                  </a:cubicBezTo>
                  <a:cubicBezTo>
                    <a:pt x="320349" y="106524"/>
                    <a:pt x="249606" y="105345"/>
                    <a:pt x="179256" y="103380"/>
                  </a:cubicBezTo>
                  <a:cubicBezTo>
                    <a:pt x="167858" y="102987"/>
                    <a:pt x="161177" y="104559"/>
                    <a:pt x="155282" y="117136"/>
                  </a:cubicBezTo>
                  <a:cubicBezTo>
                    <a:pt x="139168" y="153686"/>
                    <a:pt x="99474" y="171372"/>
                    <a:pt x="60565" y="161547"/>
                  </a:cubicBezTo>
                  <a:cubicBezTo>
                    <a:pt x="23229" y="152114"/>
                    <a:pt x="-1138" y="118315"/>
                    <a:pt x="41" y="77834"/>
                  </a:cubicBezTo>
                  <a:cubicBezTo>
                    <a:pt x="1220" y="40891"/>
                    <a:pt x="28731" y="8271"/>
                    <a:pt x="64889" y="1589"/>
                  </a:cubicBezTo>
                  <a:cubicBezTo>
                    <a:pt x="105369" y="-5878"/>
                    <a:pt x="141527" y="13380"/>
                    <a:pt x="157640" y="50716"/>
                  </a:cubicBezTo>
                  <a:cubicBezTo>
                    <a:pt x="159212" y="55039"/>
                    <a:pt x="161177" y="58969"/>
                    <a:pt x="164714" y="68009"/>
                  </a:cubicBezTo>
                  <a:close/>
                  <a:moveTo>
                    <a:pt x="485415" y="47572"/>
                  </a:moveTo>
                  <a:cubicBezTo>
                    <a:pt x="460655" y="47965"/>
                    <a:pt x="443755" y="65258"/>
                    <a:pt x="444149" y="90018"/>
                  </a:cubicBezTo>
                  <a:cubicBezTo>
                    <a:pt x="444541" y="114385"/>
                    <a:pt x="462227" y="131284"/>
                    <a:pt x="486594" y="131284"/>
                  </a:cubicBezTo>
                  <a:cubicBezTo>
                    <a:pt x="511354" y="130891"/>
                    <a:pt x="527861" y="113599"/>
                    <a:pt x="527468" y="88839"/>
                  </a:cubicBezTo>
                  <a:cubicBezTo>
                    <a:pt x="527468" y="63686"/>
                    <a:pt x="510568" y="47179"/>
                    <a:pt x="485415" y="47572"/>
                  </a:cubicBezTo>
                  <a:close/>
                  <a:moveTo>
                    <a:pt x="81002" y="123817"/>
                  </a:moveTo>
                  <a:cubicBezTo>
                    <a:pt x="105762" y="124210"/>
                    <a:pt x="123055" y="107310"/>
                    <a:pt x="123448" y="82550"/>
                  </a:cubicBezTo>
                  <a:cubicBezTo>
                    <a:pt x="123841" y="57790"/>
                    <a:pt x="106548" y="40105"/>
                    <a:pt x="82181" y="40105"/>
                  </a:cubicBezTo>
                  <a:cubicBezTo>
                    <a:pt x="57814" y="40105"/>
                    <a:pt x="39735" y="57397"/>
                    <a:pt x="39735" y="81371"/>
                  </a:cubicBezTo>
                  <a:cubicBezTo>
                    <a:pt x="39343" y="105738"/>
                    <a:pt x="56635" y="123424"/>
                    <a:pt x="81002" y="123817"/>
                  </a:cubicBezTo>
                  <a:close/>
                </a:path>
              </a:pathLst>
            </a:custGeom>
            <a:solidFill>
              <a:schemeClr val="accent2"/>
            </a:solidFill>
            <a:ln w="3926" cap="flat">
              <a:noFill/>
              <a:prstDash val="solid"/>
              <a:miter/>
            </a:ln>
          </p:spPr>
          <p:txBody>
            <a:bodyPr rtlCol="0" anchor="ctr"/>
            <a:lstStyle/>
            <a:p>
              <a:endParaRPr lang="en-US"/>
            </a:p>
          </p:txBody>
        </p:sp>
        <p:sp>
          <p:nvSpPr>
            <p:cNvPr id="101" name="Freeform: Shape 36">
              <a:extLst>
                <a:ext uri="{FF2B5EF4-FFF2-40B4-BE49-F238E27FC236}">
                  <a16:creationId xmlns:a16="http://schemas.microsoft.com/office/drawing/2014/main" id="{03DF669B-6E5D-6C71-5009-8A6267E59DC0}"/>
                </a:ext>
              </a:extLst>
            </p:cNvPr>
            <p:cNvSpPr/>
            <p:nvPr/>
          </p:nvSpPr>
          <p:spPr>
            <a:xfrm>
              <a:off x="5939949" y="2174820"/>
              <a:ext cx="482613" cy="164088"/>
            </a:xfrm>
            <a:custGeom>
              <a:avLst/>
              <a:gdLst>
                <a:gd name="connsiteX0" fmla="*/ 162890 w 482613"/>
                <a:gd name="connsiteY0" fmla="*/ 62949 h 164088"/>
                <a:gd name="connsiteX1" fmla="*/ 307520 w 482613"/>
                <a:gd name="connsiteY1" fmla="*/ 62556 h 164088"/>
                <a:gd name="connsiteX2" fmla="*/ 323634 w 482613"/>
                <a:gd name="connsiteY2" fmla="*/ 51551 h 164088"/>
                <a:gd name="connsiteX3" fmla="*/ 419922 w 482613"/>
                <a:gd name="connsiteY3" fmla="*/ 2817 h 164088"/>
                <a:gd name="connsiteX4" fmla="*/ 482412 w 482613"/>
                <a:gd name="connsiteY4" fmla="*/ 86530 h 164088"/>
                <a:gd name="connsiteX5" fmla="*/ 407346 w 482613"/>
                <a:gd name="connsiteY5" fmla="*/ 163561 h 164088"/>
                <a:gd name="connsiteX6" fmla="*/ 320490 w 482613"/>
                <a:gd name="connsiteY6" fmla="*/ 102250 h 164088"/>
                <a:gd name="connsiteX7" fmla="*/ 170358 w 482613"/>
                <a:gd name="connsiteY7" fmla="*/ 102643 h 164088"/>
                <a:gd name="connsiteX8" fmla="*/ 156995 w 482613"/>
                <a:gd name="connsiteY8" fmla="*/ 115613 h 164088"/>
                <a:gd name="connsiteX9" fmla="*/ 47737 w 482613"/>
                <a:gd name="connsiteY9" fmla="*/ 156487 h 164088"/>
                <a:gd name="connsiteX10" fmla="*/ 7649 w 482613"/>
                <a:gd name="connsiteY10" fmla="*/ 47228 h 164088"/>
                <a:gd name="connsiteX11" fmla="*/ 78785 w 482613"/>
                <a:gd name="connsiteY11" fmla="*/ 66 h 164088"/>
                <a:gd name="connsiteX12" fmla="*/ 154244 w 482613"/>
                <a:gd name="connsiteY12" fmla="*/ 43298 h 164088"/>
                <a:gd name="connsiteX13" fmla="*/ 162890 w 482613"/>
                <a:gd name="connsiteY13" fmla="*/ 62949 h 164088"/>
                <a:gd name="connsiteX14" fmla="*/ 442717 w 482613"/>
                <a:gd name="connsiteY14" fmla="*/ 82600 h 164088"/>
                <a:gd name="connsiteX15" fmla="*/ 401058 w 482613"/>
                <a:gd name="connsiteY15" fmla="*/ 39761 h 164088"/>
                <a:gd name="connsiteX16" fmla="*/ 358612 w 482613"/>
                <a:gd name="connsiteY16" fmla="*/ 81814 h 164088"/>
                <a:gd name="connsiteX17" fmla="*/ 400272 w 482613"/>
                <a:gd name="connsiteY17" fmla="*/ 124652 h 164088"/>
                <a:gd name="connsiteX18" fmla="*/ 442717 w 482613"/>
                <a:gd name="connsiteY18" fmla="*/ 82600 h 164088"/>
                <a:gd name="connsiteX19" fmla="*/ 123982 w 482613"/>
                <a:gd name="connsiteY19" fmla="*/ 82993 h 164088"/>
                <a:gd name="connsiteX20" fmla="*/ 82715 w 482613"/>
                <a:gd name="connsiteY20" fmla="*/ 39761 h 164088"/>
                <a:gd name="connsiteX21" fmla="*/ 39876 w 482613"/>
                <a:gd name="connsiteY21" fmla="*/ 81421 h 164088"/>
                <a:gd name="connsiteX22" fmla="*/ 81143 w 482613"/>
                <a:gd name="connsiteY22" fmla="*/ 124652 h 164088"/>
                <a:gd name="connsiteX23" fmla="*/ 123982 w 482613"/>
                <a:gd name="connsiteY23" fmla="*/ 82993 h 164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2613" h="164088">
                  <a:moveTo>
                    <a:pt x="162890" y="62949"/>
                  </a:moveTo>
                  <a:cubicBezTo>
                    <a:pt x="212017" y="62949"/>
                    <a:pt x="259572" y="63342"/>
                    <a:pt x="307520" y="62556"/>
                  </a:cubicBezTo>
                  <a:cubicBezTo>
                    <a:pt x="313022" y="62556"/>
                    <a:pt x="321275" y="56661"/>
                    <a:pt x="323634" y="51551"/>
                  </a:cubicBezTo>
                  <a:cubicBezTo>
                    <a:pt x="342105" y="12250"/>
                    <a:pt x="379835" y="-7401"/>
                    <a:pt x="419922" y="2817"/>
                  </a:cubicBezTo>
                  <a:cubicBezTo>
                    <a:pt x="459617" y="13036"/>
                    <a:pt x="485163" y="47621"/>
                    <a:pt x="482412" y="86530"/>
                  </a:cubicBezTo>
                  <a:cubicBezTo>
                    <a:pt x="479268" y="128975"/>
                    <a:pt x="450185" y="158845"/>
                    <a:pt x="407346" y="163561"/>
                  </a:cubicBezTo>
                  <a:cubicBezTo>
                    <a:pt x="369616" y="167884"/>
                    <a:pt x="337389" y="145482"/>
                    <a:pt x="320490" y="102250"/>
                  </a:cubicBezTo>
                  <a:cubicBezTo>
                    <a:pt x="270969" y="102250"/>
                    <a:pt x="220663" y="101857"/>
                    <a:pt x="170358" y="102643"/>
                  </a:cubicBezTo>
                  <a:cubicBezTo>
                    <a:pt x="165641" y="102643"/>
                    <a:pt x="159746" y="110111"/>
                    <a:pt x="156995" y="115613"/>
                  </a:cubicBezTo>
                  <a:cubicBezTo>
                    <a:pt x="136951" y="157273"/>
                    <a:pt x="89003" y="174958"/>
                    <a:pt x="47737" y="156487"/>
                  </a:cubicBezTo>
                  <a:cubicBezTo>
                    <a:pt x="6863" y="138015"/>
                    <a:pt x="-11609" y="88888"/>
                    <a:pt x="7649" y="47228"/>
                  </a:cubicBezTo>
                  <a:cubicBezTo>
                    <a:pt x="21405" y="16966"/>
                    <a:pt x="46164" y="1245"/>
                    <a:pt x="78785" y="66"/>
                  </a:cubicBezTo>
                  <a:cubicBezTo>
                    <a:pt x="112191" y="-1113"/>
                    <a:pt x="138130" y="13429"/>
                    <a:pt x="154244" y="43298"/>
                  </a:cubicBezTo>
                  <a:cubicBezTo>
                    <a:pt x="157388" y="49586"/>
                    <a:pt x="159746" y="55875"/>
                    <a:pt x="162890" y="62949"/>
                  </a:cubicBezTo>
                  <a:close/>
                  <a:moveTo>
                    <a:pt x="442717" y="82600"/>
                  </a:moveTo>
                  <a:cubicBezTo>
                    <a:pt x="443110" y="58626"/>
                    <a:pt x="424639" y="40154"/>
                    <a:pt x="401058" y="39761"/>
                  </a:cubicBezTo>
                  <a:cubicBezTo>
                    <a:pt x="377477" y="39368"/>
                    <a:pt x="358612" y="58233"/>
                    <a:pt x="358612" y="81814"/>
                  </a:cubicBezTo>
                  <a:cubicBezTo>
                    <a:pt x="358612" y="105788"/>
                    <a:pt x="376691" y="124259"/>
                    <a:pt x="400272" y="124652"/>
                  </a:cubicBezTo>
                  <a:cubicBezTo>
                    <a:pt x="423853" y="125045"/>
                    <a:pt x="442324" y="106574"/>
                    <a:pt x="442717" y="82600"/>
                  </a:cubicBezTo>
                  <a:close/>
                  <a:moveTo>
                    <a:pt x="123982" y="82993"/>
                  </a:moveTo>
                  <a:cubicBezTo>
                    <a:pt x="124375" y="59019"/>
                    <a:pt x="106689" y="40547"/>
                    <a:pt x="82715" y="39761"/>
                  </a:cubicBezTo>
                  <a:cubicBezTo>
                    <a:pt x="59134" y="39368"/>
                    <a:pt x="40269" y="57447"/>
                    <a:pt x="39876" y="81421"/>
                  </a:cubicBezTo>
                  <a:cubicBezTo>
                    <a:pt x="39483" y="105395"/>
                    <a:pt x="57562" y="124259"/>
                    <a:pt x="81143" y="124652"/>
                  </a:cubicBezTo>
                  <a:cubicBezTo>
                    <a:pt x="104724" y="125045"/>
                    <a:pt x="123589" y="106967"/>
                    <a:pt x="123982" y="82993"/>
                  </a:cubicBezTo>
                  <a:close/>
                </a:path>
              </a:pathLst>
            </a:custGeom>
            <a:solidFill>
              <a:schemeClr val="accent2"/>
            </a:solidFill>
            <a:ln w="3926" cap="flat">
              <a:noFill/>
              <a:prstDash val="solid"/>
              <a:miter/>
            </a:ln>
          </p:spPr>
          <p:txBody>
            <a:bodyPr rtlCol="0" anchor="ctr"/>
            <a:lstStyle/>
            <a:p>
              <a:endParaRPr lang="en-US"/>
            </a:p>
          </p:txBody>
        </p:sp>
        <p:sp>
          <p:nvSpPr>
            <p:cNvPr id="102" name="Freeform: Shape 37">
              <a:extLst>
                <a:ext uri="{FF2B5EF4-FFF2-40B4-BE49-F238E27FC236}">
                  <a16:creationId xmlns:a16="http://schemas.microsoft.com/office/drawing/2014/main" id="{2ED570A4-0BB1-972A-6ABF-CD4524F01B0B}"/>
                </a:ext>
              </a:extLst>
            </p:cNvPr>
            <p:cNvSpPr/>
            <p:nvPr/>
          </p:nvSpPr>
          <p:spPr>
            <a:xfrm>
              <a:off x="4075204" y="2776944"/>
              <a:ext cx="164347" cy="444050"/>
            </a:xfrm>
            <a:custGeom>
              <a:avLst/>
              <a:gdLst>
                <a:gd name="connsiteX0" fmla="*/ 164348 w 164347"/>
                <a:gd name="connsiteY0" fmla="*/ 78252 h 444050"/>
                <a:gd name="connsiteX1" fmla="*/ 116793 w 164347"/>
                <a:gd name="connsiteY1" fmla="*/ 156069 h 444050"/>
                <a:gd name="connsiteX2" fmla="*/ 102644 w 164347"/>
                <a:gd name="connsiteY2" fmla="*/ 177685 h 444050"/>
                <a:gd name="connsiteX3" fmla="*/ 101858 w 164347"/>
                <a:gd name="connsiteY3" fmla="*/ 262184 h 444050"/>
                <a:gd name="connsiteX4" fmla="*/ 117972 w 164347"/>
                <a:gd name="connsiteY4" fmla="*/ 288516 h 444050"/>
                <a:gd name="connsiteX5" fmla="*/ 162776 w 164347"/>
                <a:gd name="connsiteY5" fmla="*/ 377730 h 444050"/>
                <a:gd name="connsiteX6" fmla="*/ 89282 w 164347"/>
                <a:gd name="connsiteY6" fmla="*/ 443757 h 444050"/>
                <a:gd name="connsiteX7" fmla="*/ 5177 w 164347"/>
                <a:gd name="connsiteY7" fmla="*/ 389521 h 444050"/>
                <a:gd name="connsiteX8" fmla="*/ 48015 w 164347"/>
                <a:gd name="connsiteY8" fmla="*/ 287730 h 444050"/>
                <a:gd name="connsiteX9" fmla="*/ 62164 w 164347"/>
                <a:gd name="connsiteY9" fmla="*/ 266114 h 444050"/>
                <a:gd name="connsiteX10" fmla="*/ 62557 w 164347"/>
                <a:gd name="connsiteY10" fmla="*/ 179650 h 444050"/>
                <a:gd name="connsiteX11" fmla="*/ 46443 w 164347"/>
                <a:gd name="connsiteY11" fmla="*/ 155283 h 444050"/>
                <a:gd name="connsiteX12" fmla="*/ 2032 w 164347"/>
                <a:gd name="connsiteY12" fmla="*/ 62139 h 444050"/>
                <a:gd name="connsiteX13" fmla="*/ 78671 w 164347"/>
                <a:gd name="connsiteY13" fmla="*/ 42 h 444050"/>
                <a:gd name="connsiteX14" fmla="*/ 160811 w 164347"/>
                <a:gd name="connsiteY14" fmla="*/ 59781 h 444050"/>
                <a:gd name="connsiteX15" fmla="*/ 164348 w 164347"/>
                <a:gd name="connsiteY15" fmla="*/ 78252 h 444050"/>
                <a:gd name="connsiteX16" fmla="*/ 124653 w 164347"/>
                <a:gd name="connsiteY16" fmla="*/ 80217 h 444050"/>
                <a:gd name="connsiteX17" fmla="*/ 81815 w 164347"/>
                <a:gd name="connsiteY17" fmla="*/ 39344 h 444050"/>
                <a:gd name="connsiteX18" fmla="*/ 41334 w 164347"/>
                <a:gd name="connsiteY18" fmla="*/ 82576 h 444050"/>
                <a:gd name="connsiteX19" fmla="*/ 84173 w 164347"/>
                <a:gd name="connsiteY19" fmla="*/ 123842 h 444050"/>
                <a:gd name="connsiteX20" fmla="*/ 124653 w 164347"/>
                <a:gd name="connsiteY20" fmla="*/ 80217 h 444050"/>
                <a:gd name="connsiteX21" fmla="*/ 124653 w 164347"/>
                <a:gd name="connsiteY21" fmla="*/ 361617 h 444050"/>
                <a:gd name="connsiteX22" fmla="*/ 82601 w 164347"/>
                <a:gd name="connsiteY22" fmla="*/ 319171 h 444050"/>
                <a:gd name="connsiteX23" fmla="*/ 40941 w 164347"/>
                <a:gd name="connsiteY23" fmla="*/ 361617 h 444050"/>
                <a:gd name="connsiteX24" fmla="*/ 82994 w 164347"/>
                <a:gd name="connsiteY24" fmla="*/ 404062 h 444050"/>
                <a:gd name="connsiteX25" fmla="*/ 124653 w 164347"/>
                <a:gd name="connsiteY25" fmla="*/ 361617 h 44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4347" h="444050">
                  <a:moveTo>
                    <a:pt x="164348" y="78252"/>
                  </a:moveTo>
                  <a:cubicBezTo>
                    <a:pt x="163562" y="115589"/>
                    <a:pt x="148234" y="141528"/>
                    <a:pt x="116793" y="156069"/>
                  </a:cubicBezTo>
                  <a:cubicBezTo>
                    <a:pt x="105789" y="161179"/>
                    <a:pt x="102251" y="166681"/>
                    <a:pt x="102644" y="177685"/>
                  </a:cubicBezTo>
                  <a:cubicBezTo>
                    <a:pt x="103038" y="205982"/>
                    <a:pt x="103038" y="233887"/>
                    <a:pt x="101858" y="262184"/>
                  </a:cubicBezTo>
                  <a:cubicBezTo>
                    <a:pt x="101465" y="275546"/>
                    <a:pt x="104610" y="282620"/>
                    <a:pt x="117972" y="288516"/>
                  </a:cubicBezTo>
                  <a:cubicBezTo>
                    <a:pt x="152164" y="303057"/>
                    <a:pt x="169850" y="340001"/>
                    <a:pt x="162776" y="377730"/>
                  </a:cubicBezTo>
                  <a:cubicBezTo>
                    <a:pt x="156488" y="413102"/>
                    <a:pt x="125832" y="440613"/>
                    <a:pt x="89282" y="443757"/>
                  </a:cubicBezTo>
                  <a:cubicBezTo>
                    <a:pt x="52338" y="446901"/>
                    <a:pt x="17753" y="424499"/>
                    <a:pt x="5177" y="389521"/>
                  </a:cubicBezTo>
                  <a:cubicBezTo>
                    <a:pt x="-9365" y="349040"/>
                    <a:pt x="8714" y="305415"/>
                    <a:pt x="48015" y="287730"/>
                  </a:cubicBezTo>
                  <a:cubicBezTo>
                    <a:pt x="58627" y="283013"/>
                    <a:pt x="62557" y="277511"/>
                    <a:pt x="62164" y="266114"/>
                  </a:cubicBezTo>
                  <a:cubicBezTo>
                    <a:pt x="61378" y="237424"/>
                    <a:pt x="61378" y="208341"/>
                    <a:pt x="62557" y="179650"/>
                  </a:cubicBezTo>
                  <a:cubicBezTo>
                    <a:pt x="62950" y="166681"/>
                    <a:pt x="59020" y="160786"/>
                    <a:pt x="46443" y="155283"/>
                  </a:cubicBezTo>
                  <a:cubicBezTo>
                    <a:pt x="11072" y="139563"/>
                    <a:pt x="-6221" y="101047"/>
                    <a:pt x="2032" y="62139"/>
                  </a:cubicBezTo>
                  <a:cubicBezTo>
                    <a:pt x="9500" y="27553"/>
                    <a:pt x="42120" y="1221"/>
                    <a:pt x="78671" y="42"/>
                  </a:cubicBezTo>
                  <a:cubicBezTo>
                    <a:pt x="117972" y="-1137"/>
                    <a:pt x="150592" y="22444"/>
                    <a:pt x="160811" y="59781"/>
                  </a:cubicBezTo>
                  <a:cubicBezTo>
                    <a:pt x="163169" y="66462"/>
                    <a:pt x="163562" y="73536"/>
                    <a:pt x="164348" y="78252"/>
                  </a:cubicBezTo>
                  <a:close/>
                  <a:moveTo>
                    <a:pt x="124653" y="80217"/>
                  </a:moveTo>
                  <a:cubicBezTo>
                    <a:pt x="124260" y="56243"/>
                    <a:pt x="105789" y="38558"/>
                    <a:pt x="81815" y="39344"/>
                  </a:cubicBezTo>
                  <a:cubicBezTo>
                    <a:pt x="57841" y="39737"/>
                    <a:pt x="40941" y="57815"/>
                    <a:pt x="41334" y="82576"/>
                  </a:cubicBezTo>
                  <a:cubicBezTo>
                    <a:pt x="41727" y="106550"/>
                    <a:pt x="60592" y="124628"/>
                    <a:pt x="84173" y="123842"/>
                  </a:cubicBezTo>
                  <a:cubicBezTo>
                    <a:pt x="107361" y="123449"/>
                    <a:pt x="125046" y="104584"/>
                    <a:pt x="124653" y="80217"/>
                  </a:cubicBezTo>
                  <a:close/>
                  <a:moveTo>
                    <a:pt x="124653" y="361617"/>
                  </a:moveTo>
                  <a:cubicBezTo>
                    <a:pt x="124653" y="337250"/>
                    <a:pt x="106575" y="319171"/>
                    <a:pt x="82601" y="319171"/>
                  </a:cubicBezTo>
                  <a:cubicBezTo>
                    <a:pt x="58627" y="319171"/>
                    <a:pt x="40941" y="337250"/>
                    <a:pt x="40941" y="361617"/>
                  </a:cubicBezTo>
                  <a:cubicBezTo>
                    <a:pt x="40941" y="385591"/>
                    <a:pt x="59020" y="404062"/>
                    <a:pt x="82994" y="404062"/>
                  </a:cubicBezTo>
                  <a:cubicBezTo>
                    <a:pt x="106182" y="404455"/>
                    <a:pt x="124653" y="385591"/>
                    <a:pt x="124653" y="361617"/>
                  </a:cubicBezTo>
                  <a:close/>
                </a:path>
              </a:pathLst>
            </a:custGeom>
            <a:solidFill>
              <a:schemeClr val="accent2"/>
            </a:solidFill>
            <a:ln w="3926" cap="flat">
              <a:noFill/>
              <a:prstDash val="solid"/>
              <a:miter/>
            </a:ln>
          </p:spPr>
          <p:txBody>
            <a:bodyPr rtlCol="0" anchor="ctr"/>
            <a:lstStyle/>
            <a:p>
              <a:endParaRPr lang="en-US"/>
            </a:p>
          </p:txBody>
        </p:sp>
        <p:sp>
          <p:nvSpPr>
            <p:cNvPr id="103" name="Freeform: Shape 38">
              <a:extLst>
                <a:ext uri="{FF2B5EF4-FFF2-40B4-BE49-F238E27FC236}">
                  <a16:creationId xmlns:a16="http://schemas.microsoft.com/office/drawing/2014/main" id="{9E3280D0-518E-62B7-E8D3-FCF06616BF0B}"/>
                </a:ext>
              </a:extLst>
            </p:cNvPr>
            <p:cNvSpPr/>
            <p:nvPr/>
          </p:nvSpPr>
          <p:spPr>
            <a:xfrm>
              <a:off x="6480306" y="3130339"/>
              <a:ext cx="164468" cy="444155"/>
            </a:xfrm>
            <a:custGeom>
              <a:avLst/>
              <a:gdLst>
                <a:gd name="connsiteX0" fmla="*/ 61924 w 164468"/>
                <a:gd name="connsiteY0" fmla="*/ 280974 h 444155"/>
                <a:gd name="connsiteX1" fmla="*/ 61139 w 164468"/>
                <a:gd name="connsiteY1" fmla="*/ 171716 h 444155"/>
                <a:gd name="connsiteX2" fmla="*/ 45811 w 164468"/>
                <a:gd name="connsiteY2" fmla="*/ 156388 h 444155"/>
                <a:gd name="connsiteX3" fmla="*/ 614 w 164468"/>
                <a:gd name="connsiteY3" fmla="*/ 73855 h 444155"/>
                <a:gd name="connsiteX4" fmla="*/ 69392 w 164468"/>
                <a:gd name="connsiteY4" fmla="*/ 1147 h 444155"/>
                <a:gd name="connsiteX5" fmla="*/ 153890 w 164468"/>
                <a:gd name="connsiteY5" fmla="*/ 42414 h 444155"/>
                <a:gd name="connsiteX6" fmla="*/ 116161 w 164468"/>
                <a:gd name="connsiteY6" fmla="*/ 156781 h 444155"/>
                <a:gd name="connsiteX7" fmla="*/ 101226 w 164468"/>
                <a:gd name="connsiteY7" fmla="*/ 179969 h 444155"/>
                <a:gd name="connsiteX8" fmla="*/ 101619 w 164468"/>
                <a:gd name="connsiteY8" fmla="*/ 279795 h 444155"/>
                <a:gd name="connsiteX9" fmla="*/ 159785 w 164468"/>
                <a:gd name="connsiteY9" fmla="*/ 388660 h 444155"/>
                <a:gd name="connsiteX10" fmla="*/ 76466 w 164468"/>
                <a:gd name="connsiteY10" fmla="*/ 444075 h 444155"/>
                <a:gd name="connsiteX11" fmla="*/ 2579 w 164468"/>
                <a:gd name="connsiteY11" fmla="*/ 381979 h 444155"/>
                <a:gd name="connsiteX12" fmla="*/ 61924 w 164468"/>
                <a:gd name="connsiteY12" fmla="*/ 280974 h 444155"/>
                <a:gd name="connsiteX13" fmla="*/ 124414 w 164468"/>
                <a:gd name="connsiteY13" fmla="*/ 81715 h 444155"/>
                <a:gd name="connsiteX14" fmla="*/ 81968 w 164468"/>
                <a:gd name="connsiteY14" fmla="*/ 39662 h 444155"/>
                <a:gd name="connsiteX15" fmla="*/ 39916 w 164468"/>
                <a:gd name="connsiteY15" fmla="*/ 82108 h 444155"/>
                <a:gd name="connsiteX16" fmla="*/ 83540 w 164468"/>
                <a:gd name="connsiteY16" fmla="*/ 124947 h 444155"/>
                <a:gd name="connsiteX17" fmla="*/ 124414 w 164468"/>
                <a:gd name="connsiteY17" fmla="*/ 81715 h 444155"/>
                <a:gd name="connsiteX18" fmla="*/ 81968 w 164468"/>
                <a:gd name="connsiteY18" fmla="*/ 404774 h 444155"/>
                <a:gd name="connsiteX19" fmla="*/ 124414 w 164468"/>
                <a:gd name="connsiteY19" fmla="*/ 362721 h 444155"/>
                <a:gd name="connsiteX20" fmla="*/ 81968 w 164468"/>
                <a:gd name="connsiteY20" fmla="*/ 321062 h 444155"/>
                <a:gd name="connsiteX21" fmla="*/ 39523 w 164468"/>
                <a:gd name="connsiteY21" fmla="*/ 363114 h 444155"/>
                <a:gd name="connsiteX22" fmla="*/ 81968 w 164468"/>
                <a:gd name="connsiteY22" fmla="*/ 404774 h 44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468" h="444155">
                  <a:moveTo>
                    <a:pt x="61924" y="280974"/>
                  </a:moveTo>
                  <a:cubicBezTo>
                    <a:pt x="61924" y="245210"/>
                    <a:pt x="62710" y="208266"/>
                    <a:pt x="61139" y="171716"/>
                  </a:cubicBezTo>
                  <a:cubicBezTo>
                    <a:pt x="60745" y="166213"/>
                    <a:pt x="52099" y="159532"/>
                    <a:pt x="45811" y="156388"/>
                  </a:cubicBezTo>
                  <a:cubicBezTo>
                    <a:pt x="15156" y="140667"/>
                    <a:pt x="-3709" y="107261"/>
                    <a:pt x="614" y="73855"/>
                  </a:cubicBezTo>
                  <a:cubicBezTo>
                    <a:pt x="5723" y="34553"/>
                    <a:pt x="31269" y="7828"/>
                    <a:pt x="69392" y="1147"/>
                  </a:cubicBezTo>
                  <a:cubicBezTo>
                    <a:pt x="102012" y="-4748"/>
                    <a:pt x="137777" y="12544"/>
                    <a:pt x="153890" y="42414"/>
                  </a:cubicBezTo>
                  <a:cubicBezTo>
                    <a:pt x="177078" y="84466"/>
                    <a:pt x="160178" y="137130"/>
                    <a:pt x="116161" y="156781"/>
                  </a:cubicBezTo>
                  <a:cubicBezTo>
                    <a:pt x="104370" y="161890"/>
                    <a:pt x="101226" y="167786"/>
                    <a:pt x="101226" y="179969"/>
                  </a:cubicBezTo>
                  <a:cubicBezTo>
                    <a:pt x="102012" y="213375"/>
                    <a:pt x="101619" y="246782"/>
                    <a:pt x="101619" y="279795"/>
                  </a:cubicBezTo>
                  <a:cubicBezTo>
                    <a:pt x="157820" y="315166"/>
                    <a:pt x="173541" y="344643"/>
                    <a:pt x="159785" y="388660"/>
                  </a:cubicBezTo>
                  <a:cubicBezTo>
                    <a:pt x="148781" y="424032"/>
                    <a:pt x="115768" y="445648"/>
                    <a:pt x="76466" y="444075"/>
                  </a:cubicBezTo>
                  <a:cubicBezTo>
                    <a:pt x="41095" y="442503"/>
                    <a:pt x="9653" y="416171"/>
                    <a:pt x="2579" y="381979"/>
                  </a:cubicBezTo>
                  <a:cubicBezTo>
                    <a:pt x="-6853" y="337175"/>
                    <a:pt x="10439" y="307306"/>
                    <a:pt x="61924" y="280974"/>
                  </a:cubicBezTo>
                  <a:close/>
                  <a:moveTo>
                    <a:pt x="124414" y="81715"/>
                  </a:moveTo>
                  <a:cubicBezTo>
                    <a:pt x="124021" y="58134"/>
                    <a:pt x="105549" y="39662"/>
                    <a:pt x="81968" y="39662"/>
                  </a:cubicBezTo>
                  <a:cubicBezTo>
                    <a:pt x="58780" y="39662"/>
                    <a:pt x="39916" y="58134"/>
                    <a:pt x="39916" y="82108"/>
                  </a:cubicBezTo>
                  <a:cubicBezTo>
                    <a:pt x="39523" y="106082"/>
                    <a:pt x="59566" y="125733"/>
                    <a:pt x="83540" y="124947"/>
                  </a:cubicBezTo>
                  <a:cubicBezTo>
                    <a:pt x="106335" y="124554"/>
                    <a:pt x="124807" y="105296"/>
                    <a:pt x="124414" y="81715"/>
                  </a:cubicBezTo>
                  <a:close/>
                  <a:moveTo>
                    <a:pt x="81968" y="404774"/>
                  </a:moveTo>
                  <a:cubicBezTo>
                    <a:pt x="105549" y="404774"/>
                    <a:pt x="124021" y="386302"/>
                    <a:pt x="124414" y="362721"/>
                  </a:cubicBezTo>
                  <a:cubicBezTo>
                    <a:pt x="124414" y="338747"/>
                    <a:pt x="106728" y="321062"/>
                    <a:pt x="81968" y="321062"/>
                  </a:cubicBezTo>
                  <a:cubicBezTo>
                    <a:pt x="57601" y="321062"/>
                    <a:pt x="39523" y="338747"/>
                    <a:pt x="39523" y="363114"/>
                  </a:cubicBezTo>
                  <a:cubicBezTo>
                    <a:pt x="39523" y="386695"/>
                    <a:pt x="57994" y="404774"/>
                    <a:pt x="81968" y="404774"/>
                  </a:cubicBezTo>
                  <a:close/>
                </a:path>
              </a:pathLst>
            </a:custGeom>
            <a:solidFill>
              <a:schemeClr val="accent2"/>
            </a:solidFill>
            <a:ln w="3926" cap="flat">
              <a:noFill/>
              <a:prstDash val="solid"/>
              <a:miter/>
            </a:ln>
          </p:spPr>
          <p:txBody>
            <a:bodyPr rtlCol="0" anchor="ctr"/>
            <a:lstStyle/>
            <a:p>
              <a:endParaRPr lang="en-US"/>
            </a:p>
          </p:txBody>
        </p:sp>
        <p:sp>
          <p:nvSpPr>
            <p:cNvPr id="104" name="Freeform: Shape 39">
              <a:extLst>
                <a:ext uri="{FF2B5EF4-FFF2-40B4-BE49-F238E27FC236}">
                  <a16:creationId xmlns:a16="http://schemas.microsoft.com/office/drawing/2014/main" id="{D2F9C7B4-FBDD-A594-A231-D99BF28948B0}"/>
                </a:ext>
              </a:extLst>
            </p:cNvPr>
            <p:cNvSpPr/>
            <p:nvPr/>
          </p:nvSpPr>
          <p:spPr>
            <a:xfrm>
              <a:off x="6459772" y="4135641"/>
              <a:ext cx="164895" cy="444430"/>
            </a:xfrm>
            <a:custGeom>
              <a:avLst/>
              <a:gdLst>
                <a:gd name="connsiteX0" fmla="*/ 102109 w 164895"/>
                <a:gd name="connsiteY0" fmla="*/ 163888 h 444430"/>
                <a:gd name="connsiteX1" fmla="*/ 101716 w 164895"/>
                <a:gd name="connsiteY1" fmla="*/ 262928 h 444430"/>
                <a:gd name="connsiteX2" fmla="*/ 117829 w 164895"/>
                <a:gd name="connsiteY2" fmla="*/ 288866 h 444430"/>
                <a:gd name="connsiteX3" fmla="*/ 163812 w 164895"/>
                <a:gd name="connsiteY3" fmla="*/ 372186 h 444430"/>
                <a:gd name="connsiteX4" fmla="*/ 95428 w 164895"/>
                <a:gd name="connsiteY4" fmla="*/ 443321 h 444430"/>
                <a:gd name="connsiteX5" fmla="*/ 9750 w 164895"/>
                <a:gd name="connsiteY5" fmla="*/ 400483 h 444430"/>
                <a:gd name="connsiteX6" fmla="*/ 48266 w 164895"/>
                <a:gd name="connsiteY6" fmla="*/ 288080 h 444430"/>
                <a:gd name="connsiteX7" fmla="*/ 62807 w 164895"/>
                <a:gd name="connsiteY7" fmla="*/ 264893 h 444430"/>
                <a:gd name="connsiteX8" fmla="*/ 62414 w 164895"/>
                <a:gd name="connsiteY8" fmla="*/ 163101 h 444430"/>
                <a:gd name="connsiteX9" fmla="*/ 2676 w 164895"/>
                <a:gd name="connsiteY9" fmla="*/ 63276 h 444430"/>
                <a:gd name="connsiteX10" fmla="*/ 82065 w 164895"/>
                <a:gd name="connsiteY10" fmla="*/ 0 h 444430"/>
                <a:gd name="connsiteX11" fmla="*/ 162633 w 164895"/>
                <a:gd name="connsiteY11" fmla="*/ 64455 h 444430"/>
                <a:gd name="connsiteX12" fmla="*/ 102109 w 164895"/>
                <a:gd name="connsiteY12" fmla="*/ 163888 h 444430"/>
                <a:gd name="connsiteX13" fmla="*/ 82065 w 164895"/>
                <a:gd name="connsiteY13" fmla="*/ 320308 h 444430"/>
                <a:gd name="connsiteX14" fmla="*/ 39619 w 164895"/>
                <a:gd name="connsiteY14" fmla="*/ 362360 h 444430"/>
                <a:gd name="connsiteX15" fmla="*/ 83637 w 164895"/>
                <a:gd name="connsiteY15" fmla="*/ 405199 h 444430"/>
                <a:gd name="connsiteX16" fmla="*/ 124904 w 164895"/>
                <a:gd name="connsiteY16" fmla="*/ 361967 h 444430"/>
                <a:gd name="connsiteX17" fmla="*/ 82065 w 164895"/>
                <a:gd name="connsiteY17" fmla="*/ 320308 h 444430"/>
                <a:gd name="connsiteX18" fmla="*/ 81672 w 164895"/>
                <a:gd name="connsiteY18" fmla="*/ 40481 h 444430"/>
                <a:gd name="connsiteX19" fmla="*/ 39619 w 164895"/>
                <a:gd name="connsiteY19" fmla="*/ 82926 h 444430"/>
                <a:gd name="connsiteX20" fmla="*/ 82065 w 164895"/>
                <a:gd name="connsiteY20" fmla="*/ 125372 h 444430"/>
                <a:gd name="connsiteX21" fmla="*/ 124904 w 164895"/>
                <a:gd name="connsiteY21" fmla="*/ 81747 h 444430"/>
                <a:gd name="connsiteX22" fmla="*/ 81672 w 164895"/>
                <a:gd name="connsiteY22" fmla="*/ 40481 h 44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895" h="444430">
                  <a:moveTo>
                    <a:pt x="102109" y="163888"/>
                  </a:moveTo>
                  <a:cubicBezTo>
                    <a:pt x="102109" y="197687"/>
                    <a:pt x="102502" y="230307"/>
                    <a:pt x="101716" y="262928"/>
                  </a:cubicBezTo>
                  <a:cubicBezTo>
                    <a:pt x="101323" y="275897"/>
                    <a:pt x="104467" y="283364"/>
                    <a:pt x="117829" y="288866"/>
                  </a:cubicBezTo>
                  <a:cubicBezTo>
                    <a:pt x="150057" y="302622"/>
                    <a:pt x="168528" y="337993"/>
                    <a:pt x="163812" y="372186"/>
                  </a:cubicBezTo>
                  <a:cubicBezTo>
                    <a:pt x="159096" y="409129"/>
                    <a:pt x="132371" y="436640"/>
                    <a:pt x="95428" y="443321"/>
                  </a:cubicBezTo>
                  <a:cubicBezTo>
                    <a:pt x="62021" y="449217"/>
                    <a:pt x="25864" y="431138"/>
                    <a:pt x="9750" y="400483"/>
                  </a:cubicBezTo>
                  <a:cubicBezTo>
                    <a:pt x="-12259" y="358430"/>
                    <a:pt x="4248" y="307731"/>
                    <a:pt x="48266" y="288080"/>
                  </a:cubicBezTo>
                  <a:cubicBezTo>
                    <a:pt x="60056" y="282971"/>
                    <a:pt x="63200" y="277076"/>
                    <a:pt x="62807" y="264893"/>
                  </a:cubicBezTo>
                  <a:cubicBezTo>
                    <a:pt x="62021" y="230700"/>
                    <a:pt x="62414" y="196901"/>
                    <a:pt x="62414" y="163101"/>
                  </a:cubicBezTo>
                  <a:cubicBezTo>
                    <a:pt x="11322" y="137555"/>
                    <a:pt x="-7542" y="106114"/>
                    <a:pt x="2676" y="63276"/>
                  </a:cubicBezTo>
                  <a:cubicBezTo>
                    <a:pt x="11715" y="25153"/>
                    <a:pt x="43156" y="0"/>
                    <a:pt x="82065" y="0"/>
                  </a:cubicBezTo>
                  <a:cubicBezTo>
                    <a:pt x="121760" y="0"/>
                    <a:pt x="153594" y="25546"/>
                    <a:pt x="162633" y="64455"/>
                  </a:cubicBezTo>
                  <a:cubicBezTo>
                    <a:pt x="172066" y="106900"/>
                    <a:pt x="152022" y="139914"/>
                    <a:pt x="102109" y="163888"/>
                  </a:cubicBezTo>
                  <a:close/>
                  <a:moveTo>
                    <a:pt x="82065" y="320308"/>
                  </a:moveTo>
                  <a:cubicBezTo>
                    <a:pt x="58877" y="320308"/>
                    <a:pt x="39619" y="339172"/>
                    <a:pt x="39619" y="362360"/>
                  </a:cubicBezTo>
                  <a:cubicBezTo>
                    <a:pt x="39226" y="385941"/>
                    <a:pt x="59663" y="405985"/>
                    <a:pt x="83637" y="405199"/>
                  </a:cubicBezTo>
                  <a:cubicBezTo>
                    <a:pt x="106825" y="404413"/>
                    <a:pt x="125297" y="385155"/>
                    <a:pt x="124904" y="361967"/>
                  </a:cubicBezTo>
                  <a:cubicBezTo>
                    <a:pt x="124511" y="338779"/>
                    <a:pt x="105646" y="320308"/>
                    <a:pt x="82065" y="320308"/>
                  </a:cubicBezTo>
                  <a:close/>
                  <a:moveTo>
                    <a:pt x="81672" y="40481"/>
                  </a:moveTo>
                  <a:cubicBezTo>
                    <a:pt x="58091" y="40874"/>
                    <a:pt x="39619" y="59345"/>
                    <a:pt x="39619" y="82926"/>
                  </a:cubicBezTo>
                  <a:cubicBezTo>
                    <a:pt x="39619" y="105721"/>
                    <a:pt x="58877" y="124979"/>
                    <a:pt x="82065" y="125372"/>
                  </a:cubicBezTo>
                  <a:cubicBezTo>
                    <a:pt x="106039" y="125765"/>
                    <a:pt x="125690" y="105721"/>
                    <a:pt x="124904" y="81747"/>
                  </a:cubicBezTo>
                  <a:cubicBezTo>
                    <a:pt x="124511" y="57773"/>
                    <a:pt x="105646" y="40088"/>
                    <a:pt x="81672" y="40481"/>
                  </a:cubicBezTo>
                  <a:close/>
                </a:path>
              </a:pathLst>
            </a:custGeom>
            <a:solidFill>
              <a:schemeClr val="accent2"/>
            </a:solidFill>
            <a:ln w="3926" cap="flat">
              <a:noFill/>
              <a:prstDash val="solid"/>
              <a:miter/>
            </a:ln>
          </p:spPr>
          <p:txBody>
            <a:bodyPr rtlCol="0" anchor="ctr"/>
            <a:lstStyle/>
            <a:p>
              <a:endParaRPr lang="en-US"/>
            </a:p>
          </p:txBody>
        </p:sp>
        <p:sp>
          <p:nvSpPr>
            <p:cNvPr id="105" name="Freeform: Shape 40">
              <a:extLst>
                <a:ext uri="{FF2B5EF4-FFF2-40B4-BE49-F238E27FC236}">
                  <a16:creationId xmlns:a16="http://schemas.microsoft.com/office/drawing/2014/main" id="{DF7E19F3-D313-405A-BE12-1578BD93C0F2}"/>
                </a:ext>
              </a:extLst>
            </p:cNvPr>
            <p:cNvSpPr/>
            <p:nvPr/>
          </p:nvSpPr>
          <p:spPr>
            <a:xfrm>
              <a:off x="6762923" y="2776589"/>
              <a:ext cx="164329" cy="443736"/>
            </a:xfrm>
            <a:custGeom>
              <a:avLst/>
              <a:gdLst>
                <a:gd name="connsiteX0" fmla="*/ 61493 w 164329"/>
                <a:gd name="connsiteY0" fmla="*/ 281404 h 443736"/>
                <a:gd name="connsiteX1" fmla="*/ 61493 w 164329"/>
                <a:gd name="connsiteY1" fmla="*/ 162713 h 443736"/>
                <a:gd name="connsiteX2" fmla="*/ 2540 w 164329"/>
                <a:gd name="connsiteY2" fmla="*/ 62494 h 443736"/>
                <a:gd name="connsiteX3" fmla="*/ 80358 w 164329"/>
                <a:gd name="connsiteY3" fmla="*/ 5 h 443736"/>
                <a:gd name="connsiteX4" fmla="*/ 161712 w 164329"/>
                <a:gd name="connsiteY4" fmla="*/ 63280 h 443736"/>
                <a:gd name="connsiteX5" fmla="*/ 101973 w 164329"/>
                <a:gd name="connsiteY5" fmla="*/ 163106 h 443736"/>
                <a:gd name="connsiteX6" fmla="*/ 101973 w 164329"/>
                <a:gd name="connsiteY6" fmla="*/ 280225 h 443736"/>
                <a:gd name="connsiteX7" fmla="*/ 161712 w 164329"/>
                <a:gd name="connsiteY7" fmla="*/ 379658 h 443736"/>
                <a:gd name="connsiteX8" fmla="*/ 80750 w 164329"/>
                <a:gd name="connsiteY8" fmla="*/ 443719 h 443736"/>
                <a:gd name="connsiteX9" fmla="*/ 2147 w 164329"/>
                <a:gd name="connsiteY9" fmla="*/ 379265 h 443736"/>
                <a:gd name="connsiteX10" fmla="*/ 61493 w 164329"/>
                <a:gd name="connsiteY10" fmla="*/ 281404 h 443736"/>
                <a:gd name="connsiteX11" fmla="*/ 83109 w 164329"/>
                <a:gd name="connsiteY11" fmla="*/ 319526 h 443736"/>
                <a:gd name="connsiteX12" fmla="*/ 39484 w 164329"/>
                <a:gd name="connsiteY12" fmla="*/ 360793 h 443736"/>
                <a:gd name="connsiteX13" fmla="*/ 81144 w 164329"/>
                <a:gd name="connsiteY13" fmla="*/ 404418 h 443736"/>
                <a:gd name="connsiteX14" fmla="*/ 124768 w 164329"/>
                <a:gd name="connsiteY14" fmla="*/ 362758 h 443736"/>
                <a:gd name="connsiteX15" fmla="*/ 83109 w 164329"/>
                <a:gd name="connsiteY15" fmla="*/ 319526 h 443736"/>
                <a:gd name="connsiteX16" fmla="*/ 81537 w 164329"/>
                <a:gd name="connsiteY16" fmla="*/ 39699 h 443736"/>
                <a:gd name="connsiteX17" fmla="*/ 39877 w 164329"/>
                <a:gd name="connsiteY17" fmla="*/ 82538 h 443736"/>
                <a:gd name="connsiteX18" fmla="*/ 83109 w 164329"/>
                <a:gd name="connsiteY18" fmla="*/ 124198 h 443736"/>
                <a:gd name="connsiteX19" fmla="*/ 124768 w 164329"/>
                <a:gd name="connsiteY19" fmla="*/ 80966 h 443736"/>
                <a:gd name="connsiteX20" fmla="*/ 81537 w 164329"/>
                <a:gd name="connsiteY20" fmla="*/ 39699 h 44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329" h="443736">
                  <a:moveTo>
                    <a:pt x="61493" y="281404"/>
                  </a:moveTo>
                  <a:cubicBezTo>
                    <a:pt x="61493" y="240923"/>
                    <a:pt x="61493" y="201622"/>
                    <a:pt x="61493" y="162713"/>
                  </a:cubicBezTo>
                  <a:cubicBezTo>
                    <a:pt x="11187" y="138346"/>
                    <a:pt x="-7285" y="106905"/>
                    <a:pt x="2540" y="62494"/>
                  </a:cubicBezTo>
                  <a:cubicBezTo>
                    <a:pt x="10401" y="26337"/>
                    <a:pt x="42628" y="398"/>
                    <a:pt x="80358" y="5"/>
                  </a:cubicBezTo>
                  <a:cubicBezTo>
                    <a:pt x="120445" y="-388"/>
                    <a:pt x="152279" y="24372"/>
                    <a:pt x="161712" y="63280"/>
                  </a:cubicBezTo>
                  <a:cubicBezTo>
                    <a:pt x="171930" y="104940"/>
                    <a:pt x="152279" y="137953"/>
                    <a:pt x="101973" y="163106"/>
                  </a:cubicBezTo>
                  <a:cubicBezTo>
                    <a:pt x="101973" y="202015"/>
                    <a:pt x="101973" y="241316"/>
                    <a:pt x="101973" y="280225"/>
                  </a:cubicBezTo>
                  <a:cubicBezTo>
                    <a:pt x="152279" y="305378"/>
                    <a:pt x="171930" y="337998"/>
                    <a:pt x="161712" y="379658"/>
                  </a:cubicBezTo>
                  <a:cubicBezTo>
                    <a:pt x="152279" y="418566"/>
                    <a:pt x="120052" y="444505"/>
                    <a:pt x="80750" y="443719"/>
                  </a:cubicBezTo>
                  <a:cubicBezTo>
                    <a:pt x="42235" y="442933"/>
                    <a:pt x="9615" y="416601"/>
                    <a:pt x="2147" y="379265"/>
                  </a:cubicBezTo>
                  <a:cubicBezTo>
                    <a:pt x="-6499" y="335640"/>
                    <a:pt x="12366" y="303413"/>
                    <a:pt x="61493" y="281404"/>
                  </a:cubicBezTo>
                  <a:close/>
                  <a:moveTo>
                    <a:pt x="83109" y="319526"/>
                  </a:moveTo>
                  <a:cubicBezTo>
                    <a:pt x="59528" y="318740"/>
                    <a:pt x="40270" y="337212"/>
                    <a:pt x="39484" y="360793"/>
                  </a:cubicBezTo>
                  <a:cubicBezTo>
                    <a:pt x="38698" y="384374"/>
                    <a:pt x="57170" y="403632"/>
                    <a:pt x="81144" y="404418"/>
                  </a:cubicBezTo>
                  <a:cubicBezTo>
                    <a:pt x="104331" y="405204"/>
                    <a:pt x="123982" y="386732"/>
                    <a:pt x="124768" y="362758"/>
                  </a:cubicBezTo>
                  <a:cubicBezTo>
                    <a:pt x="125554" y="339570"/>
                    <a:pt x="107083" y="320312"/>
                    <a:pt x="83109" y="319526"/>
                  </a:cubicBezTo>
                  <a:close/>
                  <a:moveTo>
                    <a:pt x="81537" y="39699"/>
                  </a:moveTo>
                  <a:cubicBezTo>
                    <a:pt x="57563" y="40092"/>
                    <a:pt x="39484" y="58957"/>
                    <a:pt x="39877" y="82538"/>
                  </a:cubicBezTo>
                  <a:cubicBezTo>
                    <a:pt x="40270" y="105726"/>
                    <a:pt x="59921" y="124591"/>
                    <a:pt x="83109" y="124198"/>
                  </a:cubicBezTo>
                  <a:cubicBezTo>
                    <a:pt x="106296" y="123805"/>
                    <a:pt x="125161" y="104547"/>
                    <a:pt x="124768" y="80966"/>
                  </a:cubicBezTo>
                  <a:cubicBezTo>
                    <a:pt x="124375" y="57385"/>
                    <a:pt x="105510" y="39306"/>
                    <a:pt x="81537" y="39699"/>
                  </a:cubicBezTo>
                  <a:close/>
                </a:path>
              </a:pathLst>
            </a:custGeom>
            <a:solidFill>
              <a:schemeClr val="accent2"/>
            </a:solidFill>
            <a:ln w="3926" cap="flat">
              <a:noFill/>
              <a:prstDash val="solid"/>
              <a:miter/>
            </a:ln>
          </p:spPr>
          <p:txBody>
            <a:bodyPr rtlCol="0" anchor="ctr"/>
            <a:lstStyle/>
            <a:p>
              <a:endParaRPr lang="en-US"/>
            </a:p>
          </p:txBody>
        </p:sp>
      </p:grpSp>
      <mc:AlternateContent xmlns:mc="http://schemas.openxmlformats.org/markup-compatibility/2006">
        <mc:Choice xmlns:am3d="http://schemas.microsoft.com/office/drawing/2017/model3d" Requires="am3d">
          <p:graphicFrame>
            <p:nvGraphicFramePr>
              <p:cNvPr id="63" name="Modello 3D 62" descr="Transistor">
                <a:extLst>
                  <a:ext uri="{FF2B5EF4-FFF2-40B4-BE49-F238E27FC236}">
                    <a16:creationId xmlns:a16="http://schemas.microsoft.com/office/drawing/2014/main" id="{9FE93EDB-8AE1-DE11-75EC-08F654F5C4EE}"/>
                  </a:ext>
                </a:extLst>
              </p:cNvPr>
              <p:cNvGraphicFramePr>
                <a:graphicFrameLocks noChangeAspect="1"/>
              </p:cNvGraphicFramePr>
              <p:nvPr>
                <p:extLst>
                  <p:ext uri="{D42A27DB-BD31-4B8C-83A1-F6EECF244321}">
                    <p14:modId xmlns:p14="http://schemas.microsoft.com/office/powerpoint/2010/main" val="3576221774"/>
                  </p:ext>
                </p:extLst>
              </p:nvPr>
            </p:nvGraphicFramePr>
            <p:xfrm>
              <a:off x="-318019" y="-201844"/>
              <a:ext cx="1971052" cy="5195860"/>
            </p:xfrm>
            <a:graphic>
              <a:graphicData uri="http://schemas.microsoft.com/office/drawing/2017/model3d">
                <am3d:model3d r:embed="rId2">
                  <am3d:spPr>
                    <a:xfrm>
                      <a:off x="0" y="0"/>
                      <a:ext cx="1971052" cy="5195860"/>
                    </a:xfrm>
                    <a:prstGeom prst="rect">
                      <a:avLst/>
                    </a:prstGeom>
                  </am3d:spPr>
                  <am3d:camera>
                    <am3d:pos x="0" y="0" z="48994109"/>
                    <am3d:up dx="0" dy="36000000" dz="0"/>
                    <am3d:lookAt x="0" y="0" z="0"/>
                    <am3d:perspective fov="2700000"/>
                  </am3d:camera>
                  <am3d:trans>
                    <am3d:meterPerModelUnit n="44444442" d="1000000"/>
                    <am3d:preTrans dx="0" dy="-2194794" dz="0"/>
                    <am3d:scale>
                      <am3d:sx n="1000000" d="1000000"/>
                      <am3d:sy n="1000000" d="1000000"/>
                      <am3d:sz n="1000000" d="1000000"/>
                    </am3d:scale>
                    <am3d:rot ax="3545918" ay="796425" az="1259241"/>
                    <am3d:postTrans dx="0" dy="0" dz="0"/>
                  </am3d:trans>
                  <am3d:raster rName="Office3DRenderer" rVer="16.0.8326">
                    <am3d:blip r:embed="rId3"/>
                  </am3d:raster>
                  <am3d:objViewport viewportSz="570367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3" name="Modello 3D 62" descr="Transistor">
                <a:extLst>
                  <a:ext uri="{FF2B5EF4-FFF2-40B4-BE49-F238E27FC236}">
                    <a16:creationId xmlns:a16="http://schemas.microsoft.com/office/drawing/2014/main" id="{9FE93EDB-8AE1-DE11-75EC-08F654F5C4EE}"/>
                  </a:ext>
                </a:extLst>
              </p:cNvPr>
              <p:cNvPicPr>
                <a:picLocks noGrp="1" noRot="1" noChangeAspect="1" noMove="1" noResize="1" noEditPoints="1" noAdjustHandles="1" noChangeArrowheads="1" noChangeShapeType="1" noCrop="1"/>
              </p:cNvPicPr>
              <p:nvPr/>
            </p:nvPicPr>
            <p:blipFill>
              <a:blip r:embed="rId3"/>
              <a:stretch>
                <a:fillRect/>
              </a:stretch>
            </p:blipFill>
            <p:spPr>
              <a:xfrm>
                <a:off x="-318019" y="-201844"/>
                <a:ext cx="1971052" cy="5195860"/>
              </a:xfrm>
              <a:prstGeom prst="rect">
                <a:avLst/>
              </a:prstGeom>
            </p:spPr>
          </p:pic>
        </mc:Fallback>
      </mc:AlternateContent>
      <p:grpSp>
        <p:nvGrpSpPr>
          <p:cNvPr id="9" name="Group 72">
            <a:extLst>
              <a:ext uri="{FF2B5EF4-FFF2-40B4-BE49-F238E27FC236}">
                <a16:creationId xmlns:a16="http://schemas.microsoft.com/office/drawing/2014/main" id="{64EE369C-2145-D452-43C5-245ABFDA30A9}"/>
              </a:ext>
            </a:extLst>
          </p:cNvPr>
          <p:cNvGrpSpPr/>
          <p:nvPr/>
        </p:nvGrpSpPr>
        <p:grpSpPr>
          <a:xfrm rot="4833233">
            <a:off x="8819555" y="3745977"/>
            <a:ext cx="5079769" cy="4292108"/>
            <a:chOff x="529632" y="1735015"/>
            <a:chExt cx="5452397" cy="4606957"/>
          </a:xfrm>
        </p:grpSpPr>
        <p:sp>
          <p:nvSpPr>
            <p:cNvPr id="10" name="Freeform: Shape 3">
              <a:extLst>
                <a:ext uri="{FF2B5EF4-FFF2-40B4-BE49-F238E27FC236}">
                  <a16:creationId xmlns:a16="http://schemas.microsoft.com/office/drawing/2014/main" id="{7E541516-5F3C-9355-783E-40F802125F7A}"/>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11" name="Freeform: Shape 4">
              <a:extLst>
                <a:ext uri="{FF2B5EF4-FFF2-40B4-BE49-F238E27FC236}">
                  <a16:creationId xmlns:a16="http://schemas.microsoft.com/office/drawing/2014/main" id="{21D462BA-0ABA-CEEA-8AEE-2687BDA36ACD}"/>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12" name="Freeform: Shape 51">
              <a:extLst>
                <a:ext uri="{FF2B5EF4-FFF2-40B4-BE49-F238E27FC236}">
                  <a16:creationId xmlns:a16="http://schemas.microsoft.com/office/drawing/2014/main" id="{078F228A-7161-3BBB-3152-74FC210C2636}"/>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13" name="Freeform: Shape 52">
              <a:extLst>
                <a:ext uri="{FF2B5EF4-FFF2-40B4-BE49-F238E27FC236}">
                  <a16:creationId xmlns:a16="http://schemas.microsoft.com/office/drawing/2014/main" id="{C5F950BA-DDD6-87A5-4803-C0D1CAC63F84}"/>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14" name="Group 56">
              <a:extLst>
                <a:ext uri="{FF2B5EF4-FFF2-40B4-BE49-F238E27FC236}">
                  <a16:creationId xmlns:a16="http://schemas.microsoft.com/office/drawing/2014/main" id="{3D9EAFA9-C78D-0988-1F90-7CFF102D856B}"/>
                </a:ext>
              </a:extLst>
            </p:cNvPr>
            <p:cNvGrpSpPr/>
            <p:nvPr/>
          </p:nvGrpSpPr>
          <p:grpSpPr>
            <a:xfrm>
              <a:off x="575753" y="1783904"/>
              <a:ext cx="5287780" cy="4558068"/>
              <a:chOff x="575753" y="1783904"/>
              <a:chExt cx="5287780" cy="4558068"/>
            </a:xfrm>
            <a:solidFill>
              <a:schemeClr val="accent3"/>
            </a:solidFill>
          </p:grpSpPr>
          <p:sp>
            <p:nvSpPr>
              <p:cNvPr id="15" name="Freeform: Shape 5">
                <a:extLst>
                  <a:ext uri="{FF2B5EF4-FFF2-40B4-BE49-F238E27FC236}">
                    <a16:creationId xmlns:a16="http://schemas.microsoft.com/office/drawing/2014/main" id="{EB735092-E6FD-E740-4B58-4FA04366764F}"/>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16" name="Freeform: Shape 6">
                <a:extLst>
                  <a:ext uri="{FF2B5EF4-FFF2-40B4-BE49-F238E27FC236}">
                    <a16:creationId xmlns:a16="http://schemas.microsoft.com/office/drawing/2014/main" id="{DBD377E4-6BB3-3556-7B27-523B3873028E}"/>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7" name="Freeform: Shape 7">
                <a:extLst>
                  <a:ext uri="{FF2B5EF4-FFF2-40B4-BE49-F238E27FC236}">
                    <a16:creationId xmlns:a16="http://schemas.microsoft.com/office/drawing/2014/main" id="{01C67403-AD68-A2BC-9D7B-E5BD5CA19CE6}"/>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8" name="Freeform: Shape 8">
                <a:extLst>
                  <a:ext uri="{FF2B5EF4-FFF2-40B4-BE49-F238E27FC236}">
                    <a16:creationId xmlns:a16="http://schemas.microsoft.com/office/drawing/2014/main" id="{F4A1B0C1-96B1-C92B-C70C-DA2CB22AF4E7}"/>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9" name="Freeform: Shape 9">
                <a:extLst>
                  <a:ext uri="{FF2B5EF4-FFF2-40B4-BE49-F238E27FC236}">
                    <a16:creationId xmlns:a16="http://schemas.microsoft.com/office/drawing/2014/main" id="{244C7758-765A-B6B2-246A-CFED2A7BCE08}"/>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20" name="Freeform: Shape 10">
                <a:extLst>
                  <a:ext uri="{FF2B5EF4-FFF2-40B4-BE49-F238E27FC236}">
                    <a16:creationId xmlns:a16="http://schemas.microsoft.com/office/drawing/2014/main" id="{EE7A5A81-12A9-FA33-DDC5-06FB0AAE2432}"/>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21" name="Freeform: Shape 11">
                <a:extLst>
                  <a:ext uri="{FF2B5EF4-FFF2-40B4-BE49-F238E27FC236}">
                    <a16:creationId xmlns:a16="http://schemas.microsoft.com/office/drawing/2014/main" id="{38DDFAFC-0436-A45C-B3D2-92123B31A121}"/>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22" name="Freeform: Shape 12">
                <a:extLst>
                  <a:ext uri="{FF2B5EF4-FFF2-40B4-BE49-F238E27FC236}">
                    <a16:creationId xmlns:a16="http://schemas.microsoft.com/office/drawing/2014/main" id="{70956232-6CB3-D674-3746-01938183E505}"/>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7C5518DD-C5CD-D1D4-D6E4-9214D2363DE6}"/>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24" name="Freeform: Shape 14">
                <a:extLst>
                  <a:ext uri="{FF2B5EF4-FFF2-40B4-BE49-F238E27FC236}">
                    <a16:creationId xmlns:a16="http://schemas.microsoft.com/office/drawing/2014/main" id="{65C83748-18F3-8CC8-5939-93098C154FF5}"/>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25" name="Freeform: Shape 15">
                <a:extLst>
                  <a:ext uri="{FF2B5EF4-FFF2-40B4-BE49-F238E27FC236}">
                    <a16:creationId xmlns:a16="http://schemas.microsoft.com/office/drawing/2014/main" id="{F36A5274-902C-3E5C-ADA5-B980F41B7830}"/>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26" name="Freeform: Shape 16">
                <a:extLst>
                  <a:ext uri="{FF2B5EF4-FFF2-40B4-BE49-F238E27FC236}">
                    <a16:creationId xmlns:a16="http://schemas.microsoft.com/office/drawing/2014/main" id="{C4D695C9-DD47-AC8C-2C33-4A1380DFA20B}"/>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27" name="Freeform: Shape 17">
                <a:extLst>
                  <a:ext uri="{FF2B5EF4-FFF2-40B4-BE49-F238E27FC236}">
                    <a16:creationId xmlns:a16="http://schemas.microsoft.com/office/drawing/2014/main" id="{5E760A19-EFF5-6D20-36CC-48E4B469D359}"/>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28" name="Freeform: Shape 18">
                <a:extLst>
                  <a:ext uri="{FF2B5EF4-FFF2-40B4-BE49-F238E27FC236}">
                    <a16:creationId xmlns:a16="http://schemas.microsoft.com/office/drawing/2014/main" id="{C47019C3-2660-2E5C-0897-466139ACFF5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9" name="Freeform: Shape 19">
                <a:extLst>
                  <a:ext uri="{FF2B5EF4-FFF2-40B4-BE49-F238E27FC236}">
                    <a16:creationId xmlns:a16="http://schemas.microsoft.com/office/drawing/2014/main" id="{36EEE341-6DEF-D45F-053E-762178333A28}"/>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30" name="Freeform: Shape 20">
                <a:extLst>
                  <a:ext uri="{FF2B5EF4-FFF2-40B4-BE49-F238E27FC236}">
                    <a16:creationId xmlns:a16="http://schemas.microsoft.com/office/drawing/2014/main" id="{C4C0FDC1-BB84-488B-7592-C20E31AF38B7}"/>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31" name="Freeform: Shape 21">
                <a:extLst>
                  <a:ext uri="{FF2B5EF4-FFF2-40B4-BE49-F238E27FC236}">
                    <a16:creationId xmlns:a16="http://schemas.microsoft.com/office/drawing/2014/main" id="{4B2E80D4-8EDE-670F-1992-D57A3EBDB40A}"/>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32" name="Freeform: Shape 22">
                <a:extLst>
                  <a:ext uri="{FF2B5EF4-FFF2-40B4-BE49-F238E27FC236}">
                    <a16:creationId xmlns:a16="http://schemas.microsoft.com/office/drawing/2014/main" id="{CEDB6D7E-1E82-9B1B-323B-14A5837560BE}"/>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33" name="Freeform: Shape 23">
                <a:extLst>
                  <a:ext uri="{FF2B5EF4-FFF2-40B4-BE49-F238E27FC236}">
                    <a16:creationId xmlns:a16="http://schemas.microsoft.com/office/drawing/2014/main" id="{96D55C3B-ACEB-FBFB-AD24-CD1140B38EC0}"/>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34" name="Freeform: Shape 24">
                <a:extLst>
                  <a:ext uri="{FF2B5EF4-FFF2-40B4-BE49-F238E27FC236}">
                    <a16:creationId xmlns:a16="http://schemas.microsoft.com/office/drawing/2014/main" id="{FFDCD2A9-8B94-4AFC-EA33-F36F3DEFC6B4}"/>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35" name="Freeform: Shape 25">
                <a:extLst>
                  <a:ext uri="{FF2B5EF4-FFF2-40B4-BE49-F238E27FC236}">
                    <a16:creationId xmlns:a16="http://schemas.microsoft.com/office/drawing/2014/main" id="{78725F79-5FF0-C7BB-A781-401EF046BC97}"/>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36" name="Freeform: Shape 26">
                <a:extLst>
                  <a:ext uri="{FF2B5EF4-FFF2-40B4-BE49-F238E27FC236}">
                    <a16:creationId xmlns:a16="http://schemas.microsoft.com/office/drawing/2014/main" id="{73043EB2-6222-84BF-8378-7E4130577971}"/>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7" name="Freeform: Shape 27">
                <a:extLst>
                  <a:ext uri="{FF2B5EF4-FFF2-40B4-BE49-F238E27FC236}">
                    <a16:creationId xmlns:a16="http://schemas.microsoft.com/office/drawing/2014/main" id="{42E6272C-602A-A8F3-FA8F-65F6CC8E72B8}"/>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38" name="Freeform: Shape 28">
                <a:extLst>
                  <a:ext uri="{FF2B5EF4-FFF2-40B4-BE49-F238E27FC236}">
                    <a16:creationId xmlns:a16="http://schemas.microsoft.com/office/drawing/2014/main" id="{B640E424-1B1A-1DD3-AA71-4CCA47B10535}"/>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9" name="Freeform: Shape 29">
                <a:extLst>
                  <a:ext uri="{FF2B5EF4-FFF2-40B4-BE49-F238E27FC236}">
                    <a16:creationId xmlns:a16="http://schemas.microsoft.com/office/drawing/2014/main" id="{81ACA42B-301D-5F9F-4ED4-866F3C044505}"/>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40" name="Freeform: Shape 30">
                <a:extLst>
                  <a:ext uri="{FF2B5EF4-FFF2-40B4-BE49-F238E27FC236}">
                    <a16:creationId xmlns:a16="http://schemas.microsoft.com/office/drawing/2014/main" id="{00F7E1CE-AB61-5356-1159-898F4B0A6116}"/>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41" name="Freeform: Shape 31">
                <a:extLst>
                  <a:ext uri="{FF2B5EF4-FFF2-40B4-BE49-F238E27FC236}">
                    <a16:creationId xmlns:a16="http://schemas.microsoft.com/office/drawing/2014/main" id="{B6420ABE-23F4-CF06-7EFB-83E5AA1E4067}"/>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42" name="Freeform: Shape 32">
                <a:extLst>
                  <a:ext uri="{FF2B5EF4-FFF2-40B4-BE49-F238E27FC236}">
                    <a16:creationId xmlns:a16="http://schemas.microsoft.com/office/drawing/2014/main" id="{3E0DDC30-3393-E994-3892-2C16E13658D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43" name="Freeform: Shape 33">
                <a:extLst>
                  <a:ext uri="{FF2B5EF4-FFF2-40B4-BE49-F238E27FC236}">
                    <a16:creationId xmlns:a16="http://schemas.microsoft.com/office/drawing/2014/main" id="{19A39E42-1C16-FA98-F98D-0249E3159975}"/>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44" name="Freeform: Shape 34">
                <a:extLst>
                  <a:ext uri="{FF2B5EF4-FFF2-40B4-BE49-F238E27FC236}">
                    <a16:creationId xmlns:a16="http://schemas.microsoft.com/office/drawing/2014/main" id="{F8391117-1624-88AD-4BD1-7F9F3698BE53}"/>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45" name="Freeform: Shape 35">
                <a:extLst>
                  <a:ext uri="{FF2B5EF4-FFF2-40B4-BE49-F238E27FC236}">
                    <a16:creationId xmlns:a16="http://schemas.microsoft.com/office/drawing/2014/main" id="{F427D984-ECFA-E598-5D5B-BFC2042323E1}"/>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36">
                <a:extLst>
                  <a:ext uri="{FF2B5EF4-FFF2-40B4-BE49-F238E27FC236}">
                    <a16:creationId xmlns:a16="http://schemas.microsoft.com/office/drawing/2014/main" id="{F4F9A01C-9231-6C78-E06A-B5BFFCBCCA7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47" name="Freeform: Shape 37">
                <a:extLst>
                  <a:ext uri="{FF2B5EF4-FFF2-40B4-BE49-F238E27FC236}">
                    <a16:creationId xmlns:a16="http://schemas.microsoft.com/office/drawing/2014/main" id="{9D8982FF-B425-0B66-B125-C1E9484ED812}"/>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38">
                <a:extLst>
                  <a:ext uri="{FF2B5EF4-FFF2-40B4-BE49-F238E27FC236}">
                    <a16:creationId xmlns:a16="http://schemas.microsoft.com/office/drawing/2014/main" id="{087EE1D0-2C5C-4B78-2A5C-89BF42B2401E}"/>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39">
                <a:extLst>
                  <a:ext uri="{FF2B5EF4-FFF2-40B4-BE49-F238E27FC236}">
                    <a16:creationId xmlns:a16="http://schemas.microsoft.com/office/drawing/2014/main" id="{18769E52-9A8C-6003-6137-7B6BBAA0DE13}"/>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0" name="Freeform: Shape 40">
                <a:extLst>
                  <a:ext uri="{FF2B5EF4-FFF2-40B4-BE49-F238E27FC236}">
                    <a16:creationId xmlns:a16="http://schemas.microsoft.com/office/drawing/2014/main" id="{0D906696-C678-D22A-5C5B-BA534D7EDBDD}"/>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51" name="Freeform: Shape 41">
                <a:extLst>
                  <a:ext uri="{FF2B5EF4-FFF2-40B4-BE49-F238E27FC236}">
                    <a16:creationId xmlns:a16="http://schemas.microsoft.com/office/drawing/2014/main" id="{65EC74C2-3C24-B32B-7E66-5FD3ABF0FB26}"/>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52" name="Freeform: Shape 42">
                <a:extLst>
                  <a:ext uri="{FF2B5EF4-FFF2-40B4-BE49-F238E27FC236}">
                    <a16:creationId xmlns:a16="http://schemas.microsoft.com/office/drawing/2014/main" id="{08527115-FFCD-3222-F10B-8557C75068A0}"/>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3" name="Freeform: Shape 43">
                <a:extLst>
                  <a:ext uri="{FF2B5EF4-FFF2-40B4-BE49-F238E27FC236}">
                    <a16:creationId xmlns:a16="http://schemas.microsoft.com/office/drawing/2014/main" id="{A08F83A0-DA91-4243-77D7-500902CC934C}"/>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44">
                <a:extLst>
                  <a:ext uri="{FF2B5EF4-FFF2-40B4-BE49-F238E27FC236}">
                    <a16:creationId xmlns:a16="http://schemas.microsoft.com/office/drawing/2014/main" id="{EABDC140-237E-A25B-5CCF-0399110DF90D}"/>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5" name="Freeform: Shape 45">
                <a:extLst>
                  <a:ext uri="{FF2B5EF4-FFF2-40B4-BE49-F238E27FC236}">
                    <a16:creationId xmlns:a16="http://schemas.microsoft.com/office/drawing/2014/main" id="{1662BD04-8894-626F-E6C5-AD3C0C285207}"/>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56" name="Freeform: Shape 46">
                <a:extLst>
                  <a:ext uri="{FF2B5EF4-FFF2-40B4-BE49-F238E27FC236}">
                    <a16:creationId xmlns:a16="http://schemas.microsoft.com/office/drawing/2014/main" id="{AA17C917-B9E3-8D29-8694-B5C364CACFD4}"/>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7" name="Freeform: Shape 47">
                <a:extLst>
                  <a:ext uri="{FF2B5EF4-FFF2-40B4-BE49-F238E27FC236}">
                    <a16:creationId xmlns:a16="http://schemas.microsoft.com/office/drawing/2014/main" id="{389F1EF1-ECE0-E393-5E13-9222C696BD4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8" name="Freeform: Shape 48">
                <a:extLst>
                  <a:ext uri="{FF2B5EF4-FFF2-40B4-BE49-F238E27FC236}">
                    <a16:creationId xmlns:a16="http://schemas.microsoft.com/office/drawing/2014/main" id="{83463E9F-D210-566B-78FD-08D845DA0421}"/>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9" name="Freeform: Shape 49">
                <a:extLst>
                  <a:ext uri="{FF2B5EF4-FFF2-40B4-BE49-F238E27FC236}">
                    <a16:creationId xmlns:a16="http://schemas.microsoft.com/office/drawing/2014/main" id="{01990F1E-5861-2260-A435-ACBB024F3A72}"/>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60" name="Freeform: Shape 50">
                <a:extLst>
                  <a:ext uri="{FF2B5EF4-FFF2-40B4-BE49-F238E27FC236}">
                    <a16:creationId xmlns:a16="http://schemas.microsoft.com/office/drawing/2014/main" id="{BA77B41E-84D7-1C5F-3334-4B53ED7C401D}"/>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61" name="Freeform: Shape 53">
                <a:extLst>
                  <a:ext uri="{FF2B5EF4-FFF2-40B4-BE49-F238E27FC236}">
                    <a16:creationId xmlns:a16="http://schemas.microsoft.com/office/drawing/2014/main" id="{6DBD0014-C5EF-EF77-6FEE-637399C2B386}"/>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62" name="Freeform: Shape 54">
                <a:extLst>
                  <a:ext uri="{FF2B5EF4-FFF2-40B4-BE49-F238E27FC236}">
                    <a16:creationId xmlns:a16="http://schemas.microsoft.com/office/drawing/2014/main" id="{8E52CD3A-9FC2-CEB7-5659-188DF6A7CDC3}"/>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 name="TextBox 4">
            <a:extLst>
              <a:ext uri="{FF2B5EF4-FFF2-40B4-BE49-F238E27FC236}">
                <a16:creationId xmlns:a16="http://schemas.microsoft.com/office/drawing/2014/main" id="{B022E4D8-0B03-41C6-B24F-CCABD3CF4130}"/>
              </a:ext>
            </a:extLst>
          </p:cNvPr>
          <p:cNvSpPr txBox="1"/>
          <p:nvPr/>
        </p:nvSpPr>
        <p:spPr>
          <a:xfrm>
            <a:off x="1715239" y="158498"/>
            <a:ext cx="10143041" cy="584775"/>
          </a:xfrm>
          <a:prstGeom prst="rect">
            <a:avLst/>
          </a:prstGeom>
          <a:noFill/>
        </p:spPr>
        <p:txBody>
          <a:bodyPr wrap="square" rtlCol="0" anchor="ctr">
            <a:spAutoFit/>
          </a:bodyPr>
          <a:lstStyle/>
          <a:p>
            <a:r>
              <a:rPr lang="en-US" altLang="ko-KR" sz="3200" b="1" dirty="0">
                <a:solidFill>
                  <a:schemeClr val="bg1"/>
                </a:solidFill>
                <a:cs typeface="Arial" pitchFamily="34" charset="0"/>
              </a:rPr>
              <a:t>Electronic part: operational amplifier migration</a:t>
            </a:r>
            <a:endParaRPr lang="ko-KR" altLang="en-US" sz="3200" b="1" dirty="0">
              <a:solidFill>
                <a:schemeClr val="bg1"/>
              </a:solidFill>
              <a:cs typeface="Arial" pitchFamily="34" charset="0"/>
            </a:endParaRPr>
          </a:p>
        </p:txBody>
      </p:sp>
      <p:sp>
        <p:nvSpPr>
          <p:cNvPr id="6" name="TextBox 34">
            <a:extLst>
              <a:ext uri="{FF2B5EF4-FFF2-40B4-BE49-F238E27FC236}">
                <a16:creationId xmlns:a16="http://schemas.microsoft.com/office/drawing/2014/main" id="{2FD3EF16-E6B5-52E5-B108-113F9FBC5F08}"/>
              </a:ext>
            </a:extLst>
          </p:cNvPr>
          <p:cNvSpPr txBox="1"/>
          <p:nvPr/>
        </p:nvSpPr>
        <p:spPr>
          <a:xfrm>
            <a:off x="10900184" y="169961"/>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7" name="Freeform: Shape 47">
            <a:extLst>
              <a:ext uri="{FF2B5EF4-FFF2-40B4-BE49-F238E27FC236}">
                <a16:creationId xmlns:a16="http://schemas.microsoft.com/office/drawing/2014/main" id="{F81D642E-C7B5-48F0-3F30-E94095AA83C8}"/>
              </a:ext>
            </a:extLst>
          </p:cNvPr>
          <p:cNvSpPr/>
          <p:nvPr/>
        </p:nvSpPr>
        <p:spPr>
          <a:xfrm>
            <a:off x="10900184" y="-44336"/>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4"/>
          </a:solidFill>
          <a:ln w="9525" cap="flat">
            <a:noFill/>
            <a:prstDash val="solid"/>
            <a:miter/>
          </a:ln>
        </p:spPr>
        <p:txBody>
          <a:bodyPr rtlCol="0" anchor="ctr"/>
          <a:lstStyle/>
          <a:p>
            <a:endParaRPr lang="en-US" dirty="0"/>
          </a:p>
        </p:txBody>
      </p:sp>
      <p:grpSp>
        <p:nvGrpSpPr>
          <p:cNvPr id="77" name="Gruppo 76">
            <a:extLst>
              <a:ext uri="{FF2B5EF4-FFF2-40B4-BE49-F238E27FC236}">
                <a16:creationId xmlns:a16="http://schemas.microsoft.com/office/drawing/2014/main" id="{A0CF70C9-2BC2-7873-7F3C-FCCBE2305BDE}"/>
              </a:ext>
            </a:extLst>
          </p:cNvPr>
          <p:cNvGrpSpPr/>
          <p:nvPr/>
        </p:nvGrpSpPr>
        <p:grpSpPr>
          <a:xfrm>
            <a:off x="-19300080" y="2973600"/>
            <a:ext cx="29815772" cy="3891361"/>
            <a:chOff x="0" y="2972380"/>
            <a:chExt cx="29815772" cy="3891361"/>
          </a:xfrm>
        </p:grpSpPr>
        <p:grpSp>
          <p:nvGrpSpPr>
            <p:cNvPr id="73" name="Gruppo 72">
              <a:extLst>
                <a:ext uri="{FF2B5EF4-FFF2-40B4-BE49-F238E27FC236}">
                  <a16:creationId xmlns:a16="http://schemas.microsoft.com/office/drawing/2014/main" id="{3E5B60A2-ACF0-A145-6125-485AF81DE7F3}"/>
                </a:ext>
              </a:extLst>
            </p:cNvPr>
            <p:cNvGrpSpPr/>
            <p:nvPr/>
          </p:nvGrpSpPr>
          <p:grpSpPr>
            <a:xfrm>
              <a:off x="0" y="2972380"/>
              <a:ext cx="29815772" cy="3891361"/>
              <a:chOff x="-6675530" y="7137722"/>
              <a:chExt cx="29815772" cy="3891361"/>
            </a:xfrm>
          </p:grpSpPr>
          <p:pic>
            <p:nvPicPr>
              <p:cNvPr id="68" name="Immagine 67">
                <a:extLst>
                  <a:ext uri="{FF2B5EF4-FFF2-40B4-BE49-F238E27FC236}">
                    <a16:creationId xmlns:a16="http://schemas.microsoft.com/office/drawing/2014/main" id="{E6E405AC-1953-74E6-5C1C-1B780DD37C5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5530" y="7137724"/>
                <a:ext cx="10109142" cy="3891359"/>
              </a:xfrm>
              <a:prstGeom prst="rect">
                <a:avLst/>
              </a:prstGeom>
              <a:noFill/>
              <a:ln>
                <a:noFill/>
              </a:ln>
            </p:spPr>
          </p:pic>
          <p:pic>
            <p:nvPicPr>
              <p:cNvPr id="71" name="Immagine 70">
                <a:extLst>
                  <a:ext uri="{FF2B5EF4-FFF2-40B4-BE49-F238E27FC236}">
                    <a16:creationId xmlns:a16="http://schemas.microsoft.com/office/drawing/2014/main" id="{57E7D921-96C4-8ADA-DD70-1B8C1B017F4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3612" y="7137722"/>
                <a:ext cx="10441236" cy="3891359"/>
              </a:xfrm>
              <a:prstGeom prst="rect">
                <a:avLst/>
              </a:prstGeom>
              <a:noFill/>
              <a:ln>
                <a:noFill/>
              </a:ln>
            </p:spPr>
          </p:pic>
          <p:pic>
            <p:nvPicPr>
              <p:cNvPr id="72" name="Immagine 71">
                <a:extLst>
                  <a:ext uri="{FF2B5EF4-FFF2-40B4-BE49-F238E27FC236}">
                    <a16:creationId xmlns:a16="http://schemas.microsoft.com/office/drawing/2014/main" id="{B72A7908-D135-9A57-4534-C026DCE290D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874847" y="7137722"/>
                <a:ext cx="9265395" cy="3891358"/>
              </a:xfrm>
              <a:prstGeom prst="rect">
                <a:avLst/>
              </a:prstGeom>
              <a:noFill/>
              <a:ln>
                <a:noFill/>
              </a:ln>
            </p:spPr>
          </p:pic>
        </p:grpSp>
        <p:sp>
          <p:nvSpPr>
            <p:cNvPr id="75" name="Fumetto: rettangolo 74">
              <a:extLst>
                <a:ext uri="{FF2B5EF4-FFF2-40B4-BE49-F238E27FC236}">
                  <a16:creationId xmlns:a16="http://schemas.microsoft.com/office/drawing/2014/main" id="{94FA5C38-0415-5456-C76C-A9CAD77E39EF}"/>
                </a:ext>
              </a:extLst>
            </p:cNvPr>
            <p:cNvSpPr/>
            <p:nvPr/>
          </p:nvSpPr>
          <p:spPr>
            <a:xfrm>
              <a:off x="356995" y="5712015"/>
              <a:ext cx="2161576" cy="987487"/>
            </a:xfrm>
            <a:prstGeom prst="wedgeRectCallout">
              <a:avLst>
                <a:gd name="adj1" fmla="val -32046"/>
                <a:gd name="adj2" fmla="val -97965"/>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Arial" panose="020B0604020202020204" pitchFamily="34" charset="0"/>
                </a:rPr>
                <a:t> </a:t>
              </a:r>
            </a:p>
          </p:txBody>
        </p:sp>
        <p:pic>
          <p:nvPicPr>
            <p:cNvPr id="76" name="Immagine 75">
              <a:extLst>
                <a:ext uri="{FF2B5EF4-FFF2-40B4-BE49-F238E27FC236}">
                  <a16:creationId xmlns:a16="http://schemas.microsoft.com/office/drawing/2014/main" id="{ECF0F271-D24C-5764-C9E3-05FD081F2982}"/>
                </a:ext>
              </a:extLst>
            </p:cNvPr>
            <p:cNvPicPr>
              <a:picLocks noChangeAspect="1"/>
            </p:cNvPicPr>
            <p:nvPr/>
          </p:nvPicPr>
          <p:blipFill rotWithShape="1">
            <a:blip r:embed="rId7">
              <a:extLst>
                <a:ext uri="{28A0092B-C50C-407E-A947-70E740481C1C}">
                  <a14:useLocalDpi xmlns:a14="http://schemas.microsoft.com/office/drawing/2010/main" val="0"/>
                </a:ext>
              </a:extLst>
            </a:blip>
            <a:srcRect t="4767"/>
            <a:stretch/>
          </p:blipFill>
          <p:spPr bwMode="auto">
            <a:xfrm>
              <a:off x="379854" y="5779324"/>
              <a:ext cx="2065447" cy="780789"/>
            </a:xfrm>
            <a:prstGeom prst="rect">
              <a:avLst/>
            </a:prstGeom>
            <a:ln>
              <a:noFill/>
            </a:ln>
            <a:extLst>
              <a:ext uri="{53640926-AAD7-44D8-BBD7-CCE9431645EC}">
                <a14:shadowObscured xmlns:a14="http://schemas.microsoft.com/office/drawing/2010/main"/>
              </a:ext>
            </a:extLst>
          </p:spPr>
        </p:pic>
      </p:grpSp>
      <p:pic>
        <p:nvPicPr>
          <p:cNvPr id="2" name="Immagine 1">
            <a:extLst>
              <a:ext uri="{FF2B5EF4-FFF2-40B4-BE49-F238E27FC236}">
                <a16:creationId xmlns:a16="http://schemas.microsoft.com/office/drawing/2014/main" id="{759D93CD-83B8-1BEC-461F-EB673F6EC71A}"/>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656849" y="-5929423"/>
            <a:ext cx="6120130" cy="5067935"/>
          </a:xfrm>
          <a:prstGeom prst="rect">
            <a:avLst/>
          </a:prstGeom>
          <a:noFill/>
          <a:ln>
            <a:noFill/>
          </a:ln>
        </p:spPr>
      </p:pic>
      <mc:AlternateContent xmlns:mc="http://schemas.openxmlformats.org/markup-compatibility/2006">
        <mc:Choice xmlns:a14="http://schemas.microsoft.com/office/drawing/2010/main" Requires="a14">
          <p:sp>
            <p:nvSpPr>
              <p:cNvPr id="106" name="CasellaDiTesto 105">
                <a:extLst>
                  <a:ext uri="{FF2B5EF4-FFF2-40B4-BE49-F238E27FC236}">
                    <a16:creationId xmlns:a16="http://schemas.microsoft.com/office/drawing/2014/main" id="{915C73D0-BB1E-FE6A-6C69-EB8C1C82CE2B}"/>
                  </a:ext>
                </a:extLst>
              </p:cNvPr>
              <p:cNvSpPr txBox="1"/>
              <p:nvPr/>
            </p:nvSpPr>
            <p:spPr>
              <a:xfrm>
                <a:off x="-1449445" y="965969"/>
                <a:ext cx="15090889" cy="191930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600" b="1" i="1" smtClean="0">
                          <a:solidFill>
                            <a:schemeClr val="bg1"/>
                          </a:solidFill>
                          <a:latin typeface="Cambria Math" panose="02040503050406030204" pitchFamily="18" charset="0"/>
                        </a:rPr>
                        <m:t>𝑷𝒐𝒘𝒆𝒓</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𝒄𝒐𝒏𝒔𝒖𝒎𝒑𝒕𝒊𝒐𝒏</m:t>
                      </m:r>
                      <m:r>
                        <a:rPr lang="en-GB" sz="1600" b="1" i="0">
                          <a:solidFill>
                            <a:schemeClr val="bg1"/>
                          </a:solidFill>
                          <a:latin typeface="Cambria Math" panose="02040503050406030204" pitchFamily="18" charset="0"/>
                        </a:rPr>
                        <m:t> = </m:t>
                      </m:r>
                      <m:r>
                        <a:rPr lang="en-GB" sz="1600" b="1" i="0">
                          <a:solidFill>
                            <a:schemeClr val="bg1"/>
                          </a:solidFill>
                          <a:latin typeface="Cambria Math" panose="02040503050406030204" pitchFamily="18" charset="0"/>
                        </a:rPr>
                        <m:t>𝟐𝟏</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𝟏𝟏𝟒</m:t>
                      </m:r>
                      <m:r>
                        <a:rPr lang="en-GB" sz="1600" b="1" i="1">
                          <a:solidFill>
                            <a:schemeClr val="bg1"/>
                          </a:solidFill>
                          <a:latin typeface="Cambria Math" panose="02040503050406030204" pitchFamily="18" charset="0"/>
                        </a:rPr>
                        <m:t>𝒖𝑾</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𝟐𝟒</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𝟓</m:t>
                          </m:r>
                          <m:r>
                            <a:rPr lang="en-GB" sz="1600" b="1" i="1">
                              <a:solidFill>
                                <a:schemeClr val="bg1"/>
                              </a:solidFill>
                              <a:latin typeface="Cambria Math" panose="02040503050406030204" pitchFamily="18" charset="0"/>
                            </a:rPr>
                            <m:t>𝒖𝑾</m:t>
                          </m:r>
                        </m:e>
                      </m:d>
                      <m:r>
                        <a:rPr lang="en-GB" sz="1600" b="1" i="0">
                          <a:solidFill>
                            <a:schemeClr val="bg1"/>
                          </a:solidFill>
                          <a:latin typeface="Cambria Math" panose="02040503050406030204" pitchFamily="18" charset="0"/>
                        </a:rPr>
                        <m:t> </m:t>
                      </m:r>
                    </m:oMath>
                  </m:oMathPara>
                </a14:m>
                <a:endParaRPr lang="it-IT" sz="16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600" b="1" i="1">
                          <a:solidFill>
                            <a:schemeClr val="bg1"/>
                          </a:solidFill>
                          <a:latin typeface="Cambria Math" panose="02040503050406030204" pitchFamily="18" charset="0"/>
                        </a:rPr>
                        <m:t>𝑳𝒐𝒐𝒑</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𝑮𝒂𝒊𝒏</m:t>
                      </m:r>
                      <m:r>
                        <a:rPr lang="en-GB" sz="1600" b="1" i="0">
                          <a:solidFill>
                            <a:schemeClr val="bg1"/>
                          </a:solidFill>
                          <a:latin typeface="Cambria Math" panose="02040503050406030204" pitchFamily="18" charset="0"/>
                        </a:rPr>
                        <m:t> = </m:t>
                      </m:r>
                      <m:r>
                        <a:rPr lang="en-GB" sz="1600" b="1" i="0">
                          <a:solidFill>
                            <a:schemeClr val="bg1"/>
                          </a:solidFill>
                          <a:latin typeface="Cambria Math" panose="02040503050406030204" pitchFamily="18" charset="0"/>
                        </a:rPr>
                        <m:t>𝟒𝟗</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𝟏𝟑</m:t>
                      </m:r>
                      <m:r>
                        <a:rPr lang="en-GB" sz="1600" b="1" i="1">
                          <a:solidFill>
                            <a:schemeClr val="bg1"/>
                          </a:solidFill>
                          <a:latin typeface="Cambria Math" panose="02040503050406030204" pitchFamily="18" charset="0"/>
                        </a:rPr>
                        <m:t>𝒅</m:t>
                      </m:r>
                      <m:r>
                        <a:rPr lang="it-IT" sz="1600" b="1" i="0" smtClean="0">
                          <a:solidFill>
                            <a:schemeClr val="bg1"/>
                          </a:solidFill>
                          <a:latin typeface="Cambria Math" panose="02040503050406030204" pitchFamily="18" charset="0"/>
                        </a:rPr>
                        <m:t>𝐁</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𝟒𝟗</m:t>
                          </m:r>
                          <m:r>
                            <a:rPr lang="en-GB" sz="1600" b="1" i="1">
                              <a:solidFill>
                                <a:schemeClr val="bg1"/>
                              </a:solidFill>
                              <a:latin typeface="Cambria Math" panose="02040503050406030204" pitchFamily="18" charset="0"/>
                            </a:rPr>
                            <m:t>𝒅</m:t>
                          </m:r>
                          <m:r>
                            <a:rPr lang="it-IT" sz="1600" b="1" i="1" smtClean="0">
                              <a:solidFill>
                                <a:schemeClr val="bg1"/>
                              </a:solidFill>
                              <a:latin typeface="Cambria Math" panose="02040503050406030204" pitchFamily="18" charset="0"/>
                            </a:rPr>
                            <m:t>𝑩</m:t>
                          </m:r>
                        </m:e>
                      </m:d>
                      <m:r>
                        <a:rPr lang="en-GB" sz="1600" b="1" i="0">
                          <a:solidFill>
                            <a:schemeClr val="bg1"/>
                          </a:solidFill>
                          <a:latin typeface="Cambria Math" panose="02040503050406030204" pitchFamily="18" charset="0"/>
                        </a:rPr>
                        <m:t> </m:t>
                      </m:r>
                    </m:oMath>
                  </m:oMathPara>
                </a14:m>
                <a:endParaRPr lang="it-IT" sz="16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600" b="1" i="1">
                          <a:solidFill>
                            <a:schemeClr val="bg1"/>
                          </a:solidFill>
                          <a:latin typeface="Cambria Math" panose="02040503050406030204" pitchFamily="18" charset="0"/>
                        </a:rPr>
                        <m:t>𝑷𝒉𝒂𝒔𝒆</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𝑴𝒂𝒓𝒈𝒊𝒏</m:t>
                      </m:r>
                      <m:r>
                        <a:rPr lang="en-GB" sz="1600" b="1" i="0">
                          <a:solidFill>
                            <a:schemeClr val="bg1"/>
                          </a:solidFill>
                          <a:latin typeface="Cambria Math" panose="02040503050406030204" pitchFamily="18" charset="0"/>
                        </a:rPr>
                        <m:t> = </m:t>
                      </m:r>
                      <m:r>
                        <a:rPr lang="en-GB" sz="1600" b="1" i="0">
                          <a:solidFill>
                            <a:schemeClr val="bg1"/>
                          </a:solidFill>
                          <a:latin typeface="Cambria Math" panose="02040503050406030204" pitchFamily="18" charset="0"/>
                        </a:rPr>
                        <m:t>𝟔𝟗</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𝟒𝟗</m:t>
                      </m:r>
                      <m:r>
                        <a:rPr lang="en-GB" sz="1600" b="1" i="1">
                          <a:solidFill>
                            <a:schemeClr val="bg1"/>
                          </a:solidFill>
                          <a:latin typeface="Cambria Math" panose="02040503050406030204" pitchFamily="18" charset="0"/>
                        </a:rPr>
                        <m:t>𝒅𝒆𝒈</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𝟕𝟎</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𝟎</m:t>
                          </m:r>
                          <m:r>
                            <a:rPr lang="en-GB" sz="1600" b="1" i="1">
                              <a:solidFill>
                                <a:schemeClr val="bg1"/>
                              </a:solidFill>
                              <a:latin typeface="Cambria Math" panose="02040503050406030204" pitchFamily="18" charset="0"/>
                            </a:rPr>
                            <m:t>𝒅𝒆𝒈</m:t>
                          </m:r>
                        </m:e>
                      </m:d>
                    </m:oMath>
                  </m:oMathPara>
                </a14:m>
                <a:endParaRPr lang="it-IT" sz="1600" b="1" i="1"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600" b="1" i="1">
                          <a:solidFill>
                            <a:schemeClr val="bg1"/>
                          </a:solidFill>
                          <a:latin typeface="Cambria Math" panose="02040503050406030204" pitchFamily="18" charset="0"/>
                        </a:rPr>
                        <m:t>𝑩𝑾𝒄𝒍𝒐𝒔𝒆𝒅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𝒍𝒐𝒐</m:t>
                      </m:r>
                      <m:sSub>
                        <m:sSubPr>
                          <m:ctrlPr>
                            <a:rPr lang="en-GB" sz="1600" b="1" i="1">
                              <a:solidFill>
                                <a:schemeClr val="bg1"/>
                              </a:solidFill>
                              <a:latin typeface="Cambria Math" panose="02040503050406030204" pitchFamily="18" charset="0"/>
                            </a:rPr>
                          </m:ctrlPr>
                        </m:sSubPr>
                        <m:e>
                          <m:r>
                            <a:rPr lang="en-GB" sz="1600" b="1" i="1">
                              <a:solidFill>
                                <a:schemeClr val="bg1"/>
                              </a:solidFill>
                              <a:latin typeface="Cambria Math" panose="02040503050406030204" pitchFamily="18" charset="0"/>
                            </a:rPr>
                            <m:t>𝒑</m:t>
                          </m:r>
                        </m:e>
                        <m:sub>
                          <m:r>
                            <a:rPr lang="en-GB" sz="1600" b="1" i="1">
                              <a:solidFill>
                                <a:schemeClr val="bg1"/>
                              </a:solidFill>
                              <a:latin typeface="Cambria Math" panose="02040503050406030204" pitchFamily="18" charset="0"/>
                            </a:rPr>
                            <m:t>𝒂𝒕</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𝟑</m:t>
                          </m:r>
                          <m:r>
                            <a:rPr lang="en-GB" sz="1600" b="1" i="1">
                              <a:solidFill>
                                <a:schemeClr val="bg1"/>
                              </a:solidFill>
                              <a:latin typeface="Cambria Math" panose="02040503050406030204" pitchFamily="18" charset="0"/>
                            </a:rPr>
                            <m:t>𝒅𝑩</m:t>
                          </m:r>
                        </m:sub>
                      </m:sSub>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𝟏</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𝟖𝟐</m:t>
                      </m:r>
                      <m:r>
                        <a:rPr lang="it-IT" sz="1600" b="1" i="1" smtClean="0">
                          <a:solidFill>
                            <a:schemeClr val="bg1"/>
                          </a:solidFill>
                          <a:latin typeface="Cambria Math" panose="02040503050406030204" pitchFamily="18" charset="0"/>
                        </a:rPr>
                        <m:t>𝟒</m:t>
                      </m:r>
                      <m:r>
                        <a:rPr lang="en-GB" sz="1600" b="1" i="1">
                          <a:solidFill>
                            <a:schemeClr val="bg1"/>
                          </a:solidFill>
                          <a:latin typeface="Cambria Math" panose="02040503050406030204" pitchFamily="18" charset="0"/>
                        </a:rPr>
                        <m:t>𝑴𝑯𝒛</m:t>
                      </m:r>
                      <m:r>
                        <a:rPr lang="en-GB" sz="1600" b="1" i="0">
                          <a:solidFill>
                            <a:schemeClr val="bg1"/>
                          </a:solidFill>
                          <a:latin typeface="Cambria Math" panose="02040503050406030204" pitchFamily="18" charset="0"/>
                        </a:rPr>
                        <m:t> </m:t>
                      </m:r>
                      <m:d>
                        <m:dPr>
                          <m:ctrlPr>
                            <a:rPr lang="en-GB" sz="1600" b="1" i="1">
                              <a:solidFill>
                                <a:schemeClr val="bg1"/>
                              </a:solidFill>
                              <a:latin typeface="Cambria Math" panose="02040503050406030204" pitchFamily="18" charset="0"/>
                            </a:rPr>
                          </m:ctrlPr>
                        </m:dPr>
                        <m:e>
                          <m:r>
                            <a:rPr lang="en-GB" sz="1600" b="1" i="1">
                              <a:solidFill>
                                <a:schemeClr val="bg1"/>
                              </a:solidFill>
                              <a:latin typeface="Cambria Math" panose="02040503050406030204" pitchFamily="18" charset="0"/>
                            </a:rPr>
                            <m:t>𝒊𝒏</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𝑻𝑺𝑴𝑪</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𝒓𝒆𝒔𝒖𝒍𝒕𝒆𝒅</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𝒕𝒐</m:t>
                          </m:r>
                          <m:r>
                            <a:rPr lang="en-GB" sz="1600" b="1" i="0">
                              <a:solidFill>
                                <a:schemeClr val="bg1"/>
                              </a:solidFill>
                              <a:latin typeface="Cambria Math" panose="02040503050406030204" pitchFamily="18" charset="0"/>
                            </a:rPr>
                            <m:t> </m:t>
                          </m:r>
                          <m:r>
                            <a:rPr lang="en-GB" sz="1600" b="1" i="1">
                              <a:solidFill>
                                <a:schemeClr val="bg1"/>
                              </a:solidFill>
                              <a:latin typeface="Cambria Math" panose="02040503050406030204" pitchFamily="18" charset="0"/>
                            </a:rPr>
                            <m:t>𝒃𝒆</m:t>
                          </m:r>
                          <m:r>
                            <a:rPr lang="en-GB" sz="1600" b="1" i="0">
                              <a:solidFill>
                                <a:schemeClr val="bg1"/>
                              </a:solidFill>
                              <a:latin typeface="Cambria Math" panose="02040503050406030204" pitchFamily="18" charset="0"/>
                            </a:rPr>
                            <m:t>  </m:t>
                          </m:r>
                          <m:r>
                            <a:rPr lang="en-GB" sz="1600" b="1" i="0">
                              <a:solidFill>
                                <a:schemeClr val="bg1"/>
                              </a:solidFill>
                              <a:latin typeface="Cambria Math" panose="02040503050406030204" pitchFamily="18" charset="0"/>
                            </a:rPr>
                            <m:t>𝟏</m:t>
                          </m:r>
                          <m:r>
                            <a:rPr lang="en-GB" sz="1600" b="1" i="0">
                              <a:solidFill>
                                <a:schemeClr val="bg1"/>
                              </a:solidFill>
                              <a:latin typeface="Cambria Math" panose="02040503050406030204" pitchFamily="18" charset="0"/>
                            </a:rPr>
                            <m:t>.</m:t>
                          </m:r>
                          <m:r>
                            <a:rPr lang="en-GB" sz="1600" b="1" i="0">
                              <a:solidFill>
                                <a:schemeClr val="bg1"/>
                              </a:solidFill>
                              <a:latin typeface="Cambria Math" panose="02040503050406030204" pitchFamily="18" charset="0"/>
                            </a:rPr>
                            <m:t>𝟖𝟑𝟖𝟒𝟔</m:t>
                          </m:r>
                          <m:r>
                            <a:rPr lang="en-GB" sz="1600" b="1" i="1">
                              <a:solidFill>
                                <a:schemeClr val="bg1"/>
                              </a:solidFill>
                              <a:latin typeface="Cambria Math" panose="02040503050406030204" pitchFamily="18" charset="0"/>
                            </a:rPr>
                            <m:t>𝑴𝑯𝒛</m:t>
                          </m:r>
                        </m:e>
                      </m:d>
                    </m:oMath>
                  </m:oMathPara>
                </a14:m>
                <a:endParaRPr lang="it-IT" sz="1600" b="1" dirty="0">
                  <a:solidFill>
                    <a:schemeClr val="bg1"/>
                  </a:solidFill>
                </a:endParaRPr>
              </a:p>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𝑺</m:t>
                      </m:r>
                      <m:sSub>
                        <m:sSubPr>
                          <m:ctrlP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sSubPr>
                        <m:e>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𝑹</m:t>
                          </m:r>
                        </m:e>
                        <m:sub>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𝑼𝑴𝑪</m:t>
                          </m:r>
                        </m:sub>
                      </m:sSub>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𝟎</m:t>
                      </m:r>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𝟒𝟒𝟔𝟎𝟗𝟖𝟗𝟎𝟐</m:t>
                      </m:r>
                      <m:f>
                        <m:fPr>
                          <m:ctrlP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𝑽</m:t>
                          </m:r>
                        </m:num>
                        <m:den>
                          <m:r>
                            <a:rPr lang="en-GB" sz="16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𝒖𝒔</m:t>
                          </m:r>
                        </m:den>
                      </m:f>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𝒊𝒏</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𝑻𝑺𝑴𝑪</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𝒓𝒆𝒔𝒖𝒍𝒕𝒆𝒅</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𝒕𝒐</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6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𝒃𝒆𝑺</m:t>
                      </m:r>
                      <m:sSub>
                        <m:sSubPr>
                          <m:ctrlP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ctrlPr>
                        </m:sSubPr>
                        <m:e>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𝑹</m:t>
                          </m:r>
                        </m:e>
                        <m:sub>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𝑻𝑺𝑴𝑪</m:t>
                          </m:r>
                        </m:sub>
                      </m:sSub>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𝟎</m:t>
                      </m:r>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𝟒𝟖𝟕𝟔𝟐𝟑𝟏𝟗</m:t>
                      </m:r>
                      <m:f>
                        <m:fPr>
                          <m:ctrlP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ctrlPr>
                        </m:fPr>
                        <m:num>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𝑽</m:t>
                          </m:r>
                        </m:num>
                        <m:den>
                          <m:r>
                            <a:rPr lang="en-GB" sz="1600" b="1" i="1">
                              <a:solidFill>
                                <a:schemeClr val="bg1"/>
                              </a:solidFill>
                              <a:latin typeface="Cambria Math" panose="02040503050406030204" pitchFamily="18" charset="0"/>
                              <a:ea typeface="Calibri" panose="020F0502020204030204" pitchFamily="34" charset="0"/>
                              <a:cs typeface="Arial" panose="020B0604020202020204" pitchFamily="34" charset="0"/>
                            </a:rPr>
                            <m:t>𝒖𝒔</m:t>
                          </m:r>
                        </m:den>
                      </m:f>
                      <m:r>
                        <a:rPr lang="it-IT" sz="1600" b="1" i="1" smtClean="0">
                          <a:solidFill>
                            <a:schemeClr val="bg1"/>
                          </a:solidFill>
                          <a:latin typeface="Cambria Math" panose="02040503050406030204" pitchFamily="18" charset="0"/>
                          <a:ea typeface="Calibri" panose="020F0502020204030204" pitchFamily="34" charset="0"/>
                          <a:cs typeface="Arial" panose="020B0604020202020204" pitchFamily="34" charset="0"/>
                        </a:rPr>
                        <m:t>)</m:t>
                      </m:r>
                    </m:oMath>
                  </m:oMathPara>
                </a14:m>
                <a:endParaRPr lang="en-GB" sz="16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endParaRPr lang="en-GB" sz="1600" b="1" dirty="0">
                  <a:solidFill>
                    <a:schemeClr val="bg1"/>
                  </a:solidFill>
                </a:endParaRPr>
              </a:p>
            </p:txBody>
          </p:sp>
        </mc:Choice>
        <mc:Fallback>
          <p:sp>
            <p:nvSpPr>
              <p:cNvPr id="106" name="CasellaDiTesto 105">
                <a:extLst>
                  <a:ext uri="{FF2B5EF4-FFF2-40B4-BE49-F238E27FC236}">
                    <a16:creationId xmlns:a16="http://schemas.microsoft.com/office/drawing/2014/main" id="{915C73D0-BB1E-FE6A-6C69-EB8C1C82CE2B}"/>
                  </a:ext>
                </a:extLst>
              </p:cNvPr>
              <p:cNvSpPr txBox="1">
                <a:spLocks noRot="1" noChangeAspect="1" noMove="1" noResize="1" noEditPoints="1" noAdjustHandles="1" noChangeArrowheads="1" noChangeShapeType="1" noTextEdit="1"/>
              </p:cNvSpPr>
              <p:nvPr/>
            </p:nvSpPr>
            <p:spPr>
              <a:xfrm>
                <a:off x="-1449445" y="965969"/>
                <a:ext cx="15090889" cy="1919308"/>
              </a:xfrm>
              <a:prstGeom prst="rect">
                <a:avLst/>
              </a:prstGeom>
              <a:blipFill>
                <a:blip r:embed="rId9"/>
                <a:stretch>
                  <a:fillRect/>
                </a:stretch>
              </a:blipFill>
            </p:spPr>
            <p:txBody>
              <a:bodyPr/>
              <a:lstStyle/>
              <a:p>
                <a:r>
                  <a:rPr lang="en-GB">
                    <a:noFill/>
                  </a:rPr>
                  <a:t> </a:t>
                </a:r>
              </a:p>
            </p:txBody>
          </p:sp>
        </mc:Fallback>
      </mc:AlternateContent>
      <p:grpSp>
        <p:nvGrpSpPr>
          <p:cNvPr id="107" name="Graphic 2">
            <a:extLst>
              <a:ext uri="{FF2B5EF4-FFF2-40B4-BE49-F238E27FC236}">
                <a16:creationId xmlns:a16="http://schemas.microsoft.com/office/drawing/2014/main" id="{00D85735-AEE7-3C38-5AA8-E1E1E859A65C}"/>
              </a:ext>
            </a:extLst>
          </p:cNvPr>
          <p:cNvGrpSpPr/>
          <p:nvPr/>
        </p:nvGrpSpPr>
        <p:grpSpPr>
          <a:xfrm>
            <a:off x="223199" y="159385"/>
            <a:ext cx="530780" cy="894335"/>
            <a:chOff x="8544795" y="2061601"/>
            <a:chExt cx="2445520" cy="4313293"/>
          </a:xfrm>
        </p:grpSpPr>
        <p:sp>
          <p:nvSpPr>
            <p:cNvPr id="108" name="Freeform: Shape 203">
              <a:extLst>
                <a:ext uri="{FF2B5EF4-FFF2-40B4-BE49-F238E27FC236}">
                  <a16:creationId xmlns:a16="http://schemas.microsoft.com/office/drawing/2014/main" id="{4FCD949D-1877-778B-F7D8-E53073A71B17}"/>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9" name="Freeform: Shape 204">
              <a:extLst>
                <a:ext uri="{FF2B5EF4-FFF2-40B4-BE49-F238E27FC236}">
                  <a16:creationId xmlns:a16="http://schemas.microsoft.com/office/drawing/2014/main" id="{BDB9D3CB-70F7-FB36-AC0E-0003E7D18BB5}"/>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0" name="Freeform: Shape 205">
              <a:extLst>
                <a:ext uri="{FF2B5EF4-FFF2-40B4-BE49-F238E27FC236}">
                  <a16:creationId xmlns:a16="http://schemas.microsoft.com/office/drawing/2014/main" id="{20760ADE-BA96-AE2D-E1DE-91D12EB8F2C5}"/>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24</a:t>
              </a:r>
            </a:p>
          </p:txBody>
        </p:sp>
        <p:sp>
          <p:nvSpPr>
            <p:cNvPr id="111" name="Freeform: Shape 206">
              <a:extLst>
                <a:ext uri="{FF2B5EF4-FFF2-40B4-BE49-F238E27FC236}">
                  <a16:creationId xmlns:a16="http://schemas.microsoft.com/office/drawing/2014/main" id="{FA200C92-1217-4D5C-B6A9-61DBF4473605}"/>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3342871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63" name="Modello 3D 62" descr="Transistor">
                <a:extLst>
                  <a:ext uri="{FF2B5EF4-FFF2-40B4-BE49-F238E27FC236}">
                    <a16:creationId xmlns:a16="http://schemas.microsoft.com/office/drawing/2014/main" id="{9FE93EDB-8AE1-DE11-75EC-08F654F5C4EE}"/>
                  </a:ext>
                </a:extLst>
              </p:cNvPr>
              <p:cNvGraphicFramePr>
                <a:graphicFrameLocks noChangeAspect="1"/>
              </p:cNvGraphicFramePr>
              <p:nvPr>
                <p:extLst>
                  <p:ext uri="{D42A27DB-BD31-4B8C-83A1-F6EECF244321}">
                    <p14:modId xmlns:p14="http://schemas.microsoft.com/office/powerpoint/2010/main" val="300442495"/>
                  </p:ext>
                </p:extLst>
              </p:nvPr>
            </p:nvGraphicFramePr>
            <p:xfrm>
              <a:off x="-241842" y="-408139"/>
              <a:ext cx="1818698" cy="5608450"/>
            </p:xfrm>
            <a:graphic>
              <a:graphicData uri="http://schemas.microsoft.com/office/drawing/2017/model3d">
                <am3d:model3d r:embed="rId2">
                  <am3d:spPr>
                    <a:xfrm>
                      <a:off x="0" y="0"/>
                      <a:ext cx="1818698" cy="5608450"/>
                    </a:xfrm>
                    <a:prstGeom prst="rect">
                      <a:avLst/>
                    </a:prstGeom>
                  </am3d:spPr>
                  <am3d:camera>
                    <am3d:pos x="0" y="0" z="48994109"/>
                    <am3d:up dx="0" dy="36000000" dz="0"/>
                    <am3d:lookAt x="0" y="0" z="0"/>
                    <am3d:perspective fov="2700000"/>
                  </am3d:camera>
                  <am3d:trans>
                    <am3d:meterPerModelUnit n="44444442" d="1000000"/>
                    <am3d:preTrans dx="0" dy="-2194794" dz="0"/>
                    <am3d:scale>
                      <am3d:sx n="1000000" d="1000000"/>
                      <am3d:sy n="1000000" d="1000000"/>
                      <am3d:sz n="1000000" d="1000000"/>
                    </am3d:scale>
                    <am3d:rot ax="8479299" ay="-1011880" az="-10015516"/>
                    <am3d:postTrans dx="0" dy="0" dz="0"/>
                  </am3d:trans>
                  <am3d:raster rName="Office3DRenderer" rVer="16.0.8326">
                    <am3d:blip r:embed="rId3"/>
                  </am3d:raster>
                  <am3d:objViewport viewportSz="570366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3" name="Modello 3D 62" descr="Transistor">
                <a:extLst>
                  <a:ext uri="{FF2B5EF4-FFF2-40B4-BE49-F238E27FC236}">
                    <a16:creationId xmlns:a16="http://schemas.microsoft.com/office/drawing/2014/main" id="{9FE93EDB-8AE1-DE11-75EC-08F654F5C4EE}"/>
                  </a:ext>
                </a:extLst>
              </p:cNvPr>
              <p:cNvPicPr>
                <a:picLocks noGrp="1" noRot="1" noChangeAspect="1" noMove="1" noResize="1" noEditPoints="1" noAdjustHandles="1" noChangeArrowheads="1" noChangeShapeType="1" noCrop="1"/>
              </p:cNvPicPr>
              <p:nvPr/>
            </p:nvPicPr>
            <p:blipFill>
              <a:blip r:embed="rId3"/>
              <a:stretch>
                <a:fillRect/>
              </a:stretch>
            </p:blipFill>
            <p:spPr>
              <a:xfrm>
                <a:off x="-241842" y="-408139"/>
                <a:ext cx="1818698" cy="5608450"/>
              </a:xfrm>
              <a:prstGeom prst="rect">
                <a:avLst/>
              </a:prstGeom>
            </p:spPr>
          </p:pic>
        </mc:Fallback>
      </mc:AlternateContent>
      <p:grpSp>
        <p:nvGrpSpPr>
          <p:cNvPr id="9" name="Group 72">
            <a:extLst>
              <a:ext uri="{FF2B5EF4-FFF2-40B4-BE49-F238E27FC236}">
                <a16:creationId xmlns:a16="http://schemas.microsoft.com/office/drawing/2014/main" id="{64EE369C-2145-D452-43C5-245ABFDA30A9}"/>
              </a:ext>
            </a:extLst>
          </p:cNvPr>
          <p:cNvGrpSpPr/>
          <p:nvPr/>
        </p:nvGrpSpPr>
        <p:grpSpPr>
          <a:xfrm rot="4833233">
            <a:off x="8819555" y="3745977"/>
            <a:ext cx="5079769" cy="4292108"/>
            <a:chOff x="529632" y="1735015"/>
            <a:chExt cx="5452397" cy="4606957"/>
          </a:xfrm>
        </p:grpSpPr>
        <p:sp>
          <p:nvSpPr>
            <p:cNvPr id="10" name="Freeform: Shape 3">
              <a:extLst>
                <a:ext uri="{FF2B5EF4-FFF2-40B4-BE49-F238E27FC236}">
                  <a16:creationId xmlns:a16="http://schemas.microsoft.com/office/drawing/2014/main" id="{7E541516-5F3C-9355-783E-40F802125F7A}"/>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11" name="Freeform: Shape 4">
              <a:extLst>
                <a:ext uri="{FF2B5EF4-FFF2-40B4-BE49-F238E27FC236}">
                  <a16:creationId xmlns:a16="http://schemas.microsoft.com/office/drawing/2014/main" id="{21D462BA-0ABA-CEEA-8AEE-2687BDA36ACD}"/>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12" name="Freeform: Shape 51">
              <a:extLst>
                <a:ext uri="{FF2B5EF4-FFF2-40B4-BE49-F238E27FC236}">
                  <a16:creationId xmlns:a16="http://schemas.microsoft.com/office/drawing/2014/main" id="{078F228A-7161-3BBB-3152-74FC210C2636}"/>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13" name="Freeform: Shape 52">
              <a:extLst>
                <a:ext uri="{FF2B5EF4-FFF2-40B4-BE49-F238E27FC236}">
                  <a16:creationId xmlns:a16="http://schemas.microsoft.com/office/drawing/2014/main" id="{C5F950BA-DDD6-87A5-4803-C0D1CAC63F84}"/>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14" name="Group 56">
              <a:extLst>
                <a:ext uri="{FF2B5EF4-FFF2-40B4-BE49-F238E27FC236}">
                  <a16:creationId xmlns:a16="http://schemas.microsoft.com/office/drawing/2014/main" id="{3D9EAFA9-C78D-0988-1F90-7CFF102D856B}"/>
                </a:ext>
              </a:extLst>
            </p:cNvPr>
            <p:cNvGrpSpPr/>
            <p:nvPr/>
          </p:nvGrpSpPr>
          <p:grpSpPr>
            <a:xfrm>
              <a:off x="575753" y="1783904"/>
              <a:ext cx="5287780" cy="4558068"/>
              <a:chOff x="575753" y="1783904"/>
              <a:chExt cx="5287780" cy="4558068"/>
            </a:xfrm>
            <a:solidFill>
              <a:schemeClr val="accent3"/>
            </a:solidFill>
          </p:grpSpPr>
          <p:sp>
            <p:nvSpPr>
              <p:cNvPr id="15" name="Freeform: Shape 5">
                <a:extLst>
                  <a:ext uri="{FF2B5EF4-FFF2-40B4-BE49-F238E27FC236}">
                    <a16:creationId xmlns:a16="http://schemas.microsoft.com/office/drawing/2014/main" id="{EB735092-E6FD-E740-4B58-4FA04366764F}"/>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16" name="Freeform: Shape 6">
                <a:extLst>
                  <a:ext uri="{FF2B5EF4-FFF2-40B4-BE49-F238E27FC236}">
                    <a16:creationId xmlns:a16="http://schemas.microsoft.com/office/drawing/2014/main" id="{DBD377E4-6BB3-3556-7B27-523B3873028E}"/>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7" name="Freeform: Shape 7">
                <a:extLst>
                  <a:ext uri="{FF2B5EF4-FFF2-40B4-BE49-F238E27FC236}">
                    <a16:creationId xmlns:a16="http://schemas.microsoft.com/office/drawing/2014/main" id="{01C67403-AD68-A2BC-9D7B-E5BD5CA19CE6}"/>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8" name="Freeform: Shape 8">
                <a:extLst>
                  <a:ext uri="{FF2B5EF4-FFF2-40B4-BE49-F238E27FC236}">
                    <a16:creationId xmlns:a16="http://schemas.microsoft.com/office/drawing/2014/main" id="{F4A1B0C1-96B1-C92B-C70C-DA2CB22AF4E7}"/>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9" name="Freeform: Shape 9">
                <a:extLst>
                  <a:ext uri="{FF2B5EF4-FFF2-40B4-BE49-F238E27FC236}">
                    <a16:creationId xmlns:a16="http://schemas.microsoft.com/office/drawing/2014/main" id="{244C7758-765A-B6B2-246A-CFED2A7BCE08}"/>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20" name="Freeform: Shape 10">
                <a:extLst>
                  <a:ext uri="{FF2B5EF4-FFF2-40B4-BE49-F238E27FC236}">
                    <a16:creationId xmlns:a16="http://schemas.microsoft.com/office/drawing/2014/main" id="{EE7A5A81-12A9-FA33-DDC5-06FB0AAE2432}"/>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21" name="Freeform: Shape 11">
                <a:extLst>
                  <a:ext uri="{FF2B5EF4-FFF2-40B4-BE49-F238E27FC236}">
                    <a16:creationId xmlns:a16="http://schemas.microsoft.com/office/drawing/2014/main" id="{38DDFAFC-0436-A45C-B3D2-92123B31A121}"/>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22" name="Freeform: Shape 12">
                <a:extLst>
                  <a:ext uri="{FF2B5EF4-FFF2-40B4-BE49-F238E27FC236}">
                    <a16:creationId xmlns:a16="http://schemas.microsoft.com/office/drawing/2014/main" id="{70956232-6CB3-D674-3746-01938183E505}"/>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7C5518DD-C5CD-D1D4-D6E4-9214D2363DE6}"/>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24" name="Freeform: Shape 14">
                <a:extLst>
                  <a:ext uri="{FF2B5EF4-FFF2-40B4-BE49-F238E27FC236}">
                    <a16:creationId xmlns:a16="http://schemas.microsoft.com/office/drawing/2014/main" id="{65C83748-18F3-8CC8-5939-93098C154FF5}"/>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25" name="Freeform: Shape 15">
                <a:extLst>
                  <a:ext uri="{FF2B5EF4-FFF2-40B4-BE49-F238E27FC236}">
                    <a16:creationId xmlns:a16="http://schemas.microsoft.com/office/drawing/2014/main" id="{F36A5274-902C-3E5C-ADA5-B980F41B7830}"/>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26" name="Freeform: Shape 16">
                <a:extLst>
                  <a:ext uri="{FF2B5EF4-FFF2-40B4-BE49-F238E27FC236}">
                    <a16:creationId xmlns:a16="http://schemas.microsoft.com/office/drawing/2014/main" id="{C4D695C9-DD47-AC8C-2C33-4A1380DFA20B}"/>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27" name="Freeform: Shape 17">
                <a:extLst>
                  <a:ext uri="{FF2B5EF4-FFF2-40B4-BE49-F238E27FC236}">
                    <a16:creationId xmlns:a16="http://schemas.microsoft.com/office/drawing/2014/main" id="{5E760A19-EFF5-6D20-36CC-48E4B469D359}"/>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28" name="Freeform: Shape 18">
                <a:extLst>
                  <a:ext uri="{FF2B5EF4-FFF2-40B4-BE49-F238E27FC236}">
                    <a16:creationId xmlns:a16="http://schemas.microsoft.com/office/drawing/2014/main" id="{C47019C3-2660-2E5C-0897-466139ACFF5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9" name="Freeform: Shape 19">
                <a:extLst>
                  <a:ext uri="{FF2B5EF4-FFF2-40B4-BE49-F238E27FC236}">
                    <a16:creationId xmlns:a16="http://schemas.microsoft.com/office/drawing/2014/main" id="{36EEE341-6DEF-D45F-053E-762178333A28}"/>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30" name="Freeform: Shape 20">
                <a:extLst>
                  <a:ext uri="{FF2B5EF4-FFF2-40B4-BE49-F238E27FC236}">
                    <a16:creationId xmlns:a16="http://schemas.microsoft.com/office/drawing/2014/main" id="{C4C0FDC1-BB84-488B-7592-C20E31AF38B7}"/>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31" name="Freeform: Shape 21">
                <a:extLst>
                  <a:ext uri="{FF2B5EF4-FFF2-40B4-BE49-F238E27FC236}">
                    <a16:creationId xmlns:a16="http://schemas.microsoft.com/office/drawing/2014/main" id="{4B2E80D4-8EDE-670F-1992-D57A3EBDB40A}"/>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32" name="Freeform: Shape 22">
                <a:extLst>
                  <a:ext uri="{FF2B5EF4-FFF2-40B4-BE49-F238E27FC236}">
                    <a16:creationId xmlns:a16="http://schemas.microsoft.com/office/drawing/2014/main" id="{CEDB6D7E-1E82-9B1B-323B-14A5837560BE}"/>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33" name="Freeform: Shape 23">
                <a:extLst>
                  <a:ext uri="{FF2B5EF4-FFF2-40B4-BE49-F238E27FC236}">
                    <a16:creationId xmlns:a16="http://schemas.microsoft.com/office/drawing/2014/main" id="{96D55C3B-ACEB-FBFB-AD24-CD1140B38EC0}"/>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34" name="Freeform: Shape 24">
                <a:extLst>
                  <a:ext uri="{FF2B5EF4-FFF2-40B4-BE49-F238E27FC236}">
                    <a16:creationId xmlns:a16="http://schemas.microsoft.com/office/drawing/2014/main" id="{FFDCD2A9-8B94-4AFC-EA33-F36F3DEFC6B4}"/>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35" name="Freeform: Shape 25">
                <a:extLst>
                  <a:ext uri="{FF2B5EF4-FFF2-40B4-BE49-F238E27FC236}">
                    <a16:creationId xmlns:a16="http://schemas.microsoft.com/office/drawing/2014/main" id="{78725F79-5FF0-C7BB-A781-401EF046BC97}"/>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36" name="Freeform: Shape 26">
                <a:extLst>
                  <a:ext uri="{FF2B5EF4-FFF2-40B4-BE49-F238E27FC236}">
                    <a16:creationId xmlns:a16="http://schemas.microsoft.com/office/drawing/2014/main" id="{73043EB2-6222-84BF-8378-7E4130577971}"/>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7" name="Freeform: Shape 27">
                <a:extLst>
                  <a:ext uri="{FF2B5EF4-FFF2-40B4-BE49-F238E27FC236}">
                    <a16:creationId xmlns:a16="http://schemas.microsoft.com/office/drawing/2014/main" id="{42E6272C-602A-A8F3-FA8F-65F6CC8E72B8}"/>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38" name="Freeform: Shape 28">
                <a:extLst>
                  <a:ext uri="{FF2B5EF4-FFF2-40B4-BE49-F238E27FC236}">
                    <a16:creationId xmlns:a16="http://schemas.microsoft.com/office/drawing/2014/main" id="{B640E424-1B1A-1DD3-AA71-4CCA47B10535}"/>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9" name="Freeform: Shape 29">
                <a:extLst>
                  <a:ext uri="{FF2B5EF4-FFF2-40B4-BE49-F238E27FC236}">
                    <a16:creationId xmlns:a16="http://schemas.microsoft.com/office/drawing/2014/main" id="{81ACA42B-301D-5F9F-4ED4-866F3C044505}"/>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40" name="Freeform: Shape 30">
                <a:extLst>
                  <a:ext uri="{FF2B5EF4-FFF2-40B4-BE49-F238E27FC236}">
                    <a16:creationId xmlns:a16="http://schemas.microsoft.com/office/drawing/2014/main" id="{00F7E1CE-AB61-5356-1159-898F4B0A6116}"/>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41" name="Freeform: Shape 31">
                <a:extLst>
                  <a:ext uri="{FF2B5EF4-FFF2-40B4-BE49-F238E27FC236}">
                    <a16:creationId xmlns:a16="http://schemas.microsoft.com/office/drawing/2014/main" id="{B6420ABE-23F4-CF06-7EFB-83E5AA1E4067}"/>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42" name="Freeform: Shape 32">
                <a:extLst>
                  <a:ext uri="{FF2B5EF4-FFF2-40B4-BE49-F238E27FC236}">
                    <a16:creationId xmlns:a16="http://schemas.microsoft.com/office/drawing/2014/main" id="{3E0DDC30-3393-E994-3892-2C16E13658D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43" name="Freeform: Shape 33">
                <a:extLst>
                  <a:ext uri="{FF2B5EF4-FFF2-40B4-BE49-F238E27FC236}">
                    <a16:creationId xmlns:a16="http://schemas.microsoft.com/office/drawing/2014/main" id="{19A39E42-1C16-FA98-F98D-0249E3159975}"/>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44" name="Freeform: Shape 34">
                <a:extLst>
                  <a:ext uri="{FF2B5EF4-FFF2-40B4-BE49-F238E27FC236}">
                    <a16:creationId xmlns:a16="http://schemas.microsoft.com/office/drawing/2014/main" id="{F8391117-1624-88AD-4BD1-7F9F3698BE53}"/>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45" name="Freeform: Shape 35">
                <a:extLst>
                  <a:ext uri="{FF2B5EF4-FFF2-40B4-BE49-F238E27FC236}">
                    <a16:creationId xmlns:a16="http://schemas.microsoft.com/office/drawing/2014/main" id="{F427D984-ECFA-E598-5D5B-BFC2042323E1}"/>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36">
                <a:extLst>
                  <a:ext uri="{FF2B5EF4-FFF2-40B4-BE49-F238E27FC236}">
                    <a16:creationId xmlns:a16="http://schemas.microsoft.com/office/drawing/2014/main" id="{F4F9A01C-9231-6C78-E06A-B5BFFCBCCA7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47" name="Freeform: Shape 37">
                <a:extLst>
                  <a:ext uri="{FF2B5EF4-FFF2-40B4-BE49-F238E27FC236}">
                    <a16:creationId xmlns:a16="http://schemas.microsoft.com/office/drawing/2014/main" id="{9D8982FF-B425-0B66-B125-C1E9484ED812}"/>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38">
                <a:extLst>
                  <a:ext uri="{FF2B5EF4-FFF2-40B4-BE49-F238E27FC236}">
                    <a16:creationId xmlns:a16="http://schemas.microsoft.com/office/drawing/2014/main" id="{087EE1D0-2C5C-4B78-2A5C-89BF42B2401E}"/>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39">
                <a:extLst>
                  <a:ext uri="{FF2B5EF4-FFF2-40B4-BE49-F238E27FC236}">
                    <a16:creationId xmlns:a16="http://schemas.microsoft.com/office/drawing/2014/main" id="{18769E52-9A8C-6003-6137-7B6BBAA0DE13}"/>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0" name="Freeform: Shape 40">
                <a:extLst>
                  <a:ext uri="{FF2B5EF4-FFF2-40B4-BE49-F238E27FC236}">
                    <a16:creationId xmlns:a16="http://schemas.microsoft.com/office/drawing/2014/main" id="{0D906696-C678-D22A-5C5B-BA534D7EDBDD}"/>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51" name="Freeform: Shape 41">
                <a:extLst>
                  <a:ext uri="{FF2B5EF4-FFF2-40B4-BE49-F238E27FC236}">
                    <a16:creationId xmlns:a16="http://schemas.microsoft.com/office/drawing/2014/main" id="{65EC74C2-3C24-B32B-7E66-5FD3ABF0FB26}"/>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52" name="Freeform: Shape 42">
                <a:extLst>
                  <a:ext uri="{FF2B5EF4-FFF2-40B4-BE49-F238E27FC236}">
                    <a16:creationId xmlns:a16="http://schemas.microsoft.com/office/drawing/2014/main" id="{08527115-FFCD-3222-F10B-8557C75068A0}"/>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3" name="Freeform: Shape 43">
                <a:extLst>
                  <a:ext uri="{FF2B5EF4-FFF2-40B4-BE49-F238E27FC236}">
                    <a16:creationId xmlns:a16="http://schemas.microsoft.com/office/drawing/2014/main" id="{A08F83A0-DA91-4243-77D7-500902CC934C}"/>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44">
                <a:extLst>
                  <a:ext uri="{FF2B5EF4-FFF2-40B4-BE49-F238E27FC236}">
                    <a16:creationId xmlns:a16="http://schemas.microsoft.com/office/drawing/2014/main" id="{EABDC140-237E-A25B-5CCF-0399110DF90D}"/>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5" name="Freeform: Shape 45">
                <a:extLst>
                  <a:ext uri="{FF2B5EF4-FFF2-40B4-BE49-F238E27FC236}">
                    <a16:creationId xmlns:a16="http://schemas.microsoft.com/office/drawing/2014/main" id="{1662BD04-8894-626F-E6C5-AD3C0C285207}"/>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56" name="Freeform: Shape 46">
                <a:extLst>
                  <a:ext uri="{FF2B5EF4-FFF2-40B4-BE49-F238E27FC236}">
                    <a16:creationId xmlns:a16="http://schemas.microsoft.com/office/drawing/2014/main" id="{AA17C917-B9E3-8D29-8694-B5C364CACFD4}"/>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7" name="Freeform: Shape 47">
                <a:extLst>
                  <a:ext uri="{FF2B5EF4-FFF2-40B4-BE49-F238E27FC236}">
                    <a16:creationId xmlns:a16="http://schemas.microsoft.com/office/drawing/2014/main" id="{389F1EF1-ECE0-E393-5E13-9222C696BD4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8" name="Freeform: Shape 48">
                <a:extLst>
                  <a:ext uri="{FF2B5EF4-FFF2-40B4-BE49-F238E27FC236}">
                    <a16:creationId xmlns:a16="http://schemas.microsoft.com/office/drawing/2014/main" id="{83463E9F-D210-566B-78FD-08D845DA0421}"/>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9" name="Freeform: Shape 49">
                <a:extLst>
                  <a:ext uri="{FF2B5EF4-FFF2-40B4-BE49-F238E27FC236}">
                    <a16:creationId xmlns:a16="http://schemas.microsoft.com/office/drawing/2014/main" id="{01990F1E-5861-2260-A435-ACBB024F3A72}"/>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60" name="Freeform: Shape 50">
                <a:extLst>
                  <a:ext uri="{FF2B5EF4-FFF2-40B4-BE49-F238E27FC236}">
                    <a16:creationId xmlns:a16="http://schemas.microsoft.com/office/drawing/2014/main" id="{BA77B41E-84D7-1C5F-3334-4B53ED7C401D}"/>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61" name="Freeform: Shape 53">
                <a:extLst>
                  <a:ext uri="{FF2B5EF4-FFF2-40B4-BE49-F238E27FC236}">
                    <a16:creationId xmlns:a16="http://schemas.microsoft.com/office/drawing/2014/main" id="{6DBD0014-C5EF-EF77-6FEE-637399C2B386}"/>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62" name="Freeform: Shape 54">
                <a:extLst>
                  <a:ext uri="{FF2B5EF4-FFF2-40B4-BE49-F238E27FC236}">
                    <a16:creationId xmlns:a16="http://schemas.microsoft.com/office/drawing/2014/main" id="{8E52CD3A-9FC2-CEB7-5659-188DF6A7CDC3}"/>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 name="TextBox 4">
            <a:extLst>
              <a:ext uri="{FF2B5EF4-FFF2-40B4-BE49-F238E27FC236}">
                <a16:creationId xmlns:a16="http://schemas.microsoft.com/office/drawing/2014/main" id="{B022E4D8-0B03-41C6-B24F-CCABD3CF4130}"/>
              </a:ext>
            </a:extLst>
          </p:cNvPr>
          <p:cNvSpPr txBox="1"/>
          <p:nvPr/>
        </p:nvSpPr>
        <p:spPr>
          <a:xfrm>
            <a:off x="1715239" y="158498"/>
            <a:ext cx="10143041" cy="584775"/>
          </a:xfrm>
          <a:prstGeom prst="rect">
            <a:avLst/>
          </a:prstGeom>
          <a:noFill/>
        </p:spPr>
        <p:txBody>
          <a:bodyPr wrap="square" rtlCol="0" anchor="ctr">
            <a:spAutoFit/>
          </a:bodyPr>
          <a:lstStyle/>
          <a:p>
            <a:r>
              <a:rPr lang="en-US" altLang="ko-KR" sz="3200" b="1" dirty="0">
                <a:solidFill>
                  <a:schemeClr val="bg1"/>
                </a:solidFill>
                <a:cs typeface="Arial" pitchFamily="34" charset="0"/>
              </a:rPr>
              <a:t>Electronic part: operational amplifier migration</a:t>
            </a:r>
            <a:endParaRPr lang="ko-KR" altLang="en-US" sz="3200" b="1" dirty="0">
              <a:solidFill>
                <a:schemeClr val="bg1"/>
              </a:solidFill>
              <a:cs typeface="Arial" pitchFamily="34" charset="0"/>
            </a:endParaRPr>
          </a:p>
        </p:txBody>
      </p:sp>
      <p:sp>
        <p:nvSpPr>
          <p:cNvPr id="6" name="TextBox 34">
            <a:extLst>
              <a:ext uri="{FF2B5EF4-FFF2-40B4-BE49-F238E27FC236}">
                <a16:creationId xmlns:a16="http://schemas.microsoft.com/office/drawing/2014/main" id="{2FD3EF16-E6B5-52E5-B108-113F9FBC5F08}"/>
              </a:ext>
            </a:extLst>
          </p:cNvPr>
          <p:cNvSpPr txBox="1"/>
          <p:nvPr/>
        </p:nvSpPr>
        <p:spPr>
          <a:xfrm>
            <a:off x="10900184" y="169961"/>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7" name="Freeform: Shape 47">
            <a:extLst>
              <a:ext uri="{FF2B5EF4-FFF2-40B4-BE49-F238E27FC236}">
                <a16:creationId xmlns:a16="http://schemas.microsoft.com/office/drawing/2014/main" id="{F81D642E-C7B5-48F0-3F30-E94095AA83C8}"/>
              </a:ext>
            </a:extLst>
          </p:cNvPr>
          <p:cNvSpPr/>
          <p:nvPr/>
        </p:nvSpPr>
        <p:spPr>
          <a:xfrm>
            <a:off x="10900184" y="-44336"/>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4"/>
          </a:solidFill>
          <a:ln w="9525" cap="flat">
            <a:noFill/>
            <a:prstDash val="solid"/>
            <a:miter/>
          </a:ln>
        </p:spPr>
        <p:txBody>
          <a:bodyPr rtlCol="0" anchor="ctr"/>
          <a:lstStyle/>
          <a:p>
            <a:endParaRPr lang="en-US" dirty="0"/>
          </a:p>
        </p:txBody>
      </p:sp>
      <mc:AlternateContent xmlns:mc="http://schemas.openxmlformats.org/markup-compatibility/2006" xmlns:a14="http://schemas.microsoft.com/office/drawing/2010/main">
        <mc:Choice Requires="a14">
          <p:sp>
            <p:nvSpPr>
              <p:cNvPr id="74" name="CasellaDiTesto 73">
                <a:extLst>
                  <a:ext uri="{FF2B5EF4-FFF2-40B4-BE49-F238E27FC236}">
                    <a16:creationId xmlns:a16="http://schemas.microsoft.com/office/drawing/2014/main" id="{A9E0B636-630D-8E3F-40AC-1D67A992EAFC}"/>
                  </a:ext>
                </a:extLst>
              </p:cNvPr>
              <p:cNvSpPr txBox="1"/>
              <p:nvPr/>
            </p:nvSpPr>
            <p:spPr>
              <a:xfrm>
                <a:off x="-1201250" y="9719038"/>
                <a:ext cx="15090889" cy="170995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400" b="1" i="1" smtClean="0">
                          <a:solidFill>
                            <a:schemeClr val="bg1"/>
                          </a:solidFill>
                          <a:latin typeface="Cambria Math" panose="02040503050406030204" pitchFamily="18" charset="0"/>
                        </a:rPr>
                        <m:t>𝑷𝒐𝒘𝒆𝒓</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𝒄𝒐𝒏𝒔𝒖𝒎𝒑𝒕𝒊𝒐𝒏</m:t>
                      </m:r>
                      <m:r>
                        <a:rPr lang="en-GB" sz="1400" b="1" i="0">
                          <a:solidFill>
                            <a:schemeClr val="bg1"/>
                          </a:solidFill>
                          <a:latin typeface="Cambria Math" panose="02040503050406030204" pitchFamily="18" charset="0"/>
                        </a:rPr>
                        <m:t> = </m:t>
                      </m:r>
                      <m:r>
                        <a:rPr lang="en-GB" sz="1400" b="1" i="0">
                          <a:solidFill>
                            <a:schemeClr val="bg1"/>
                          </a:solidFill>
                          <a:latin typeface="Cambria Math" panose="02040503050406030204" pitchFamily="18" charset="0"/>
                        </a:rPr>
                        <m:t>𝟐𝟏</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𝟏𝟏𝟒</m:t>
                      </m:r>
                      <m:r>
                        <a:rPr lang="en-GB" sz="1400" b="1" i="1">
                          <a:solidFill>
                            <a:schemeClr val="bg1"/>
                          </a:solidFill>
                          <a:latin typeface="Cambria Math" panose="02040503050406030204" pitchFamily="18" charset="0"/>
                        </a:rPr>
                        <m:t>𝒖𝑾</m:t>
                      </m:r>
                      <m:r>
                        <a:rPr lang="en-GB" sz="1400" b="1" i="0">
                          <a:solidFill>
                            <a:schemeClr val="bg1"/>
                          </a:solidFill>
                          <a:latin typeface="Cambria Math" panose="02040503050406030204" pitchFamily="18" charset="0"/>
                        </a:rPr>
                        <m:t> </m:t>
                      </m:r>
                      <m:d>
                        <m:dPr>
                          <m:ctrlPr>
                            <a:rPr lang="en-GB" sz="1400" b="1" i="1">
                              <a:solidFill>
                                <a:schemeClr val="bg1"/>
                              </a:solidFill>
                              <a:latin typeface="Cambria Math" panose="02040503050406030204" pitchFamily="18" charset="0"/>
                            </a:rPr>
                          </m:ctrlPr>
                        </m:dPr>
                        <m:e>
                          <m:r>
                            <a:rPr lang="en-GB" sz="1400" b="1" i="1">
                              <a:solidFill>
                                <a:schemeClr val="bg1"/>
                              </a:solidFill>
                              <a:latin typeface="Cambria Math" panose="02040503050406030204" pitchFamily="18" charset="0"/>
                            </a:rPr>
                            <m:t>𝒊𝒏</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𝑻𝑺𝑴𝑪</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𝒓𝒆𝒔𝒖𝒍𝒕𝒆𝒅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𝒕𝒐</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𝒃𝒆</m:t>
                          </m:r>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𝟐𝟒</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𝟓</m:t>
                          </m:r>
                          <m:r>
                            <a:rPr lang="en-GB" sz="1400" b="1" i="1">
                              <a:solidFill>
                                <a:schemeClr val="bg1"/>
                              </a:solidFill>
                              <a:latin typeface="Cambria Math" panose="02040503050406030204" pitchFamily="18" charset="0"/>
                            </a:rPr>
                            <m:t>𝒖𝑾</m:t>
                          </m:r>
                        </m:e>
                      </m:d>
                      <m:r>
                        <a:rPr lang="en-GB" sz="1400" b="1" i="0">
                          <a:solidFill>
                            <a:schemeClr val="bg1"/>
                          </a:solidFill>
                          <a:latin typeface="Cambria Math" panose="02040503050406030204" pitchFamily="18" charset="0"/>
                        </a:rPr>
                        <m:t> </m:t>
                      </m:r>
                    </m:oMath>
                  </m:oMathPara>
                </a14:m>
                <a:endParaRPr lang="it-IT" sz="14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solidFill>
                            <a:schemeClr val="bg1"/>
                          </a:solidFill>
                          <a:latin typeface="Cambria Math" panose="02040503050406030204" pitchFamily="18" charset="0"/>
                        </a:rPr>
                        <m:t>𝑳𝒐𝒐𝒑</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𝑮𝒂𝒊𝒏</m:t>
                      </m:r>
                      <m:r>
                        <a:rPr lang="en-GB" sz="1400" b="1" i="0">
                          <a:solidFill>
                            <a:schemeClr val="bg1"/>
                          </a:solidFill>
                          <a:latin typeface="Cambria Math" panose="02040503050406030204" pitchFamily="18" charset="0"/>
                        </a:rPr>
                        <m:t> = </m:t>
                      </m:r>
                      <m:r>
                        <a:rPr lang="en-GB" sz="1400" b="1" i="0">
                          <a:solidFill>
                            <a:schemeClr val="bg1"/>
                          </a:solidFill>
                          <a:latin typeface="Cambria Math" panose="02040503050406030204" pitchFamily="18" charset="0"/>
                        </a:rPr>
                        <m:t>𝟒𝟗</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𝟏𝟑</m:t>
                      </m:r>
                      <m:r>
                        <a:rPr lang="en-GB" sz="1400" b="1" i="1">
                          <a:solidFill>
                            <a:schemeClr val="bg1"/>
                          </a:solidFill>
                          <a:latin typeface="Cambria Math" panose="02040503050406030204" pitchFamily="18" charset="0"/>
                        </a:rPr>
                        <m:t>𝒅𝒃</m:t>
                      </m:r>
                      <m:r>
                        <a:rPr lang="en-GB" sz="1400" b="1" i="0">
                          <a:solidFill>
                            <a:schemeClr val="bg1"/>
                          </a:solidFill>
                          <a:latin typeface="Cambria Math" panose="02040503050406030204" pitchFamily="18" charset="0"/>
                        </a:rPr>
                        <m:t> </m:t>
                      </m:r>
                      <m:d>
                        <m:dPr>
                          <m:ctrlPr>
                            <a:rPr lang="en-GB" sz="1400" b="1" i="1">
                              <a:solidFill>
                                <a:schemeClr val="bg1"/>
                              </a:solidFill>
                              <a:latin typeface="Cambria Math" panose="02040503050406030204" pitchFamily="18" charset="0"/>
                            </a:rPr>
                          </m:ctrlPr>
                        </m:dPr>
                        <m:e>
                          <m:r>
                            <a:rPr lang="en-GB" sz="1400" b="1" i="1">
                              <a:solidFill>
                                <a:schemeClr val="bg1"/>
                              </a:solidFill>
                              <a:latin typeface="Cambria Math" panose="02040503050406030204" pitchFamily="18" charset="0"/>
                            </a:rPr>
                            <m:t>𝒊𝒏</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𝑻𝑺𝑴𝑪</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𝒓𝒆𝒔𝒖𝒍𝒕𝒆𝒅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𝒕𝒐</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𝒃𝒆</m:t>
                          </m:r>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𝟒𝟗</m:t>
                          </m:r>
                          <m:r>
                            <a:rPr lang="en-GB" sz="1400" b="1" i="1">
                              <a:solidFill>
                                <a:schemeClr val="bg1"/>
                              </a:solidFill>
                              <a:latin typeface="Cambria Math" panose="02040503050406030204" pitchFamily="18" charset="0"/>
                            </a:rPr>
                            <m:t>𝒅𝒃</m:t>
                          </m:r>
                        </m:e>
                      </m:d>
                      <m:r>
                        <a:rPr lang="en-GB" sz="1400" b="1" i="0">
                          <a:solidFill>
                            <a:schemeClr val="bg1"/>
                          </a:solidFill>
                          <a:latin typeface="Cambria Math" panose="02040503050406030204" pitchFamily="18" charset="0"/>
                        </a:rPr>
                        <m:t> </m:t>
                      </m:r>
                    </m:oMath>
                  </m:oMathPara>
                </a14:m>
                <a:endParaRPr lang="it-IT" sz="14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solidFill>
                            <a:schemeClr val="bg1"/>
                          </a:solidFill>
                          <a:latin typeface="Cambria Math" panose="02040503050406030204" pitchFamily="18" charset="0"/>
                        </a:rPr>
                        <m:t>𝑷𝒉𝒂𝒔𝒆</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𝑴𝒂𝒓𝒈𝒊𝒏</m:t>
                      </m:r>
                      <m:r>
                        <a:rPr lang="en-GB" sz="1400" b="1" i="0">
                          <a:solidFill>
                            <a:schemeClr val="bg1"/>
                          </a:solidFill>
                          <a:latin typeface="Cambria Math" panose="02040503050406030204" pitchFamily="18" charset="0"/>
                        </a:rPr>
                        <m:t> = </m:t>
                      </m:r>
                      <m:r>
                        <a:rPr lang="en-GB" sz="1400" b="1" i="0">
                          <a:solidFill>
                            <a:schemeClr val="bg1"/>
                          </a:solidFill>
                          <a:latin typeface="Cambria Math" panose="02040503050406030204" pitchFamily="18" charset="0"/>
                        </a:rPr>
                        <m:t>𝟔𝟗</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𝟒𝟗</m:t>
                      </m:r>
                      <m:r>
                        <a:rPr lang="en-GB" sz="1400" b="1" i="1">
                          <a:solidFill>
                            <a:schemeClr val="bg1"/>
                          </a:solidFill>
                          <a:latin typeface="Cambria Math" panose="02040503050406030204" pitchFamily="18" charset="0"/>
                        </a:rPr>
                        <m:t>𝒅𝒆𝒈</m:t>
                      </m:r>
                      <m:r>
                        <a:rPr lang="en-GB" sz="1400" b="1" i="0">
                          <a:solidFill>
                            <a:schemeClr val="bg1"/>
                          </a:solidFill>
                          <a:latin typeface="Cambria Math" panose="02040503050406030204" pitchFamily="18" charset="0"/>
                        </a:rPr>
                        <m:t> </m:t>
                      </m:r>
                      <m:d>
                        <m:dPr>
                          <m:ctrlPr>
                            <a:rPr lang="en-GB" sz="1400" b="1" i="1">
                              <a:solidFill>
                                <a:schemeClr val="bg1"/>
                              </a:solidFill>
                              <a:latin typeface="Cambria Math" panose="02040503050406030204" pitchFamily="18" charset="0"/>
                            </a:rPr>
                          </m:ctrlPr>
                        </m:dPr>
                        <m:e>
                          <m:r>
                            <a:rPr lang="en-GB" sz="1400" b="1" i="1">
                              <a:solidFill>
                                <a:schemeClr val="bg1"/>
                              </a:solidFill>
                              <a:latin typeface="Cambria Math" panose="02040503050406030204" pitchFamily="18" charset="0"/>
                            </a:rPr>
                            <m:t>𝒊𝒏</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𝑻𝑺𝑴𝑪</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𝒓𝒆𝒔𝒖𝒍𝒕𝒆𝒅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𝒕𝒐</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𝒃𝒆</m:t>
                          </m:r>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𝟕𝟎</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𝟎</m:t>
                          </m:r>
                          <m:r>
                            <a:rPr lang="en-GB" sz="1400" b="1" i="1">
                              <a:solidFill>
                                <a:schemeClr val="bg1"/>
                              </a:solidFill>
                              <a:latin typeface="Cambria Math" panose="02040503050406030204" pitchFamily="18" charset="0"/>
                            </a:rPr>
                            <m:t>𝒅𝒆𝒈</m:t>
                          </m:r>
                        </m:e>
                      </m:d>
                    </m:oMath>
                  </m:oMathPara>
                </a14:m>
                <a:endParaRPr lang="it-IT" sz="1400" b="1" i="1"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solidFill>
                            <a:schemeClr val="bg1"/>
                          </a:solidFill>
                          <a:latin typeface="Cambria Math" panose="02040503050406030204" pitchFamily="18" charset="0"/>
                        </a:rPr>
                        <m:t>𝑩𝑾𝒄𝒍𝒐𝒔𝒆𝒅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𝒍𝒐𝒐</m:t>
                      </m:r>
                      <m:sSub>
                        <m:sSubPr>
                          <m:ctrlPr>
                            <a:rPr lang="en-GB" sz="1400" b="1" i="1">
                              <a:solidFill>
                                <a:schemeClr val="bg1"/>
                              </a:solidFill>
                              <a:latin typeface="Cambria Math" panose="02040503050406030204" pitchFamily="18" charset="0"/>
                            </a:rPr>
                          </m:ctrlPr>
                        </m:sSubPr>
                        <m:e>
                          <m:r>
                            <a:rPr lang="en-GB" sz="1400" b="1" i="1">
                              <a:solidFill>
                                <a:schemeClr val="bg1"/>
                              </a:solidFill>
                              <a:latin typeface="Cambria Math" panose="02040503050406030204" pitchFamily="18" charset="0"/>
                            </a:rPr>
                            <m:t>𝒑</m:t>
                          </m:r>
                        </m:e>
                        <m:sub>
                          <m:r>
                            <a:rPr lang="en-GB" sz="1400" b="1" i="1">
                              <a:solidFill>
                                <a:schemeClr val="bg1"/>
                              </a:solidFill>
                              <a:latin typeface="Cambria Math" panose="02040503050406030204" pitchFamily="18" charset="0"/>
                            </a:rPr>
                            <m:t>𝒂𝒕</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𝟑</m:t>
                          </m:r>
                          <m:r>
                            <a:rPr lang="en-GB" sz="1400" b="1" i="1">
                              <a:solidFill>
                                <a:schemeClr val="bg1"/>
                              </a:solidFill>
                              <a:latin typeface="Cambria Math" panose="02040503050406030204" pitchFamily="18" charset="0"/>
                            </a:rPr>
                            <m:t>𝒅𝑩</m:t>
                          </m:r>
                        </m:sub>
                      </m:sSub>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𝟏</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𝟖𝟐𝟑𝟓𝟖</m:t>
                      </m:r>
                      <m:r>
                        <a:rPr lang="en-GB" sz="1400" b="1" i="1">
                          <a:solidFill>
                            <a:schemeClr val="bg1"/>
                          </a:solidFill>
                          <a:latin typeface="Cambria Math" panose="02040503050406030204" pitchFamily="18" charset="0"/>
                        </a:rPr>
                        <m:t>𝑴𝑯𝒛</m:t>
                      </m:r>
                      <m:r>
                        <a:rPr lang="en-GB" sz="1400" b="1" i="0">
                          <a:solidFill>
                            <a:schemeClr val="bg1"/>
                          </a:solidFill>
                          <a:latin typeface="Cambria Math" panose="02040503050406030204" pitchFamily="18" charset="0"/>
                        </a:rPr>
                        <m:t> </m:t>
                      </m:r>
                      <m:d>
                        <m:dPr>
                          <m:ctrlPr>
                            <a:rPr lang="en-GB" sz="1400" b="1" i="1">
                              <a:solidFill>
                                <a:schemeClr val="bg1"/>
                              </a:solidFill>
                              <a:latin typeface="Cambria Math" panose="02040503050406030204" pitchFamily="18" charset="0"/>
                            </a:rPr>
                          </m:ctrlPr>
                        </m:dPr>
                        <m:e>
                          <m:r>
                            <a:rPr lang="en-GB" sz="1400" b="1" i="1">
                              <a:solidFill>
                                <a:schemeClr val="bg1"/>
                              </a:solidFill>
                              <a:latin typeface="Cambria Math" panose="02040503050406030204" pitchFamily="18" charset="0"/>
                            </a:rPr>
                            <m:t>𝒊𝒏</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𝑻𝑺𝑴𝑪</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𝒓𝒆𝒔𝒖𝒍𝒕𝒆𝒅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𝒕𝒐</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𝒃𝒆</m:t>
                          </m:r>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𝟏</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𝟖𝟑𝟖𝟒𝟔</m:t>
                          </m:r>
                          <m:r>
                            <a:rPr lang="en-GB" sz="1400" b="1" i="1">
                              <a:solidFill>
                                <a:schemeClr val="bg1"/>
                              </a:solidFill>
                              <a:latin typeface="Cambria Math" panose="02040503050406030204" pitchFamily="18" charset="0"/>
                            </a:rPr>
                            <m:t>𝑴𝑯𝒛</m:t>
                          </m:r>
                        </m:e>
                      </m:d>
                    </m:oMath>
                  </m:oMathPara>
                </a14:m>
                <a:endParaRPr lang="it-IT" sz="1400" b="1" dirty="0">
                  <a:solidFill>
                    <a:schemeClr val="bg1"/>
                  </a:solidFill>
                </a:endParaRPr>
              </a:p>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𝑺</m:t>
                      </m:r>
                      <m:sSub>
                        <m:sSubPr>
                          <m:ctrlP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sSubPr>
                        <m:e>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𝑹</m:t>
                          </m:r>
                        </m:e>
                        <m:sub>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𝑼𝑴𝑪</m:t>
                          </m:r>
                        </m:sub>
                      </m:sSub>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f>
                        <m:fPr>
                          <m:ctrlP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𝟏</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𝟐𝟖𝟏𝟗</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𝑽</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𝟓𝟒𝟖</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𝟏𝟐</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𝒎𝑽</m:t>
                          </m:r>
                        </m:num>
                        <m:den>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𝟏𝟏</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𝟖𝟖𝟏𝟓𝟑</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𝒖𝒔</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𝟏𝟎</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𝟐𝟑𝟔𝟒𝟖</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𝒖𝒎</m:t>
                          </m:r>
                        </m:den>
                      </m:f>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𝟎</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𝟒𝟒𝟔𝟎𝟗𝟖𝟗𝟎𝟐</m:t>
                      </m:r>
                      <m:f>
                        <m:fPr>
                          <m:ctrlP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𝑽</m:t>
                          </m:r>
                        </m:num>
                        <m:den>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𝒖𝒔</m:t>
                          </m:r>
                        </m:den>
                      </m:f>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𝒊𝒏</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𝑻𝑺𝑴𝑪</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𝒓𝒆𝒔𝒖𝒍𝒕𝒆𝒅</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𝒕𝒐</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𝒃𝒆𝑺</m:t>
                      </m:r>
                      <m:sSub>
                        <m:sSubPr>
                          <m:ctrlP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ctrlPr>
                        </m:sSubPr>
                        <m:e>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𝑹</m:t>
                          </m:r>
                        </m:e>
                        <m:sub>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𝑻𝑺𝑴𝑪</m:t>
                          </m:r>
                        </m:sub>
                      </m:sSub>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𝟎</m:t>
                      </m:r>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𝟒𝟖𝟕𝟔𝟐𝟑𝟏𝟗</m:t>
                      </m:r>
                      <m:f>
                        <m:fPr>
                          <m:ctrlP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ctrlPr>
                        </m:fPr>
                        <m:num>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𝑽</m:t>
                          </m:r>
                        </m:num>
                        <m:den>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𝒖𝒔</m:t>
                          </m:r>
                        </m:den>
                      </m:f>
                      <m:r>
                        <a:rPr lang="it-IT" sz="1400" b="1" i="1" smtClean="0">
                          <a:solidFill>
                            <a:schemeClr val="bg1"/>
                          </a:solidFill>
                          <a:latin typeface="Cambria Math" panose="02040503050406030204" pitchFamily="18" charset="0"/>
                          <a:ea typeface="Calibri" panose="020F0502020204030204" pitchFamily="34" charset="0"/>
                          <a:cs typeface="Arial" panose="020B0604020202020204" pitchFamily="34" charset="0"/>
                        </a:rPr>
                        <m:t>)</m:t>
                      </m:r>
                    </m:oMath>
                  </m:oMathPara>
                </a14:m>
                <a:endParaRPr lang="en-GB" sz="14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endParaRPr lang="en-GB" sz="1400" b="1" dirty="0">
                  <a:solidFill>
                    <a:schemeClr val="bg1"/>
                  </a:solidFill>
                </a:endParaRPr>
              </a:p>
            </p:txBody>
          </p:sp>
        </mc:Choice>
        <mc:Fallback xmlns="">
          <p:sp>
            <p:nvSpPr>
              <p:cNvPr id="74" name="CasellaDiTesto 73">
                <a:extLst>
                  <a:ext uri="{FF2B5EF4-FFF2-40B4-BE49-F238E27FC236}">
                    <a16:creationId xmlns:a16="http://schemas.microsoft.com/office/drawing/2014/main" id="{A9E0B636-630D-8E3F-40AC-1D67A992EAFC}"/>
                  </a:ext>
                </a:extLst>
              </p:cNvPr>
              <p:cNvSpPr txBox="1">
                <a:spLocks noRot="1" noChangeAspect="1" noMove="1" noResize="1" noEditPoints="1" noAdjustHandles="1" noChangeArrowheads="1" noChangeShapeType="1" noTextEdit="1"/>
              </p:cNvSpPr>
              <p:nvPr/>
            </p:nvSpPr>
            <p:spPr>
              <a:xfrm>
                <a:off x="-1201250" y="9719038"/>
                <a:ext cx="15090889" cy="1709955"/>
              </a:xfrm>
              <a:prstGeom prst="rect">
                <a:avLst/>
              </a:prstGeom>
              <a:blipFill>
                <a:blip r:embed="rId4"/>
                <a:stretch>
                  <a:fillRect/>
                </a:stretch>
              </a:blipFill>
            </p:spPr>
            <p:txBody>
              <a:bodyPr/>
              <a:lstStyle/>
              <a:p>
                <a:r>
                  <a:rPr lang="en-GB">
                    <a:noFill/>
                  </a:rPr>
                  <a:t> </a:t>
                </a:r>
              </a:p>
            </p:txBody>
          </p:sp>
        </mc:Fallback>
      </mc:AlternateContent>
      <p:grpSp>
        <p:nvGrpSpPr>
          <p:cNvPr id="77" name="Gruppo 76">
            <a:extLst>
              <a:ext uri="{FF2B5EF4-FFF2-40B4-BE49-F238E27FC236}">
                <a16:creationId xmlns:a16="http://schemas.microsoft.com/office/drawing/2014/main" id="{A0CF70C9-2BC2-7873-7F3C-FCCBE2305BDE}"/>
              </a:ext>
            </a:extLst>
          </p:cNvPr>
          <p:cNvGrpSpPr/>
          <p:nvPr/>
        </p:nvGrpSpPr>
        <p:grpSpPr>
          <a:xfrm>
            <a:off x="-34092477" y="3079326"/>
            <a:ext cx="29815772" cy="3891361"/>
            <a:chOff x="0" y="2972380"/>
            <a:chExt cx="29815772" cy="3891361"/>
          </a:xfrm>
        </p:grpSpPr>
        <p:grpSp>
          <p:nvGrpSpPr>
            <p:cNvPr id="73" name="Gruppo 72">
              <a:extLst>
                <a:ext uri="{FF2B5EF4-FFF2-40B4-BE49-F238E27FC236}">
                  <a16:creationId xmlns:a16="http://schemas.microsoft.com/office/drawing/2014/main" id="{3E5B60A2-ACF0-A145-6125-485AF81DE7F3}"/>
                </a:ext>
              </a:extLst>
            </p:cNvPr>
            <p:cNvGrpSpPr/>
            <p:nvPr/>
          </p:nvGrpSpPr>
          <p:grpSpPr>
            <a:xfrm>
              <a:off x="0" y="2972380"/>
              <a:ext cx="29815772" cy="3891361"/>
              <a:chOff x="-6675530" y="7137722"/>
              <a:chExt cx="29815772" cy="3891361"/>
            </a:xfrm>
          </p:grpSpPr>
          <p:pic>
            <p:nvPicPr>
              <p:cNvPr id="68" name="Immagine 67">
                <a:extLst>
                  <a:ext uri="{FF2B5EF4-FFF2-40B4-BE49-F238E27FC236}">
                    <a16:creationId xmlns:a16="http://schemas.microsoft.com/office/drawing/2014/main" id="{E6E405AC-1953-74E6-5C1C-1B780DD37C5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75530" y="7137724"/>
                <a:ext cx="10109142" cy="3891359"/>
              </a:xfrm>
              <a:prstGeom prst="rect">
                <a:avLst/>
              </a:prstGeom>
              <a:noFill/>
              <a:ln>
                <a:noFill/>
              </a:ln>
            </p:spPr>
          </p:pic>
          <p:pic>
            <p:nvPicPr>
              <p:cNvPr id="71" name="Immagine 70">
                <a:extLst>
                  <a:ext uri="{FF2B5EF4-FFF2-40B4-BE49-F238E27FC236}">
                    <a16:creationId xmlns:a16="http://schemas.microsoft.com/office/drawing/2014/main" id="{57E7D921-96C4-8ADA-DD70-1B8C1B017F4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33612" y="7137722"/>
                <a:ext cx="10441236" cy="3891359"/>
              </a:xfrm>
              <a:prstGeom prst="rect">
                <a:avLst/>
              </a:prstGeom>
              <a:noFill/>
              <a:ln>
                <a:noFill/>
              </a:ln>
            </p:spPr>
          </p:pic>
          <p:pic>
            <p:nvPicPr>
              <p:cNvPr id="72" name="Immagine 71">
                <a:extLst>
                  <a:ext uri="{FF2B5EF4-FFF2-40B4-BE49-F238E27FC236}">
                    <a16:creationId xmlns:a16="http://schemas.microsoft.com/office/drawing/2014/main" id="{B72A7908-D135-9A57-4534-C026DCE290D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874847" y="7137722"/>
                <a:ext cx="9265395" cy="3891358"/>
              </a:xfrm>
              <a:prstGeom prst="rect">
                <a:avLst/>
              </a:prstGeom>
              <a:noFill/>
              <a:ln>
                <a:noFill/>
              </a:ln>
            </p:spPr>
          </p:pic>
        </p:grpSp>
        <p:sp>
          <p:nvSpPr>
            <p:cNvPr id="75" name="Fumetto: rettangolo 74">
              <a:extLst>
                <a:ext uri="{FF2B5EF4-FFF2-40B4-BE49-F238E27FC236}">
                  <a16:creationId xmlns:a16="http://schemas.microsoft.com/office/drawing/2014/main" id="{94FA5C38-0415-5456-C76C-A9CAD77E39EF}"/>
                </a:ext>
              </a:extLst>
            </p:cNvPr>
            <p:cNvSpPr/>
            <p:nvPr/>
          </p:nvSpPr>
          <p:spPr>
            <a:xfrm>
              <a:off x="356995" y="5712015"/>
              <a:ext cx="2161576" cy="987487"/>
            </a:xfrm>
            <a:prstGeom prst="wedgeRectCallout">
              <a:avLst>
                <a:gd name="adj1" fmla="val -32046"/>
                <a:gd name="adj2" fmla="val -97965"/>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Arial" panose="020B0604020202020204" pitchFamily="34" charset="0"/>
                </a:rPr>
                <a:t> </a:t>
              </a:r>
            </a:p>
          </p:txBody>
        </p:sp>
        <p:pic>
          <p:nvPicPr>
            <p:cNvPr id="76" name="Immagine 75">
              <a:extLst>
                <a:ext uri="{FF2B5EF4-FFF2-40B4-BE49-F238E27FC236}">
                  <a16:creationId xmlns:a16="http://schemas.microsoft.com/office/drawing/2014/main" id="{ECF0F271-D24C-5764-C9E3-05FD081F2982}"/>
                </a:ext>
              </a:extLst>
            </p:cNvPr>
            <p:cNvPicPr>
              <a:picLocks noChangeAspect="1"/>
            </p:cNvPicPr>
            <p:nvPr/>
          </p:nvPicPr>
          <p:blipFill rotWithShape="1">
            <a:blip r:embed="rId8">
              <a:extLst>
                <a:ext uri="{28A0092B-C50C-407E-A947-70E740481C1C}">
                  <a14:useLocalDpi xmlns:a14="http://schemas.microsoft.com/office/drawing/2010/main" val="0"/>
                </a:ext>
              </a:extLst>
            </a:blip>
            <a:srcRect t="4767"/>
            <a:stretch/>
          </p:blipFill>
          <p:spPr bwMode="auto">
            <a:xfrm>
              <a:off x="379854" y="5779324"/>
              <a:ext cx="2065447" cy="780789"/>
            </a:xfrm>
            <a:prstGeom prst="rect">
              <a:avLst/>
            </a:prstGeom>
            <a:ln>
              <a:noFill/>
            </a:ln>
            <a:extLst>
              <a:ext uri="{53640926-AAD7-44D8-BBD7-CCE9431645EC}">
                <a14:shadowObscured xmlns:a14="http://schemas.microsoft.com/office/drawing/2010/main"/>
              </a:ext>
            </a:extLst>
          </p:spPr>
        </p:pic>
      </p:grpSp>
      <p:pic>
        <p:nvPicPr>
          <p:cNvPr id="2" name="Immagine 1">
            <a:extLst>
              <a:ext uri="{FF2B5EF4-FFF2-40B4-BE49-F238E27FC236}">
                <a16:creationId xmlns:a16="http://schemas.microsoft.com/office/drawing/2014/main" id="{759D93CD-83B8-1BEC-461F-EB673F6EC71A}"/>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847704" y="745753"/>
            <a:ext cx="7159868" cy="5928918"/>
          </a:xfrm>
          <a:prstGeom prst="rect">
            <a:avLst/>
          </a:prstGeom>
          <a:noFill/>
          <a:ln>
            <a:noFill/>
          </a:ln>
        </p:spPr>
      </p:pic>
      <p:sp>
        <p:nvSpPr>
          <p:cNvPr id="3" name="CasellaDiTesto 2">
            <a:extLst>
              <a:ext uri="{FF2B5EF4-FFF2-40B4-BE49-F238E27FC236}">
                <a16:creationId xmlns:a16="http://schemas.microsoft.com/office/drawing/2014/main" id="{DEF5BE92-9ABC-A4F1-39E8-618E47C66306}"/>
              </a:ext>
            </a:extLst>
          </p:cNvPr>
          <p:cNvSpPr txBox="1"/>
          <p:nvPr/>
        </p:nvSpPr>
        <p:spPr>
          <a:xfrm>
            <a:off x="9390940" y="1666378"/>
            <a:ext cx="877163" cy="477054"/>
          </a:xfrm>
          <a:prstGeom prst="rect">
            <a:avLst/>
          </a:prstGeom>
          <a:noFill/>
        </p:spPr>
        <p:txBody>
          <a:bodyPr wrap="none" rtlCol="0">
            <a:spAutoFit/>
          </a:bodyPr>
          <a:lstStyle/>
          <a:p>
            <a:r>
              <a:rPr lang="it-IT" sz="2500" b="1" dirty="0">
                <a:solidFill>
                  <a:schemeClr val="bg1"/>
                </a:solidFill>
              </a:rPr>
              <a:t>DRC</a:t>
            </a:r>
            <a:endParaRPr lang="en-GB" sz="2500" b="1" dirty="0">
              <a:solidFill>
                <a:schemeClr val="bg1"/>
              </a:solidFill>
            </a:endParaRPr>
          </a:p>
        </p:txBody>
      </p:sp>
      <p:sp>
        <p:nvSpPr>
          <p:cNvPr id="4" name="CasellaDiTesto 3">
            <a:extLst>
              <a:ext uri="{FF2B5EF4-FFF2-40B4-BE49-F238E27FC236}">
                <a16:creationId xmlns:a16="http://schemas.microsoft.com/office/drawing/2014/main" id="{323EA03D-CCD4-FE89-949A-E386B4D120CE}"/>
              </a:ext>
            </a:extLst>
          </p:cNvPr>
          <p:cNvSpPr txBox="1"/>
          <p:nvPr/>
        </p:nvSpPr>
        <p:spPr>
          <a:xfrm>
            <a:off x="9446749" y="3045670"/>
            <a:ext cx="782843" cy="477054"/>
          </a:xfrm>
          <a:prstGeom prst="rect">
            <a:avLst/>
          </a:prstGeom>
          <a:noFill/>
        </p:spPr>
        <p:txBody>
          <a:bodyPr wrap="none" rtlCol="0">
            <a:spAutoFit/>
          </a:bodyPr>
          <a:lstStyle/>
          <a:p>
            <a:r>
              <a:rPr lang="it-IT" sz="2500" b="1" dirty="0">
                <a:solidFill>
                  <a:schemeClr val="bg1"/>
                </a:solidFill>
              </a:rPr>
              <a:t>LVS</a:t>
            </a:r>
            <a:endParaRPr lang="en-GB" sz="2500" b="1" dirty="0">
              <a:solidFill>
                <a:schemeClr val="bg1"/>
              </a:solidFill>
            </a:endParaRPr>
          </a:p>
        </p:txBody>
      </p:sp>
      <p:sp>
        <p:nvSpPr>
          <p:cNvPr id="8" name="Frame 17">
            <a:extLst>
              <a:ext uri="{FF2B5EF4-FFF2-40B4-BE49-F238E27FC236}">
                <a16:creationId xmlns:a16="http://schemas.microsoft.com/office/drawing/2014/main" id="{B5F39634-977A-85E9-55F2-8145A5871DB8}"/>
              </a:ext>
            </a:extLst>
          </p:cNvPr>
          <p:cNvSpPr/>
          <p:nvPr/>
        </p:nvSpPr>
        <p:spPr>
          <a:xfrm>
            <a:off x="10414047" y="1324218"/>
            <a:ext cx="846236" cy="903141"/>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64" name="Frame 17">
            <a:extLst>
              <a:ext uri="{FF2B5EF4-FFF2-40B4-BE49-F238E27FC236}">
                <a16:creationId xmlns:a16="http://schemas.microsoft.com/office/drawing/2014/main" id="{590E8099-DAFD-7522-473A-9ADEFA14729A}"/>
              </a:ext>
            </a:extLst>
          </p:cNvPr>
          <p:cNvSpPr/>
          <p:nvPr/>
        </p:nvSpPr>
        <p:spPr>
          <a:xfrm>
            <a:off x="10417978" y="2703413"/>
            <a:ext cx="846236" cy="903141"/>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65" name="Graphic 2">
            <a:extLst>
              <a:ext uri="{FF2B5EF4-FFF2-40B4-BE49-F238E27FC236}">
                <a16:creationId xmlns:a16="http://schemas.microsoft.com/office/drawing/2014/main" id="{959CD793-39A8-8B2F-C38A-8DCF67DF8BCB}"/>
              </a:ext>
            </a:extLst>
          </p:cNvPr>
          <p:cNvGrpSpPr/>
          <p:nvPr/>
        </p:nvGrpSpPr>
        <p:grpSpPr>
          <a:xfrm>
            <a:off x="223199" y="159385"/>
            <a:ext cx="530780" cy="894335"/>
            <a:chOff x="8544795" y="2061601"/>
            <a:chExt cx="2445520" cy="4313293"/>
          </a:xfrm>
        </p:grpSpPr>
        <p:sp>
          <p:nvSpPr>
            <p:cNvPr id="66" name="Freeform: Shape 203">
              <a:extLst>
                <a:ext uri="{FF2B5EF4-FFF2-40B4-BE49-F238E27FC236}">
                  <a16:creationId xmlns:a16="http://schemas.microsoft.com/office/drawing/2014/main" id="{E5E651EE-6DFF-B1E8-8845-45F156C85B64}"/>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7" name="Freeform: Shape 204">
              <a:extLst>
                <a:ext uri="{FF2B5EF4-FFF2-40B4-BE49-F238E27FC236}">
                  <a16:creationId xmlns:a16="http://schemas.microsoft.com/office/drawing/2014/main" id="{1BE200A4-7B97-CDA4-E1F8-A92111E79335}"/>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9" name="Freeform: Shape 205">
              <a:extLst>
                <a:ext uri="{FF2B5EF4-FFF2-40B4-BE49-F238E27FC236}">
                  <a16:creationId xmlns:a16="http://schemas.microsoft.com/office/drawing/2014/main" id="{645ABC47-E7EB-0AC7-A23A-F80876983C8E}"/>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25</a:t>
              </a:r>
            </a:p>
          </p:txBody>
        </p:sp>
        <p:sp>
          <p:nvSpPr>
            <p:cNvPr id="70" name="Freeform: Shape 206">
              <a:extLst>
                <a:ext uri="{FF2B5EF4-FFF2-40B4-BE49-F238E27FC236}">
                  <a16:creationId xmlns:a16="http://schemas.microsoft.com/office/drawing/2014/main" id="{6B84C061-F7DE-59E2-988E-C693170A9966}"/>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41014264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63" name="Modello 3D 62" descr="Transistor">
                <a:extLst>
                  <a:ext uri="{FF2B5EF4-FFF2-40B4-BE49-F238E27FC236}">
                    <a16:creationId xmlns:a16="http://schemas.microsoft.com/office/drawing/2014/main" id="{9FE93EDB-8AE1-DE11-75EC-08F654F5C4EE}"/>
                  </a:ext>
                </a:extLst>
              </p:cNvPr>
              <p:cNvGraphicFramePr>
                <a:graphicFrameLocks noChangeAspect="1"/>
              </p:cNvGraphicFramePr>
              <p:nvPr>
                <p:extLst>
                  <p:ext uri="{D42A27DB-BD31-4B8C-83A1-F6EECF244321}">
                    <p14:modId xmlns:p14="http://schemas.microsoft.com/office/powerpoint/2010/main" val="2726980546"/>
                  </p:ext>
                </p:extLst>
              </p:nvPr>
            </p:nvGraphicFramePr>
            <p:xfrm>
              <a:off x="278778" y="1197998"/>
              <a:ext cx="1818698" cy="5608450"/>
            </p:xfrm>
            <a:graphic>
              <a:graphicData uri="http://schemas.microsoft.com/office/drawing/2017/model3d">
                <am3d:model3d r:embed="rId2">
                  <am3d:spPr>
                    <a:xfrm>
                      <a:off x="0" y="0"/>
                      <a:ext cx="1818698" cy="5608450"/>
                    </a:xfrm>
                    <a:prstGeom prst="rect">
                      <a:avLst/>
                    </a:prstGeom>
                  </am3d:spPr>
                  <am3d:camera>
                    <am3d:pos x="0" y="0" z="48994109"/>
                    <am3d:up dx="0" dy="36000000" dz="0"/>
                    <am3d:lookAt x="0" y="0" z="0"/>
                    <am3d:perspective fov="2700000"/>
                  </am3d:camera>
                  <am3d:trans>
                    <am3d:meterPerModelUnit n="44444442" d="1000000"/>
                    <am3d:preTrans dx="0" dy="-2194794" dz="0"/>
                    <am3d:scale>
                      <am3d:sx n="1000000" d="1000000"/>
                      <am3d:sy n="1000000" d="1000000"/>
                      <am3d:sz n="1000000" d="1000000"/>
                    </am3d:scale>
                    <am3d:rot ax="8479299" ay="-1011880" az="-10015516"/>
                    <am3d:postTrans dx="0" dy="0" dz="0"/>
                  </am3d:trans>
                  <am3d:raster rName="Office3DRenderer" rVer="16.0.8326">
                    <am3d:blip r:embed="rId3"/>
                  </am3d:raster>
                  <am3d:objViewport viewportSz="570366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3" name="Modello 3D 62" descr="Transistor">
                <a:extLst>
                  <a:ext uri="{FF2B5EF4-FFF2-40B4-BE49-F238E27FC236}">
                    <a16:creationId xmlns:a16="http://schemas.microsoft.com/office/drawing/2014/main" id="{9FE93EDB-8AE1-DE11-75EC-08F654F5C4EE}"/>
                  </a:ext>
                </a:extLst>
              </p:cNvPr>
              <p:cNvPicPr>
                <a:picLocks noGrp="1" noRot="1" noChangeAspect="1" noMove="1" noResize="1" noEditPoints="1" noAdjustHandles="1" noChangeArrowheads="1" noChangeShapeType="1" noCrop="1"/>
              </p:cNvPicPr>
              <p:nvPr/>
            </p:nvPicPr>
            <p:blipFill>
              <a:blip r:embed="rId3"/>
              <a:stretch>
                <a:fillRect/>
              </a:stretch>
            </p:blipFill>
            <p:spPr>
              <a:xfrm>
                <a:off x="278778" y="1197998"/>
                <a:ext cx="1818698" cy="5608450"/>
              </a:xfrm>
              <a:prstGeom prst="rect">
                <a:avLst/>
              </a:prstGeom>
            </p:spPr>
          </p:pic>
        </mc:Fallback>
      </mc:AlternateContent>
      <p:grpSp>
        <p:nvGrpSpPr>
          <p:cNvPr id="9" name="Group 72">
            <a:extLst>
              <a:ext uri="{FF2B5EF4-FFF2-40B4-BE49-F238E27FC236}">
                <a16:creationId xmlns:a16="http://schemas.microsoft.com/office/drawing/2014/main" id="{64EE369C-2145-D452-43C5-245ABFDA30A9}"/>
              </a:ext>
            </a:extLst>
          </p:cNvPr>
          <p:cNvGrpSpPr/>
          <p:nvPr/>
        </p:nvGrpSpPr>
        <p:grpSpPr>
          <a:xfrm rot="4833233">
            <a:off x="13554841" y="3634853"/>
            <a:ext cx="5079769" cy="4292108"/>
            <a:chOff x="529632" y="1735015"/>
            <a:chExt cx="5452397" cy="4606957"/>
          </a:xfrm>
        </p:grpSpPr>
        <p:sp>
          <p:nvSpPr>
            <p:cNvPr id="10" name="Freeform: Shape 3">
              <a:extLst>
                <a:ext uri="{FF2B5EF4-FFF2-40B4-BE49-F238E27FC236}">
                  <a16:creationId xmlns:a16="http://schemas.microsoft.com/office/drawing/2014/main" id="{7E541516-5F3C-9355-783E-40F802125F7A}"/>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11" name="Freeform: Shape 4">
              <a:extLst>
                <a:ext uri="{FF2B5EF4-FFF2-40B4-BE49-F238E27FC236}">
                  <a16:creationId xmlns:a16="http://schemas.microsoft.com/office/drawing/2014/main" id="{21D462BA-0ABA-CEEA-8AEE-2687BDA36ACD}"/>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12" name="Freeform: Shape 51">
              <a:extLst>
                <a:ext uri="{FF2B5EF4-FFF2-40B4-BE49-F238E27FC236}">
                  <a16:creationId xmlns:a16="http://schemas.microsoft.com/office/drawing/2014/main" id="{078F228A-7161-3BBB-3152-74FC210C2636}"/>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13" name="Freeform: Shape 52">
              <a:extLst>
                <a:ext uri="{FF2B5EF4-FFF2-40B4-BE49-F238E27FC236}">
                  <a16:creationId xmlns:a16="http://schemas.microsoft.com/office/drawing/2014/main" id="{C5F950BA-DDD6-87A5-4803-C0D1CAC63F84}"/>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14" name="Group 56">
              <a:extLst>
                <a:ext uri="{FF2B5EF4-FFF2-40B4-BE49-F238E27FC236}">
                  <a16:creationId xmlns:a16="http://schemas.microsoft.com/office/drawing/2014/main" id="{3D9EAFA9-C78D-0988-1F90-7CFF102D856B}"/>
                </a:ext>
              </a:extLst>
            </p:cNvPr>
            <p:cNvGrpSpPr/>
            <p:nvPr/>
          </p:nvGrpSpPr>
          <p:grpSpPr>
            <a:xfrm>
              <a:off x="575753" y="1783904"/>
              <a:ext cx="5287780" cy="4558068"/>
              <a:chOff x="575753" y="1783904"/>
              <a:chExt cx="5287780" cy="4558068"/>
            </a:xfrm>
            <a:solidFill>
              <a:schemeClr val="accent3"/>
            </a:solidFill>
          </p:grpSpPr>
          <p:sp>
            <p:nvSpPr>
              <p:cNvPr id="15" name="Freeform: Shape 5">
                <a:extLst>
                  <a:ext uri="{FF2B5EF4-FFF2-40B4-BE49-F238E27FC236}">
                    <a16:creationId xmlns:a16="http://schemas.microsoft.com/office/drawing/2014/main" id="{EB735092-E6FD-E740-4B58-4FA04366764F}"/>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16" name="Freeform: Shape 6">
                <a:extLst>
                  <a:ext uri="{FF2B5EF4-FFF2-40B4-BE49-F238E27FC236}">
                    <a16:creationId xmlns:a16="http://schemas.microsoft.com/office/drawing/2014/main" id="{DBD377E4-6BB3-3556-7B27-523B3873028E}"/>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7" name="Freeform: Shape 7">
                <a:extLst>
                  <a:ext uri="{FF2B5EF4-FFF2-40B4-BE49-F238E27FC236}">
                    <a16:creationId xmlns:a16="http://schemas.microsoft.com/office/drawing/2014/main" id="{01C67403-AD68-A2BC-9D7B-E5BD5CA19CE6}"/>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8" name="Freeform: Shape 8">
                <a:extLst>
                  <a:ext uri="{FF2B5EF4-FFF2-40B4-BE49-F238E27FC236}">
                    <a16:creationId xmlns:a16="http://schemas.microsoft.com/office/drawing/2014/main" id="{F4A1B0C1-96B1-C92B-C70C-DA2CB22AF4E7}"/>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9" name="Freeform: Shape 9">
                <a:extLst>
                  <a:ext uri="{FF2B5EF4-FFF2-40B4-BE49-F238E27FC236}">
                    <a16:creationId xmlns:a16="http://schemas.microsoft.com/office/drawing/2014/main" id="{244C7758-765A-B6B2-246A-CFED2A7BCE08}"/>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20" name="Freeform: Shape 10">
                <a:extLst>
                  <a:ext uri="{FF2B5EF4-FFF2-40B4-BE49-F238E27FC236}">
                    <a16:creationId xmlns:a16="http://schemas.microsoft.com/office/drawing/2014/main" id="{EE7A5A81-12A9-FA33-DDC5-06FB0AAE2432}"/>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21" name="Freeform: Shape 11">
                <a:extLst>
                  <a:ext uri="{FF2B5EF4-FFF2-40B4-BE49-F238E27FC236}">
                    <a16:creationId xmlns:a16="http://schemas.microsoft.com/office/drawing/2014/main" id="{38DDFAFC-0436-A45C-B3D2-92123B31A121}"/>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22" name="Freeform: Shape 12">
                <a:extLst>
                  <a:ext uri="{FF2B5EF4-FFF2-40B4-BE49-F238E27FC236}">
                    <a16:creationId xmlns:a16="http://schemas.microsoft.com/office/drawing/2014/main" id="{70956232-6CB3-D674-3746-01938183E505}"/>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7C5518DD-C5CD-D1D4-D6E4-9214D2363DE6}"/>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24" name="Freeform: Shape 14">
                <a:extLst>
                  <a:ext uri="{FF2B5EF4-FFF2-40B4-BE49-F238E27FC236}">
                    <a16:creationId xmlns:a16="http://schemas.microsoft.com/office/drawing/2014/main" id="{65C83748-18F3-8CC8-5939-93098C154FF5}"/>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25" name="Freeform: Shape 15">
                <a:extLst>
                  <a:ext uri="{FF2B5EF4-FFF2-40B4-BE49-F238E27FC236}">
                    <a16:creationId xmlns:a16="http://schemas.microsoft.com/office/drawing/2014/main" id="{F36A5274-902C-3E5C-ADA5-B980F41B7830}"/>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26" name="Freeform: Shape 16">
                <a:extLst>
                  <a:ext uri="{FF2B5EF4-FFF2-40B4-BE49-F238E27FC236}">
                    <a16:creationId xmlns:a16="http://schemas.microsoft.com/office/drawing/2014/main" id="{C4D695C9-DD47-AC8C-2C33-4A1380DFA20B}"/>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27" name="Freeform: Shape 17">
                <a:extLst>
                  <a:ext uri="{FF2B5EF4-FFF2-40B4-BE49-F238E27FC236}">
                    <a16:creationId xmlns:a16="http://schemas.microsoft.com/office/drawing/2014/main" id="{5E760A19-EFF5-6D20-36CC-48E4B469D359}"/>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28" name="Freeform: Shape 18">
                <a:extLst>
                  <a:ext uri="{FF2B5EF4-FFF2-40B4-BE49-F238E27FC236}">
                    <a16:creationId xmlns:a16="http://schemas.microsoft.com/office/drawing/2014/main" id="{C47019C3-2660-2E5C-0897-466139ACFF5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9" name="Freeform: Shape 19">
                <a:extLst>
                  <a:ext uri="{FF2B5EF4-FFF2-40B4-BE49-F238E27FC236}">
                    <a16:creationId xmlns:a16="http://schemas.microsoft.com/office/drawing/2014/main" id="{36EEE341-6DEF-D45F-053E-762178333A28}"/>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30" name="Freeform: Shape 20">
                <a:extLst>
                  <a:ext uri="{FF2B5EF4-FFF2-40B4-BE49-F238E27FC236}">
                    <a16:creationId xmlns:a16="http://schemas.microsoft.com/office/drawing/2014/main" id="{C4C0FDC1-BB84-488B-7592-C20E31AF38B7}"/>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31" name="Freeform: Shape 21">
                <a:extLst>
                  <a:ext uri="{FF2B5EF4-FFF2-40B4-BE49-F238E27FC236}">
                    <a16:creationId xmlns:a16="http://schemas.microsoft.com/office/drawing/2014/main" id="{4B2E80D4-8EDE-670F-1992-D57A3EBDB40A}"/>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32" name="Freeform: Shape 22">
                <a:extLst>
                  <a:ext uri="{FF2B5EF4-FFF2-40B4-BE49-F238E27FC236}">
                    <a16:creationId xmlns:a16="http://schemas.microsoft.com/office/drawing/2014/main" id="{CEDB6D7E-1E82-9B1B-323B-14A5837560BE}"/>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33" name="Freeform: Shape 23">
                <a:extLst>
                  <a:ext uri="{FF2B5EF4-FFF2-40B4-BE49-F238E27FC236}">
                    <a16:creationId xmlns:a16="http://schemas.microsoft.com/office/drawing/2014/main" id="{96D55C3B-ACEB-FBFB-AD24-CD1140B38EC0}"/>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34" name="Freeform: Shape 24">
                <a:extLst>
                  <a:ext uri="{FF2B5EF4-FFF2-40B4-BE49-F238E27FC236}">
                    <a16:creationId xmlns:a16="http://schemas.microsoft.com/office/drawing/2014/main" id="{FFDCD2A9-8B94-4AFC-EA33-F36F3DEFC6B4}"/>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35" name="Freeform: Shape 25">
                <a:extLst>
                  <a:ext uri="{FF2B5EF4-FFF2-40B4-BE49-F238E27FC236}">
                    <a16:creationId xmlns:a16="http://schemas.microsoft.com/office/drawing/2014/main" id="{78725F79-5FF0-C7BB-A781-401EF046BC97}"/>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36" name="Freeform: Shape 26">
                <a:extLst>
                  <a:ext uri="{FF2B5EF4-FFF2-40B4-BE49-F238E27FC236}">
                    <a16:creationId xmlns:a16="http://schemas.microsoft.com/office/drawing/2014/main" id="{73043EB2-6222-84BF-8378-7E4130577971}"/>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7" name="Freeform: Shape 27">
                <a:extLst>
                  <a:ext uri="{FF2B5EF4-FFF2-40B4-BE49-F238E27FC236}">
                    <a16:creationId xmlns:a16="http://schemas.microsoft.com/office/drawing/2014/main" id="{42E6272C-602A-A8F3-FA8F-65F6CC8E72B8}"/>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38" name="Freeform: Shape 28">
                <a:extLst>
                  <a:ext uri="{FF2B5EF4-FFF2-40B4-BE49-F238E27FC236}">
                    <a16:creationId xmlns:a16="http://schemas.microsoft.com/office/drawing/2014/main" id="{B640E424-1B1A-1DD3-AA71-4CCA47B10535}"/>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9" name="Freeform: Shape 29">
                <a:extLst>
                  <a:ext uri="{FF2B5EF4-FFF2-40B4-BE49-F238E27FC236}">
                    <a16:creationId xmlns:a16="http://schemas.microsoft.com/office/drawing/2014/main" id="{81ACA42B-301D-5F9F-4ED4-866F3C044505}"/>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40" name="Freeform: Shape 30">
                <a:extLst>
                  <a:ext uri="{FF2B5EF4-FFF2-40B4-BE49-F238E27FC236}">
                    <a16:creationId xmlns:a16="http://schemas.microsoft.com/office/drawing/2014/main" id="{00F7E1CE-AB61-5356-1159-898F4B0A6116}"/>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41" name="Freeform: Shape 31">
                <a:extLst>
                  <a:ext uri="{FF2B5EF4-FFF2-40B4-BE49-F238E27FC236}">
                    <a16:creationId xmlns:a16="http://schemas.microsoft.com/office/drawing/2014/main" id="{B6420ABE-23F4-CF06-7EFB-83E5AA1E4067}"/>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42" name="Freeform: Shape 32">
                <a:extLst>
                  <a:ext uri="{FF2B5EF4-FFF2-40B4-BE49-F238E27FC236}">
                    <a16:creationId xmlns:a16="http://schemas.microsoft.com/office/drawing/2014/main" id="{3E0DDC30-3393-E994-3892-2C16E13658D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43" name="Freeform: Shape 33">
                <a:extLst>
                  <a:ext uri="{FF2B5EF4-FFF2-40B4-BE49-F238E27FC236}">
                    <a16:creationId xmlns:a16="http://schemas.microsoft.com/office/drawing/2014/main" id="{19A39E42-1C16-FA98-F98D-0249E3159975}"/>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44" name="Freeform: Shape 34">
                <a:extLst>
                  <a:ext uri="{FF2B5EF4-FFF2-40B4-BE49-F238E27FC236}">
                    <a16:creationId xmlns:a16="http://schemas.microsoft.com/office/drawing/2014/main" id="{F8391117-1624-88AD-4BD1-7F9F3698BE53}"/>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45" name="Freeform: Shape 35">
                <a:extLst>
                  <a:ext uri="{FF2B5EF4-FFF2-40B4-BE49-F238E27FC236}">
                    <a16:creationId xmlns:a16="http://schemas.microsoft.com/office/drawing/2014/main" id="{F427D984-ECFA-E598-5D5B-BFC2042323E1}"/>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36">
                <a:extLst>
                  <a:ext uri="{FF2B5EF4-FFF2-40B4-BE49-F238E27FC236}">
                    <a16:creationId xmlns:a16="http://schemas.microsoft.com/office/drawing/2014/main" id="{F4F9A01C-9231-6C78-E06A-B5BFFCBCCA7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47" name="Freeform: Shape 37">
                <a:extLst>
                  <a:ext uri="{FF2B5EF4-FFF2-40B4-BE49-F238E27FC236}">
                    <a16:creationId xmlns:a16="http://schemas.microsoft.com/office/drawing/2014/main" id="{9D8982FF-B425-0B66-B125-C1E9484ED812}"/>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38">
                <a:extLst>
                  <a:ext uri="{FF2B5EF4-FFF2-40B4-BE49-F238E27FC236}">
                    <a16:creationId xmlns:a16="http://schemas.microsoft.com/office/drawing/2014/main" id="{087EE1D0-2C5C-4B78-2A5C-89BF42B2401E}"/>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39">
                <a:extLst>
                  <a:ext uri="{FF2B5EF4-FFF2-40B4-BE49-F238E27FC236}">
                    <a16:creationId xmlns:a16="http://schemas.microsoft.com/office/drawing/2014/main" id="{18769E52-9A8C-6003-6137-7B6BBAA0DE13}"/>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0" name="Freeform: Shape 40">
                <a:extLst>
                  <a:ext uri="{FF2B5EF4-FFF2-40B4-BE49-F238E27FC236}">
                    <a16:creationId xmlns:a16="http://schemas.microsoft.com/office/drawing/2014/main" id="{0D906696-C678-D22A-5C5B-BA534D7EDBDD}"/>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51" name="Freeform: Shape 41">
                <a:extLst>
                  <a:ext uri="{FF2B5EF4-FFF2-40B4-BE49-F238E27FC236}">
                    <a16:creationId xmlns:a16="http://schemas.microsoft.com/office/drawing/2014/main" id="{65EC74C2-3C24-B32B-7E66-5FD3ABF0FB26}"/>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52" name="Freeform: Shape 42">
                <a:extLst>
                  <a:ext uri="{FF2B5EF4-FFF2-40B4-BE49-F238E27FC236}">
                    <a16:creationId xmlns:a16="http://schemas.microsoft.com/office/drawing/2014/main" id="{08527115-FFCD-3222-F10B-8557C75068A0}"/>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3" name="Freeform: Shape 43">
                <a:extLst>
                  <a:ext uri="{FF2B5EF4-FFF2-40B4-BE49-F238E27FC236}">
                    <a16:creationId xmlns:a16="http://schemas.microsoft.com/office/drawing/2014/main" id="{A08F83A0-DA91-4243-77D7-500902CC934C}"/>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44">
                <a:extLst>
                  <a:ext uri="{FF2B5EF4-FFF2-40B4-BE49-F238E27FC236}">
                    <a16:creationId xmlns:a16="http://schemas.microsoft.com/office/drawing/2014/main" id="{EABDC140-237E-A25B-5CCF-0399110DF90D}"/>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5" name="Freeform: Shape 45">
                <a:extLst>
                  <a:ext uri="{FF2B5EF4-FFF2-40B4-BE49-F238E27FC236}">
                    <a16:creationId xmlns:a16="http://schemas.microsoft.com/office/drawing/2014/main" id="{1662BD04-8894-626F-E6C5-AD3C0C285207}"/>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56" name="Freeform: Shape 46">
                <a:extLst>
                  <a:ext uri="{FF2B5EF4-FFF2-40B4-BE49-F238E27FC236}">
                    <a16:creationId xmlns:a16="http://schemas.microsoft.com/office/drawing/2014/main" id="{AA17C917-B9E3-8D29-8694-B5C364CACFD4}"/>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7" name="Freeform: Shape 47">
                <a:extLst>
                  <a:ext uri="{FF2B5EF4-FFF2-40B4-BE49-F238E27FC236}">
                    <a16:creationId xmlns:a16="http://schemas.microsoft.com/office/drawing/2014/main" id="{389F1EF1-ECE0-E393-5E13-9222C696BD4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8" name="Freeform: Shape 48">
                <a:extLst>
                  <a:ext uri="{FF2B5EF4-FFF2-40B4-BE49-F238E27FC236}">
                    <a16:creationId xmlns:a16="http://schemas.microsoft.com/office/drawing/2014/main" id="{83463E9F-D210-566B-78FD-08D845DA0421}"/>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9" name="Freeform: Shape 49">
                <a:extLst>
                  <a:ext uri="{FF2B5EF4-FFF2-40B4-BE49-F238E27FC236}">
                    <a16:creationId xmlns:a16="http://schemas.microsoft.com/office/drawing/2014/main" id="{01990F1E-5861-2260-A435-ACBB024F3A72}"/>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60" name="Freeform: Shape 50">
                <a:extLst>
                  <a:ext uri="{FF2B5EF4-FFF2-40B4-BE49-F238E27FC236}">
                    <a16:creationId xmlns:a16="http://schemas.microsoft.com/office/drawing/2014/main" id="{BA77B41E-84D7-1C5F-3334-4B53ED7C401D}"/>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61" name="Freeform: Shape 53">
                <a:extLst>
                  <a:ext uri="{FF2B5EF4-FFF2-40B4-BE49-F238E27FC236}">
                    <a16:creationId xmlns:a16="http://schemas.microsoft.com/office/drawing/2014/main" id="{6DBD0014-C5EF-EF77-6FEE-637399C2B386}"/>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62" name="Freeform: Shape 54">
                <a:extLst>
                  <a:ext uri="{FF2B5EF4-FFF2-40B4-BE49-F238E27FC236}">
                    <a16:creationId xmlns:a16="http://schemas.microsoft.com/office/drawing/2014/main" id="{8E52CD3A-9FC2-CEB7-5659-188DF6A7CDC3}"/>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5" name="TextBox 4">
            <a:extLst>
              <a:ext uri="{FF2B5EF4-FFF2-40B4-BE49-F238E27FC236}">
                <a16:creationId xmlns:a16="http://schemas.microsoft.com/office/drawing/2014/main" id="{B022E4D8-0B03-41C6-B24F-CCABD3CF4130}"/>
              </a:ext>
            </a:extLst>
          </p:cNvPr>
          <p:cNvSpPr txBox="1"/>
          <p:nvPr/>
        </p:nvSpPr>
        <p:spPr>
          <a:xfrm>
            <a:off x="4763562" y="4976"/>
            <a:ext cx="3431162" cy="630942"/>
          </a:xfrm>
          <a:prstGeom prst="rect">
            <a:avLst/>
          </a:prstGeom>
          <a:noFill/>
        </p:spPr>
        <p:txBody>
          <a:bodyPr wrap="square" rtlCol="0" anchor="ctr">
            <a:spAutoFit/>
          </a:bodyPr>
          <a:lstStyle/>
          <a:p>
            <a:r>
              <a:rPr lang="en-US" altLang="ko-KR" sz="3500" b="1" dirty="0">
                <a:solidFill>
                  <a:schemeClr val="bg1"/>
                </a:solidFill>
                <a:cs typeface="Arial" pitchFamily="34" charset="0"/>
              </a:rPr>
              <a:t>Conclusions</a:t>
            </a:r>
            <a:endParaRPr lang="ko-KR" altLang="en-US" sz="3500" b="1" dirty="0">
              <a:solidFill>
                <a:schemeClr val="bg1"/>
              </a:solidFill>
              <a:cs typeface="Arial" pitchFamily="34" charset="0"/>
            </a:endParaRPr>
          </a:p>
        </p:txBody>
      </p:sp>
      <p:sp>
        <p:nvSpPr>
          <p:cNvPr id="6" name="TextBox 34">
            <a:extLst>
              <a:ext uri="{FF2B5EF4-FFF2-40B4-BE49-F238E27FC236}">
                <a16:creationId xmlns:a16="http://schemas.microsoft.com/office/drawing/2014/main" id="{2FD3EF16-E6B5-52E5-B108-113F9FBC5F08}"/>
              </a:ext>
            </a:extLst>
          </p:cNvPr>
          <p:cNvSpPr txBox="1"/>
          <p:nvPr/>
        </p:nvSpPr>
        <p:spPr>
          <a:xfrm>
            <a:off x="15635470" y="58837"/>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7" name="Freeform: Shape 47">
            <a:extLst>
              <a:ext uri="{FF2B5EF4-FFF2-40B4-BE49-F238E27FC236}">
                <a16:creationId xmlns:a16="http://schemas.microsoft.com/office/drawing/2014/main" id="{F81D642E-C7B5-48F0-3F30-E94095AA83C8}"/>
              </a:ext>
            </a:extLst>
          </p:cNvPr>
          <p:cNvSpPr/>
          <p:nvPr/>
        </p:nvSpPr>
        <p:spPr>
          <a:xfrm>
            <a:off x="15635470" y="-155460"/>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4"/>
          </a:solidFill>
          <a:ln w="9525" cap="flat">
            <a:noFill/>
            <a:prstDash val="solid"/>
            <a:miter/>
          </a:ln>
        </p:spPr>
        <p:txBody>
          <a:bodyPr rtlCol="0" anchor="ctr"/>
          <a:lstStyle/>
          <a:p>
            <a:endParaRPr lang="en-US" dirty="0"/>
          </a:p>
        </p:txBody>
      </p:sp>
      <mc:AlternateContent xmlns:mc="http://schemas.openxmlformats.org/markup-compatibility/2006" xmlns:a14="http://schemas.microsoft.com/office/drawing/2010/main">
        <mc:Choice Requires="a14">
          <p:sp>
            <p:nvSpPr>
              <p:cNvPr id="74" name="CasellaDiTesto 73">
                <a:extLst>
                  <a:ext uri="{FF2B5EF4-FFF2-40B4-BE49-F238E27FC236}">
                    <a16:creationId xmlns:a16="http://schemas.microsoft.com/office/drawing/2014/main" id="{A9E0B636-630D-8E3F-40AC-1D67A992EAFC}"/>
                  </a:ext>
                </a:extLst>
              </p:cNvPr>
              <p:cNvSpPr txBox="1"/>
              <p:nvPr/>
            </p:nvSpPr>
            <p:spPr>
              <a:xfrm>
                <a:off x="-1201250" y="9719038"/>
                <a:ext cx="15090889" cy="170995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400" b="1" i="1" smtClean="0">
                          <a:solidFill>
                            <a:schemeClr val="bg1"/>
                          </a:solidFill>
                          <a:latin typeface="Cambria Math" panose="02040503050406030204" pitchFamily="18" charset="0"/>
                        </a:rPr>
                        <m:t>𝑷𝒐𝒘𝒆𝒓</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𝒄𝒐𝒏𝒔𝒖𝒎𝒑𝒕𝒊𝒐𝒏</m:t>
                      </m:r>
                      <m:r>
                        <a:rPr lang="en-GB" sz="1400" b="1" i="0">
                          <a:solidFill>
                            <a:schemeClr val="bg1"/>
                          </a:solidFill>
                          <a:latin typeface="Cambria Math" panose="02040503050406030204" pitchFamily="18" charset="0"/>
                        </a:rPr>
                        <m:t> = </m:t>
                      </m:r>
                      <m:r>
                        <a:rPr lang="en-GB" sz="1400" b="1" i="0">
                          <a:solidFill>
                            <a:schemeClr val="bg1"/>
                          </a:solidFill>
                          <a:latin typeface="Cambria Math" panose="02040503050406030204" pitchFamily="18" charset="0"/>
                        </a:rPr>
                        <m:t>𝟐𝟏</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𝟏𝟏𝟒</m:t>
                      </m:r>
                      <m:r>
                        <a:rPr lang="en-GB" sz="1400" b="1" i="1">
                          <a:solidFill>
                            <a:schemeClr val="bg1"/>
                          </a:solidFill>
                          <a:latin typeface="Cambria Math" panose="02040503050406030204" pitchFamily="18" charset="0"/>
                        </a:rPr>
                        <m:t>𝒖𝑾</m:t>
                      </m:r>
                      <m:r>
                        <a:rPr lang="en-GB" sz="1400" b="1" i="0">
                          <a:solidFill>
                            <a:schemeClr val="bg1"/>
                          </a:solidFill>
                          <a:latin typeface="Cambria Math" panose="02040503050406030204" pitchFamily="18" charset="0"/>
                        </a:rPr>
                        <m:t> </m:t>
                      </m:r>
                      <m:d>
                        <m:dPr>
                          <m:ctrlPr>
                            <a:rPr lang="en-GB" sz="1400" b="1" i="1">
                              <a:solidFill>
                                <a:schemeClr val="bg1"/>
                              </a:solidFill>
                              <a:latin typeface="Cambria Math" panose="02040503050406030204" pitchFamily="18" charset="0"/>
                            </a:rPr>
                          </m:ctrlPr>
                        </m:dPr>
                        <m:e>
                          <m:r>
                            <a:rPr lang="en-GB" sz="1400" b="1" i="1">
                              <a:solidFill>
                                <a:schemeClr val="bg1"/>
                              </a:solidFill>
                              <a:latin typeface="Cambria Math" panose="02040503050406030204" pitchFamily="18" charset="0"/>
                            </a:rPr>
                            <m:t>𝒊𝒏</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𝑻𝑺𝑴𝑪</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𝒓𝒆𝒔𝒖𝒍𝒕𝒆𝒅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𝒕𝒐</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𝒃𝒆</m:t>
                          </m:r>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𝟐𝟒</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𝟓</m:t>
                          </m:r>
                          <m:r>
                            <a:rPr lang="en-GB" sz="1400" b="1" i="1">
                              <a:solidFill>
                                <a:schemeClr val="bg1"/>
                              </a:solidFill>
                              <a:latin typeface="Cambria Math" panose="02040503050406030204" pitchFamily="18" charset="0"/>
                            </a:rPr>
                            <m:t>𝒖𝑾</m:t>
                          </m:r>
                        </m:e>
                      </m:d>
                      <m:r>
                        <a:rPr lang="en-GB" sz="1400" b="1" i="0">
                          <a:solidFill>
                            <a:schemeClr val="bg1"/>
                          </a:solidFill>
                          <a:latin typeface="Cambria Math" panose="02040503050406030204" pitchFamily="18" charset="0"/>
                        </a:rPr>
                        <m:t> </m:t>
                      </m:r>
                    </m:oMath>
                  </m:oMathPara>
                </a14:m>
                <a:endParaRPr lang="it-IT" sz="14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solidFill>
                            <a:schemeClr val="bg1"/>
                          </a:solidFill>
                          <a:latin typeface="Cambria Math" panose="02040503050406030204" pitchFamily="18" charset="0"/>
                        </a:rPr>
                        <m:t>𝑳𝒐𝒐𝒑</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𝑮𝒂𝒊𝒏</m:t>
                      </m:r>
                      <m:r>
                        <a:rPr lang="en-GB" sz="1400" b="1" i="0">
                          <a:solidFill>
                            <a:schemeClr val="bg1"/>
                          </a:solidFill>
                          <a:latin typeface="Cambria Math" panose="02040503050406030204" pitchFamily="18" charset="0"/>
                        </a:rPr>
                        <m:t> = </m:t>
                      </m:r>
                      <m:r>
                        <a:rPr lang="en-GB" sz="1400" b="1" i="0">
                          <a:solidFill>
                            <a:schemeClr val="bg1"/>
                          </a:solidFill>
                          <a:latin typeface="Cambria Math" panose="02040503050406030204" pitchFamily="18" charset="0"/>
                        </a:rPr>
                        <m:t>𝟒𝟗</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𝟏𝟑</m:t>
                      </m:r>
                      <m:r>
                        <a:rPr lang="en-GB" sz="1400" b="1" i="1">
                          <a:solidFill>
                            <a:schemeClr val="bg1"/>
                          </a:solidFill>
                          <a:latin typeface="Cambria Math" panose="02040503050406030204" pitchFamily="18" charset="0"/>
                        </a:rPr>
                        <m:t>𝒅𝒃</m:t>
                      </m:r>
                      <m:r>
                        <a:rPr lang="en-GB" sz="1400" b="1" i="0">
                          <a:solidFill>
                            <a:schemeClr val="bg1"/>
                          </a:solidFill>
                          <a:latin typeface="Cambria Math" panose="02040503050406030204" pitchFamily="18" charset="0"/>
                        </a:rPr>
                        <m:t> </m:t>
                      </m:r>
                      <m:d>
                        <m:dPr>
                          <m:ctrlPr>
                            <a:rPr lang="en-GB" sz="1400" b="1" i="1">
                              <a:solidFill>
                                <a:schemeClr val="bg1"/>
                              </a:solidFill>
                              <a:latin typeface="Cambria Math" panose="02040503050406030204" pitchFamily="18" charset="0"/>
                            </a:rPr>
                          </m:ctrlPr>
                        </m:dPr>
                        <m:e>
                          <m:r>
                            <a:rPr lang="en-GB" sz="1400" b="1" i="1">
                              <a:solidFill>
                                <a:schemeClr val="bg1"/>
                              </a:solidFill>
                              <a:latin typeface="Cambria Math" panose="02040503050406030204" pitchFamily="18" charset="0"/>
                            </a:rPr>
                            <m:t>𝒊𝒏</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𝑻𝑺𝑴𝑪</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𝒓𝒆𝒔𝒖𝒍𝒕𝒆𝒅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𝒕𝒐</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𝒃𝒆</m:t>
                          </m:r>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𝟒𝟗</m:t>
                          </m:r>
                          <m:r>
                            <a:rPr lang="en-GB" sz="1400" b="1" i="1">
                              <a:solidFill>
                                <a:schemeClr val="bg1"/>
                              </a:solidFill>
                              <a:latin typeface="Cambria Math" panose="02040503050406030204" pitchFamily="18" charset="0"/>
                            </a:rPr>
                            <m:t>𝒅𝒃</m:t>
                          </m:r>
                        </m:e>
                      </m:d>
                      <m:r>
                        <a:rPr lang="en-GB" sz="1400" b="1" i="0">
                          <a:solidFill>
                            <a:schemeClr val="bg1"/>
                          </a:solidFill>
                          <a:latin typeface="Cambria Math" panose="02040503050406030204" pitchFamily="18" charset="0"/>
                        </a:rPr>
                        <m:t> </m:t>
                      </m:r>
                    </m:oMath>
                  </m:oMathPara>
                </a14:m>
                <a:endParaRPr lang="it-IT" sz="1400" b="1" i="0"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solidFill>
                            <a:schemeClr val="bg1"/>
                          </a:solidFill>
                          <a:latin typeface="Cambria Math" panose="02040503050406030204" pitchFamily="18" charset="0"/>
                        </a:rPr>
                        <m:t>𝑷𝒉𝒂𝒔𝒆</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𝑴𝒂𝒓𝒈𝒊𝒏</m:t>
                      </m:r>
                      <m:r>
                        <a:rPr lang="en-GB" sz="1400" b="1" i="0">
                          <a:solidFill>
                            <a:schemeClr val="bg1"/>
                          </a:solidFill>
                          <a:latin typeface="Cambria Math" panose="02040503050406030204" pitchFamily="18" charset="0"/>
                        </a:rPr>
                        <m:t> = </m:t>
                      </m:r>
                      <m:r>
                        <a:rPr lang="en-GB" sz="1400" b="1" i="0">
                          <a:solidFill>
                            <a:schemeClr val="bg1"/>
                          </a:solidFill>
                          <a:latin typeface="Cambria Math" panose="02040503050406030204" pitchFamily="18" charset="0"/>
                        </a:rPr>
                        <m:t>𝟔𝟗</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𝟒𝟗</m:t>
                      </m:r>
                      <m:r>
                        <a:rPr lang="en-GB" sz="1400" b="1" i="1">
                          <a:solidFill>
                            <a:schemeClr val="bg1"/>
                          </a:solidFill>
                          <a:latin typeface="Cambria Math" panose="02040503050406030204" pitchFamily="18" charset="0"/>
                        </a:rPr>
                        <m:t>𝒅𝒆𝒈</m:t>
                      </m:r>
                      <m:r>
                        <a:rPr lang="en-GB" sz="1400" b="1" i="0">
                          <a:solidFill>
                            <a:schemeClr val="bg1"/>
                          </a:solidFill>
                          <a:latin typeface="Cambria Math" panose="02040503050406030204" pitchFamily="18" charset="0"/>
                        </a:rPr>
                        <m:t> </m:t>
                      </m:r>
                      <m:d>
                        <m:dPr>
                          <m:ctrlPr>
                            <a:rPr lang="en-GB" sz="1400" b="1" i="1">
                              <a:solidFill>
                                <a:schemeClr val="bg1"/>
                              </a:solidFill>
                              <a:latin typeface="Cambria Math" panose="02040503050406030204" pitchFamily="18" charset="0"/>
                            </a:rPr>
                          </m:ctrlPr>
                        </m:dPr>
                        <m:e>
                          <m:r>
                            <a:rPr lang="en-GB" sz="1400" b="1" i="1">
                              <a:solidFill>
                                <a:schemeClr val="bg1"/>
                              </a:solidFill>
                              <a:latin typeface="Cambria Math" panose="02040503050406030204" pitchFamily="18" charset="0"/>
                            </a:rPr>
                            <m:t>𝒊𝒏</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𝑻𝑺𝑴𝑪</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𝒓𝒆𝒔𝒖𝒍𝒕𝒆𝒅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𝒕𝒐</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𝒃𝒆</m:t>
                          </m:r>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𝟕𝟎</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𝟎</m:t>
                          </m:r>
                          <m:r>
                            <a:rPr lang="en-GB" sz="1400" b="1" i="1">
                              <a:solidFill>
                                <a:schemeClr val="bg1"/>
                              </a:solidFill>
                              <a:latin typeface="Cambria Math" panose="02040503050406030204" pitchFamily="18" charset="0"/>
                            </a:rPr>
                            <m:t>𝒅𝒆𝒈</m:t>
                          </m:r>
                        </m:e>
                      </m:d>
                    </m:oMath>
                  </m:oMathPara>
                </a14:m>
                <a:endParaRPr lang="it-IT" sz="1400" b="1" i="1"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1400" b="1" i="1">
                          <a:solidFill>
                            <a:schemeClr val="bg1"/>
                          </a:solidFill>
                          <a:latin typeface="Cambria Math" panose="02040503050406030204" pitchFamily="18" charset="0"/>
                        </a:rPr>
                        <m:t>𝑩𝑾𝒄𝒍𝒐𝒔𝒆𝒅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𝒍𝒐𝒐</m:t>
                      </m:r>
                      <m:sSub>
                        <m:sSubPr>
                          <m:ctrlPr>
                            <a:rPr lang="en-GB" sz="1400" b="1" i="1">
                              <a:solidFill>
                                <a:schemeClr val="bg1"/>
                              </a:solidFill>
                              <a:latin typeface="Cambria Math" panose="02040503050406030204" pitchFamily="18" charset="0"/>
                            </a:rPr>
                          </m:ctrlPr>
                        </m:sSubPr>
                        <m:e>
                          <m:r>
                            <a:rPr lang="en-GB" sz="1400" b="1" i="1">
                              <a:solidFill>
                                <a:schemeClr val="bg1"/>
                              </a:solidFill>
                              <a:latin typeface="Cambria Math" panose="02040503050406030204" pitchFamily="18" charset="0"/>
                            </a:rPr>
                            <m:t>𝒑</m:t>
                          </m:r>
                        </m:e>
                        <m:sub>
                          <m:r>
                            <a:rPr lang="en-GB" sz="1400" b="1" i="1">
                              <a:solidFill>
                                <a:schemeClr val="bg1"/>
                              </a:solidFill>
                              <a:latin typeface="Cambria Math" panose="02040503050406030204" pitchFamily="18" charset="0"/>
                            </a:rPr>
                            <m:t>𝒂𝒕</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𝟑</m:t>
                          </m:r>
                          <m:r>
                            <a:rPr lang="en-GB" sz="1400" b="1" i="1">
                              <a:solidFill>
                                <a:schemeClr val="bg1"/>
                              </a:solidFill>
                              <a:latin typeface="Cambria Math" panose="02040503050406030204" pitchFamily="18" charset="0"/>
                            </a:rPr>
                            <m:t>𝒅𝑩</m:t>
                          </m:r>
                        </m:sub>
                      </m:sSub>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𝟏</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𝟖𝟐𝟑𝟓𝟖</m:t>
                      </m:r>
                      <m:r>
                        <a:rPr lang="en-GB" sz="1400" b="1" i="1">
                          <a:solidFill>
                            <a:schemeClr val="bg1"/>
                          </a:solidFill>
                          <a:latin typeface="Cambria Math" panose="02040503050406030204" pitchFamily="18" charset="0"/>
                        </a:rPr>
                        <m:t>𝑴𝑯𝒛</m:t>
                      </m:r>
                      <m:r>
                        <a:rPr lang="en-GB" sz="1400" b="1" i="0">
                          <a:solidFill>
                            <a:schemeClr val="bg1"/>
                          </a:solidFill>
                          <a:latin typeface="Cambria Math" panose="02040503050406030204" pitchFamily="18" charset="0"/>
                        </a:rPr>
                        <m:t> </m:t>
                      </m:r>
                      <m:d>
                        <m:dPr>
                          <m:ctrlPr>
                            <a:rPr lang="en-GB" sz="1400" b="1" i="1">
                              <a:solidFill>
                                <a:schemeClr val="bg1"/>
                              </a:solidFill>
                              <a:latin typeface="Cambria Math" panose="02040503050406030204" pitchFamily="18" charset="0"/>
                            </a:rPr>
                          </m:ctrlPr>
                        </m:dPr>
                        <m:e>
                          <m:r>
                            <a:rPr lang="en-GB" sz="1400" b="1" i="1">
                              <a:solidFill>
                                <a:schemeClr val="bg1"/>
                              </a:solidFill>
                              <a:latin typeface="Cambria Math" panose="02040503050406030204" pitchFamily="18" charset="0"/>
                            </a:rPr>
                            <m:t>𝒊𝒏</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𝑻𝑺𝑴𝑪</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𝒓𝒆𝒔𝒖𝒍𝒕𝒆𝒅</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𝒕𝒐</m:t>
                          </m:r>
                          <m:r>
                            <a:rPr lang="en-GB" sz="1400" b="1" i="0">
                              <a:solidFill>
                                <a:schemeClr val="bg1"/>
                              </a:solidFill>
                              <a:latin typeface="Cambria Math" panose="02040503050406030204" pitchFamily="18" charset="0"/>
                            </a:rPr>
                            <m:t> </m:t>
                          </m:r>
                          <m:r>
                            <a:rPr lang="en-GB" sz="1400" b="1" i="1">
                              <a:solidFill>
                                <a:schemeClr val="bg1"/>
                              </a:solidFill>
                              <a:latin typeface="Cambria Math" panose="02040503050406030204" pitchFamily="18" charset="0"/>
                            </a:rPr>
                            <m:t>𝒃𝒆</m:t>
                          </m:r>
                          <m:r>
                            <a:rPr lang="en-GB" sz="1400" b="1" i="0">
                              <a:solidFill>
                                <a:schemeClr val="bg1"/>
                              </a:solidFill>
                              <a:latin typeface="Cambria Math" panose="02040503050406030204" pitchFamily="18" charset="0"/>
                            </a:rPr>
                            <m:t>  </m:t>
                          </m:r>
                          <m:r>
                            <a:rPr lang="en-GB" sz="1400" b="1" i="0">
                              <a:solidFill>
                                <a:schemeClr val="bg1"/>
                              </a:solidFill>
                              <a:latin typeface="Cambria Math" panose="02040503050406030204" pitchFamily="18" charset="0"/>
                            </a:rPr>
                            <m:t>𝟏</m:t>
                          </m:r>
                          <m:r>
                            <a:rPr lang="en-GB" sz="1400" b="1" i="0">
                              <a:solidFill>
                                <a:schemeClr val="bg1"/>
                              </a:solidFill>
                              <a:latin typeface="Cambria Math" panose="02040503050406030204" pitchFamily="18" charset="0"/>
                            </a:rPr>
                            <m:t>.</m:t>
                          </m:r>
                          <m:r>
                            <a:rPr lang="en-GB" sz="1400" b="1" i="0">
                              <a:solidFill>
                                <a:schemeClr val="bg1"/>
                              </a:solidFill>
                              <a:latin typeface="Cambria Math" panose="02040503050406030204" pitchFamily="18" charset="0"/>
                            </a:rPr>
                            <m:t>𝟖𝟑𝟖𝟒𝟔</m:t>
                          </m:r>
                          <m:r>
                            <a:rPr lang="en-GB" sz="1400" b="1" i="1">
                              <a:solidFill>
                                <a:schemeClr val="bg1"/>
                              </a:solidFill>
                              <a:latin typeface="Cambria Math" panose="02040503050406030204" pitchFamily="18" charset="0"/>
                            </a:rPr>
                            <m:t>𝑴𝑯𝒛</m:t>
                          </m:r>
                        </m:e>
                      </m:d>
                    </m:oMath>
                  </m:oMathPara>
                </a14:m>
                <a:endParaRPr lang="it-IT" sz="1400" b="1" dirty="0">
                  <a:solidFill>
                    <a:schemeClr val="bg1"/>
                  </a:solidFill>
                </a:endParaRPr>
              </a:p>
              <a:p>
                <a:pPr>
                  <a:lnSpc>
                    <a:spcPct val="107000"/>
                  </a:lnSpc>
                  <a:spcAft>
                    <a:spcPts val="800"/>
                  </a:spcAft>
                </a:pPr>
                <a14:m>
                  <m:oMathPara xmlns:m="http://schemas.openxmlformats.org/officeDocument/2006/math">
                    <m:oMathParaPr>
                      <m:jc m:val="centerGroup"/>
                    </m:oMathParaPr>
                    <m:oMath xmlns:m="http://schemas.openxmlformats.org/officeDocument/2006/math">
                      <m:r>
                        <a:rPr lang="en-GB"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𝑺</m:t>
                      </m:r>
                      <m:sSub>
                        <m:sSubPr>
                          <m:ctrlP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sSubPr>
                        <m:e>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𝑹</m:t>
                          </m:r>
                        </m:e>
                        <m:sub>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𝑼𝑴𝑪</m:t>
                          </m:r>
                        </m:sub>
                      </m:sSub>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f>
                        <m:fPr>
                          <m:ctrlP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𝟏</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𝟐𝟖𝟏𝟗</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𝑽</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𝟓𝟒𝟖</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𝟏𝟐</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𝒎𝑽</m:t>
                          </m:r>
                        </m:num>
                        <m:den>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𝟏𝟏</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𝟖𝟖𝟏𝟓𝟑</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𝒖𝒔</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𝟏𝟎</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𝟐𝟑𝟔𝟒𝟖</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𝒖𝒎</m:t>
                          </m:r>
                        </m:den>
                      </m:f>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𝟎</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𝟒𝟒𝟔𝟎𝟗𝟖𝟗𝟎𝟐</m:t>
                      </m:r>
                      <m:f>
                        <m:fPr>
                          <m:ctrlP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𝑽</m:t>
                          </m:r>
                        </m:num>
                        <m:den>
                          <m:r>
                            <a:rPr lang="en-GB" sz="1400" b="1"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𝒖𝒔</m:t>
                          </m:r>
                        </m:den>
                      </m:f>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𝒊𝒏</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𝑻𝑺𝑴𝑪</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𝒓𝒆𝒔𝒖𝒍𝒕𝒆𝒅</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𝒕𝒐</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r>
                        <a:rPr lang="it-IT" sz="1400" b="1" i="1" smtClean="0">
                          <a:solidFill>
                            <a:schemeClr val="bg1"/>
                          </a:solidFill>
                          <a:effectLst/>
                          <a:latin typeface="Cambria Math" panose="02040503050406030204" pitchFamily="18" charset="0"/>
                          <a:ea typeface="Calibri" panose="020F0502020204030204" pitchFamily="34" charset="0"/>
                          <a:cs typeface="Arial" panose="020B0604020202020204" pitchFamily="34" charset="0"/>
                        </a:rPr>
                        <m:t>𝒃𝒆𝑺</m:t>
                      </m:r>
                      <m:sSub>
                        <m:sSubPr>
                          <m:ctrlP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ctrlPr>
                        </m:sSubPr>
                        <m:e>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𝑹</m:t>
                          </m:r>
                        </m:e>
                        <m:sub>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𝑻𝑺𝑴𝑪</m:t>
                          </m:r>
                        </m:sub>
                      </m:sSub>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𝟎</m:t>
                      </m:r>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m:t>
                      </m:r>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𝟒𝟖𝟕𝟔𝟐𝟑𝟏𝟗</m:t>
                      </m:r>
                      <m:f>
                        <m:fPr>
                          <m:ctrlP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ctrlPr>
                        </m:fPr>
                        <m:num>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𝑽</m:t>
                          </m:r>
                        </m:num>
                        <m:den>
                          <m:r>
                            <a:rPr lang="en-GB" sz="1400" b="1" i="1">
                              <a:solidFill>
                                <a:schemeClr val="bg1"/>
                              </a:solidFill>
                              <a:latin typeface="Cambria Math" panose="02040503050406030204" pitchFamily="18" charset="0"/>
                              <a:ea typeface="Calibri" panose="020F0502020204030204" pitchFamily="34" charset="0"/>
                              <a:cs typeface="Arial" panose="020B0604020202020204" pitchFamily="34" charset="0"/>
                            </a:rPr>
                            <m:t>𝒖𝒔</m:t>
                          </m:r>
                        </m:den>
                      </m:f>
                      <m:r>
                        <a:rPr lang="it-IT" sz="1400" b="1" i="1" smtClean="0">
                          <a:solidFill>
                            <a:schemeClr val="bg1"/>
                          </a:solidFill>
                          <a:latin typeface="Cambria Math" panose="02040503050406030204" pitchFamily="18" charset="0"/>
                          <a:ea typeface="Calibri" panose="020F0502020204030204" pitchFamily="34" charset="0"/>
                          <a:cs typeface="Arial" panose="020B0604020202020204" pitchFamily="34" charset="0"/>
                        </a:rPr>
                        <m:t>)</m:t>
                      </m:r>
                    </m:oMath>
                  </m:oMathPara>
                </a14:m>
                <a:endParaRPr lang="en-GB" sz="14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endParaRPr lang="en-GB" sz="1400" b="1" dirty="0">
                  <a:solidFill>
                    <a:schemeClr val="bg1"/>
                  </a:solidFill>
                </a:endParaRPr>
              </a:p>
            </p:txBody>
          </p:sp>
        </mc:Choice>
        <mc:Fallback xmlns="">
          <p:sp>
            <p:nvSpPr>
              <p:cNvPr id="74" name="CasellaDiTesto 73">
                <a:extLst>
                  <a:ext uri="{FF2B5EF4-FFF2-40B4-BE49-F238E27FC236}">
                    <a16:creationId xmlns:a16="http://schemas.microsoft.com/office/drawing/2014/main" id="{A9E0B636-630D-8E3F-40AC-1D67A992EAFC}"/>
                  </a:ext>
                </a:extLst>
              </p:cNvPr>
              <p:cNvSpPr txBox="1">
                <a:spLocks noRot="1" noChangeAspect="1" noMove="1" noResize="1" noEditPoints="1" noAdjustHandles="1" noChangeArrowheads="1" noChangeShapeType="1" noTextEdit="1"/>
              </p:cNvSpPr>
              <p:nvPr/>
            </p:nvSpPr>
            <p:spPr>
              <a:xfrm>
                <a:off x="-1201250" y="9719038"/>
                <a:ext cx="15090889" cy="1709955"/>
              </a:xfrm>
              <a:prstGeom prst="rect">
                <a:avLst/>
              </a:prstGeom>
              <a:blipFill>
                <a:blip r:embed="rId4"/>
                <a:stretch>
                  <a:fillRect/>
                </a:stretch>
              </a:blipFill>
            </p:spPr>
            <p:txBody>
              <a:bodyPr/>
              <a:lstStyle/>
              <a:p>
                <a:r>
                  <a:rPr lang="en-GB">
                    <a:noFill/>
                  </a:rPr>
                  <a:t> </a:t>
                </a:r>
              </a:p>
            </p:txBody>
          </p:sp>
        </mc:Fallback>
      </mc:AlternateContent>
      <p:grpSp>
        <p:nvGrpSpPr>
          <p:cNvPr id="77" name="Gruppo 76">
            <a:extLst>
              <a:ext uri="{FF2B5EF4-FFF2-40B4-BE49-F238E27FC236}">
                <a16:creationId xmlns:a16="http://schemas.microsoft.com/office/drawing/2014/main" id="{A0CF70C9-2BC2-7873-7F3C-FCCBE2305BDE}"/>
              </a:ext>
            </a:extLst>
          </p:cNvPr>
          <p:cNvGrpSpPr/>
          <p:nvPr/>
        </p:nvGrpSpPr>
        <p:grpSpPr>
          <a:xfrm>
            <a:off x="-34092477" y="3079326"/>
            <a:ext cx="29815772" cy="3891361"/>
            <a:chOff x="0" y="2972380"/>
            <a:chExt cx="29815772" cy="3891361"/>
          </a:xfrm>
        </p:grpSpPr>
        <p:grpSp>
          <p:nvGrpSpPr>
            <p:cNvPr id="73" name="Gruppo 72">
              <a:extLst>
                <a:ext uri="{FF2B5EF4-FFF2-40B4-BE49-F238E27FC236}">
                  <a16:creationId xmlns:a16="http://schemas.microsoft.com/office/drawing/2014/main" id="{3E5B60A2-ACF0-A145-6125-485AF81DE7F3}"/>
                </a:ext>
              </a:extLst>
            </p:cNvPr>
            <p:cNvGrpSpPr/>
            <p:nvPr/>
          </p:nvGrpSpPr>
          <p:grpSpPr>
            <a:xfrm>
              <a:off x="0" y="2972380"/>
              <a:ext cx="29815772" cy="3891361"/>
              <a:chOff x="-6675530" y="7137722"/>
              <a:chExt cx="29815772" cy="3891361"/>
            </a:xfrm>
          </p:grpSpPr>
          <p:pic>
            <p:nvPicPr>
              <p:cNvPr id="68" name="Immagine 67">
                <a:extLst>
                  <a:ext uri="{FF2B5EF4-FFF2-40B4-BE49-F238E27FC236}">
                    <a16:creationId xmlns:a16="http://schemas.microsoft.com/office/drawing/2014/main" id="{E6E405AC-1953-74E6-5C1C-1B780DD37C5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75530" y="7137724"/>
                <a:ext cx="10109142" cy="3891359"/>
              </a:xfrm>
              <a:prstGeom prst="rect">
                <a:avLst/>
              </a:prstGeom>
              <a:noFill/>
              <a:ln>
                <a:noFill/>
              </a:ln>
            </p:spPr>
          </p:pic>
          <p:pic>
            <p:nvPicPr>
              <p:cNvPr id="71" name="Immagine 70">
                <a:extLst>
                  <a:ext uri="{FF2B5EF4-FFF2-40B4-BE49-F238E27FC236}">
                    <a16:creationId xmlns:a16="http://schemas.microsoft.com/office/drawing/2014/main" id="{57E7D921-96C4-8ADA-DD70-1B8C1B017F4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33612" y="7137722"/>
                <a:ext cx="10441236" cy="3891359"/>
              </a:xfrm>
              <a:prstGeom prst="rect">
                <a:avLst/>
              </a:prstGeom>
              <a:noFill/>
              <a:ln>
                <a:noFill/>
              </a:ln>
            </p:spPr>
          </p:pic>
          <p:pic>
            <p:nvPicPr>
              <p:cNvPr id="72" name="Immagine 71">
                <a:extLst>
                  <a:ext uri="{FF2B5EF4-FFF2-40B4-BE49-F238E27FC236}">
                    <a16:creationId xmlns:a16="http://schemas.microsoft.com/office/drawing/2014/main" id="{B72A7908-D135-9A57-4534-C026DCE290D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874847" y="7137722"/>
                <a:ext cx="9265395" cy="3891358"/>
              </a:xfrm>
              <a:prstGeom prst="rect">
                <a:avLst/>
              </a:prstGeom>
              <a:noFill/>
              <a:ln>
                <a:noFill/>
              </a:ln>
            </p:spPr>
          </p:pic>
        </p:grpSp>
        <p:sp>
          <p:nvSpPr>
            <p:cNvPr id="75" name="Fumetto: rettangolo 74">
              <a:extLst>
                <a:ext uri="{FF2B5EF4-FFF2-40B4-BE49-F238E27FC236}">
                  <a16:creationId xmlns:a16="http://schemas.microsoft.com/office/drawing/2014/main" id="{94FA5C38-0415-5456-C76C-A9CAD77E39EF}"/>
                </a:ext>
              </a:extLst>
            </p:cNvPr>
            <p:cNvSpPr/>
            <p:nvPr/>
          </p:nvSpPr>
          <p:spPr>
            <a:xfrm>
              <a:off x="356995" y="5712015"/>
              <a:ext cx="2161576" cy="987487"/>
            </a:xfrm>
            <a:prstGeom prst="wedgeRectCallout">
              <a:avLst>
                <a:gd name="adj1" fmla="val -32046"/>
                <a:gd name="adj2" fmla="val -97965"/>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Arial" panose="020B0604020202020204" pitchFamily="34" charset="0"/>
                </a:rPr>
                <a:t> </a:t>
              </a:r>
            </a:p>
          </p:txBody>
        </p:sp>
        <p:pic>
          <p:nvPicPr>
            <p:cNvPr id="76" name="Immagine 75">
              <a:extLst>
                <a:ext uri="{FF2B5EF4-FFF2-40B4-BE49-F238E27FC236}">
                  <a16:creationId xmlns:a16="http://schemas.microsoft.com/office/drawing/2014/main" id="{ECF0F271-D24C-5764-C9E3-05FD081F2982}"/>
                </a:ext>
              </a:extLst>
            </p:cNvPr>
            <p:cNvPicPr>
              <a:picLocks noChangeAspect="1"/>
            </p:cNvPicPr>
            <p:nvPr/>
          </p:nvPicPr>
          <p:blipFill rotWithShape="1">
            <a:blip r:embed="rId8">
              <a:extLst>
                <a:ext uri="{28A0092B-C50C-407E-A947-70E740481C1C}">
                  <a14:useLocalDpi xmlns:a14="http://schemas.microsoft.com/office/drawing/2010/main" val="0"/>
                </a:ext>
              </a:extLst>
            </a:blip>
            <a:srcRect t="4767"/>
            <a:stretch/>
          </p:blipFill>
          <p:spPr bwMode="auto">
            <a:xfrm>
              <a:off x="379854" y="5779324"/>
              <a:ext cx="2065447" cy="780789"/>
            </a:xfrm>
            <a:prstGeom prst="rect">
              <a:avLst/>
            </a:prstGeom>
            <a:ln>
              <a:noFill/>
            </a:ln>
            <a:extLst>
              <a:ext uri="{53640926-AAD7-44D8-BBD7-CCE9431645EC}">
                <a14:shadowObscured xmlns:a14="http://schemas.microsoft.com/office/drawing/2010/main"/>
              </a:ext>
            </a:extLst>
          </p:spPr>
        </p:pic>
      </p:grpSp>
      <p:pic>
        <p:nvPicPr>
          <p:cNvPr id="2" name="Immagine 1">
            <a:extLst>
              <a:ext uri="{FF2B5EF4-FFF2-40B4-BE49-F238E27FC236}">
                <a16:creationId xmlns:a16="http://schemas.microsoft.com/office/drawing/2014/main" id="{759D93CD-83B8-1BEC-461F-EB673F6EC71A}"/>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346425" y="7393971"/>
            <a:ext cx="7159868" cy="5928918"/>
          </a:xfrm>
          <a:prstGeom prst="rect">
            <a:avLst/>
          </a:prstGeom>
          <a:noFill/>
          <a:ln>
            <a:noFill/>
          </a:ln>
        </p:spPr>
      </p:pic>
      <p:sp>
        <p:nvSpPr>
          <p:cNvPr id="3" name="CasellaDiTesto 2">
            <a:extLst>
              <a:ext uri="{FF2B5EF4-FFF2-40B4-BE49-F238E27FC236}">
                <a16:creationId xmlns:a16="http://schemas.microsoft.com/office/drawing/2014/main" id="{DEF5BE92-9ABC-A4F1-39E8-618E47C66306}"/>
              </a:ext>
            </a:extLst>
          </p:cNvPr>
          <p:cNvSpPr txBox="1"/>
          <p:nvPr/>
        </p:nvSpPr>
        <p:spPr>
          <a:xfrm>
            <a:off x="14126226" y="1555254"/>
            <a:ext cx="877163" cy="477054"/>
          </a:xfrm>
          <a:prstGeom prst="rect">
            <a:avLst/>
          </a:prstGeom>
          <a:noFill/>
        </p:spPr>
        <p:txBody>
          <a:bodyPr wrap="none" rtlCol="0">
            <a:spAutoFit/>
          </a:bodyPr>
          <a:lstStyle/>
          <a:p>
            <a:r>
              <a:rPr lang="it-IT" sz="2500" b="1" dirty="0">
                <a:solidFill>
                  <a:schemeClr val="bg1"/>
                </a:solidFill>
              </a:rPr>
              <a:t>DRC</a:t>
            </a:r>
            <a:endParaRPr lang="en-GB" sz="2500" b="1" dirty="0">
              <a:solidFill>
                <a:schemeClr val="bg1"/>
              </a:solidFill>
            </a:endParaRPr>
          </a:p>
        </p:txBody>
      </p:sp>
      <p:sp>
        <p:nvSpPr>
          <p:cNvPr id="4" name="CasellaDiTesto 3">
            <a:extLst>
              <a:ext uri="{FF2B5EF4-FFF2-40B4-BE49-F238E27FC236}">
                <a16:creationId xmlns:a16="http://schemas.microsoft.com/office/drawing/2014/main" id="{323EA03D-CCD4-FE89-949A-E386B4D120CE}"/>
              </a:ext>
            </a:extLst>
          </p:cNvPr>
          <p:cNvSpPr txBox="1"/>
          <p:nvPr/>
        </p:nvSpPr>
        <p:spPr>
          <a:xfrm>
            <a:off x="14182035" y="2934546"/>
            <a:ext cx="782843" cy="477054"/>
          </a:xfrm>
          <a:prstGeom prst="rect">
            <a:avLst/>
          </a:prstGeom>
          <a:noFill/>
        </p:spPr>
        <p:txBody>
          <a:bodyPr wrap="none" rtlCol="0">
            <a:spAutoFit/>
          </a:bodyPr>
          <a:lstStyle/>
          <a:p>
            <a:r>
              <a:rPr lang="it-IT" sz="2500" b="1" dirty="0">
                <a:solidFill>
                  <a:schemeClr val="bg1"/>
                </a:solidFill>
              </a:rPr>
              <a:t>LVS</a:t>
            </a:r>
            <a:endParaRPr lang="en-GB" sz="2500" b="1" dirty="0">
              <a:solidFill>
                <a:schemeClr val="bg1"/>
              </a:solidFill>
            </a:endParaRPr>
          </a:p>
        </p:txBody>
      </p:sp>
      <p:sp>
        <p:nvSpPr>
          <p:cNvPr id="8" name="Frame 17">
            <a:extLst>
              <a:ext uri="{FF2B5EF4-FFF2-40B4-BE49-F238E27FC236}">
                <a16:creationId xmlns:a16="http://schemas.microsoft.com/office/drawing/2014/main" id="{B5F39634-977A-85E9-55F2-8145A5871DB8}"/>
              </a:ext>
            </a:extLst>
          </p:cNvPr>
          <p:cNvSpPr/>
          <p:nvPr/>
        </p:nvSpPr>
        <p:spPr>
          <a:xfrm>
            <a:off x="15149333" y="1213094"/>
            <a:ext cx="846236" cy="903141"/>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64" name="Frame 17">
            <a:extLst>
              <a:ext uri="{FF2B5EF4-FFF2-40B4-BE49-F238E27FC236}">
                <a16:creationId xmlns:a16="http://schemas.microsoft.com/office/drawing/2014/main" id="{590E8099-DAFD-7522-473A-9ADEFA14729A}"/>
              </a:ext>
            </a:extLst>
          </p:cNvPr>
          <p:cNvSpPr/>
          <p:nvPr/>
        </p:nvSpPr>
        <p:spPr>
          <a:xfrm>
            <a:off x="15153264" y="2592289"/>
            <a:ext cx="846236" cy="903141"/>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65" name="Graphic 2">
            <a:extLst>
              <a:ext uri="{FF2B5EF4-FFF2-40B4-BE49-F238E27FC236}">
                <a16:creationId xmlns:a16="http://schemas.microsoft.com/office/drawing/2014/main" id="{959CD793-39A8-8B2F-C38A-8DCF67DF8BCB}"/>
              </a:ext>
            </a:extLst>
          </p:cNvPr>
          <p:cNvGrpSpPr/>
          <p:nvPr/>
        </p:nvGrpSpPr>
        <p:grpSpPr>
          <a:xfrm>
            <a:off x="223199" y="159385"/>
            <a:ext cx="530780" cy="894335"/>
            <a:chOff x="8544795" y="2061601"/>
            <a:chExt cx="2445520" cy="4313293"/>
          </a:xfrm>
        </p:grpSpPr>
        <p:sp>
          <p:nvSpPr>
            <p:cNvPr id="66" name="Freeform: Shape 203">
              <a:extLst>
                <a:ext uri="{FF2B5EF4-FFF2-40B4-BE49-F238E27FC236}">
                  <a16:creationId xmlns:a16="http://schemas.microsoft.com/office/drawing/2014/main" id="{E5E651EE-6DFF-B1E8-8845-45F156C85B64}"/>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7" name="Freeform: Shape 204">
              <a:extLst>
                <a:ext uri="{FF2B5EF4-FFF2-40B4-BE49-F238E27FC236}">
                  <a16:creationId xmlns:a16="http://schemas.microsoft.com/office/drawing/2014/main" id="{1BE200A4-7B97-CDA4-E1F8-A92111E79335}"/>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9" name="Freeform: Shape 205">
              <a:extLst>
                <a:ext uri="{FF2B5EF4-FFF2-40B4-BE49-F238E27FC236}">
                  <a16:creationId xmlns:a16="http://schemas.microsoft.com/office/drawing/2014/main" id="{645ABC47-E7EB-0AC7-A23A-F80876983C8E}"/>
                </a:ext>
              </a:extLst>
            </p:cNvPr>
            <p:cNvSpPr/>
            <p:nvPr/>
          </p:nvSpPr>
          <p:spPr>
            <a:xfrm>
              <a:off x="8544795" y="2061601"/>
              <a:ext cx="2445520"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rPr>
                <a:t>26</a:t>
              </a:r>
            </a:p>
          </p:txBody>
        </p:sp>
        <p:sp>
          <p:nvSpPr>
            <p:cNvPr id="70" name="Freeform: Shape 206">
              <a:extLst>
                <a:ext uri="{FF2B5EF4-FFF2-40B4-BE49-F238E27FC236}">
                  <a16:creationId xmlns:a16="http://schemas.microsoft.com/office/drawing/2014/main" id="{6B84C061-F7DE-59E2-988E-C693170A9966}"/>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78" name="CasellaDiTesto 77">
            <a:extLst>
              <a:ext uri="{FF2B5EF4-FFF2-40B4-BE49-F238E27FC236}">
                <a16:creationId xmlns:a16="http://schemas.microsoft.com/office/drawing/2014/main" id="{FF6F8382-32BF-0E4C-3323-C75974E71839}"/>
              </a:ext>
            </a:extLst>
          </p:cNvPr>
          <p:cNvSpPr txBox="1"/>
          <p:nvPr/>
        </p:nvSpPr>
        <p:spPr>
          <a:xfrm>
            <a:off x="1412881" y="673839"/>
            <a:ext cx="10582796" cy="6478697"/>
          </a:xfrm>
          <a:prstGeom prst="rect">
            <a:avLst/>
          </a:prstGeom>
          <a:noFill/>
        </p:spPr>
        <p:txBody>
          <a:bodyPr wrap="square" rtlCol="0">
            <a:spAutoFit/>
          </a:bodyPr>
          <a:lstStyle/>
          <a:p>
            <a:pPr marL="285750" indent="-285750" algn="just">
              <a:buFont typeface="Wingdings" panose="05000000000000000000" pitchFamily="2" charset="2"/>
              <a:buChar char="Ø"/>
            </a:pPr>
            <a:r>
              <a:rPr lang="en-GB" sz="1900" b="1" i="1" dirty="0">
                <a:solidFill>
                  <a:schemeClr val="accent1"/>
                </a:solidFill>
                <a:effectLst/>
                <a:latin typeface="Verdana" panose="020B0604030504040204" pitchFamily="34" charset="0"/>
                <a:ea typeface="Calibri" panose="020F0502020204030204" pitchFamily="34" charset="0"/>
                <a:cs typeface="Times New Roman" panose="02020603050405020304" pitchFamily="18" charset="0"/>
              </a:rPr>
              <a:t>Migration</a:t>
            </a:r>
            <a:r>
              <a:rPr lang="en-GB" sz="1900" b="1" dirty="0">
                <a:solidFill>
                  <a:schemeClr val="accent1"/>
                </a:solidFill>
                <a:effectLst/>
                <a:latin typeface="Verdana" panose="020B0604030504040204" pitchFamily="34" charset="0"/>
                <a:ea typeface="Calibri" panose="020F0502020204030204" pitchFamily="34" charset="0"/>
                <a:cs typeface="Times New Roman" panose="02020603050405020304" pitchFamily="18" charset="0"/>
              </a:rPr>
              <a:t> </a:t>
            </a:r>
            <a:r>
              <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from the TSMC to the UMC technology of the prototypes-A1 of a pressure sensor and an accelerometer: </a:t>
            </a:r>
            <a:r>
              <a:rPr lang="en-GB" sz="1900" dirty="0">
                <a:solidFill>
                  <a:schemeClr val="bg1"/>
                </a:solidFill>
                <a:latin typeface="Verdana" panose="020B0604030504040204" pitchFamily="34" charset="0"/>
                <a:ea typeface="Calibri" panose="020F0502020204030204" pitchFamily="34" charset="0"/>
                <a:cs typeface="Times New Roman" panose="02020603050405020304" pitchFamily="18" charset="0"/>
              </a:rPr>
              <a:t>t</a:t>
            </a:r>
            <a:r>
              <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he simplicity of migrating an existing design in one technology to another, while maintaining the same technological node, has been demonstrated.</a:t>
            </a:r>
          </a:p>
          <a:p>
            <a:pPr marL="285750" indent="-285750" algn="just">
              <a:buFont typeface="Wingdings" panose="05000000000000000000" pitchFamily="2" charset="2"/>
              <a:buChar char="Ø"/>
            </a:pPr>
            <a:endParaRPr lang="en-GB" sz="1900" i="1" dirty="0">
              <a:solidFill>
                <a:schemeClr val="bg1"/>
              </a:solidFill>
              <a:latin typeface="Verdana" panose="020B0604030504040204" pitchFamily="34"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Ø"/>
            </a:pPr>
            <a:r>
              <a:rPr lang="en-GB" sz="1900" b="1" i="1" dirty="0">
                <a:solidFill>
                  <a:schemeClr val="accent1"/>
                </a:solidFill>
                <a:latin typeface="Verdana" panose="020B0604030504040204" pitchFamily="34" charset="0"/>
                <a:ea typeface="Calibri" panose="020F0502020204030204" pitchFamily="34" charset="0"/>
                <a:cs typeface="Times New Roman" panose="02020603050405020304" pitchFamily="18" charset="0"/>
              </a:rPr>
              <a:t>C</a:t>
            </a:r>
            <a:r>
              <a:rPr lang="en-GB" sz="1900" b="1" i="1" dirty="0">
                <a:solidFill>
                  <a:schemeClr val="accent1"/>
                </a:solidFill>
                <a:effectLst/>
                <a:latin typeface="Verdana" panose="020B0604030504040204" pitchFamily="34" charset="0"/>
                <a:ea typeface="Calibri" panose="020F0502020204030204" pitchFamily="34" charset="0"/>
                <a:cs typeface="Times New Roman" panose="02020603050405020304" pitchFamily="18" charset="0"/>
              </a:rPr>
              <a:t>haracterization </a:t>
            </a:r>
            <a:r>
              <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of the pressure sensor and the accelerometer have been obtained using COMSOL 5.5 tool: </a:t>
            </a:r>
            <a:r>
              <a:rPr lang="en-GB" sz="1900" dirty="0">
                <a:solidFill>
                  <a:schemeClr val="bg1"/>
                </a:solidFill>
                <a:latin typeface="Verdana" panose="020B0604030504040204" pitchFamily="34" charset="0"/>
                <a:ea typeface="Calibri" panose="020F0502020204030204" pitchFamily="34" charset="0"/>
                <a:cs typeface="Arial" panose="020B0604020202020204" pitchFamily="34" charset="0"/>
              </a:rPr>
              <a:t>s</a:t>
            </a:r>
            <a:r>
              <a:rPr lang="en-GB" sz="1900" dirty="0">
                <a:solidFill>
                  <a:schemeClr val="bg1"/>
                </a:solidFill>
                <a:effectLst/>
                <a:latin typeface="Verdana" panose="020B0604030504040204" pitchFamily="34" charset="0"/>
                <a:ea typeface="Calibri" panose="020F0502020204030204" pitchFamily="34" charset="0"/>
                <a:cs typeface="Arial" panose="020B0604020202020204" pitchFamily="34" charset="0"/>
              </a:rPr>
              <a:t>ome ideal and constant correction factors have been extrapolated in order to be applied to the the accelerometer. Designs' robustness and reliability (stresses) has been checked</a:t>
            </a:r>
          </a:p>
          <a:p>
            <a:pPr marL="285750" indent="-285750" algn="just">
              <a:buFont typeface="Wingdings" panose="05000000000000000000" pitchFamily="2" charset="2"/>
              <a:buChar char="Ø"/>
            </a:pPr>
            <a:endParaRPr lang="en-GB" sz="1800" b="1" i="1"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Ø"/>
            </a:pPr>
            <a:r>
              <a:rPr lang="en-GB" sz="1800" b="1" i="1" dirty="0">
                <a:solidFill>
                  <a:schemeClr val="accent1"/>
                </a:solidFill>
                <a:effectLst/>
                <a:latin typeface="Verdana" panose="020B0604030504040204" pitchFamily="34" charset="0"/>
                <a:ea typeface="Calibri" panose="020F0502020204030204" pitchFamily="34" charset="0"/>
                <a:cs typeface="Times New Roman" panose="02020603050405020304" pitchFamily="18" charset="0"/>
              </a:rPr>
              <a:t>Simulations results </a:t>
            </a:r>
            <a:r>
              <a:rPr lang="en-GB" sz="18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have been validated against expected performance metrics and experimental results</a:t>
            </a:r>
          </a:p>
          <a:p>
            <a:pPr marL="285750" indent="-285750" algn="just">
              <a:buFont typeface="Wingdings" panose="05000000000000000000" pitchFamily="2" charset="2"/>
              <a:buChar char="Ø"/>
            </a:pPr>
            <a:endParaRPr lang="en-GB" sz="1900" dirty="0">
              <a:solidFill>
                <a:schemeClr val="bg1"/>
              </a:solidFill>
              <a:latin typeface="Verdana" panose="020B0604030504040204" pitchFamily="34" charset="0"/>
              <a:ea typeface="Calibri" panose="020F0502020204030204" pitchFamily="34" charset="0"/>
              <a:cs typeface="Arial" panose="020B0604020202020204" pitchFamily="34" charset="0"/>
            </a:endParaRPr>
          </a:p>
          <a:p>
            <a:pPr marL="285750" indent="-285750" algn="just">
              <a:buFont typeface="Wingdings" panose="05000000000000000000" pitchFamily="2" charset="2"/>
              <a:buChar char="Ø"/>
            </a:pPr>
            <a:r>
              <a:rPr lang="en-GB" sz="1900" dirty="0">
                <a:solidFill>
                  <a:schemeClr val="bg1"/>
                </a:solidFill>
                <a:effectLst/>
                <a:latin typeface="Verdana" panose="020B0604030504040204" pitchFamily="34" charset="0"/>
                <a:ea typeface="Calibri" panose="020F0502020204030204" pitchFamily="34" charset="0"/>
                <a:cs typeface="Arial" panose="020B0604020202020204" pitchFamily="34" charset="0"/>
              </a:rPr>
              <a:t>A </a:t>
            </a:r>
            <a:r>
              <a:rPr lang="en-GB" sz="1900" b="1" i="1" dirty="0">
                <a:solidFill>
                  <a:schemeClr val="accent1"/>
                </a:solidFill>
                <a:effectLst/>
                <a:latin typeface="Verdana" panose="020B0604030504040204" pitchFamily="34" charset="0"/>
                <a:ea typeface="Calibri" panose="020F0502020204030204" pitchFamily="34" charset="0"/>
                <a:cs typeface="Arial" panose="020B0604020202020204" pitchFamily="34" charset="0"/>
              </a:rPr>
              <a:t>new design version </a:t>
            </a:r>
            <a:r>
              <a:rPr lang="en-GB" sz="1900" dirty="0">
                <a:solidFill>
                  <a:schemeClr val="bg1"/>
                </a:solidFill>
                <a:effectLst/>
                <a:latin typeface="Verdana" panose="020B0604030504040204" pitchFamily="34" charset="0"/>
                <a:ea typeface="Calibri" panose="020F0502020204030204" pitchFamily="34" charset="0"/>
                <a:cs typeface="Arial" panose="020B0604020202020204" pitchFamily="34" charset="0"/>
              </a:rPr>
              <a:t>of the accelerometer has been proposed with the aim to enhance the sensitivity of it.</a:t>
            </a:r>
            <a:endParaRPr lang="en-GB" sz="1900" dirty="0">
              <a:solidFill>
                <a:schemeClr val="bg1"/>
              </a:solidFill>
              <a:latin typeface="Verdana" panose="020B0604030504040204" pitchFamily="34"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Ø"/>
            </a:pPr>
            <a:endPar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Ø"/>
            </a:pPr>
            <a:r>
              <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Direct </a:t>
            </a:r>
            <a:r>
              <a:rPr lang="en-GB" sz="1900" b="1" i="1" dirty="0">
                <a:solidFill>
                  <a:schemeClr val="accent1"/>
                </a:solidFill>
                <a:effectLst/>
                <a:latin typeface="Verdana" panose="020B0604030504040204" pitchFamily="34" charset="0"/>
                <a:ea typeface="Calibri" panose="020F0502020204030204" pitchFamily="34" charset="0"/>
                <a:cs typeface="Times New Roman" panose="02020603050405020304" pitchFamily="18" charset="0"/>
              </a:rPr>
              <a:t>comparison </a:t>
            </a:r>
            <a:r>
              <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between the primary transistors belonging to the TSMC and UMC. </a:t>
            </a:r>
          </a:p>
          <a:p>
            <a:pPr marL="285750" indent="-285750" algn="just">
              <a:buFont typeface="Wingdings" panose="05000000000000000000" pitchFamily="2" charset="2"/>
              <a:buChar char="Ø"/>
            </a:pPr>
            <a:endParaRPr lang="en-GB" sz="1900" dirty="0">
              <a:solidFill>
                <a:schemeClr val="bg1"/>
              </a:solidFill>
              <a:latin typeface="Verdana" panose="020B0604030504040204" pitchFamily="34"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Ø"/>
            </a:pPr>
            <a:r>
              <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An TSMC </a:t>
            </a:r>
            <a:r>
              <a:rPr lang="en-GB" sz="1900" b="1" i="1" dirty="0">
                <a:solidFill>
                  <a:schemeClr val="accent1"/>
                </a:solidFill>
                <a:effectLst/>
                <a:latin typeface="Verdana" panose="020B0604030504040204" pitchFamily="34" charset="0"/>
                <a:ea typeface="Calibri" panose="020F0502020204030204" pitchFamily="34" charset="0"/>
                <a:cs typeface="Times New Roman" panose="02020603050405020304" pitchFamily="18" charset="0"/>
              </a:rPr>
              <a:t>operational amplifier </a:t>
            </a:r>
            <a:r>
              <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has been migrated in UMC technology from scratch: the </a:t>
            </a:r>
            <a:r>
              <a:rPr lang="en-GB" sz="1900" b="1" i="1" dirty="0">
                <a:solidFill>
                  <a:schemeClr val="accent1"/>
                </a:solidFill>
                <a:effectLst/>
                <a:latin typeface="Verdana" panose="020B0604030504040204" pitchFamily="34" charset="0"/>
                <a:ea typeface="Calibri" panose="020F0502020204030204" pitchFamily="34" charset="0"/>
                <a:cs typeface="Times New Roman" panose="02020603050405020304" pitchFamily="18" charset="0"/>
              </a:rPr>
              <a:t>DRC </a:t>
            </a:r>
            <a:r>
              <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and </a:t>
            </a:r>
            <a:r>
              <a:rPr lang="en-GB" sz="1900" b="1" i="1" dirty="0">
                <a:solidFill>
                  <a:schemeClr val="accent1"/>
                </a:solidFill>
                <a:effectLst/>
                <a:latin typeface="Verdana" panose="020B0604030504040204" pitchFamily="34" charset="0"/>
                <a:ea typeface="Calibri" panose="020F0502020204030204" pitchFamily="34" charset="0"/>
                <a:cs typeface="Times New Roman" panose="02020603050405020304" pitchFamily="18" charset="0"/>
              </a:rPr>
              <a:t>LVS </a:t>
            </a:r>
            <a:r>
              <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rPr>
              <a:t>procedure using the Cadence tool.</a:t>
            </a:r>
          </a:p>
          <a:p>
            <a:pPr marL="285750" indent="-285750">
              <a:buFontTx/>
              <a:buChar char="-"/>
            </a:pPr>
            <a:endParaRPr lang="en-GB" sz="1900" dirty="0">
              <a:solidFill>
                <a:schemeClr val="bg1"/>
              </a:solidFill>
              <a:effectLst/>
              <a:latin typeface="Verdana" panose="020B060403050404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2860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63" name="Modello 3D 62" descr="Transistor">
                <a:extLst>
                  <a:ext uri="{FF2B5EF4-FFF2-40B4-BE49-F238E27FC236}">
                    <a16:creationId xmlns:a16="http://schemas.microsoft.com/office/drawing/2014/main" id="{9FE93EDB-8AE1-DE11-75EC-08F654F5C4EE}"/>
                  </a:ext>
                </a:extLst>
              </p:cNvPr>
              <p:cNvGraphicFramePr>
                <a:graphicFrameLocks noChangeAspect="1"/>
              </p:cNvGraphicFramePr>
              <p:nvPr>
                <p:extLst>
                  <p:ext uri="{D42A27DB-BD31-4B8C-83A1-F6EECF244321}">
                    <p14:modId xmlns:p14="http://schemas.microsoft.com/office/powerpoint/2010/main" val="897064196"/>
                  </p:ext>
                </p:extLst>
              </p:nvPr>
            </p:nvGraphicFramePr>
            <p:xfrm>
              <a:off x="4584240" y="558531"/>
              <a:ext cx="3211469" cy="9903438"/>
            </p:xfrm>
            <a:graphic>
              <a:graphicData uri="http://schemas.microsoft.com/office/drawing/2017/model3d">
                <am3d:model3d r:embed="rId2">
                  <am3d:spPr>
                    <a:xfrm>
                      <a:off x="0" y="0"/>
                      <a:ext cx="3211469" cy="9903438"/>
                    </a:xfrm>
                    <a:prstGeom prst="rect">
                      <a:avLst/>
                    </a:prstGeom>
                  </am3d:spPr>
                  <am3d:camera>
                    <am3d:pos x="0" y="0" z="48994109"/>
                    <am3d:up dx="0" dy="36000000" dz="0"/>
                    <am3d:lookAt x="0" y="0" z="0"/>
                    <am3d:perspective fov="2700000"/>
                  </am3d:camera>
                  <am3d:trans>
                    <am3d:meterPerModelUnit n="44444442" d="1000000"/>
                    <am3d:preTrans dx="0" dy="-2194794" dz="0"/>
                    <am3d:scale>
                      <am3d:sx n="1000000" d="1000000"/>
                      <am3d:sy n="1000000" d="1000000"/>
                      <am3d:sz n="1000000" d="1000000"/>
                    </am3d:scale>
                    <am3d:rot ax="8479299" ay="-1011880" az="-10015516"/>
                    <am3d:postTrans dx="0" dy="0" dz="0"/>
                  </am3d:trans>
                  <am3d:raster rName="Office3DRenderer" rVer="16.0.8326">
                    <am3d:blip r:embed="rId3"/>
                  </am3d:raster>
                  <am3d:objViewport viewportSz="1014064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3" name="Modello 3D 62" descr="Transistor">
                <a:extLst>
                  <a:ext uri="{FF2B5EF4-FFF2-40B4-BE49-F238E27FC236}">
                    <a16:creationId xmlns:a16="http://schemas.microsoft.com/office/drawing/2014/main" id="{9FE93EDB-8AE1-DE11-75EC-08F654F5C4EE}"/>
                  </a:ext>
                </a:extLst>
              </p:cNvPr>
              <p:cNvPicPr>
                <a:picLocks noGrp="1" noRot="1" noChangeAspect="1" noMove="1" noResize="1" noEditPoints="1" noAdjustHandles="1" noChangeArrowheads="1" noChangeShapeType="1" noCrop="1"/>
              </p:cNvPicPr>
              <p:nvPr/>
            </p:nvPicPr>
            <p:blipFill>
              <a:blip r:embed="rId3"/>
              <a:stretch>
                <a:fillRect/>
              </a:stretch>
            </p:blipFill>
            <p:spPr>
              <a:xfrm>
                <a:off x="4584240" y="558531"/>
                <a:ext cx="3211469" cy="9903438"/>
              </a:xfrm>
              <a:prstGeom prst="rect">
                <a:avLst/>
              </a:prstGeom>
            </p:spPr>
          </p:pic>
        </mc:Fallback>
      </mc:AlternateContent>
      <p:sp>
        <p:nvSpPr>
          <p:cNvPr id="65" name="TextBox 4">
            <a:extLst>
              <a:ext uri="{FF2B5EF4-FFF2-40B4-BE49-F238E27FC236}">
                <a16:creationId xmlns:a16="http://schemas.microsoft.com/office/drawing/2014/main" id="{C528A031-5E82-C1E6-BF3D-0947C91A34B4}"/>
              </a:ext>
            </a:extLst>
          </p:cNvPr>
          <p:cNvSpPr txBox="1"/>
          <p:nvPr/>
        </p:nvSpPr>
        <p:spPr>
          <a:xfrm>
            <a:off x="4824555" y="-1802620"/>
            <a:ext cx="3431162" cy="630942"/>
          </a:xfrm>
          <a:prstGeom prst="rect">
            <a:avLst/>
          </a:prstGeom>
          <a:noFill/>
        </p:spPr>
        <p:txBody>
          <a:bodyPr wrap="square" rtlCol="0" anchor="ctr">
            <a:spAutoFit/>
          </a:bodyPr>
          <a:lstStyle/>
          <a:p>
            <a:r>
              <a:rPr lang="en-US" altLang="ko-KR" sz="3500" b="1" dirty="0">
                <a:solidFill>
                  <a:schemeClr val="bg1"/>
                </a:solidFill>
                <a:cs typeface="Arial" pitchFamily="34" charset="0"/>
              </a:rPr>
              <a:t>Conclusions</a:t>
            </a:r>
            <a:endParaRPr lang="ko-KR" altLang="en-US" sz="3500" b="1" dirty="0">
              <a:solidFill>
                <a:schemeClr val="bg1"/>
              </a:solidFill>
              <a:cs typeface="Arial" pitchFamily="34" charset="0"/>
            </a:endParaRPr>
          </a:p>
        </p:txBody>
      </p:sp>
    </p:spTree>
    <p:extLst>
      <p:ext uri="{BB962C8B-B14F-4D97-AF65-F5344CB8AC3E}">
        <p14:creationId xmlns:p14="http://schemas.microsoft.com/office/powerpoint/2010/main" val="756780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57">
            <a:extLst>
              <a:ext uri="{FF2B5EF4-FFF2-40B4-BE49-F238E27FC236}">
                <a16:creationId xmlns:a16="http://schemas.microsoft.com/office/drawing/2014/main" id="{DC263A3E-C6C0-CCDC-DAC1-48A8D815F036}"/>
              </a:ext>
            </a:extLst>
          </p:cNvPr>
          <p:cNvSpPr txBox="1"/>
          <p:nvPr/>
        </p:nvSpPr>
        <p:spPr>
          <a:xfrm>
            <a:off x="5494325" y="4229770"/>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p:sp>
        <p:nvSpPr>
          <p:cNvPr id="8" name="TextBox 57">
            <a:extLst>
              <a:ext uri="{FF2B5EF4-FFF2-40B4-BE49-F238E27FC236}">
                <a16:creationId xmlns:a16="http://schemas.microsoft.com/office/drawing/2014/main" id="{A499E917-74D7-EE65-6FF9-D855347A0C61}"/>
              </a:ext>
            </a:extLst>
          </p:cNvPr>
          <p:cNvSpPr txBox="1"/>
          <p:nvPr/>
        </p:nvSpPr>
        <p:spPr>
          <a:xfrm>
            <a:off x="5494325" y="3509233"/>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p:sp>
        <p:nvSpPr>
          <p:cNvPr id="7" name="TextBox 57">
            <a:extLst>
              <a:ext uri="{FF2B5EF4-FFF2-40B4-BE49-F238E27FC236}">
                <a16:creationId xmlns:a16="http://schemas.microsoft.com/office/drawing/2014/main" id="{183DB7E6-1AA5-5683-44C3-6DD710105AAA}"/>
              </a:ext>
            </a:extLst>
          </p:cNvPr>
          <p:cNvSpPr txBox="1"/>
          <p:nvPr/>
        </p:nvSpPr>
        <p:spPr>
          <a:xfrm>
            <a:off x="5494325" y="2773973"/>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p:sp>
        <p:nvSpPr>
          <p:cNvPr id="6" name="TextBox 57">
            <a:extLst>
              <a:ext uri="{FF2B5EF4-FFF2-40B4-BE49-F238E27FC236}">
                <a16:creationId xmlns:a16="http://schemas.microsoft.com/office/drawing/2014/main" id="{4DD13C46-059B-ED24-8D67-0AA1A6E2D7DC}"/>
              </a:ext>
            </a:extLst>
          </p:cNvPr>
          <p:cNvSpPr txBox="1"/>
          <p:nvPr/>
        </p:nvSpPr>
        <p:spPr>
          <a:xfrm>
            <a:off x="5494325" y="2038712"/>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p:sp>
        <p:nvSpPr>
          <p:cNvPr id="58" name="TextBox 57">
            <a:extLst>
              <a:ext uri="{FF2B5EF4-FFF2-40B4-BE49-F238E27FC236}">
                <a16:creationId xmlns:a16="http://schemas.microsoft.com/office/drawing/2014/main" id="{6DF8E06D-B8BF-4F1D-B167-4621298F421C}"/>
              </a:ext>
            </a:extLst>
          </p:cNvPr>
          <p:cNvSpPr txBox="1"/>
          <p:nvPr/>
        </p:nvSpPr>
        <p:spPr>
          <a:xfrm>
            <a:off x="5494325" y="584329"/>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mc:AlternateContent xmlns:mc="http://schemas.openxmlformats.org/markup-compatibility/2006">
        <mc:Choice xmlns:am3d="http://schemas.microsoft.com/office/drawing/2017/model3d" Requires="am3d">
          <p:graphicFrame>
            <p:nvGraphicFramePr>
              <p:cNvPr id="2" name="Modello 3D 1" descr="CPU">
                <a:extLst>
                  <a:ext uri="{FF2B5EF4-FFF2-40B4-BE49-F238E27FC236}">
                    <a16:creationId xmlns:a16="http://schemas.microsoft.com/office/drawing/2014/main" id="{9F9C2178-E6E4-0F2E-BF2B-764979E5E300}"/>
                  </a:ext>
                </a:extLst>
              </p:cNvPr>
              <p:cNvGraphicFramePr>
                <a:graphicFrameLocks noChangeAspect="1"/>
              </p:cNvGraphicFramePr>
              <p:nvPr>
                <p:extLst>
                  <p:ext uri="{D42A27DB-BD31-4B8C-83A1-F6EECF244321}">
                    <p14:modId xmlns:p14="http://schemas.microsoft.com/office/powerpoint/2010/main" val="3210772702"/>
                  </p:ext>
                </p:extLst>
              </p:nvPr>
            </p:nvGraphicFramePr>
            <p:xfrm>
              <a:off x="-618186" y="-760483"/>
              <a:ext cx="7778839" cy="7618483"/>
            </p:xfrm>
            <a:graphic>
              <a:graphicData uri="http://schemas.microsoft.com/office/drawing/2017/model3d">
                <am3d:model3d r:embed="rId2">
                  <am3d:spPr>
                    <a:xfrm>
                      <a:off x="0" y="0"/>
                      <a:ext cx="7778839" cy="7618483"/>
                    </a:xfrm>
                    <a:prstGeom prst="rect">
                      <a:avLst/>
                    </a:prstGeom>
                  </am3d:spPr>
                  <am3d:camera>
                    <am3d:pos x="0" y="0" z="66566187"/>
                    <am3d:up dx="0" dy="36000000" dz="0"/>
                    <am3d:lookAt x="0" y="0" z="0"/>
                    <am3d:perspective fov="2700000"/>
                  </am3d:camera>
                  <am3d:trans>
                    <am3d:meterPerModelUnit n="19999999" d="1000000"/>
                    <am3d:preTrans dx="0" dy="-55664" dz="0"/>
                    <am3d:scale>
                      <am3d:sx n="1000000" d="1000000"/>
                      <am3d:sy n="1000000" d="1000000"/>
                      <am3d:sz n="1000000" d="1000000"/>
                    </am3d:scale>
                    <am3d:rot ax="3399331" ay="1194103" az="1641264"/>
                    <am3d:postTrans dx="0" dy="0" dz="0"/>
                  </am3d:trans>
                  <am3d:raster rName="Office3DRenderer" rVer="16.0.8326">
                    <am3d:blip r:embed="rId3"/>
                  </am3d:raster>
                  <am3d:objViewport viewportSz="813319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Modello 3D 1" descr="CPU">
                <a:extLst>
                  <a:ext uri="{FF2B5EF4-FFF2-40B4-BE49-F238E27FC236}">
                    <a16:creationId xmlns:a16="http://schemas.microsoft.com/office/drawing/2014/main" id="{9F9C2178-E6E4-0F2E-BF2B-764979E5E300}"/>
                  </a:ext>
                </a:extLst>
              </p:cNvPr>
              <p:cNvPicPr>
                <a:picLocks noGrp="1" noRot="1" noChangeAspect="1" noMove="1" noResize="1" noEditPoints="1" noAdjustHandles="1" noChangeArrowheads="1" noChangeShapeType="1" noCrop="1"/>
              </p:cNvPicPr>
              <p:nvPr/>
            </p:nvPicPr>
            <p:blipFill>
              <a:blip r:embed="rId3"/>
              <a:stretch>
                <a:fillRect/>
              </a:stretch>
            </p:blipFill>
            <p:spPr>
              <a:xfrm>
                <a:off x="-618186" y="-760483"/>
                <a:ext cx="7778839" cy="7618483"/>
              </a:xfrm>
              <a:prstGeom prst="rect">
                <a:avLst/>
              </a:prstGeom>
            </p:spPr>
          </p:pic>
        </mc:Fallback>
      </mc:AlternateContent>
      <p:sp>
        <p:nvSpPr>
          <p:cNvPr id="5" name="TextBox 57">
            <a:extLst>
              <a:ext uri="{FF2B5EF4-FFF2-40B4-BE49-F238E27FC236}">
                <a16:creationId xmlns:a16="http://schemas.microsoft.com/office/drawing/2014/main" id="{4E2FD338-38C8-D84C-0D4D-916EEC1C60DF}"/>
              </a:ext>
            </a:extLst>
          </p:cNvPr>
          <p:cNvSpPr txBox="1"/>
          <p:nvPr/>
        </p:nvSpPr>
        <p:spPr>
          <a:xfrm>
            <a:off x="5494325" y="1269821"/>
            <a:ext cx="3855736" cy="1015663"/>
          </a:xfrm>
          <a:prstGeom prst="rect">
            <a:avLst/>
          </a:prstGeom>
          <a:noFill/>
        </p:spPr>
        <p:txBody>
          <a:bodyPr wrap="square" rtlCol="0" anchor="ctr">
            <a:spAutoFit/>
          </a:bodyPr>
          <a:lstStyle/>
          <a:p>
            <a:r>
              <a:rPr lang="en-US" altLang="ko-KR" sz="6000" dirty="0">
                <a:solidFill>
                  <a:schemeClr val="bg1"/>
                </a:solidFill>
                <a:latin typeface="+mj-lt"/>
                <a:cs typeface="Arial" pitchFamily="34" charset="0"/>
              </a:rPr>
              <a:t>Contents</a:t>
            </a:r>
            <a:endParaRPr lang="ko-KR" altLang="en-US" sz="6000" dirty="0">
              <a:solidFill>
                <a:schemeClr val="bg1"/>
              </a:solidFill>
              <a:latin typeface="+mj-lt"/>
              <a:cs typeface="Arial" pitchFamily="34" charset="0"/>
            </a:endParaRPr>
          </a:p>
        </p:txBody>
      </p:sp>
      <p:sp>
        <p:nvSpPr>
          <p:cNvPr id="38" name="TextBox 57">
            <a:extLst>
              <a:ext uri="{FF2B5EF4-FFF2-40B4-BE49-F238E27FC236}">
                <a16:creationId xmlns:a16="http://schemas.microsoft.com/office/drawing/2014/main" id="{B6DA0191-3BAC-8DAA-B53B-D9AD26FD3C52}"/>
              </a:ext>
            </a:extLst>
          </p:cNvPr>
          <p:cNvSpPr txBox="1"/>
          <p:nvPr/>
        </p:nvSpPr>
        <p:spPr>
          <a:xfrm>
            <a:off x="8737655" y="5080347"/>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p:sp>
        <p:nvSpPr>
          <p:cNvPr id="39" name="TextBox 57">
            <a:extLst>
              <a:ext uri="{FF2B5EF4-FFF2-40B4-BE49-F238E27FC236}">
                <a16:creationId xmlns:a16="http://schemas.microsoft.com/office/drawing/2014/main" id="{9A9ACE32-0EB2-DF9F-4CE3-325ADB6817FC}"/>
              </a:ext>
            </a:extLst>
          </p:cNvPr>
          <p:cNvSpPr txBox="1"/>
          <p:nvPr/>
        </p:nvSpPr>
        <p:spPr>
          <a:xfrm>
            <a:off x="8737655" y="4359810"/>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p:sp>
        <p:nvSpPr>
          <p:cNvPr id="40" name="TextBox 57">
            <a:extLst>
              <a:ext uri="{FF2B5EF4-FFF2-40B4-BE49-F238E27FC236}">
                <a16:creationId xmlns:a16="http://schemas.microsoft.com/office/drawing/2014/main" id="{6E6CB1C5-256A-38CA-998A-C00959D619A7}"/>
              </a:ext>
            </a:extLst>
          </p:cNvPr>
          <p:cNvSpPr txBox="1"/>
          <p:nvPr/>
        </p:nvSpPr>
        <p:spPr>
          <a:xfrm>
            <a:off x="8737655" y="3624550"/>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p:sp>
        <p:nvSpPr>
          <p:cNvPr id="41" name="TextBox 57">
            <a:extLst>
              <a:ext uri="{FF2B5EF4-FFF2-40B4-BE49-F238E27FC236}">
                <a16:creationId xmlns:a16="http://schemas.microsoft.com/office/drawing/2014/main" id="{5475C5E4-C693-D7C5-55B3-DB086C48C220}"/>
              </a:ext>
            </a:extLst>
          </p:cNvPr>
          <p:cNvSpPr txBox="1"/>
          <p:nvPr/>
        </p:nvSpPr>
        <p:spPr>
          <a:xfrm>
            <a:off x="8737655" y="2889289"/>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p:sp>
        <p:nvSpPr>
          <p:cNvPr id="42" name="TextBox 57">
            <a:extLst>
              <a:ext uri="{FF2B5EF4-FFF2-40B4-BE49-F238E27FC236}">
                <a16:creationId xmlns:a16="http://schemas.microsoft.com/office/drawing/2014/main" id="{921F5214-B311-8C20-EB69-BE4F0866B017}"/>
              </a:ext>
            </a:extLst>
          </p:cNvPr>
          <p:cNvSpPr txBox="1"/>
          <p:nvPr/>
        </p:nvSpPr>
        <p:spPr>
          <a:xfrm>
            <a:off x="8737655" y="1434906"/>
            <a:ext cx="3855736" cy="1015663"/>
          </a:xfrm>
          <a:prstGeom prst="rect">
            <a:avLst/>
          </a:prstGeom>
          <a:noFill/>
        </p:spPr>
        <p:txBody>
          <a:bodyPr wrap="square" rtlCol="0" anchor="ctr">
            <a:spAutoFit/>
          </a:bodyPr>
          <a:lstStyle/>
          <a:p>
            <a:r>
              <a:rPr lang="en-US" altLang="ko-KR" sz="6000" dirty="0">
                <a:ln>
                  <a:solidFill>
                    <a:schemeClr val="bg1"/>
                  </a:solidFill>
                </a:ln>
                <a:noFill/>
                <a:latin typeface="+mj-lt"/>
                <a:cs typeface="Arial" pitchFamily="34" charset="0"/>
              </a:rPr>
              <a:t>Contents</a:t>
            </a:r>
            <a:endParaRPr lang="ko-KR" altLang="en-US" sz="6000" dirty="0">
              <a:ln>
                <a:solidFill>
                  <a:schemeClr val="bg1"/>
                </a:solidFill>
              </a:ln>
              <a:noFill/>
              <a:latin typeface="+mj-lt"/>
              <a:cs typeface="Arial" pitchFamily="34" charset="0"/>
            </a:endParaRPr>
          </a:p>
        </p:txBody>
      </p:sp>
      <p:sp>
        <p:nvSpPr>
          <p:cNvPr id="43" name="TextBox 57">
            <a:extLst>
              <a:ext uri="{FF2B5EF4-FFF2-40B4-BE49-F238E27FC236}">
                <a16:creationId xmlns:a16="http://schemas.microsoft.com/office/drawing/2014/main" id="{09799006-B668-1E2A-066E-484877976FD0}"/>
              </a:ext>
            </a:extLst>
          </p:cNvPr>
          <p:cNvSpPr txBox="1"/>
          <p:nvPr/>
        </p:nvSpPr>
        <p:spPr>
          <a:xfrm>
            <a:off x="8737655" y="2120398"/>
            <a:ext cx="3855736" cy="1015663"/>
          </a:xfrm>
          <a:prstGeom prst="rect">
            <a:avLst/>
          </a:prstGeom>
          <a:noFill/>
        </p:spPr>
        <p:txBody>
          <a:bodyPr wrap="square" rtlCol="0" anchor="ctr">
            <a:spAutoFit/>
          </a:bodyPr>
          <a:lstStyle/>
          <a:p>
            <a:r>
              <a:rPr lang="en-US" altLang="ko-KR" sz="6000" dirty="0">
                <a:solidFill>
                  <a:schemeClr val="bg1"/>
                </a:solidFill>
                <a:latin typeface="+mj-lt"/>
                <a:cs typeface="Arial" pitchFamily="34" charset="0"/>
              </a:rPr>
              <a:t>Contents</a:t>
            </a:r>
            <a:endParaRPr lang="ko-KR" altLang="en-US" sz="6000" dirty="0">
              <a:solidFill>
                <a:schemeClr val="bg1"/>
              </a:solidFill>
              <a:latin typeface="+mj-lt"/>
              <a:cs typeface="Arial" pitchFamily="34" charset="0"/>
            </a:endParaRPr>
          </a:p>
        </p:txBody>
      </p:sp>
    </p:spTree>
    <p:extLst>
      <p:ext uri="{BB962C8B-B14F-4D97-AF65-F5344CB8AC3E}">
        <p14:creationId xmlns:p14="http://schemas.microsoft.com/office/powerpoint/2010/main" val="2797910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0">
        <p159:morph option="byObject"/>
      </p:transition>
    </mc:Choice>
    <mc:Fallback xmlns="">
      <p:transition spd="slow" advTm="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63" name="Modello 3D 62" descr="Transistor">
                <a:extLst>
                  <a:ext uri="{FF2B5EF4-FFF2-40B4-BE49-F238E27FC236}">
                    <a16:creationId xmlns:a16="http://schemas.microsoft.com/office/drawing/2014/main" id="{9FE93EDB-8AE1-DE11-75EC-08F654F5C4EE}"/>
                  </a:ext>
                </a:extLst>
              </p:cNvPr>
              <p:cNvGraphicFramePr>
                <a:graphicFrameLocks noChangeAspect="1"/>
              </p:cNvGraphicFramePr>
              <p:nvPr>
                <p:extLst>
                  <p:ext uri="{D42A27DB-BD31-4B8C-83A1-F6EECF244321}">
                    <p14:modId xmlns:p14="http://schemas.microsoft.com/office/powerpoint/2010/main" val="289683183"/>
                  </p:ext>
                </p:extLst>
              </p:nvPr>
            </p:nvGraphicFramePr>
            <p:xfrm>
              <a:off x="6117432" y="2950399"/>
              <a:ext cx="45719" cy="140987"/>
            </p:xfrm>
            <a:graphic>
              <a:graphicData uri="http://schemas.microsoft.com/office/drawing/2017/model3d">
                <am3d:model3d r:embed="rId2">
                  <am3d:spPr>
                    <a:xfrm>
                      <a:off x="0" y="0"/>
                      <a:ext cx="45719" cy="140987"/>
                    </a:xfrm>
                    <a:prstGeom prst="rect">
                      <a:avLst/>
                    </a:prstGeom>
                  </am3d:spPr>
                  <am3d:camera>
                    <am3d:pos x="0" y="0" z="48994109"/>
                    <am3d:up dx="0" dy="36000000" dz="0"/>
                    <am3d:lookAt x="0" y="0" z="0"/>
                    <am3d:perspective fov="2700000"/>
                  </am3d:camera>
                  <am3d:trans>
                    <am3d:meterPerModelUnit n="44444442" d="1000000"/>
                    <am3d:preTrans dx="0" dy="-2194794" dz="0"/>
                    <am3d:scale>
                      <am3d:sx n="1000000" d="1000000"/>
                      <am3d:sy n="1000000" d="1000000"/>
                      <am3d:sz n="1000000" d="1000000"/>
                    </am3d:scale>
                    <am3d:rot ax="8479299" ay="-1011880" az="-10015516"/>
                    <am3d:postTrans dx="0" dy="0" dz="0"/>
                  </am3d:trans>
                  <am3d:raster rName="Office3DRenderer" rVer="16.0.8326">
                    <am3d:blip r:embed="rId3"/>
                  </am3d:raster>
                  <am3d:objViewport viewportSz="13932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3" name="Modello 3D 62" descr="Transistor">
                <a:extLst>
                  <a:ext uri="{FF2B5EF4-FFF2-40B4-BE49-F238E27FC236}">
                    <a16:creationId xmlns:a16="http://schemas.microsoft.com/office/drawing/2014/main" id="{9FE93EDB-8AE1-DE11-75EC-08F654F5C4EE}"/>
                  </a:ext>
                </a:extLst>
              </p:cNvPr>
              <p:cNvPicPr>
                <a:picLocks noGrp="1" noRot="1" noChangeAspect="1" noMove="1" noResize="1" noEditPoints="1" noAdjustHandles="1" noChangeArrowheads="1" noChangeShapeType="1" noCrop="1"/>
              </p:cNvPicPr>
              <p:nvPr/>
            </p:nvPicPr>
            <p:blipFill>
              <a:blip r:embed="rId3"/>
              <a:stretch>
                <a:fillRect/>
              </a:stretch>
            </p:blipFill>
            <p:spPr>
              <a:xfrm>
                <a:off x="6117432" y="2950399"/>
                <a:ext cx="45719" cy="140987"/>
              </a:xfrm>
              <a:prstGeom prst="rect">
                <a:avLst/>
              </a:prstGeom>
            </p:spPr>
          </p:pic>
        </mc:Fallback>
      </mc:AlternateContent>
      <p:grpSp>
        <p:nvGrpSpPr>
          <p:cNvPr id="9" name="Group 72">
            <a:extLst>
              <a:ext uri="{FF2B5EF4-FFF2-40B4-BE49-F238E27FC236}">
                <a16:creationId xmlns:a16="http://schemas.microsoft.com/office/drawing/2014/main" id="{64EE369C-2145-D452-43C5-245ABFDA30A9}"/>
              </a:ext>
            </a:extLst>
          </p:cNvPr>
          <p:cNvGrpSpPr/>
          <p:nvPr/>
        </p:nvGrpSpPr>
        <p:grpSpPr>
          <a:xfrm rot="4833233">
            <a:off x="12920318" y="2672064"/>
            <a:ext cx="5079769" cy="4292108"/>
            <a:chOff x="529632" y="1735015"/>
            <a:chExt cx="5452397" cy="4606957"/>
          </a:xfrm>
        </p:grpSpPr>
        <p:sp>
          <p:nvSpPr>
            <p:cNvPr id="10" name="Freeform: Shape 3">
              <a:extLst>
                <a:ext uri="{FF2B5EF4-FFF2-40B4-BE49-F238E27FC236}">
                  <a16:creationId xmlns:a16="http://schemas.microsoft.com/office/drawing/2014/main" id="{7E541516-5F3C-9355-783E-40F802125F7A}"/>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11" name="Freeform: Shape 4">
              <a:extLst>
                <a:ext uri="{FF2B5EF4-FFF2-40B4-BE49-F238E27FC236}">
                  <a16:creationId xmlns:a16="http://schemas.microsoft.com/office/drawing/2014/main" id="{21D462BA-0ABA-CEEA-8AEE-2687BDA36ACD}"/>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12" name="Freeform: Shape 51">
              <a:extLst>
                <a:ext uri="{FF2B5EF4-FFF2-40B4-BE49-F238E27FC236}">
                  <a16:creationId xmlns:a16="http://schemas.microsoft.com/office/drawing/2014/main" id="{078F228A-7161-3BBB-3152-74FC210C2636}"/>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13" name="Freeform: Shape 52">
              <a:extLst>
                <a:ext uri="{FF2B5EF4-FFF2-40B4-BE49-F238E27FC236}">
                  <a16:creationId xmlns:a16="http://schemas.microsoft.com/office/drawing/2014/main" id="{C5F950BA-DDD6-87A5-4803-C0D1CAC63F84}"/>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14" name="Group 56">
              <a:extLst>
                <a:ext uri="{FF2B5EF4-FFF2-40B4-BE49-F238E27FC236}">
                  <a16:creationId xmlns:a16="http://schemas.microsoft.com/office/drawing/2014/main" id="{3D9EAFA9-C78D-0988-1F90-7CFF102D856B}"/>
                </a:ext>
              </a:extLst>
            </p:cNvPr>
            <p:cNvGrpSpPr/>
            <p:nvPr/>
          </p:nvGrpSpPr>
          <p:grpSpPr>
            <a:xfrm>
              <a:off x="575753" y="1783904"/>
              <a:ext cx="5287780" cy="4558068"/>
              <a:chOff x="575753" y="1783904"/>
              <a:chExt cx="5287780" cy="4558068"/>
            </a:xfrm>
            <a:solidFill>
              <a:schemeClr val="accent3"/>
            </a:solidFill>
          </p:grpSpPr>
          <p:sp>
            <p:nvSpPr>
              <p:cNvPr id="15" name="Freeform: Shape 5">
                <a:extLst>
                  <a:ext uri="{FF2B5EF4-FFF2-40B4-BE49-F238E27FC236}">
                    <a16:creationId xmlns:a16="http://schemas.microsoft.com/office/drawing/2014/main" id="{EB735092-E6FD-E740-4B58-4FA04366764F}"/>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16" name="Freeform: Shape 6">
                <a:extLst>
                  <a:ext uri="{FF2B5EF4-FFF2-40B4-BE49-F238E27FC236}">
                    <a16:creationId xmlns:a16="http://schemas.microsoft.com/office/drawing/2014/main" id="{DBD377E4-6BB3-3556-7B27-523B3873028E}"/>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7" name="Freeform: Shape 7">
                <a:extLst>
                  <a:ext uri="{FF2B5EF4-FFF2-40B4-BE49-F238E27FC236}">
                    <a16:creationId xmlns:a16="http://schemas.microsoft.com/office/drawing/2014/main" id="{01C67403-AD68-A2BC-9D7B-E5BD5CA19CE6}"/>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8" name="Freeform: Shape 8">
                <a:extLst>
                  <a:ext uri="{FF2B5EF4-FFF2-40B4-BE49-F238E27FC236}">
                    <a16:creationId xmlns:a16="http://schemas.microsoft.com/office/drawing/2014/main" id="{F4A1B0C1-96B1-C92B-C70C-DA2CB22AF4E7}"/>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9" name="Freeform: Shape 9">
                <a:extLst>
                  <a:ext uri="{FF2B5EF4-FFF2-40B4-BE49-F238E27FC236}">
                    <a16:creationId xmlns:a16="http://schemas.microsoft.com/office/drawing/2014/main" id="{244C7758-765A-B6B2-246A-CFED2A7BCE08}"/>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20" name="Freeform: Shape 10">
                <a:extLst>
                  <a:ext uri="{FF2B5EF4-FFF2-40B4-BE49-F238E27FC236}">
                    <a16:creationId xmlns:a16="http://schemas.microsoft.com/office/drawing/2014/main" id="{EE7A5A81-12A9-FA33-DDC5-06FB0AAE2432}"/>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21" name="Freeform: Shape 11">
                <a:extLst>
                  <a:ext uri="{FF2B5EF4-FFF2-40B4-BE49-F238E27FC236}">
                    <a16:creationId xmlns:a16="http://schemas.microsoft.com/office/drawing/2014/main" id="{38DDFAFC-0436-A45C-B3D2-92123B31A121}"/>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22" name="Freeform: Shape 12">
                <a:extLst>
                  <a:ext uri="{FF2B5EF4-FFF2-40B4-BE49-F238E27FC236}">
                    <a16:creationId xmlns:a16="http://schemas.microsoft.com/office/drawing/2014/main" id="{70956232-6CB3-D674-3746-01938183E505}"/>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7C5518DD-C5CD-D1D4-D6E4-9214D2363DE6}"/>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24" name="Freeform: Shape 14">
                <a:extLst>
                  <a:ext uri="{FF2B5EF4-FFF2-40B4-BE49-F238E27FC236}">
                    <a16:creationId xmlns:a16="http://schemas.microsoft.com/office/drawing/2014/main" id="{65C83748-18F3-8CC8-5939-93098C154FF5}"/>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25" name="Freeform: Shape 15">
                <a:extLst>
                  <a:ext uri="{FF2B5EF4-FFF2-40B4-BE49-F238E27FC236}">
                    <a16:creationId xmlns:a16="http://schemas.microsoft.com/office/drawing/2014/main" id="{F36A5274-902C-3E5C-ADA5-B980F41B7830}"/>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26" name="Freeform: Shape 16">
                <a:extLst>
                  <a:ext uri="{FF2B5EF4-FFF2-40B4-BE49-F238E27FC236}">
                    <a16:creationId xmlns:a16="http://schemas.microsoft.com/office/drawing/2014/main" id="{C4D695C9-DD47-AC8C-2C33-4A1380DFA20B}"/>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27" name="Freeform: Shape 17">
                <a:extLst>
                  <a:ext uri="{FF2B5EF4-FFF2-40B4-BE49-F238E27FC236}">
                    <a16:creationId xmlns:a16="http://schemas.microsoft.com/office/drawing/2014/main" id="{5E760A19-EFF5-6D20-36CC-48E4B469D359}"/>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28" name="Freeform: Shape 18">
                <a:extLst>
                  <a:ext uri="{FF2B5EF4-FFF2-40B4-BE49-F238E27FC236}">
                    <a16:creationId xmlns:a16="http://schemas.microsoft.com/office/drawing/2014/main" id="{C47019C3-2660-2E5C-0897-466139ACFF5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29" name="Freeform: Shape 19">
                <a:extLst>
                  <a:ext uri="{FF2B5EF4-FFF2-40B4-BE49-F238E27FC236}">
                    <a16:creationId xmlns:a16="http://schemas.microsoft.com/office/drawing/2014/main" id="{36EEE341-6DEF-D45F-053E-762178333A28}"/>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30" name="Freeform: Shape 20">
                <a:extLst>
                  <a:ext uri="{FF2B5EF4-FFF2-40B4-BE49-F238E27FC236}">
                    <a16:creationId xmlns:a16="http://schemas.microsoft.com/office/drawing/2014/main" id="{C4C0FDC1-BB84-488B-7592-C20E31AF38B7}"/>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31" name="Freeform: Shape 21">
                <a:extLst>
                  <a:ext uri="{FF2B5EF4-FFF2-40B4-BE49-F238E27FC236}">
                    <a16:creationId xmlns:a16="http://schemas.microsoft.com/office/drawing/2014/main" id="{4B2E80D4-8EDE-670F-1992-D57A3EBDB40A}"/>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32" name="Freeform: Shape 22">
                <a:extLst>
                  <a:ext uri="{FF2B5EF4-FFF2-40B4-BE49-F238E27FC236}">
                    <a16:creationId xmlns:a16="http://schemas.microsoft.com/office/drawing/2014/main" id="{CEDB6D7E-1E82-9B1B-323B-14A5837560BE}"/>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33" name="Freeform: Shape 23">
                <a:extLst>
                  <a:ext uri="{FF2B5EF4-FFF2-40B4-BE49-F238E27FC236}">
                    <a16:creationId xmlns:a16="http://schemas.microsoft.com/office/drawing/2014/main" id="{96D55C3B-ACEB-FBFB-AD24-CD1140B38EC0}"/>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34" name="Freeform: Shape 24">
                <a:extLst>
                  <a:ext uri="{FF2B5EF4-FFF2-40B4-BE49-F238E27FC236}">
                    <a16:creationId xmlns:a16="http://schemas.microsoft.com/office/drawing/2014/main" id="{FFDCD2A9-8B94-4AFC-EA33-F36F3DEFC6B4}"/>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35" name="Freeform: Shape 25">
                <a:extLst>
                  <a:ext uri="{FF2B5EF4-FFF2-40B4-BE49-F238E27FC236}">
                    <a16:creationId xmlns:a16="http://schemas.microsoft.com/office/drawing/2014/main" id="{78725F79-5FF0-C7BB-A781-401EF046BC97}"/>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36" name="Freeform: Shape 26">
                <a:extLst>
                  <a:ext uri="{FF2B5EF4-FFF2-40B4-BE49-F238E27FC236}">
                    <a16:creationId xmlns:a16="http://schemas.microsoft.com/office/drawing/2014/main" id="{73043EB2-6222-84BF-8378-7E4130577971}"/>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37" name="Freeform: Shape 27">
                <a:extLst>
                  <a:ext uri="{FF2B5EF4-FFF2-40B4-BE49-F238E27FC236}">
                    <a16:creationId xmlns:a16="http://schemas.microsoft.com/office/drawing/2014/main" id="{42E6272C-602A-A8F3-FA8F-65F6CC8E72B8}"/>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38" name="Freeform: Shape 28">
                <a:extLst>
                  <a:ext uri="{FF2B5EF4-FFF2-40B4-BE49-F238E27FC236}">
                    <a16:creationId xmlns:a16="http://schemas.microsoft.com/office/drawing/2014/main" id="{B640E424-1B1A-1DD3-AA71-4CCA47B10535}"/>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39" name="Freeform: Shape 29">
                <a:extLst>
                  <a:ext uri="{FF2B5EF4-FFF2-40B4-BE49-F238E27FC236}">
                    <a16:creationId xmlns:a16="http://schemas.microsoft.com/office/drawing/2014/main" id="{81ACA42B-301D-5F9F-4ED4-866F3C044505}"/>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40" name="Freeform: Shape 30">
                <a:extLst>
                  <a:ext uri="{FF2B5EF4-FFF2-40B4-BE49-F238E27FC236}">
                    <a16:creationId xmlns:a16="http://schemas.microsoft.com/office/drawing/2014/main" id="{00F7E1CE-AB61-5356-1159-898F4B0A6116}"/>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41" name="Freeform: Shape 31">
                <a:extLst>
                  <a:ext uri="{FF2B5EF4-FFF2-40B4-BE49-F238E27FC236}">
                    <a16:creationId xmlns:a16="http://schemas.microsoft.com/office/drawing/2014/main" id="{B6420ABE-23F4-CF06-7EFB-83E5AA1E4067}"/>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42" name="Freeform: Shape 32">
                <a:extLst>
                  <a:ext uri="{FF2B5EF4-FFF2-40B4-BE49-F238E27FC236}">
                    <a16:creationId xmlns:a16="http://schemas.microsoft.com/office/drawing/2014/main" id="{3E0DDC30-3393-E994-3892-2C16E13658D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43" name="Freeform: Shape 33">
                <a:extLst>
                  <a:ext uri="{FF2B5EF4-FFF2-40B4-BE49-F238E27FC236}">
                    <a16:creationId xmlns:a16="http://schemas.microsoft.com/office/drawing/2014/main" id="{19A39E42-1C16-FA98-F98D-0249E3159975}"/>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44" name="Freeform: Shape 34">
                <a:extLst>
                  <a:ext uri="{FF2B5EF4-FFF2-40B4-BE49-F238E27FC236}">
                    <a16:creationId xmlns:a16="http://schemas.microsoft.com/office/drawing/2014/main" id="{F8391117-1624-88AD-4BD1-7F9F3698BE53}"/>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45" name="Freeform: Shape 35">
                <a:extLst>
                  <a:ext uri="{FF2B5EF4-FFF2-40B4-BE49-F238E27FC236}">
                    <a16:creationId xmlns:a16="http://schemas.microsoft.com/office/drawing/2014/main" id="{F427D984-ECFA-E598-5D5B-BFC2042323E1}"/>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46" name="Freeform: Shape 36">
                <a:extLst>
                  <a:ext uri="{FF2B5EF4-FFF2-40B4-BE49-F238E27FC236}">
                    <a16:creationId xmlns:a16="http://schemas.microsoft.com/office/drawing/2014/main" id="{F4F9A01C-9231-6C78-E06A-B5BFFCBCCA7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47" name="Freeform: Shape 37">
                <a:extLst>
                  <a:ext uri="{FF2B5EF4-FFF2-40B4-BE49-F238E27FC236}">
                    <a16:creationId xmlns:a16="http://schemas.microsoft.com/office/drawing/2014/main" id="{9D8982FF-B425-0B66-B125-C1E9484ED812}"/>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48" name="Freeform: Shape 38">
                <a:extLst>
                  <a:ext uri="{FF2B5EF4-FFF2-40B4-BE49-F238E27FC236}">
                    <a16:creationId xmlns:a16="http://schemas.microsoft.com/office/drawing/2014/main" id="{087EE1D0-2C5C-4B78-2A5C-89BF42B2401E}"/>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49" name="Freeform: Shape 39">
                <a:extLst>
                  <a:ext uri="{FF2B5EF4-FFF2-40B4-BE49-F238E27FC236}">
                    <a16:creationId xmlns:a16="http://schemas.microsoft.com/office/drawing/2014/main" id="{18769E52-9A8C-6003-6137-7B6BBAA0DE13}"/>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0" name="Freeform: Shape 40">
                <a:extLst>
                  <a:ext uri="{FF2B5EF4-FFF2-40B4-BE49-F238E27FC236}">
                    <a16:creationId xmlns:a16="http://schemas.microsoft.com/office/drawing/2014/main" id="{0D906696-C678-D22A-5C5B-BA534D7EDBDD}"/>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51" name="Freeform: Shape 41">
                <a:extLst>
                  <a:ext uri="{FF2B5EF4-FFF2-40B4-BE49-F238E27FC236}">
                    <a16:creationId xmlns:a16="http://schemas.microsoft.com/office/drawing/2014/main" id="{65EC74C2-3C24-B32B-7E66-5FD3ABF0FB26}"/>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52" name="Freeform: Shape 42">
                <a:extLst>
                  <a:ext uri="{FF2B5EF4-FFF2-40B4-BE49-F238E27FC236}">
                    <a16:creationId xmlns:a16="http://schemas.microsoft.com/office/drawing/2014/main" id="{08527115-FFCD-3222-F10B-8557C75068A0}"/>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53" name="Freeform: Shape 43">
                <a:extLst>
                  <a:ext uri="{FF2B5EF4-FFF2-40B4-BE49-F238E27FC236}">
                    <a16:creationId xmlns:a16="http://schemas.microsoft.com/office/drawing/2014/main" id="{A08F83A0-DA91-4243-77D7-500902CC934C}"/>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4" name="Freeform: Shape 44">
                <a:extLst>
                  <a:ext uri="{FF2B5EF4-FFF2-40B4-BE49-F238E27FC236}">
                    <a16:creationId xmlns:a16="http://schemas.microsoft.com/office/drawing/2014/main" id="{EABDC140-237E-A25B-5CCF-0399110DF90D}"/>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5" name="Freeform: Shape 45">
                <a:extLst>
                  <a:ext uri="{FF2B5EF4-FFF2-40B4-BE49-F238E27FC236}">
                    <a16:creationId xmlns:a16="http://schemas.microsoft.com/office/drawing/2014/main" id="{1662BD04-8894-626F-E6C5-AD3C0C285207}"/>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56" name="Freeform: Shape 46">
                <a:extLst>
                  <a:ext uri="{FF2B5EF4-FFF2-40B4-BE49-F238E27FC236}">
                    <a16:creationId xmlns:a16="http://schemas.microsoft.com/office/drawing/2014/main" id="{AA17C917-B9E3-8D29-8694-B5C364CACFD4}"/>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57" name="Freeform: Shape 47">
                <a:extLst>
                  <a:ext uri="{FF2B5EF4-FFF2-40B4-BE49-F238E27FC236}">
                    <a16:creationId xmlns:a16="http://schemas.microsoft.com/office/drawing/2014/main" id="{389F1EF1-ECE0-E393-5E13-9222C696BD4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58" name="Freeform: Shape 48">
                <a:extLst>
                  <a:ext uri="{FF2B5EF4-FFF2-40B4-BE49-F238E27FC236}">
                    <a16:creationId xmlns:a16="http://schemas.microsoft.com/office/drawing/2014/main" id="{83463E9F-D210-566B-78FD-08D845DA0421}"/>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59" name="Freeform: Shape 49">
                <a:extLst>
                  <a:ext uri="{FF2B5EF4-FFF2-40B4-BE49-F238E27FC236}">
                    <a16:creationId xmlns:a16="http://schemas.microsoft.com/office/drawing/2014/main" id="{01990F1E-5861-2260-A435-ACBB024F3A72}"/>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60" name="Freeform: Shape 50">
                <a:extLst>
                  <a:ext uri="{FF2B5EF4-FFF2-40B4-BE49-F238E27FC236}">
                    <a16:creationId xmlns:a16="http://schemas.microsoft.com/office/drawing/2014/main" id="{BA77B41E-84D7-1C5F-3334-4B53ED7C401D}"/>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61" name="Freeform: Shape 53">
                <a:extLst>
                  <a:ext uri="{FF2B5EF4-FFF2-40B4-BE49-F238E27FC236}">
                    <a16:creationId xmlns:a16="http://schemas.microsoft.com/office/drawing/2014/main" id="{6DBD0014-C5EF-EF77-6FEE-637399C2B386}"/>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62" name="Freeform: Shape 54">
                <a:extLst>
                  <a:ext uri="{FF2B5EF4-FFF2-40B4-BE49-F238E27FC236}">
                    <a16:creationId xmlns:a16="http://schemas.microsoft.com/office/drawing/2014/main" id="{8E52CD3A-9FC2-CEB7-5659-188DF6A7CDC3}"/>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7824188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8CEC6EF-3D6C-421F-B82A-F3549DDDEB81}"/>
              </a:ext>
            </a:extLst>
          </p:cNvPr>
          <p:cNvSpPr/>
          <p:nvPr/>
        </p:nvSpPr>
        <p:spPr>
          <a:xfrm>
            <a:off x="0" y="2373923"/>
            <a:ext cx="12192000" cy="2110154"/>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3070579-6F03-474B-AE81-BC0EF41048BD}"/>
              </a:ext>
            </a:extLst>
          </p:cNvPr>
          <p:cNvGrpSpPr/>
          <p:nvPr/>
        </p:nvGrpSpPr>
        <p:grpSpPr>
          <a:xfrm>
            <a:off x="0" y="2769507"/>
            <a:ext cx="12192000" cy="1318987"/>
            <a:chOff x="0" y="2759605"/>
            <a:chExt cx="12192000" cy="1318987"/>
          </a:xfrm>
        </p:grpSpPr>
        <p:sp>
          <p:nvSpPr>
            <p:cNvPr id="2" name="TextBox 1">
              <a:extLst>
                <a:ext uri="{FF2B5EF4-FFF2-40B4-BE49-F238E27FC236}">
                  <a16:creationId xmlns:a16="http://schemas.microsoft.com/office/drawing/2014/main" id="{29E2714A-BE29-4E83-A155-D5802C472B0A}"/>
                </a:ext>
              </a:extLst>
            </p:cNvPr>
            <p:cNvSpPr txBox="1"/>
            <p:nvPr/>
          </p:nvSpPr>
          <p:spPr>
            <a:xfrm>
              <a:off x="0" y="2759605"/>
              <a:ext cx="12192000" cy="1015663"/>
            </a:xfrm>
            <a:prstGeom prst="rect">
              <a:avLst/>
            </a:prstGeom>
            <a:noFill/>
          </p:spPr>
          <p:txBody>
            <a:bodyPr wrap="square" rtlCol="0" anchor="ctr">
              <a:spAutoFit/>
            </a:bodyPr>
            <a:lstStyle/>
            <a:p>
              <a:pPr algn="ctr"/>
              <a:r>
                <a:rPr lang="en-US" altLang="ko-KR" sz="6000" dirty="0">
                  <a:solidFill>
                    <a:schemeClr val="bg1"/>
                  </a:solidFill>
                  <a:cs typeface="Arial" pitchFamily="34" charset="0"/>
                </a:rPr>
                <a:t>THANK YOU FOR YOUR ATTENTION</a:t>
              </a:r>
              <a:endParaRPr lang="ko-KR" altLang="en-US" sz="6000" dirty="0">
                <a:solidFill>
                  <a:schemeClr val="bg1"/>
                </a:solidFill>
                <a:cs typeface="Arial" pitchFamily="34" charset="0"/>
              </a:endParaRPr>
            </a:p>
          </p:txBody>
        </p:sp>
        <p:sp>
          <p:nvSpPr>
            <p:cNvPr id="3" name="TextBox 2">
              <a:extLst>
                <a:ext uri="{FF2B5EF4-FFF2-40B4-BE49-F238E27FC236}">
                  <a16:creationId xmlns:a16="http://schemas.microsoft.com/office/drawing/2014/main" id="{279A9243-91CB-437D-9D82-6D402B13F59A}"/>
                </a:ext>
              </a:extLst>
            </p:cNvPr>
            <p:cNvSpPr txBox="1"/>
            <p:nvPr/>
          </p:nvSpPr>
          <p:spPr>
            <a:xfrm>
              <a:off x="148" y="3698936"/>
              <a:ext cx="12191852" cy="379656"/>
            </a:xfrm>
            <a:prstGeom prst="rect">
              <a:avLst/>
            </a:prstGeom>
            <a:noFill/>
          </p:spPr>
          <p:txBody>
            <a:bodyPr wrap="square" rtlCol="0" anchor="ctr">
              <a:spAutoFit/>
            </a:bodyPr>
            <a:lstStyle/>
            <a:p>
              <a:pPr algn="ctr"/>
              <a:r>
                <a:rPr lang="en-US" altLang="ko-KR" sz="1867" dirty="0">
                  <a:solidFill>
                    <a:schemeClr val="bg1"/>
                  </a:solidFill>
                  <a:cs typeface="Arial" pitchFamily="34" charset="0"/>
                </a:rPr>
                <a:t>Presented by LEONARDO SANTORO</a:t>
              </a:r>
              <a:endParaRPr lang="ko-KR" altLang="en-US" sz="1867" dirty="0">
                <a:solidFill>
                  <a:schemeClr val="bg1"/>
                </a:solidFill>
                <a:cs typeface="Arial" pitchFamily="34" charset="0"/>
              </a:endParaRPr>
            </a:p>
          </p:txBody>
        </p:sp>
      </p:grpSp>
    </p:spTree>
    <p:extLst>
      <p:ext uri="{BB962C8B-B14F-4D97-AF65-F5344CB8AC3E}">
        <p14:creationId xmlns:p14="http://schemas.microsoft.com/office/powerpoint/2010/main" val="12411580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2" name="Modello 3D 1" descr="CPU">
                <a:extLst>
                  <a:ext uri="{FF2B5EF4-FFF2-40B4-BE49-F238E27FC236}">
                    <a16:creationId xmlns:a16="http://schemas.microsoft.com/office/drawing/2014/main" id="{9F9C2178-E6E4-0F2E-BF2B-764979E5E300}"/>
                  </a:ext>
                </a:extLst>
              </p:cNvPr>
              <p:cNvGraphicFramePr>
                <a:graphicFrameLocks noChangeAspect="1"/>
              </p:cNvGraphicFramePr>
              <p:nvPr>
                <p:extLst>
                  <p:ext uri="{D42A27DB-BD31-4B8C-83A1-F6EECF244321}">
                    <p14:modId xmlns:p14="http://schemas.microsoft.com/office/powerpoint/2010/main" val="3733602033"/>
                  </p:ext>
                </p:extLst>
              </p:nvPr>
            </p:nvGraphicFramePr>
            <p:xfrm rot="232389">
              <a:off x="-351427" y="377314"/>
              <a:ext cx="6203458" cy="6123818"/>
            </p:xfrm>
            <a:graphic>
              <a:graphicData uri="http://schemas.microsoft.com/office/drawing/2017/model3d">
                <am3d:model3d r:embed="rId2">
                  <am3d:spPr>
                    <a:xfrm rot="232389">
                      <a:off x="0" y="0"/>
                      <a:ext cx="6203458" cy="6123818"/>
                    </a:xfrm>
                    <a:prstGeom prst="rect">
                      <a:avLst/>
                    </a:prstGeom>
                  </am3d:spPr>
                  <am3d:camera>
                    <am3d:pos x="0" y="0" z="66566187"/>
                    <am3d:up dx="0" dy="36000000" dz="0"/>
                    <am3d:lookAt x="0" y="0" z="0"/>
                    <am3d:perspective fov="2700000"/>
                  </am3d:camera>
                  <am3d:trans>
                    <am3d:meterPerModelUnit n="19999999" d="1000000"/>
                    <am3d:preTrans dx="0" dy="-55664" dz="0"/>
                    <am3d:scale>
                      <am3d:sx n="1000000" d="1000000"/>
                      <am3d:sy n="1000000" d="1000000"/>
                      <am3d:sz n="1000000" d="1000000"/>
                    </am3d:scale>
                    <am3d:rot ax="7307410" ay="-1107516" az="-9176403"/>
                    <am3d:postTrans dx="0" dy="0" dz="0"/>
                  </am3d:trans>
                  <am3d:raster rName="Office3DRenderer" rVer="16.0.8326">
                    <am3d:blip r:embed="rId3"/>
                  </am3d:raster>
                  <am3d:objViewport viewportSz="649709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Modello 3D 1" descr="CPU">
                <a:extLst>
                  <a:ext uri="{FF2B5EF4-FFF2-40B4-BE49-F238E27FC236}">
                    <a16:creationId xmlns:a16="http://schemas.microsoft.com/office/drawing/2014/main" id="{9F9C2178-E6E4-0F2E-BF2B-764979E5E300}"/>
                  </a:ext>
                </a:extLst>
              </p:cNvPr>
              <p:cNvPicPr>
                <a:picLocks noGrp="1" noRot="1" noChangeAspect="1" noMove="1" noResize="1" noEditPoints="1" noAdjustHandles="1" noChangeArrowheads="1" noChangeShapeType="1" noCrop="1"/>
              </p:cNvPicPr>
              <p:nvPr/>
            </p:nvPicPr>
            <p:blipFill>
              <a:blip r:embed="rId3"/>
              <a:stretch>
                <a:fillRect/>
              </a:stretch>
            </p:blipFill>
            <p:spPr>
              <a:xfrm rot="232389">
                <a:off x="-351427" y="377314"/>
                <a:ext cx="6203458" cy="6123818"/>
              </a:xfrm>
              <a:prstGeom prst="rect">
                <a:avLst/>
              </a:prstGeom>
            </p:spPr>
          </p:pic>
        </mc:Fallback>
      </mc:AlternateContent>
      <p:sp>
        <p:nvSpPr>
          <p:cNvPr id="5" name="TextBox 57">
            <a:extLst>
              <a:ext uri="{FF2B5EF4-FFF2-40B4-BE49-F238E27FC236}">
                <a16:creationId xmlns:a16="http://schemas.microsoft.com/office/drawing/2014/main" id="{4E2FD338-38C8-D84C-0D4D-916EEC1C60DF}"/>
              </a:ext>
            </a:extLst>
          </p:cNvPr>
          <p:cNvSpPr txBox="1"/>
          <p:nvPr/>
        </p:nvSpPr>
        <p:spPr>
          <a:xfrm>
            <a:off x="897273" y="469407"/>
            <a:ext cx="3855736" cy="1015663"/>
          </a:xfrm>
          <a:prstGeom prst="rect">
            <a:avLst/>
          </a:prstGeom>
          <a:noFill/>
        </p:spPr>
        <p:txBody>
          <a:bodyPr wrap="square" rtlCol="0" anchor="ctr">
            <a:spAutoFit/>
          </a:bodyPr>
          <a:lstStyle/>
          <a:p>
            <a:r>
              <a:rPr lang="en-US" altLang="ko-KR" sz="6000" dirty="0">
                <a:solidFill>
                  <a:schemeClr val="bg1"/>
                </a:solidFill>
                <a:latin typeface="+mj-lt"/>
                <a:cs typeface="Arial" pitchFamily="34" charset="0"/>
              </a:rPr>
              <a:t>Contents</a:t>
            </a:r>
            <a:endParaRPr lang="ko-KR" altLang="en-US" sz="6000" dirty="0">
              <a:solidFill>
                <a:schemeClr val="bg1"/>
              </a:solidFill>
              <a:latin typeface="+mj-lt"/>
              <a:cs typeface="Arial" pitchFamily="34" charset="0"/>
            </a:endParaRPr>
          </a:p>
        </p:txBody>
      </p:sp>
      <p:grpSp>
        <p:nvGrpSpPr>
          <p:cNvPr id="8" name="Graphic 2">
            <a:extLst>
              <a:ext uri="{FF2B5EF4-FFF2-40B4-BE49-F238E27FC236}">
                <a16:creationId xmlns:a16="http://schemas.microsoft.com/office/drawing/2014/main" id="{73ADA9F5-9A60-B6D9-99CA-00B8D4A890CE}"/>
              </a:ext>
            </a:extLst>
          </p:cNvPr>
          <p:cNvGrpSpPr/>
          <p:nvPr/>
        </p:nvGrpSpPr>
        <p:grpSpPr>
          <a:xfrm>
            <a:off x="223199" y="159385"/>
            <a:ext cx="367759" cy="599105"/>
            <a:chOff x="8544791" y="2061601"/>
            <a:chExt cx="2445519" cy="4313293"/>
          </a:xfrm>
        </p:grpSpPr>
        <p:sp>
          <p:nvSpPr>
            <p:cNvPr id="9" name="Freeform: Shape 203">
              <a:extLst>
                <a:ext uri="{FF2B5EF4-FFF2-40B4-BE49-F238E27FC236}">
                  <a16:creationId xmlns:a16="http://schemas.microsoft.com/office/drawing/2014/main" id="{0DCA26A9-4CD1-9360-2ABD-20A4521898C4}"/>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Shape 204">
              <a:extLst>
                <a:ext uri="{FF2B5EF4-FFF2-40B4-BE49-F238E27FC236}">
                  <a16:creationId xmlns:a16="http://schemas.microsoft.com/office/drawing/2014/main" id="{AA7F55A9-FBAA-4273-B15E-06881D8F41C8}"/>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Freeform: Shape 205">
              <a:extLst>
                <a:ext uri="{FF2B5EF4-FFF2-40B4-BE49-F238E27FC236}">
                  <a16:creationId xmlns:a16="http://schemas.microsoft.com/office/drawing/2014/main" id="{F1718A56-CFAE-CB32-57C7-EDDD76EFDAA7}"/>
                </a:ext>
              </a:extLst>
            </p:cNvPr>
            <p:cNvSpPr/>
            <p:nvPr/>
          </p:nvSpPr>
          <p:spPr>
            <a:xfrm>
              <a:off x="8544791" y="2061601"/>
              <a:ext cx="2445519"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3">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500" b="1" dirty="0">
                  <a:solidFill>
                    <a:schemeClr val="bg1"/>
                  </a:solidFill>
                </a:rPr>
                <a:t>2</a:t>
              </a:r>
            </a:p>
          </p:txBody>
        </p:sp>
        <p:sp>
          <p:nvSpPr>
            <p:cNvPr id="12" name="Freeform: Shape 206">
              <a:extLst>
                <a:ext uri="{FF2B5EF4-FFF2-40B4-BE49-F238E27FC236}">
                  <a16:creationId xmlns:a16="http://schemas.microsoft.com/office/drawing/2014/main" id="{AD8C8975-452E-8D77-2310-98A574859CEA}"/>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7" name="Group 56">
            <a:extLst>
              <a:ext uri="{FF2B5EF4-FFF2-40B4-BE49-F238E27FC236}">
                <a16:creationId xmlns:a16="http://schemas.microsoft.com/office/drawing/2014/main" id="{B8C69BF6-CABE-FE2E-D7F4-8CEF584B1CCF}"/>
              </a:ext>
            </a:extLst>
          </p:cNvPr>
          <p:cNvGrpSpPr/>
          <p:nvPr/>
        </p:nvGrpSpPr>
        <p:grpSpPr>
          <a:xfrm>
            <a:off x="5093675" y="422385"/>
            <a:ext cx="5621924" cy="958096"/>
            <a:chOff x="4753009" y="790578"/>
            <a:chExt cx="5621924" cy="958096"/>
          </a:xfrm>
        </p:grpSpPr>
        <p:grpSp>
          <p:nvGrpSpPr>
            <p:cNvPr id="13" name="Group 19">
              <a:extLst>
                <a:ext uri="{FF2B5EF4-FFF2-40B4-BE49-F238E27FC236}">
                  <a16:creationId xmlns:a16="http://schemas.microsoft.com/office/drawing/2014/main" id="{43B71565-8219-DEB1-F98B-89332186FBF6}"/>
                </a:ext>
              </a:extLst>
            </p:cNvPr>
            <p:cNvGrpSpPr/>
            <p:nvPr/>
          </p:nvGrpSpPr>
          <p:grpSpPr>
            <a:xfrm>
              <a:off x="5946145" y="869517"/>
              <a:ext cx="4428788" cy="646331"/>
              <a:chOff x="6557475" y="1411926"/>
              <a:chExt cx="4507692" cy="646331"/>
            </a:xfrm>
          </p:grpSpPr>
          <p:sp>
            <p:nvSpPr>
              <p:cNvPr id="27" name="TextBox 20">
                <a:extLst>
                  <a:ext uri="{FF2B5EF4-FFF2-40B4-BE49-F238E27FC236}">
                    <a16:creationId xmlns:a16="http://schemas.microsoft.com/office/drawing/2014/main" id="{95142BF4-165E-3C86-3919-81BF150E97CC}"/>
                  </a:ext>
                </a:extLst>
              </p:cNvPr>
              <p:cNvSpPr txBox="1"/>
              <p:nvPr/>
            </p:nvSpPr>
            <p:spPr>
              <a:xfrm>
                <a:off x="6557475" y="1750480"/>
                <a:ext cx="4507692" cy="307777"/>
              </a:xfrm>
              <a:prstGeom prst="rect">
                <a:avLst/>
              </a:prstGeom>
              <a:noFill/>
            </p:spPr>
            <p:txBody>
              <a:bodyPr wrap="square" rtlCol="0">
                <a:spAutoFit/>
              </a:bodyPr>
              <a:lstStyle/>
              <a:p>
                <a:pPr algn="just"/>
                <a:r>
                  <a:rPr lang="en-US" altLang="ko-KR" sz="1400" dirty="0">
                    <a:solidFill>
                      <a:schemeClr val="bg1"/>
                    </a:solidFill>
                    <a:cs typeface="Arial" pitchFamily="34" charset="0"/>
                  </a:rPr>
                  <a:t>General statements on CMOS-MEMS state of the art</a:t>
                </a:r>
              </a:p>
            </p:txBody>
          </p:sp>
          <p:sp>
            <p:nvSpPr>
              <p:cNvPr id="31" name="TextBox 21">
                <a:extLst>
                  <a:ext uri="{FF2B5EF4-FFF2-40B4-BE49-F238E27FC236}">
                    <a16:creationId xmlns:a16="http://schemas.microsoft.com/office/drawing/2014/main" id="{FCA2AD40-6AB5-2ED5-4132-4A265629252C}"/>
                  </a:ext>
                </a:extLst>
              </p:cNvPr>
              <p:cNvSpPr txBox="1"/>
              <p:nvPr/>
            </p:nvSpPr>
            <p:spPr>
              <a:xfrm>
                <a:off x="6557475" y="1411926"/>
                <a:ext cx="4507692" cy="369332"/>
              </a:xfrm>
              <a:prstGeom prst="rect">
                <a:avLst/>
              </a:prstGeom>
              <a:noFill/>
            </p:spPr>
            <p:txBody>
              <a:bodyPr wrap="square" lIns="108000" rIns="108000" rtlCol="0">
                <a:spAutoFit/>
              </a:bodyPr>
              <a:lstStyle/>
              <a:p>
                <a:r>
                  <a:rPr lang="en-US" altLang="ko-KR" b="1" i="1" dirty="0">
                    <a:solidFill>
                      <a:schemeClr val="bg1"/>
                    </a:solidFill>
                    <a:cs typeface="Arial" pitchFamily="34" charset="0"/>
                  </a:rPr>
                  <a:t>Introduction</a:t>
                </a:r>
                <a:endParaRPr lang="ko-KR" altLang="en-US" b="1" i="1" dirty="0">
                  <a:solidFill>
                    <a:schemeClr val="bg1"/>
                  </a:solidFill>
                  <a:cs typeface="Arial" pitchFamily="34" charset="0"/>
                </a:endParaRPr>
              </a:p>
            </p:txBody>
          </p:sp>
        </p:grpSp>
        <p:sp>
          <p:nvSpPr>
            <p:cNvPr id="14" name="TextBox 22">
              <a:extLst>
                <a:ext uri="{FF2B5EF4-FFF2-40B4-BE49-F238E27FC236}">
                  <a16:creationId xmlns:a16="http://schemas.microsoft.com/office/drawing/2014/main" id="{5CE446DC-985E-6779-097E-112F4BEB46B7}"/>
                </a:ext>
              </a:extLst>
            </p:cNvPr>
            <p:cNvSpPr txBox="1"/>
            <p:nvPr/>
          </p:nvSpPr>
          <p:spPr>
            <a:xfrm>
              <a:off x="4753009" y="1008016"/>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15" name="Freeform: Shape 44">
              <a:extLst>
                <a:ext uri="{FF2B5EF4-FFF2-40B4-BE49-F238E27FC236}">
                  <a16:creationId xmlns:a16="http://schemas.microsoft.com/office/drawing/2014/main" id="{4EF3245D-9F39-4B1F-E60D-532709D661A2}"/>
                </a:ext>
              </a:extLst>
            </p:cNvPr>
            <p:cNvSpPr/>
            <p:nvPr/>
          </p:nvSpPr>
          <p:spPr>
            <a:xfrm>
              <a:off x="4753009" y="790578"/>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1"/>
            </a:solidFill>
            <a:ln w="9525" cap="flat">
              <a:noFill/>
              <a:prstDash val="solid"/>
              <a:miter/>
            </a:ln>
          </p:spPr>
          <p:txBody>
            <a:bodyPr rtlCol="0" anchor="ctr"/>
            <a:lstStyle/>
            <a:p>
              <a:endParaRPr lang="en-US" dirty="0"/>
            </a:p>
          </p:txBody>
        </p:sp>
      </p:grpSp>
      <p:grpSp>
        <p:nvGrpSpPr>
          <p:cNvPr id="38" name="Group 55">
            <a:extLst>
              <a:ext uri="{FF2B5EF4-FFF2-40B4-BE49-F238E27FC236}">
                <a16:creationId xmlns:a16="http://schemas.microsoft.com/office/drawing/2014/main" id="{94736DC7-B0FF-0FFA-97FC-A0C512805DB3}"/>
              </a:ext>
            </a:extLst>
          </p:cNvPr>
          <p:cNvGrpSpPr/>
          <p:nvPr/>
        </p:nvGrpSpPr>
        <p:grpSpPr>
          <a:xfrm>
            <a:off x="5572723" y="1518981"/>
            <a:ext cx="5850922" cy="1156157"/>
            <a:chOff x="5276743" y="2230161"/>
            <a:chExt cx="5850922" cy="1156157"/>
          </a:xfrm>
        </p:grpSpPr>
        <p:grpSp>
          <p:nvGrpSpPr>
            <p:cNvPr id="39" name="Group 23">
              <a:extLst>
                <a:ext uri="{FF2B5EF4-FFF2-40B4-BE49-F238E27FC236}">
                  <a16:creationId xmlns:a16="http://schemas.microsoft.com/office/drawing/2014/main" id="{4EC7D28A-819C-7738-6291-16016FA58826}"/>
                </a:ext>
              </a:extLst>
            </p:cNvPr>
            <p:cNvGrpSpPr/>
            <p:nvPr/>
          </p:nvGrpSpPr>
          <p:grpSpPr>
            <a:xfrm>
              <a:off x="6443502" y="2309100"/>
              <a:ext cx="4684163" cy="1077218"/>
              <a:chOff x="6557474" y="1411926"/>
              <a:chExt cx="4767617" cy="1077218"/>
            </a:xfrm>
          </p:grpSpPr>
          <p:sp>
            <p:nvSpPr>
              <p:cNvPr id="42" name="TextBox 24">
                <a:extLst>
                  <a:ext uri="{FF2B5EF4-FFF2-40B4-BE49-F238E27FC236}">
                    <a16:creationId xmlns:a16="http://schemas.microsoft.com/office/drawing/2014/main" id="{81682A14-D108-E4CE-2311-B935DB2FBD32}"/>
                  </a:ext>
                </a:extLst>
              </p:cNvPr>
              <p:cNvSpPr txBox="1"/>
              <p:nvPr/>
            </p:nvSpPr>
            <p:spPr>
              <a:xfrm>
                <a:off x="6557474" y="1750480"/>
                <a:ext cx="4767617" cy="738664"/>
              </a:xfrm>
              <a:prstGeom prst="rect">
                <a:avLst/>
              </a:prstGeom>
              <a:noFill/>
            </p:spPr>
            <p:txBody>
              <a:bodyPr wrap="square" rtlCol="0">
                <a:spAutoFit/>
              </a:bodyPr>
              <a:lstStyle/>
              <a:p>
                <a:pPr algn="just"/>
                <a:r>
                  <a:rPr lang="en-US" altLang="ko-KR" sz="1400" dirty="0">
                    <a:solidFill>
                      <a:schemeClr val="bg1"/>
                    </a:solidFill>
                    <a:cs typeface="Arial" pitchFamily="34" charset="0"/>
                  </a:rPr>
                  <a:t>Description on how to implement a migration process to UMC technology in all its part both for pressure sensor and accelerometer design previously made in TSMC  </a:t>
                </a:r>
              </a:p>
            </p:txBody>
          </p:sp>
          <p:sp>
            <p:nvSpPr>
              <p:cNvPr id="43" name="TextBox 25">
                <a:extLst>
                  <a:ext uri="{FF2B5EF4-FFF2-40B4-BE49-F238E27FC236}">
                    <a16:creationId xmlns:a16="http://schemas.microsoft.com/office/drawing/2014/main" id="{F87AB200-F6A3-73A7-C8A0-2989F6C47257}"/>
                  </a:ext>
                </a:extLst>
              </p:cNvPr>
              <p:cNvSpPr txBox="1"/>
              <p:nvPr/>
            </p:nvSpPr>
            <p:spPr>
              <a:xfrm>
                <a:off x="6557475" y="1411926"/>
                <a:ext cx="4507692" cy="369332"/>
              </a:xfrm>
              <a:prstGeom prst="rect">
                <a:avLst/>
              </a:prstGeom>
              <a:noFill/>
            </p:spPr>
            <p:txBody>
              <a:bodyPr wrap="square" lIns="108000" rIns="108000" rtlCol="0">
                <a:spAutoFit/>
              </a:bodyPr>
              <a:lstStyle/>
              <a:p>
                <a:r>
                  <a:rPr lang="en-US" altLang="ko-KR" b="1" i="1" dirty="0">
                    <a:solidFill>
                      <a:schemeClr val="bg1"/>
                    </a:solidFill>
                    <a:cs typeface="Arial" pitchFamily="34" charset="0"/>
                  </a:rPr>
                  <a:t>Migration from TSMC to UMC</a:t>
                </a:r>
                <a:endParaRPr lang="ko-KR" altLang="en-US" b="1" i="1" dirty="0">
                  <a:solidFill>
                    <a:schemeClr val="bg1"/>
                  </a:solidFill>
                  <a:cs typeface="Arial" pitchFamily="34" charset="0"/>
                </a:endParaRPr>
              </a:p>
            </p:txBody>
          </p:sp>
        </p:grpSp>
        <p:sp>
          <p:nvSpPr>
            <p:cNvPr id="40" name="TextBox 26">
              <a:extLst>
                <a:ext uri="{FF2B5EF4-FFF2-40B4-BE49-F238E27FC236}">
                  <a16:creationId xmlns:a16="http://schemas.microsoft.com/office/drawing/2014/main" id="{B0FB5C17-18FA-B7DC-AB95-47013BE46623}"/>
                </a:ext>
              </a:extLst>
            </p:cNvPr>
            <p:cNvSpPr txBox="1"/>
            <p:nvPr/>
          </p:nvSpPr>
          <p:spPr>
            <a:xfrm>
              <a:off x="5276743" y="2447599"/>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41" name="Freeform: Shape 45">
              <a:extLst>
                <a:ext uri="{FF2B5EF4-FFF2-40B4-BE49-F238E27FC236}">
                  <a16:creationId xmlns:a16="http://schemas.microsoft.com/office/drawing/2014/main" id="{00E69D47-2447-8E22-7B73-B048CF5BBF21}"/>
                </a:ext>
              </a:extLst>
            </p:cNvPr>
            <p:cNvSpPr/>
            <p:nvPr/>
          </p:nvSpPr>
          <p:spPr>
            <a:xfrm>
              <a:off x="5276743" y="2230161"/>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2"/>
            </a:solidFill>
            <a:ln w="9525" cap="flat">
              <a:noFill/>
              <a:prstDash val="solid"/>
              <a:miter/>
            </a:ln>
          </p:spPr>
          <p:txBody>
            <a:bodyPr rtlCol="0" anchor="ctr"/>
            <a:lstStyle/>
            <a:p>
              <a:endParaRPr lang="en-US" dirty="0"/>
            </a:p>
          </p:txBody>
        </p:sp>
      </p:grpSp>
      <p:grpSp>
        <p:nvGrpSpPr>
          <p:cNvPr id="44" name="Group 54">
            <a:extLst>
              <a:ext uri="{FF2B5EF4-FFF2-40B4-BE49-F238E27FC236}">
                <a16:creationId xmlns:a16="http://schemas.microsoft.com/office/drawing/2014/main" id="{65DD5EA4-00B4-E81B-1499-C6663E3B105A}"/>
              </a:ext>
            </a:extLst>
          </p:cNvPr>
          <p:cNvGrpSpPr/>
          <p:nvPr/>
        </p:nvGrpSpPr>
        <p:grpSpPr>
          <a:xfrm>
            <a:off x="5703431" y="2868271"/>
            <a:ext cx="5913054" cy="1723549"/>
            <a:chOff x="5800477" y="3577839"/>
            <a:chExt cx="5913054" cy="1723549"/>
          </a:xfrm>
        </p:grpSpPr>
        <p:grpSp>
          <p:nvGrpSpPr>
            <p:cNvPr id="45" name="Group 27">
              <a:extLst>
                <a:ext uri="{FF2B5EF4-FFF2-40B4-BE49-F238E27FC236}">
                  <a16:creationId xmlns:a16="http://schemas.microsoft.com/office/drawing/2014/main" id="{88CA66BC-6B68-4345-1523-A1BB1626F2FD}"/>
                </a:ext>
              </a:extLst>
            </p:cNvPr>
            <p:cNvGrpSpPr/>
            <p:nvPr/>
          </p:nvGrpSpPr>
          <p:grpSpPr>
            <a:xfrm>
              <a:off x="7029368" y="3577839"/>
              <a:ext cx="4684163" cy="1723549"/>
              <a:chOff x="6620713" y="1241082"/>
              <a:chExt cx="4767617" cy="1723549"/>
            </a:xfrm>
          </p:grpSpPr>
          <p:sp>
            <p:nvSpPr>
              <p:cNvPr id="48" name="TextBox 28">
                <a:extLst>
                  <a:ext uri="{FF2B5EF4-FFF2-40B4-BE49-F238E27FC236}">
                    <a16:creationId xmlns:a16="http://schemas.microsoft.com/office/drawing/2014/main" id="{2269285E-FFE9-8B9E-794D-E3D0BE12BD32}"/>
                  </a:ext>
                </a:extLst>
              </p:cNvPr>
              <p:cNvSpPr txBox="1"/>
              <p:nvPr/>
            </p:nvSpPr>
            <p:spPr>
              <a:xfrm>
                <a:off x="6620713" y="1579636"/>
                <a:ext cx="4767617" cy="1384995"/>
              </a:xfrm>
              <a:prstGeom prst="rect">
                <a:avLst/>
              </a:prstGeom>
              <a:noFill/>
            </p:spPr>
            <p:txBody>
              <a:bodyPr wrap="square" rtlCol="0">
                <a:spAutoFit/>
              </a:bodyPr>
              <a:lstStyle/>
              <a:p>
                <a:pPr algn="just"/>
                <a:r>
                  <a:rPr lang="en-GB" sz="1400" dirty="0">
                    <a:solidFill>
                      <a:schemeClr val="bg1"/>
                    </a:solidFill>
                    <a:latin typeface="+mj-lt"/>
                    <a:ea typeface="Calibri" panose="020F0502020204030204" pitchFamily="34" charset="0"/>
                    <a:cs typeface="Arial" panose="020B0604020202020204" pitchFamily="34" charset="0"/>
                  </a:rPr>
                  <a:t>Description on s</a:t>
                </a:r>
                <a:r>
                  <a:rPr lang="en-GB" sz="1400" dirty="0">
                    <a:solidFill>
                      <a:schemeClr val="bg1"/>
                    </a:solidFill>
                    <a:effectLst/>
                    <a:latin typeface="+mj-lt"/>
                    <a:ea typeface="Calibri" panose="020F0502020204030204" pitchFamily="34" charset="0"/>
                    <a:cs typeface="Arial" panose="020B0604020202020204" pitchFamily="34" charset="0"/>
                  </a:rPr>
                  <a:t>imulations performed in COMSOL on the pressure sensor and the accelerometer; different conditions are discussed for each sensor, distinguishing from their post and pre-fabrication case. </a:t>
                </a:r>
                <a:r>
                  <a:rPr lang="en-GB" sz="1400" dirty="0">
                    <a:solidFill>
                      <a:schemeClr val="bg1"/>
                    </a:solidFill>
                    <a:latin typeface="+mj-lt"/>
                    <a:ea typeface="Calibri" panose="020F0502020204030204" pitchFamily="34" charset="0"/>
                    <a:cs typeface="Arial" panose="020B0604020202020204" pitchFamily="34" charset="0"/>
                  </a:rPr>
                  <a:t>T</a:t>
                </a:r>
                <a:r>
                  <a:rPr lang="en-GB" sz="1400" dirty="0">
                    <a:solidFill>
                      <a:schemeClr val="bg1"/>
                    </a:solidFill>
                    <a:effectLst/>
                    <a:latin typeface="+mj-lt"/>
                    <a:ea typeface="Calibri" panose="020F0502020204030204" pitchFamily="34" charset="0"/>
                    <a:cs typeface="Arial" panose="020B0604020202020204" pitchFamily="34" charset="0"/>
                  </a:rPr>
                  <a:t>he effect of the squeeze film damping that acts on the central resonators is discussed.</a:t>
                </a:r>
                <a:endParaRPr lang="en-US" altLang="ko-KR" sz="1400" dirty="0">
                  <a:solidFill>
                    <a:schemeClr val="bg1"/>
                  </a:solidFill>
                  <a:latin typeface="+mj-lt"/>
                  <a:cs typeface="Arial" pitchFamily="34" charset="0"/>
                </a:endParaRPr>
              </a:p>
            </p:txBody>
          </p:sp>
          <p:sp>
            <p:nvSpPr>
              <p:cNvPr id="49" name="TextBox 29">
                <a:extLst>
                  <a:ext uri="{FF2B5EF4-FFF2-40B4-BE49-F238E27FC236}">
                    <a16:creationId xmlns:a16="http://schemas.microsoft.com/office/drawing/2014/main" id="{C361AC12-DB45-9A8D-257D-94DD5F8BB1EE}"/>
                  </a:ext>
                </a:extLst>
              </p:cNvPr>
              <p:cNvSpPr txBox="1"/>
              <p:nvPr/>
            </p:nvSpPr>
            <p:spPr>
              <a:xfrm>
                <a:off x="6620714" y="1241082"/>
                <a:ext cx="4507692" cy="369332"/>
              </a:xfrm>
              <a:prstGeom prst="rect">
                <a:avLst/>
              </a:prstGeom>
              <a:noFill/>
            </p:spPr>
            <p:txBody>
              <a:bodyPr wrap="square" lIns="108000" rIns="108000" rtlCol="0">
                <a:spAutoFit/>
              </a:bodyPr>
              <a:lstStyle/>
              <a:p>
                <a:r>
                  <a:rPr lang="en-US" altLang="ko-KR" b="1" i="1" dirty="0">
                    <a:solidFill>
                      <a:schemeClr val="bg1"/>
                    </a:solidFill>
                    <a:cs typeface="Arial" pitchFamily="34" charset="0"/>
                  </a:rPr>
                  <a:t>COMSOL Simulations	</a:t>
                </a:r>
                <a:endParaRPr lang="ko-KR" altLang="en-US" b="1" i="1" dirty="0">
                  <a:solidFill>
                    <a:schemeClr val="bg1"/>
                  </a:solidFill>
                  <a:cs typeface="Arial" pitchFamily="34" charset="0"/>
                </a:endParaRPr>
              </a:p>
            </p:txBody>
          </p:sp>
        </p:grpSp>
        <p:sp>
          <p:nvSpPr>
            <p:cNvPr id="46" name="TextBox 30">
              <a:extLst>
                <a:ext uri="{FF2B5EF4-FFF2-40B4-BE49-F238E27FC236}">
                  <a16:creationId xmlns:a16="http://schemas.microsoft.com/office/drawing/2014/main" id="{BD8BFC31-3446-75FB-709E-F1230A75EB10}"/>
                </a:ext>
              </a:extLst>
            </p:cNvPr>
            <p:cNvSpPr txBox="1"/>
            <p:nvPr/>
          </p:nvSpPr>
          <p:spPr>
            <a:xfrm>
              <a:off x="5800477" y="3887182"/>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47" name="Freeform: Shape 46">
              <a:extLst>
                <a:ext uri="{FF2B5EF4-FFF2-40B4-BE49-F238E27FC236}">
                  <a16:creationId xmlns:a16="http://schemas.microsoft.com/office/drawing/2014/main" id="{52B8553B-EF4B-9A8A-561A-7BB9BEE232B0}"/>
                </a:ext>
              </a:extLst>
            </p:cNvPr>
            <p:cNvSpPr/>
            <p:nvPr/>
          </p:nvSpPr>
          <p:spPr>
            <a:xfrm>
              <a:off x="5800477" y="3669744"/>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endParaRPr lang="en-US" dirty="0"/>
            </a:p>
          </p:txBody>
        </p:sp>
      </p:grpSp>
      <p:grpSp>
        <p:nvGrpSpPr>
          <p:cNvPr id="50" name="Group 53">
            <a:extLst>
              <a:ext uri="{FF2B5EF4-FFF2-40B4-BE49-F238E27FC236}">
                <a16:creationId xmlns:a16="http://schemas.microsoft.com/office/drawing/2014/main" id="{979B3327-A8EE-B7DC-2BEA-F5CB6C6FD578}"/>
              </a:ext>
            </a:extLst>
          </p:cNvPr>
          <p:cNvGrpSpPr/>
          <p:nvPr/>
        </p:nvGrpSpPr>
        <p:grpSpPr>
          <a:xfrm>
            <a:off x="5434330" y="4541025"/>
            <a:ext cx="6583663" cy="2040834"/>
            <a:chOff x="6060661" y="4582083"/>
            <a:chExt cx="6583663" cy="2040834"/>
          </a:xfrm>
        </p:grpSpPr>
        <p:grpSp>
          <p:nvGrpSpPr>
            <p:cNvPr id="51" name="Group 31">
              <a:extLst>
                <a:ext uri="{FF2B5EF4-FFF2-40B4-BE49-F238E27FC236}">
                  <a16:creationId xmlns:a16="http://schemas.microsoft.com/office/drawing/2014/main" id="{E05F9AFB-56E6-8BC7-C9DA-016EB5EC123F}"/>
                </a:ext>
              </a:extLst>
            </p:cNvPr>
            <p:cNvGrpSpPr/>
            <p:nvPr/>
          </p:nvGrpSpPr>
          <p:grpSpPr>
            <a:xfrm>
              <a:off x="7285772" y="4827577"/>
              <a:ext cx="5358552" cy="1795340"/>
              <a:chOff x="6348622" y="1051237"/>
              <a:chExt cx="5454021" cy="1795340"/>
            </a:xfrm>
          </p:grpSpPr>
          <p:sp>
            <p:nvSpPr>
              <p:cNvPr id="54" name="TextBox 32">
                <a:extLst>
                  <a:ext uri="{FF2B5EF4-FFF2-40B4-BE49-F238E27FC236}">
                    <a16:creationId xmlns:a16="http://schemas.microsoft.com/office/drawing/2014/main" id="{A2337FE4-A06C-F7F2-7D86-07FD0D3BF0D0}"/>
                  </a:ext>
                </a:extLst>
              </p:cNvPr>
              <p:cNvSpPr txBox="1"/>
              <p:nvPr/>
            </p:nvSpPr>
            <p:spPr>
              <a:xfrm>
                <a:off x="6348622" y="1677026"/>
                <a:ext cx="5454021" cy="1169551"/>
              </a:xfrm>
              <a:prstGeom prst="rect">
                <a:avLst/>
              </a:prstGeom>
              <a:noFill/>
            </p:spPr>
            <p:txBody>
              <a:bodyPr wrap="square" rtlCol="0">
                <a:spAutoFit/>
              </a:bodyPr>
              <a:lstStyle/>
              <a:p>
                <a:pPr algn="just"/>
                <a:r>
                  <a:rPr lang="en-US" altLang="ko-KR" sz="1400" dirty="0">
                    <a:solidFill>
                      <a:schemeClr val="bg1"/>
                    </a:solidFill>
                    <a:cs typeface="Arial" pitchFamily="34" charset="0"/>
                  </a:rPr>
                  <a:t>A general comparison between the transistors belonging to the two different technologies TSMC and UMC is discussed. An operational amplifier made in TSMC is re-designed (schematic and layout) in UMC using Cadence Tool. Both DRC and LVS of the new design is </a:t>
                </a:r>
                <a:r>
                  <a:rPr lang="en-US" altLang="ko-KR" sz="1400" dirty="0" err="1">
                    <a:solidFill>
                      <a:schemeClr val="bg1"/>
                    </a:solidFill>
                    <a:cs typeface="Arial" pitchFamily="34" charset="0"/>
                  </a:rPr>
                  <a:t>analysed</a:t>
                </a:r>
                <a:r>
                  <a:rPr lang="en-US" altLang="ko-KR" sz="1400" dirty="0">
                    <a:solidFill>
                      <a:schemeClr val="bg1"/>
                    </a:solidFill>
                    <a:cs typeface="Arial" pitchFamily="34" charset="0"/>
                  </a:rPr>
                  <a:t>.</a:t>
                </a:r>
              </a:p>
            </p:txBody>
          </p:sp>
          <p:sp>
            <p:nvSpPr>
              <p:cNvPr id="55" name="TextBox 33">
                <a:extLst>
                  <a:ext uri="{FF2B5EF4-FFF2-40B4-BE49-F238E27FC236}">
                    <a16:creationId xmlns:a16="http://schemas.microsoft.com/office/drawing/2014/main" id="{C74222BB-8B98-3BDC-8160-6BFBE2531ABB}"/>
                  </a:ext>
                </a:extLst>
              </p:cNvPr>
              <p:cNvSpPr txBox="1"/>
              <p:nvPr/>
            </p:nvSpPr>
            <p:spPr>
              <a:xfrm>
                <a:off x="6348623" y="1051237"/>
                <a:ext cx="4507692" cy="646331"/>
              </a:xfrm>
              <a:prstGeom prst="rect">
                <a:avLst/>
              </a:prstGeom>
              <a:noFill/>
            </p:spPr>
            <p:txBody>
              <a:bodyPr wrap="square" lIns="108000" rIns="108000" rtlCol="0">
                <a:spAutoFit/>
              </a:bodyPr>
              <a:lstStyle/>
              <a:p>
                <a:r>
                  <a:rPr lang="en-US" altLang="ko-KR" b="1" i="1" dirty="0">
                    <a:solidFill>
                      <a:schemeClr val="bg1"/>
                    </a:solidFill>
                    <a:cs typeface="Arial" pitchFamily="34" charset="0"/>
                  </a:rPr>
                  <a:t>Electronic part: operational amplifier migration</a:t>
                </a:r>
                <a:endParaRPr lang="ko-KR" altLang="en-US" b="1" i="1" dirty="0">
                  <a:solidFill>
                    <a:schemeClr val="bg1"/>
                  </a:solidFill>
                  <a:cs typeface="Arial" pitchFamily="34" charset="0"/>
                </a:endParaRPr>
              </a:p>
            </p:txBody>
          </p:sp>
        </p:grpSp>
        <p:sp>
          <p:nvSpPr>
            <p:cNvPr id="52" name="TextBox 34">
              <a:extLst>
                <a:ext uri="{FF2B5EF4-FFF2-40B4-BE49-F238E27FC236}">
                  <a16:creationId xmlns:a16="http://schemas.microsoft.com/office/drawing/2014/main" id="{2ECA833C-73D1-C4E1-3A9B-3B43748B33C9}"/>
                </a:ext>
              </a:extLst>
            </p:cNvPr>
            <p:cNvSpPr txBox="1"/>
            <p:nvPr/>
          </p:nvSpPr>
          <p:spPr>
            <a:xfrm>
              <a:off x="6060661" y="4796380"/>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53" name="Freeform: Shape 47">
              <a:extLst>
                <a:ext uri="{FF2B5EF4-FFF2-40B4-BE49-F238E27FC236}">
                  <a16:creationId xmlns:a16="http://schemas.microsoft.com/office/drawing/2014/main" id="{D7476037-710E-6426-BC09-D17C603CE7A6}"/>
                </a:ext>
              </a:extLst>
            </p:cNvPr>
            <p:cNvSpPr/>
            <p:nvPr/>
          </p:nvSpPr>
          <p:spPr>
            <a:xfrm>
              <a:off x="6060661" y="4582083"/>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4"/>
            </a:solidFill>
            <a:ln w="9525"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5902010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CF5BDA4-10C7-46A6-AC30-523A3FC438AC}"/>
              </a:ext>
            </a:extLst>
          </p:cNvPr>
          <p:cNvSpPr txBox="1"/>
          <p:nvPr/>
        </p:nvSpPr>
        <p:spPr>
          <a:xfrm>
            <a:off x="2695074" y="5246548"/>
            <a:ext cx="12192000" cy="830997"/>
          </a:xfrm>
          <a:prstGeom prst="rect">
            <a:avLst/>
          </a:prstGeom>
          <a:noFill/>
        </p:spPr>
        <p:txBody>
          <a:bodyPr wrap="square" rtlCol="0" anchor="ctr">
            <a:spAutoFit/>
          </a:bodyPr>
          <a:lstStyle/>
          <a:p>
            <a:pPr algn="ctr"/>
            <a:r>
              <a:rPr lang="en-US" altLang="ko-KR" sz="4800" b="1" dirty="0">
                <a:solidFill>
                  <a:schemeClr val="bg1"/>
                </a:solidFill>
                <a:latin typeface="+mj-lt"/>
                <a:cs typeface="Arial" pitchFamily="34" charset="0"/>
              </a:rPr>
              <a:t>Introduction</a:t>
            </a:r>
            <a:endParaRPr lang="ko-KR" altLang="en-US" sz="4800" b="1" dirty="0">
              <a:solidFill>
                <a:schemeClr val="bg1"/>
              </a:solidFill>
              <a:latin typeface="+mj-lt"/>
              <a:cs typeface="Arial" pitchFamily="34" charset="0"/>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2715266" y="6009632"/>
            <a:ext cx="12191858" cy="379656"/>
          </a:xfrm>
          <a:prstGeom prst="rect">
            <a:avLst/>
          </a:prstGeom>
          <a:noFill/>
        </p:spPr>
        <p:txBody>
          <a:bodyPr wrap="square" rtlCol="0" anchor="ctr">
            <a:spAutoFit/>
          </a:bodyPr>
          <a:lstStyle/>
          <a:p>
            <a:pPr algn="ctr"/>
            <a:r>
              <a:rPr lang="en-US" altLang="ko-KR" sz="1867" dirty="0">
                <a:solidFill>
                  <a:schemeClr val="bg1"/>
                </a:solidFill>
                <a:cs typeface="Arial" pitchFamily="34" charset="0"/>
              </a:rPr>
              <a:t>CMOS-MEMS state-of-the-art</a:t>
            </a:r>
            <a:endParaRPr lang="ko-KR" altLang="en-US" sz="1867" dirty="0">
              <a:solidFill>
                <a:schemeClr val="bg1"/>
              </a:solidFill>
              <a:cs typeface="Arial" pitchFamily="34" charset="0"/>
            </a:endParaRPr>
          </a:p>
        </p:txBody>
      </p:sp>
      <mc:AlternateContent xmlns:mc="http://schemas.openxmlformats.org/markup-compatibility/2006">
        <mc:Choice xmlns:am3d="http://schemas.microsoft.com/office/drawing/2017/model3d" Requires="am3d">
          <p:graphicFrame>
            <p:nvGraphicFramePr>
              <p:cNvPr id="3" name="Modello 3D 2" descr="Circuito integrato 16 Pin Dip">
                <a:extLst>
                  <a:ext uri="{FF2B5EF4-FFF2-40B4-BE49-F238E27FC236}">
                    <a16:creationId xmlns:a16="http://schemas.microsoft.com/office/drawing/2014/main" id="{A5F30220-D707-DA2B-1277-E2E7C2CE66A5}"/>
                  </a:ext>
                </a:extLst>
              </p:cNvPr>
              <p:cNvGraphicFramePr>
                <a:graphicFrameLocks noChangeAspect="1"/>
              </p:cNvGraphicFramePr>
              <p:nvPr>
                <p:extLst>
                  <p:ext uri="{D42A27DB-BD31-4B8C-83A1-F6EECF244321}">
                    <p14:modId xmlns:p14="http://schemas.microsoft.com/office/powerpoint/2010/main" val="547612874"/>
                  </p:ext>
                </p:extLst>
              </p:nvPr>
            </p:nvGraphicFramePr>
            <p:xfrm>
              <a:off x="5854241" y="-848299"/>
              <a:ext cx="6096000" cy="5991077"/>
            </p:xfrm>
            <a:graphic>
              <a:graphicData uri="http://schemas.microsoft.com/office/drawing/2017/model3d">
                <am3d:model3d r:embed="rId2">
                  <am3d:spPr>
                    <a:xfrm>
                      <a:off x="0" y="0"/>
                      <a:ext cx="6096000" cy="5991077"/>
                    </a:xfrm>
                    <a:prstGeom prst="rect">
                      <a:avLst/>
                    </a:prstGeom>
                  </am3d:spPr>
                  <am3d:camera>
                    <am3d:pos x="0" y="0" z="53348742"/>
                    <am3d:up dx="0" dy="36000000" dz="0"/>
                    <am3d:lookAt x="0" y="0" z="0"/>
                    <am3d:perspective fov="2700000"/>
                  </am3d:camera>
                  <am3d:trans>
                    <am3d:meterPerModelUnit n="55555557" d="1000000"/>
                    <am3d:preTrans dx="0" dy="-888054" dz="0"/>
                    <am3d:scale>
                      <am3d:sx n="1000000" d="1000000"/>
                      <am3d:sy n="1000000" d="1000000"/>
                      <am3d:sz n="1000000" d="1000000"/>
                    </am3d:scale>
                    <am3d:rot ax="1568059" ay="-1491206" az="-699110"/>
                    <am3d:postTrans dx="0" dy="0" dz="0"/>
                  </am3d:trans>
                  <am3d:raster rName="Office3DRenderer" rVer="16.0.8326">
                    <am3d:blip r:embed="rId3"/>
                  </am3d:raster>
                  <am3d:objViewport viewportSz="709698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Modello 3D 2" descr="Circuito integrato 16 Pin Dip">
                <a:extLst>
                  <a:ext uri="{FF2B5EF4-FFF2-40B4-BE49-F238E27FC236}">
                    <a16:creationId xmlns:a16="http://schemas.microsoft.com/office/drawing/2014/main" id="{A5F30220-D707-DA2B-1277-E2E7C2CE66A5}"/>
                  </a:ext>
                </a:extLst>
              </p:cNvPr>
              <p:cNvPicPr>
                <a:picLocks noGrp="1" noRot="1" noChangeAspect="1" noMove="1" noResize="1" noEditPoints="1" noAdjustHandles="1" noChangeArrowheads="1" noChangeShapeType="1" noCrop="1"/>
              </p:cNvPicPr>
              <p:nvPr/>
            </p:nvPicPr>
            <p:blipFill>
              <a:blip r:embed="rId3"/>
              <a:stretch>
                <a:fillRect/>
              </a:stretch>
            </p:blipFill>
            <p:spPr>
              <a:xfrm>
                <a:off x="5854241" y="-848299"/>
                <a:ext cx="6096000" cy="5991077"/>
              </a:xfrm>
              <a:prstGeom prst="rect">
                <a:avLst/>
              </a:prstGeom>
            </p:spPr>
          </p:pic>
        </mc:Fallback>
      </mc:AlternateContent>
      <p:sp>
        <p:nvSpPr>
          <p:cNvPr id="12" name="TextBox 11">
            <a:extLst>
              <a:ext uri="{FF2B5EF4-FFF2-40B4-BE49-F238E27FC236}">
                <a16:creationId xmlns:a16="http://schemas.microsoft.com/office/drawing/2014/main" id="{E53C4D3A-6667-5213-CA82-2686ABBB776D}"/>
              </a:ext>
            </a:extLst>
          </p:cNvPr>
          <p:cNvSpPr txBox="1"/>
          <p:nvPr/>
        </p:nvSpPr>
        <p:spPr>
          <a:xfrm>
            <a:off x="479156" y="695818"/>
            <a:ext cx="4684515" cy="1323439"/>
          </a:xfrm>
          <a:prstGeom prst="rect">
            <a:avLst/>
          </a:prstGeom>
          <a:noFill/>
        </p:spPr>
        <p:txBody>
          <a:bodyPr wrap="square" rtlCol="0">
            <a:spAutoFit/>
          </a:bodyPr>
          <a:lstStyle/>
          <a:p>
            <a:pPr algn="just"/>
            <a:r>
              <a:rPr lang="en-GB" sz="1600" dirty="0">
                <a:solidFill>
                  <a:schemeClr val="bg1"/>
                </a:solidFill>
                <a:effectLst/>
                <a:latin typeface="+mj-lt"/>
                <a:ea typeface="Helvetica Neue"/>
                <a:cs typeface="Helvetica Neue"/>
              </a:rPr>
              <a:t>They have been implemented in a variety of applications, including </a:t>
            </a:r>
            <a:r>
              <a:rPr lang="en-GB" sz="1600" b="1" dirty="0">
                <a:solidFill>
                  <a:schemeClr val="bg1"/>
                </a:solidFill>
                <a:effectLst/>
                <a:latin typeface="+mj-lt"/>
                <a:ea typeface="Helvetica Neue"/>
                <a:cs typeface="Helvetica Neue"/>
              </a:rPr>
              <a:t>atmospheric pressure </a:t>
            </a:r>
            <a:r>
              <a:rPr lang="en-GB" sz="1600" dirty="0">
                <a:solidFill>
                  <a:schemeClr val="bg1"/>
                </a:solidFill>
                <a:effectLst/>
                <a:latin typeface="+mj-lt"/>
                <a:ea typeface="Helvetica Neue"/>
                <a:cs typeface="Helvetica Neue"/>
              </a:rPr>
              <a:t>or acceleration sensing. They are expected to continue to be optimized in the future due to the high demand of wearable devices. </a:t>
            </a:r>
            <a:endParaRPr lang="en-US" altLang="ko-KR" sz="1600" dirty="0">
              <a:solidFill>
                <a:schemeClr val="bg1"/>
              </a:solidFill>
              <a:latin typeface="+mj-lt"/>
              <a:cs typeface="Arial" pitchFamily="34" charset="0"/>
            </a:endParaRPr>
          </a:p>
        </p:txBody>
      </p:sp>
      <p:sp>
        <p:nvSpPr>
          <p:cNvPr id="16" name="TextBox 11">
            <a:extLst>
              <a:ext uri="{FF2B5EF4-FFF2-40B4-BE49-F238E27FC236}">
                <a16:creationId xmlns:a16="http://schemas.microsoft.com/office/drawing/2014/main" id="{07F22349-B544-46D9-3BA1-300FDB482F59}"/>
              </a:ext>
            </a:extLst>
          </p:cNvPr>
          <p:cNvSpPr txBox="1"/>
          <p:nvPr/>
        </p:nvSpPr>
        <p:spPr>
          <a:xfrm>
            <a:off x="852184" y="2162569"/>
            <a:ext cx="3831262" cy="1815882"/>
          </a:xfrm>
          <a:prstGeom prst="rect">
            <a:avLst/>
          </a:prstGeom>
          <a:noFill/>
        </p:spPr>
        <p:txBody>
          <a:bodyPr wrap="square" rtlCol="0">
            <a:spAutoFit/>
          </a:bodyPr>
          <a:lstStyle/>
          <a:p>
            <a:pPr algn="just"/>
            <a:r>
              <a:rPr lang="en-GB" sz="1600" b="1" dirty="0">
                <a:solidFill>
                  <a:schemeClr val="bg1"/>
                </a:solidFill>
                <a:effectLst/>
                <a:latin typeface="+mj-lt"/>
                <a:ea typeface="Calibri" panose="020F0502020204030204" pitchFamily="34" charset="0"/>
                <a:cs typeface="Arial" panose="020B0604020202020204" pitchFamily="34" charset="0"/>
              </a:rPr>
              <a:t>MEMS-electronics integration </a:t>
            </a:r>
            <a:r>
              <a:rPr lang="en-GB" sz="1600" dirty="0">
                <a:solidFill>
                  <a:schemeClr val="bg1"/>
                </a:solidFill>
                <a:effectLst/>
                <a:latin typeface="+mj-lt"/>
                <a:ea typeface="Calibri" panose="020F0502020204030204" pitchFamily="34" charset="0"/>
                <a:cs typeface="Arial" panose="020B0604020202020204" pitchFamily="34" charset="0"/>
              </a:rPr>
              <a:t>allows to determine the most important specification parameters together with the electronics, thus, allowing the immediate read out of pressure, or more generally of the external physical perturbation</a:t>
            </a:r>
            <a:endParaRPr lang="en-US" altLang="ko-KR" sz="1600" dirty="0">
              <a:solidFill>
                <a:schemeClr val="bg1"/>
              </a:solidFill>
              <a:latin typeface="+mj-lt"/>
              <a:cs typeface="Arial" pitchFamily="34" charset="0"/>
            </a:endParaRPr>
          </a:p>
        </p:txBody>
      </p:sp>
      <p:sp>
        <p:nvSpPr>
          <p:cNvPr id="17" name="CasellaDiTesto 16">
            <a:extLst>
              <a:ext uri="{FF2B5EF4-FFF2-40B4-BE49-F238E27FC236}">
                <a16:creationId xmlns:a16="http://schemas.microsoft.com/office/drawing/2014/main" id="{25397F1F-05FF-F490-99D4-CDF51F75A90C}"/>
              </a:ext>
            </a:extLst>
          </p:cNvPr>
          <p:cNvSpPr txBox="1"/>
          <p:nvPr/>
        </p:nvSpPr>
        <p:spPr>
          <a:xfrm>
            <a:off x="630617" y="5566084"/>
            <a:ext cx="3831262" cy="954107"/>
          </a:xfrm>
          <a:prstGeom prst="rect">
            <a:avLst/>
          </a:prstGeom>
          <a:noFill/>
        </p:spPr>
        <p:txBody>
          <a:bodyPr wrap="square" rtlCol="0">
            <a:spAutoFit/>
          </a:bodyPr>
          <a:lstStyle/>
          <a:p>
            <a:pPr algn="ctr"/>
            <a:r>
              <a:rPr lang="en-GB" sz="1400" dirty="0">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Daniel Fernández , Piotr </a:t>
            </a:r>
            <a:r>
              <a:rPr lang="en-GB" sz="1400" dirty="0" err="1">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Michalik</a:t>
            </a:r>
            <a:r>
              <a:rPr lang="en-GB" sz="1400" dirty="0">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 Juan Valle , </a:t>
            </a:r>
            <a:r>
              <a:rPr lang="en-GB" sz="1400" dirty="0" err="1">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Saoni</a:t>
            </a:r>
            <a:r>
              <a:rPr lang="en-GB" sz="1400" dirty="0">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 Banerji , </a:t>
            </a:r>
            <a:r>
              <a:rPr lang="en-GB" sz="1400" dirty="0" err="1">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Josep</a:t>
            </a:r>
            <a:r>
              <a:rPr lang="en-GB" sz="1400" dirty="0">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 Maria Sánchez-</a:t>
            </a:r>
            <a:r>
              <a:rPr lang="en-GB" sz="1400" dirty="0" err="1">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Chiva</a:t>
            </a:r>
            <a:r>
              <a:rPr lang="en-GB" sz="1400" dirty="0">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 , and Jordi </a:t>
            </a:r>
            <a:r>
              <a:rPr lang="en-GB" sz="1400" dirty="0" err="1">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Madrenas</a:t>
            </a:r>
            <a:r>
              <a:rPr lang="en-GB" sz="1400" dirty="0">
                <a:solidFill>
                  <a:schemeClr val="accent6">
                    <a:lumMod val="10000"/>
                    <a:lumOff val="90000"/>
                  </a:schemeClr>
                </a:solidFill>
                <a:effectLst/>
                <a:latin typeface="Calibri" panose="020F0502020204030204" pitchFamily="34" charset="0"/>
                <a:ea typeface="Calibri" panose="020F0502020204030204" pitchFamily="34" charset="0"/>
                <a:cs typeface="Arial" panose="020B0604020202020204" pitchFamily="34" charset="0"/>
              </a:rPr>
              <a:t>, IEEE SENSORS JOURNAL, VOL. 23, NO. 2, 15 JANUARY 2023</a:t>
            </a:r>
            <a:endParaRPr lang="en-GB" sz="1400" dirty="0">
              <a:solidFill>
                <a:schemeClr val="accent6">
                  <a:lumMod val="10000"/>
                  <a:lumOff val="90000"/>
                </a:schemeClr>
              </a:solidFill>
            </a:endParaRPr>
          </a:p>
        </p:txBody>
      </p:sp>
      <p:pic>
        <p:nvPicPr>
          <p:cNvPr id="18" name="Immagine 17">
            <a:extLst>
              <a:ext uri="{FF2B5EF4-FFF2-40B4-BE49-F238E27FC236}">
                <a16:creationId xmlns:a16="http://schemas.microsoft.com/office/drawing/2014/main" id="{5B79FA87-0BC7-7CD7-C35B-20574712CEDD}"/>
              </a:ext>
            </a:extLst>
          </p:cNvPr>
          <p:cNvPicPr>
            <a:picLocks noChangeAspect="1"/>
          </p:cNvPicPr>
          <p:nvPr/>
        </p:nvPicPr>
        <p:blipFill>
          <a:blip r:embed="rId4"/>
          <a:stretch>
            <a:fillRect/>
          </a:stretch>
        </p:blipFill>
        <p:spPr>
          <a:xfrm>
            <a:off x="977768" y="3979130"/>
            <a:ext cx="3067050" cy="1585595"/>
          </a:xfrm>
          <a:prstGeom prst="rect">
            <a:avLst/>
          </a:prstGeom>
        </p:spPr>
      </p:pic>
      <p:sp>
        <p:nvSpPr>
          <p:cNvPr id="19" name="Block Arc 11">
            <a:extLst>
              <a:ext uri="{FF2B5EF4-FFF2-40B4-BE49-F238E27FC236}">
                <a16:creationId xmlns:a16="http://schemas.microsoft.com/office/drawing/2014/main" id="{DF4AFA71-0821-0D07-F25C-93A5A8D3DD50}"/>
              </a:ext>
            </a:extLst>
          </p:cNvPr>
          <p:cNvSpPr/>
          <p:nvPr/>
        </p:nvSpPr>
        <p:spPr>
          <a:xfrm rot="10800000">
            <a:off x="532079" y="3369078"/>
            <a:ext cx="320105" cy="520850"/>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 name="Rectangle 3">
            <a:extLst>
              <a:ext uri="{FF2B5EF4-FFF2-40B4-BE49-F238E27FC236}">
                <a16:creationId xmlns:a16="http://schemas.microsoft.com/office/drawing/2014/main" id="{BAE1801B-32F0-D779-2560-5D87C419FA86}"/>
              </a:ext>
            </a:extLst>
          </p:cNvPr>
          <p:cNvSpPr>
            <a:spLocks noChangeArrowheads="1"/>
          </p:cNvSpPr>
          <p:nvPr/>
        </p:nvSpPr>
        <p:spPr bwMode="auto">
          <a:xfrm>
            <a:off x="-4636168" y="-81263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4" name="TextBox 22">
            <a:extLst>
              <a:ext uri="{FF2B5EF4-FFF2-40B4-BE49-F238E27FC236}">
                <a16:creationId xmlns:a16="http://schemas.microsoft.com/office/drawing/2014/main" id="{96499BC4-C7FC-01E2-E450-D78B629D5EC6}"/>
              </a:ext>
            </a:extLst>
          </p:cNvPr>
          <p:cNvSpPr txBox="1"/>
          <p:nvPr/>
        </p:nvSpPr>
        <p:spPr>
          <a:xfrm>
            <a:off x="5993974" y="5563121"/>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25" name="Freeform: Shape 44">
            <a:extLst>
              <a:ext uri="{FF2B5EF4-FFF2-40B4-BE49-F238E27FC236}">
                <a16:creationId xmlns:a16="http://schemas.microsoft.com/office/drawing/2014/main" id="{86C98EF4-1C70-E9D1-C1F4-184A37ADE0AD}"/>
              </a:ext>
            </a:extLst>
          </p:cNvPr>
          <p:cNvSpPr/>
          <p:nvPr/>
        </p:nvSpPr>
        <p:spPr>
          <a:xfrm>
            <a:off x="5997434" y="5345683"/>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1"/>
          </a:solidFill>
          <a:ln w="9525" cap="flat">
            <a:noFill/>
            <a:prstDash val="solid"/>
            <a:miter/>
          </a:ln>
        </p:spPr>
        <p:txBody>
          <a:bodyPr rtlCol="0" anchor="ctr"/>
          <a:lstStyle/>
          <a:p>
            <a:endParaRPr lang="en-US" dirty="0"/>
          </a:p>
        </p:txBody>
      </p:sp>
      <p:pic>
        <p:nvPicPr>
          <p:cNvPr id="2" name="Immagine 1">
            <a:extLst>
              <a:ext uri="{FF2B5EF4-FFF2-40B4-BE49-F238E27FC236}">
                <a16:creationId xmlns:a16="http://schemas.microsoft.com/office/drawing/2014/main" id="{78FF738A-CCBB-6A98-7907-2AE79CC85F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9054" y="2795620"/>
            <a:ext cx="3048000" cy="2286000"/>
          </a:xfrm>
          <a:prstGeom prst="rect">
            <a:avLst/>
          </a:prstGeom>
        </p:spPr>
      </p:pic>
      <p:pic>
        <p:nvPicPr>
          <p:cNvPr id="4" name="Immagine 3">
            <a:extLst>
              <a:ext uri="{FF2B5EF4-FFF2-40B4-BE49-F238E27FC236}">
                <a16:creationId xmlns:a16="http://schemas.microsoft.com/office/drawing/2014/main" id="{16FD8B87-E88C-63E3-E2AD-A64ECAC5DD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0407" y="2795620"/>
            <a:ext cx="3048000" cy="2286000"/>
          </a:xfrm>
          <a:prstGeom prst="rect">
            <a:avLst/>
          </a:prstGeom>
        </p:spPr>
      </p:pic>
      <p:sp>
        <p:nvSpPr>
          <p:cNvPr id="5" name="Rounded Rectangle 7">
            <a:extLst>
              <a:ext uri="{FF2B5EF4-FFF2-40B4-BE49-F238E27FC236}">
                <a16:creationId xmlns:a16="http://schemas.microsoft.com/office/drawing/2014/main" id="{890A206E-8EB0-46CB-87E5-BB62DA827BE4}"/>
              </a:ext>
            </a:extLst>
          </p:cNvPr>
          <p:cNvSpPr/>
          <p:nvPr/>
        </p:nvSpPr>
        <p:spPr>
          <a:xfrm>
            <a:off x="755481" y="226323"/>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ko-KR" altLang="en-US" sz="2700"/>
          </a:p>
        </p:txBody>
      </p:sp>
      <p:grpSp>
        <p:nvGrpSpPr>
          <p:cNvPr id="14" name="Graphic 2">
            <a:extLst>
              <a:ext uri="{FF2B5EF4-FFF2-40B4-BE49-F238E27FC236}">
                <a16:creationId xmlns:a16="http://schemas.microsoft.com/office/drawing/2014/main" id="{5E53682B-6EC3-0786-CE2B-2D3B9E8C4838}"/>
              </a:ext>
            </a:extLst>
          </p:cNvPr>
          <p:cNvGrpSpPr/>
          <p:nvPr/>
        </p:nvGrpSpPr>
        <p:grpSpPr>
          <a:xfrm>
            <a:off x="223199" y="159385"/>
            <a:ext cx="367759" cy="599105"/>
            <a:chOff x="8544791" y="2061601"/>
            <a:chExt cx="2445519" cy="4313293"/>
          </a:xfrm>
        </p:grpSpPr>
        <p:sp>
          <p:nvSpPr>
            <p:cNvPr id="15" name="Freeform: Shape 203">
              <a:extLst>
                <a:ext uri="{FF2B5EF4-FFF2-40B4-BE49-F238E27FC236}">
                  <a16:creationId xmlns:a16="http://schemas.microsoft.com/office/drawing/2014/main" id="{F0CC0268-98D4-2B6A-E13B-A1E8B39FEA43}"/>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Shape 204">
              <a:extLst>
                <a:ext uri="{FF2B5EF4-FFF2-40B4-BE49-F238E27FC236}">
                  <a16:creationId xmlns:a16="http://schemas.microsoft.com/office/drawing/2014/main" id="{A67060F2-9738-BC72-8093-39B3F0721164}"/>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2" name="Freeform: Shape 205">
              <a:extLst>
                <a:ext uri="{FF2B5EF4-FFF2-40B4-BE49-F238E27FC236}">
                  <a16:creationId xmlns:a16="http://schemas.microsoft.com/office/drawing/2014/main" id="{5F3AD749-98B1-3148-83C5-CA109D92EA33}"/>
                </a:ext>
              </a:extLst>
            </p:cNvPr>
            <p:cNvSpPr/>
            <p:nvPr/>
          </p:nvSpPr>
          <p:spPr>
            <a:xfrm>
              <a:off x="8544791" y="2061601"/>
              <a:ext cx="2445519"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3">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500" b="1" dirty="0">
                  <a:solidFill>
                    <a:schemeClr val="bg1"/>
                  </a:solidFill>
                </a:rPr>
                <a:t>3</a:t>
              </a:r>
            </a:p>
          </p:txBody>
        </p:sp>
        <p:sp>
          <p:nvSpPr>
            <p:cNvPr id="23" name="Freeform: Shape 206">
              <a:extLst>
                <a:ext uri="{FF2B5EF4-FFF2-40B4-BE49-F238E27FC236}">
                  <a16:creationId xmlns:a16="http://schemas.microsoft.com/office/drawing/2014/main" id="{2DAAED8D-E442-92DA-EE47-81D66C719A49}"/>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20111186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CF5BDA4-10C7-46A6-AC30-523A3FC438AC}"/>
              </a:ext>
            </a:extLst>
          </p:cNvPr>
          <p:cNvSpPr txBox="1"/>
          <p:nvPr/>
        </p:nvSpPr>
        <p:spPr>
          <a:xfrm>
            <a:off x="-2237359" y="458549"/>
            <a:ext cx="12192000" cy="830997"/>
          </a:xfrm>
          <a:prstGeom prst="rect">
            <a:avLst/>
          </a:prstGeom>
          <a:noFill/>
        </p:spPr>
        <p:txBody>
          <a:bodyPr wrap="square" rtlCol="0" anchor="ctr">
            <a:spAutoFit/>
          </a:bodyPr>
          <a:lstStyle/>
          <a:p>
            <a:pPr algn="ctr"/>
            <a:r>
              <a:rPr lang="en-US" altLang="ko-KR" sz="4800" b="1" dirty="0">
                <a:solidFill>
                  <a:schemeClr val="bg1"/>
                </a:solidFill>
                <a:latin typeface="+mj-lt"/>
                <a:cs typeface="Arial" pitchFamily="34" charset="0"/>
              </a:rPr>
              <a:t>Introduction</a:t>
            </a:r>
            <a:endParaRPr lang="ko-KR" altLang="en-US" sz="4800" b="1" dirty="0">
              <a:solidFill>
                <a:schemeClr val="bg1"/>
              </a:solidFill>
              <a:latin typeface="+mj-lt"/>
              <a:cs typeface="Arial" pitchFamily="34" charset="0"/>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2217167" y="1221633"/>
            <a:ext cx="12191858" cy="379656"/>
          </a:xfrm>
          <a:prstGeom prst="rect">
            <a:avLst/>
          </a:prstGeom>
          <a:noFill/>
        </p:spPr>
        <p:txBody>
          <a:bodyPr wrap="square" rtlCol="0" anchor="ctr">
            <a:spAutoFit/>
          </a:bodyPr>
          <a:lstStyle/>
          <a:p>
            <a:pPr algn="ctr"/>
            <a:r>
              <a:rPr lang="en-US" altLang="ko-KR" sz="1867" dirty="0">
                <a:solidFill>
                  <a:schemeClr val="bg1"/>
                </a:solidFill>
                <a:cs typeface="Arial" pitchFamily="34" charset="0"/>
              </a:rPr>
              <a:t>CMOS-MEMS state-of-the-art</a:t>
            </a:r>
            <a:endParaRPr lang="ko-KR" altLang="en-US" sz="1867" dirty="0">
              <a:solidFill>
                <a:schemeClr val="bg1"/>
              </a:solidFill>
              <a:cs typeface="Arial" pitchFamily="34" charset="0"/>
            </a:endParaRPr>
          </a:p>
        </p:txBody>
      </p:sp>
      <mc:AlternateContent xmlns:mc="http://schemas.openxmlformats.org/markup-compatibility/2006">
        <mc:Choice xmlns:am3d="http://schemas.microsoft.com/office/drawing/2017/model3d" Requires="am3d">
          <p:graphicFrame>
            <p:nvGraphicFramePr>
              <p:cNvPr id="3" name="Modello 3D 2" descr="Circuito integrato 16 Pin Dip">
                <a:extLst>
                  <a:ext uri="{FF2B5EF4-FFF2-40B4-BE49-F238E27FC236}">
                    <a16:creationId xmlns:a16="http://schemas.microsoft.com/office/drawing/2014/main" id="{A5F30220-D707-DA2B-1277-E2E7C2CE66A5}"/>
                  </a:ext>
                </a:extLst>
              </p:cNvPr>
              <p:cNvGraphicFramePr>
                <a:graphicFrameLocks noChangeAspect="1"/>
              </p:cNvGraphicFramePr>
              <p:nvPr>
                <p:extLst>
                  <p:ext uri="{D42A27DB-BD31-4B8C-83A1-F6EECF244321}">
                    <p14:modId xmlns:p14="http://schemas.microsoft.com/office/powerpoint/2010/main" val="2596607800"/>
                  </p:ext>
                </p:extLst>
              </p:nvPr>
            </p:nvGraphicFramePr>
            <p:xfrm>
              <a:off x="0" y="851466"/>
              <a:ext cx="2217309" cy="2107360"/>
            </p:xfrm>
            <a:graphic>
              <a:graphicData uri="http://schemas.microsoft.com/office/drawing/2017/model3d">
                <am3d:model3d r:embed="rId2">
                  <am3d:spPr>
                    <a:xfrm>
                      <a:off x="0" y="0"/>
                      <a:ext cx="2217309" cy="2107360"/>
                    </a:xfrm>
                    <a:prstGeom prst="rect">
                      <a:avLst/>
                    </a:prstGeom>
                  </am3d:spPr>
                  <am3d:camera>
                    <am3d:pos x="0" y="0" z="53348742"/>
                    <am3d:up dx="0" dy="36000000" dz="0"/>
                    <am3d:lookAt x="0" y="0" z="0"/>
                    <am3d:perspective fov="2700000"/>
                  </am3d:camera>
                  <am3d:trans>
                    <am3d:meterPerModelUnit n="55555557" d="1000000"/>
                    <am3d:preTrans dx="0" dy="-888054" dz="0"/>
                    <am3d:scale>
                      <am3d:sx n="1000000" d="1000000"/>
                      <am3d:sy n="1000000" d="1000000"/>
                      <am3d:sz n="1000000" d="1000000"/>
                    </am3d:scale>
                    <am3d:rot ax="1719231" ay="1715069" az="879107"/>
                    <am3d:postTrans dx="0" dy="0" dz="0"/>
                  </am3d:trans>
                  <am3d:raster rName="Office3DRenderer" rVer="16.0.8326">
                    <am3d:blip r:embed="rId3"/>
                  </am3d:raster>
                  <am3d:objViewport viewportSz="241096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Modello 3D 2" descr="Circuito integrato 16 Pin Dip">
                <a:extLst>
                  <a:ext uri="{FF2B5EF4-FFF2-40B4-BE49-F238E27FC236}">
                    <a16:creationId xmlns:a16="http://schemas.microsoft.com/office/drawing/2014/main" id="{A5F30220-D707-DA2B-1277-E2E7C2CE66A5}"/>
                  </a:ext>
                </a:extLst>
              </p:cNvPr>
              <p:cNvPicPr>
                <a:picLocks noGrp="1" noRot="1" noChangeAspect="1" noMove="1" noResize="1" noEditPoints="1" noAdjustHandles="1" noChangeArrowheads="1" noChangeShapeType="1" noCrop="1"/>
              </p:cNvPicPr>
              <p:nvPr/>
            </p:nvPicPr>
            <p:blipFill>
              <a:blip r:embed="rId3"/>
              <a:stretch>
                <a:fillRect/>
              </a:stretch>
            </p:blipFill>
            <p:spPr>
              <a:xfrm>
                <a:off x="0" y="851466"/>
                <a:ext cx="2217309" cy="2107360"/>
              </a:xfrm>
              <a:prstGeom prst="rect">
                <a:avLst/>
              </a:prstGeom>
            </p:spPr>
          </p:pic>
        </mc:Fallback>
      </mc:AlternateContent>
      <p:sp>
        <p:nvSpPr>
          <p:cNvPr id="12" name="TextBox 11">
            <a:extLst>
              <a:ext uri="{FF2B5EF4-FFF2-40B4-BE49-F238E27FC236}">
                <a16:creationId xmlns:a16="http://schemas.microsoft.com/office/drawing/2014/main" id="{E53C4D3A-6667-5213-CA82-2686ABBB776D}"/>
              </a:ext>
            </a:extLst>
          </p:cNvPr>
          <p:cNvSpPr txBox="1"/>
          <p:nvPr/>
        </p:nvSpPr>
        <p:spPr>
          <a:xfrm>
            <a:off x="8664327" y="266690"/>
            <a:ext cx="3318218" cy="1477328"/>
          </a:xfrm>
          <a:prstGeom prst="rect">
            <a:avLst/>
          </a:prstGeom>
          <a:noFill/>
        </p:spPr>
        <p:txBody>
          <a:bodyPr wrap="square" rtlCol="0">
            <a:spAutoFit/>
          </a:bodyPr>
          <a:lstStyle/>
          <a:p>
            <a:pPr algn="just"/>
            <a:r>
              <a:rPr lang="en-GB" sz="1500" b="1" i="1" dirty="0">
                <a:solidFill>
                  <a:schemeClr val="bg1"/>
                </a:solidFill>
                <a:effectLst/>
                <a:latin typeface="+mj-lt"/>
                <a:ea typeface="Helvetica Neue"/>
                <a:cs typeface="Helvetica Neue"/>
              </a:rPr>
              <a:t>Resonant </a:t>
            </a:r>
            <a:r>
              <a:rPr lang="en-GB" sz="1500" b="1" i="1" dirty="0">
                <a:solidFill>
                  <a:schemeClr val="bg1"/>
                </a:solidFill>
                <a:latin typeface="+mj-lt"/>
                <a:ea typeface="Helvetica Neue"/>
                <a:cs typeface="Helvetica Neue"/>
              </a:rPr>
              <a:t>Capacitive </a:t>
            </a:r>
            <a:r>
              <a:rPr lang="en-GB" sz="1500" b="1" i="1" dirty="0">
                <a:solidFill>
                  <a:schemeClr val="bg1"/>
                </a:solidFill>
                <a:effectLst/>
                <a:latin typeface="+mj-lt"/>
                <a:ea typeface="Helvetica Neue"/>
                <a:cs typeface="Helvetica Neue"/>
              </a:rPr>
              <a:t>Pressure </a:t>
            </a:r>
            <a:r>
              <a:rPr lang="en-GB" sz="1500" b="1" dirty="0">
                <a:solidFill>
                  <a:schemeClr val="bg1"/>
                </a:solidFill>
                <a:effectLst/>
                <a:latin typeface="+mj-lt"/>
                <a:ea typeface="Helvetica Neue"/>
                <a:cs typeface="Helvetica Neue"/>
              </a:rPr>
              <a:t>sensors: </a:t>
            </a:r>
            <a:r>
              <a:rPr lang="en-GB" sz="1500" dirty="0">
                <a:solidFill>
                  <a:schemeClr val="bg1"/>
                </a:solidFill>
                <a:effectLst/>
                <a:latin typeface="+mj-lt"/>
                <a:ea typeface="Helvetica Neue"/>
                <a:cs typeface="Helvetica Neue"/>
              </a:rPr>
              <a:t>based on the detection of pressure-induced changes in the resonant frequency or on the quality factor of a micro-mechanical structure.</a:t>
            </a:r>
            <a:endParaRPr lang="en-US" altLang="ko-KR" sz="1500" dirty="0">
              <a:solidFill>
                <a:schemeClr val="bg1"/>
              </a:solidFill>
              <a:latin typeface="+mj-lt"/>
              <a:cs typeface="Arial" pitchFamily="34" charset="0"/>
            </a:endParaRPr>
          </a:p>
        </p:txBody>
      </p:sp>
      <p:sp>
        <p:nvSpPr>
          <p:cNvPr id="16" name="TextBox 11">
            <a:extLst>
              <a:ext uri="{FF2B5EF4-FFF2-40B4-BE49-F238E27FC236}">
                <a16:creationId xmlns:a16="http://schemas.microsoft.com/office/drawing/2014/main" id="{07F22349-B544-46D9-3BA1-300FDB482F59}"/>
              </a:ext>
            </a:extLst>
          </p:cNvPr>
          <p:cNvSpPr txBox="1"/>
          <p:nvPr/>
        </p:nvSpPr>
        <p:spPr>
          <a:xfrm>
            <a:off x="8597306" y="1950623"/>
            <a:ext cx="3554570" cy="1015663"/>
          </a:xfrm>
          <a:prstGeom prst="rect">
            <a:avLst/>
          </a:prstGeom>
          <a:noFill/>
        </p:spPr>
        <p:txBody>
          <a:bodyPr wrap="square" rtlCol="0">
            <a:spAutoFit/>
          </a:bodyPr>
          <a:lstStyle/>
          <a:p>
            <a:pPr algn="just"/>
            <a:r>
              <a:rPr lang="en-GB" sz="1500" b="1" i="1" dirty="0">
                <a:solidFill>
                  <a:schemeClr val="bg1"/>
                </a:solidFill>
                <a:latin typeface="+mj-lt"/>
                <a:ea typeface="Helvetica Neue"/>
                <a:cs typeface="Helvetica Neue"/>
              </a:rPr>
              <a:t>Interdigitated comb Accelerometers: </a:t>
            </a:r>
            <a:r>
              <a:rPr lang="en-GB" sz="1500" dirty="0">
                <a:solidFill>
                  <a:schemeClr val="bg1"/>
                </a:solidFill>
                <a:effectLst/>
                <a:latin typeface="+mj-lt"/>
                <a:ea typeface="Helvetica Neue"/>
                <a:cs typeface="Helvetica Neue"/>
              </a:rPr>
              <a:t>based on the external excitation force that provokes changes of the stress distribution</a:t>
            </a:r>
            <a:endParaRPr lang="en-US" altLang="ko-KR" sz="1500" dirty="0">
              <a:solidFill>
                <a:schemeClr val="bg1"/>
              </a:solidFill>
              <a:latin typeface="+mj-lt"/>
              <a:cs typeface="Arial" pitchFamily="34" charset="0"/>
            </a:endParaRPr>
          </a:p>
        </p:txBody>
      </p:sp>
      <mc:AlternateContent xmlns:mc="http://schemas.openxmlformats.org/markup-compatibility/2006" xmlns:a14="http://schemas.microsoft.com/office/drawing/2010/main">
        <mc:Choice Requires="a14">
          <p:sp>
            <p:nvSpPr>
              <p:cNvPr id="2" name="CasellaDiTesto 1">
                <a:extLst>
                  <a:ext uri="{FF2B5EF4-FFF2-40B4-BE49-F238E27FC236}">
                    <a16:creationId xmlns:a16="http://schemas.microsoft.com/office/drawing/2014/main" id="{6E13F116-4CA0-0BC8-A545-D74F60B9338B}"/>
                  </a:ext>
                </a:extLst>
              </p:cNvPr>
              <p:cNvSpPr txBox="1"/>
              <p:nvPr/>
            </p:nvSpPr>
            <p:spPr>
              <a:xfrm>
                <a:off x="7161944" y="3541891"/>
                <a:ext cx="4904762" cy="2348656"/>
              </a:xfrm>
              <a:prstGeom prst="rect">
                <a:avLst/>
              </a:prstGeom>
              <a:noFill/>
            </p:spPr>
            <p:txBody>
              <a:bodyPr wrap="square" rtlCol="0">
                <a:spAutoFit/>
              </a:bodyPr>
              <a:lstStyle/>
              <a:p>
                <a:pPr indent="-1270" algn="just">
                  <a:lnSpc>
                    <a:spcPct val="107000"/>
                  </a:lnSpc>
                  <a:spcBef>
                    <a:spcPts val="1200"/>
                  </a:spcBef>
                  <a:spcAft>
                    <a:spcPts val="1200"/>
                  </a:spcAft>
                </a:pPr>
                <a:r>
                  <a:rPr lang="en-GB" sz="1500" b="1" dirty="0">
                    <a:solidFill>
                      <a:schemeClr val="bg1"/>
                    </a:solidFill>
                    <a:effectLst/>
                    <a:latin typeface="+mj-lt"/>
                    <a:ea typeface="Helvetica Neue"/>
                    <a:cs typeface="Calibri" panose="020F0502020204030204" pitchFamily="34" charset="0"/>
                  </a:rPr>
                  <a:t>S</a:t>
                </a:r>
                <a:r>
                  <a:rPr lang="en-GB" sz="1500" b="1" i="1" dirty="0">
                    <a:solidFill>
                      <a:schemeClr val="bg1"/>
                    </a:solidFill>
                    <a:effectLst/>
                    <a:latin typeface="+mj-lt"/>
                    <a:ea typeface="Helvetica Neue"/>
                    <a:cs typeface="Calibri" panose="020F0502020204030204" pitchFamily="34" charset="0"/>
                  </a:rPr>
                  <a:t>pring mass damped systems</a:t>
                </a:r>
                <a:r>
                  <a:rPr lang="en-GB" sz="1500" dirty="0">
                    <a:solidFill>
                      <a:schemeClr val="bg1"/>
                    </a:solidFill>
                    <a:effectLst/>
                    <a:latin typeface="+mj-lt"/>
                    <a:ea typeface="Helvetica Neue"/>
                    <a:cs typeface="Calibri" panose="020F0502020204030204" pitchFamily="34" charset="0"/>
                  </a:rPr>
                  <a:t>, described by the Newton’s second law of motion. T</a:t>
                </a:r>
                <a:r>
                  <a:rPr lang="en-GB" sz="1500" dirty="0">
                    <a:solidFill>
                      <a:schemeClr val="bg1"/>
                    </a:solidFill>
                    <a:effectLst/>
                    <a:latin typeface="+mj-lt"/>
                    <a:ea typeface="Calibri" panose="020F0502020204030204" pitchFamily="34" charset="0"/>
                    <a:cs typeface="Calibri" panose="020F0502020204030204" pitchFamily="34" charset="0"/>
                  </a:rPr>
                  <a:t>he systems oscillate at the fundamental frequency, eigenfrequency (or natural frequency)</a:t>
                </a:r>
              </a:p>
              <a:p>
                <a:pPr marL="635" indent="-1905" algn="ctr">
                  <a:lnSpc>
                    <a:spcPct val="107000"/>
                  </a:lnSpc>
                  <a:spcBef>
                    <a:spcPts val="1200"/>
                  </a:spcBef>
                  <a:spcAft>
                    <a:spcPts val="1200"/>
                  </a:spcAft>
                </a:pPr>
                <a14:m>
                  <m:oMathPara xmlns:m="http://schemas.openxmlformats.org/officeDocument/2006/math">
                    <m:oMathParaPr>
                      <m:jc m:val="centerGroup"/>
                    </m:oMathParaPr>
                    <m:oMath xmlns:m="http://schemas.openxmlformats.org/officeDocument/2006/math">
                      <m: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t> </m:t>
                      </m:r>
                      <m:sSub>
                        <m:sSubPr>
                          <m:ctrlP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sSubPr>
                        <m:e>
                          <m: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𝑓</m:t>
                          </m:r>
                        </m:e>
                        <m:sub>
                          <m: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𝑟</m:t>
                          </m:r>
                        </m:sub>
                      </m:sSub>
                      <m: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t>=</m:t>
                      </m:r>
                      <m:f>
                        <m:fPr>
                          <m:ctrlP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t>1</m:t>
                          </m:r>
                        </m:num>
                        <m:den>
                          <m: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t>2</m:t>
                          </m:r>
                          <m: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𝜋</m:t>
                          </m:r>
                        </m:den>
                      </m:f>
                      <m:rad>
                        <m:radPr>
                          <m:degHide m:val="on"/>
                          <m:ctrlP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radPr>
                        <m:deg/>
                        <m:e>
                          <m:f>
                            <m:fPr>
                              <m:ctrlP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𝑘</m:t>
                              </m:r>
                            </m:num>
                            <m:den>
                              <m:r>
                                <a:rPr lang="en-GB" sz="1500" i="1">
                                  <a:solidFill>
                                    <a:schemeClr val="bg1"/>
                                  </a:solidFill>
                                  <a:effectLst/>
                                  <a:latin typeface="Cambria Math" panose="02040503050406030204" pitchFamily="18" charset="0"/>
                                  <a:ea typeface="Calibri" panose="020F0502020204030204" pitchFamily="34" charset="0"/>
                                  <a:cs typeface="Arial" panose="020B0604020202020204" pitchFamily="34" charset="0"/>
                                </a:rPr>
                                <m:t>𝑚</m:t>
                              </m:r>
                            </m:den>
                          </m:f>
                        </m:e>
                      </m:rad>
                    </m:oMath>
                  </m:oMathPara>
                </a14:m>
                <a:endParaRPr lang="en-GB" sz="1500" dirty="0">
                  <a:solidFill>
                    <a:schemeClr val="bg1"/>
                  </a:solidFill>
                  <a:effectLst/>
                  <a:latin typeface="+mj-lt"/>
                  <a:ea typeface="Calibri" panose="020F0502020204030204" pitchFamily="34" charset="0"/>
                  <a:cs typeface="Calibri" panose="020F0502020204030204" pitchFamily="34" charset="0"/>
                </a:endParaRPr>
              </a:p>
              <a:p>
                <a:endParaRPr lang="en-GB" sz="1500" dirty="0">
                  <a:solidFill>
                    <a:schemeClr val="bg1"/>
                  </a:solidFill>
                  <a:latin typeface="+mj-lt"/>
                  <a:cs typeface="Calibri" panose="020F0502020204030204" pitchFamily="34" charset="0"/>
                </a:endParaRPr>
              </a:p>
            </p:txBody>
          </p:sp>
        </mc:Choice>
        <mc:Fallback xmlns="">
          <p:sp>
            <p:nvSpPr>
              <p:cNvPr id="2" name="CasellaDiTesto 1">
                <a:extLst>
                  <a:ext uri="{FF2B5EF4-FFF2-40B4-BE49-F238E27FC236}">
                    <a16:creationId xmlns:a16="http://schemas.microsoft.com/office/drawing/2014/main" id="{6E13F116-4CA0-0BC8-A545-D74F60B9338B}"/>
                  </a:ext>
                </a:extLst>
              </p:cNvPr>
              <p:cNvSpPr txBox="1">
                <a:spLocks noRot="1" noChangeAspect="1" noMove="1" noResize="1" noEditPoints="1" noAdjustHandles="1" noChangeArrowheads="1" noChangeShapeType="1" noTextEdit="1"/>
              </p:cNvSpPr>
              <p:nvPr/>
            </p:nvSpPr>
            <p:spPr>
              <a:xfrm>
                <a:off x="7161944" y="3541891"/>
                <a:ext cx="4904762" cy="2348656"/>
              </a:xfrm>
              <a:prstGeom prst="rect">
                <a:avLst/>
              </a:prstGeom>
              <a:blipFill>
                <a:blip r:embed="rId4"/>
                <a:stretch>
                  <a:fillRect l="-498" t="-519" r="-49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CasellaDiTesto 4">
                <a:extLst>
                  <a:ext uri="{FF2B5EF4-FFF2-40B4-BE49-F238E27FC236}">
                    <a16:creationId xmlns:a16="http://schemas.microsoft.com/office/drawing/2014/main" id="{7E5817F2-13DA-9390-1CDF-94938D77F247}"/>
                  </a:ext>
                </a:extLst>
              </p:cNvPr>
              <p:cNvSpPr txBox="1"/>
              <p:nvPr/>
            </p:nvSpPr>
            <p:spPr>
              <a:xfrm>
                <a:off x="6738662" y="5574631"/>
                <a:ext cx="2255809" cy="35830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600" i="1" dirty="0" smtClean="0">
                              <a:solidFill>
                                <a:schemeClr val="bg1"/>
                              </a:solidFill>
                              <a:latin typeface="Cambria Math" panose="02040503050406030204" pitchFamily="18" charset="0"/>
                            </a:rPr>
                          </m:ctrlPr>
                        </m:sSubPr>
                        <m:e>
                          <m:r>
                            <a:rPr lang="it-IT" sz="1600" i="1" dirty="0" smtClean="0">
                              <a:solidFill>
                                <a:schemeClr val="bg1"/>
                              </a:solidFill>
                              <a:latin typeface="Cambria Math" panose="02040503050406030204" pitchFamily="18" charset="0"/>
                            </a:rPr>
                            <m:t>𝑐</m:t>
                          </m:r>
                        </m:e>
                        <m:sub>
                          <m:r>
                            <a:rPr lang="it-IT" sz="1600" i="1" dirty="0" err="1" smtClean="0">
                              <a:solidFill>
                                <a:schemeClr val="bg1"/>
                              </a:solidFill>
                              <a:latin typeface="Cambria Math" panose="02040503050406030204" pitchFamily="18" charset="0"/>
                            </a:rPr>
                            <m:t>𝑠𝑞𝑢𝑒𝑒𝑧𝑒</m:t>
                          </m:r>
                        </m:sub>
                      </m:sSub>
                      <m:r>
                        <a:rPr lang="it-IT" sz="1600" i="1" dirty="0" err="1" smtClean="0">
                          <a:solidFill>
                            <a:schemeClr val="bg1"/>
                          </a:solidFill>
                          <a:latin typeface="Cambria Math" panose="02040503050406030204" pitchFamily="18" charset="0"/>
                        </a:rPr>
                        <m:t>+</m:t>
                      </m:r>
                      <m:sSub>
                        <m:sSubPr>
                          <m:ctrlPr>
                            <a:rPr lang="it-IT" sz="1600" b="0" i="1" dirty="0" smtClean="0">
                              <a:solidFill>
                                <a:schemeClr val="bg1"/>
                              </a:solidFill>
                              <a:latin typeface="Cambria Math" panose="02040503050406030204" pitchFamily="18" charset="0"/>
                            </a:rPr>
                          </m:ctrlPr>
                        </m:sSubPr>
                        <m:e>
                          <m:r>
                            <a:rPr lang="it-IT" sz="1600" i="1" dirty="0" err="1" smtClean="0">
                              <a:solidFill>
                                <a:schemeClr val="bg1"/>
                              </a:solidFill>
                              <a:latin typeface="Cambria Math" panose="02040503050406030204" pitchFamily="18" charset="0"/>
                            </a:rPr>
                            <m:t>𝑐</m:t>
                          </m:r>
                        </m:e>
                        <m:sub>
                          <m:r>
                            <a:rPr lang="it-IT" sz="1600" i="1" dirty="0" err="1" smtClean="0">
                              <a:solidFill>
                                <a:schemeClr val="bg1"/>
                              </a:solidFill>
                              <a:latin typeface="Cambria Math" panose="02040503050406030204" pitchFamily="18" charset="0"/>
                            </a:rPr>
                            <m:t>𝑝𝑒𝑟𝑓𝑜𝑟𝑎𝑡𝑖𝑜𝑛𝑠</m:t>
                          </m:r>
                        </m:sub>
                      </m:sSub>
                    </m:oMath>
                  </m:oMathPara>
                </a14:m>
                <a:endParaRPr lang="en-GB" sz="1600" dirty="0">
                  <a:solidFill>
                    <a:schemeClr val="bg1"/>
                  </a:solidFill>
                </a:endParaRPr>
              </a:p>
            </p:txBody>
          </p:sp>
        </mc:Choice>
        <mc:Fallback xmlns="">
          <p:sp>
            <p:nvSpPr>
              <p:cNvPr id="5" name="CasellaDiTesto 4">
                <a:extLst>
                  <a:ext uri="{FF2B5EF4-FFF2-40B4-BE49-F238E27FC236}">
                    <a16:creationId xmlns:a16="http://schemas.microsoft.com/office/drawing/2014/main" id="{7E5817F2-13DA-9390-1CDF-94938D77F247}"/>
                  </a:ext>
                </a:extLst>
              </p:cNvPr>
              <p:cNvSpPr txBox="1">
                <a:spLocks noRot="1" noChangeAspect="1" noMove="1" noResize="1" noEditPoints="1" noAdjustHandles="1" noChangeArrowheads="1" noChangeShapeType="1" noTextEdit="1"/>
              </p:cNvSpPr>
              <p:nvPr/>
            </p:nvSpPr>
            <p:spPr>
              <a:xfrm>
                <a:off x="6738662" y="5574631"/>
                <a:ext cx="2255809" cy="358303"/>
              </a:xfrm>
              <a:prstGeom prst="rect">
                <a:avLst/>
              </a:prstGeom>
              <a:blipFill>
                <a:blip r:embed="rId5"/>
                <a:stretch>
                  <a:fillRect b="-678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CasellaDiTesto 5">
                <a:extLst>
                  <a:ext uri="{FF2B5EF4-FFF2-40B4-BE49-F238E27FC236}">
                    <a16:creationId xmlns:a16="http://schemas.microsoft.com/office/drawing/2014/main" id="{C06909CF-DC72-C3CB-281C-EB18BFDFB1FE}"/>
                  </a:ext>
                </a:extLst>
              </p:cNvPr>
              <p:cNvSpPr txBox="1"/>
              <p:nvPr/>
            </p:nvSpPr>
            <p:spPr>
              <a:xfrm>
                <a:off x="10850930" y="4775211"/>
                <a:ext cx="697490"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sz="1700" i="1" dirty="0" smtClean="0">
                              <a:solidFill>
                                <a:schemeClr val="bg1"/>
                              </a:solidFill>
                              <a:latin typeface="Cambria Math" panose="02040503050406030204" pitchFamily="18" charset="0"/>
                            </a:rPr>
                          </m:ctrlPr>
                        </m:sSubPr>
                        <m:e>
                          <m:r>
                            <a:rPr lang="it-IT" sz="1700" i="1" dirty="0" smtClean="0">
                              <a:solidFill>
                                <a:schemeClr val="bg1"/>
                              </a:solidFill>
                              <a:latin typeface="Cambria Math" panose="02040503050406030204" pitchFamily="18" charset="0"/>
                            </a:rPr>
                            <m:t>𝐾</m:t>
                          </m:r>
                        </m:e>
                        <m:sub>
                          <m:r>
                            <a:rPr lang="it-IT" sz="1700" i="1" dirty="0" smtClean="0">
                              <a:solidFill>
                                <a:schemeClr val="bg1"/>
                              </a:solidFill>
                              <a:latin typeface="Cambria Math" panose="02040503050406030204" pitchFamily="18" charset="0"/>
                            </a:rPr>
                            <m:t>𝑛</m:t>
                          </m:r>
                        </m:sub>
                      </m:sSub>
                    </m:oMath>
                  </m:oMathPara>
                </a14:m>
                <a:endParaRPr lang="en-GB" sz="1700" dirty="0">
                  <a:solidFill>
                    <a:schemeClr val="bg1"/>
                  </a:solidFill>
                </a:endParaRPr>
              </a:p>
            </p:txBody>
          </p:sp>
        </mc:Choice>
        <mc:Fallback xmlns="">
          <p:sp>
            <p:nvSpPr>
              <p:cNvPr id="6" name="CasellaDiTesto 5">
                <a:extLst>
                  <a:ext uri="{FF2B5EF4-FFF2-40B4-BE49-F238E27FC236}">
                    <a16:creationId xmlns:a16="http://schemas.microsoft.com/office/drawing/2014/main" id="{C06909CF-DC72-C3CB-281C-EB18BFDFB1FE}"/>
                  </a:ext>
                </a:extLst>
              </p:cNvPr>
              <p:cNvSpPr txBox="1">
                <a:spLocks noRot="1" noChangeAspect="1" noMove="1" noResize="1" noEditPoints="1" noAdjustHandles="1" noChangeArrowheads="1" noChangeShapeType="1" noTextEdit="1"/>
              </p:cNvSpPr>
              <p:nvPr/>
            </p:nvSpPr>
            <p:spPr>
              <a:xfrm>
                <a:off x="10850930" y="4775211"/>
                <a:ext cx="697490" cy="353943"/>
              </a:xfrm>
              <a:prstGeom prst="rect">
                <a:avLst/>
              </a:prstGeom>
              <a:blipFill>
                <a:blip r:embed="rId6"/>
                <a:stretch>
                  <a:fillRect/>
                </a:stretch>
              </a:blipFill>
            </p:spPr>
            <p:txBody>
              <a:bodyPr/>
              <a:lstStyle/>
              <a:p>
                <a:r>
                  <a:rPr lang="en-GB">
                    <a:noFill/>
                  </a:rPr>
                  <a:t> </a:t>
                </a:r>
              </a:p>
            </p:txBody>
          </p:sp>
        </mc:Fallback>
      </mc:AlternateContent>
      <p:sp>
        <p:nvSpPr>
          <p:cNvPr id="7" name="Arco 6">
            <a:extLst>
              <a:ext uri="{FF2B5EF4-FFF2-40B4-BE49-F238E27FC236}">
                <a16:creationId xmlns:a16="http://schemas.microsoft.com/office/drawing/2014/main" id="{C3C8A438-02C1-A3C1-648E-DBA3F0A1BCE2}"/>
              </a:ext>
            </a:extLst>
          </p:cNvPr>
          <p:cNvSpPr/>
          <p:nvPr/>
        </p:nvSpPr>
        <p:spPr>
          <a:xfrm>
            <a:off x="9349218" y="4905544"/>
            <a:ext cx="2503209" cy="2728375"/>
          </a:xfrm>
          <a:prstGeom prst="arc">
            <a:avLst>
              <a:gd name="adj1" fmla="val 15160144"/>
              <a:gd name="adj2" fmla="val 1698732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Arco 9">
            <a:extLst>
              <a:ext uri="{FF2B5EF4-FFF2-40B4-BE49-F238E27FC236}">
                <a16:creationId xmlns:a16="http://schemas.microsoft.com/office/drawing/2014/main" id="{54938CED-C373-A20B-BBFD-E1A38CAAE4E8}"/>
              </a:ext>
            </a:extLst>
          </p:cNvPr>
          <p:cNvSpPr/>
          <p:nvPr/>
        </p:nvSpPr>
        <p:spPr>
          <a:xfrm flipH="1">
            <a:off x="8339682" y="4952183"/>
            <a:ext cx="924364" cy="2133600"/>
          </a:xfrm>
          <a:prstGeom prst="arc">
            <a:avLst>
              <a:gd name="adj1" fmla="val 15160144"/>
              <a:gd name="adj2" fmla="val 191765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TextBox 22">
            <a:extLst>
              <a:ext uri="{FF2B5EF4-FFF2-40B4-BE49-F238E27FC236}">
                <a16:creationId xmlns:a16="http://schemas.microsoft.com/office/drawing/2014/main" id="{AD2F8B8E-455F-7EFF-FD43-258EEA36FA96}"/>
              </a:ext>
            </a:extLst>
          </p:cNvPr>
          <p:cNvSpPr txBox="1"/>
          <p:nvPr/>
        </p:nvSpPr>
        <p:spPr>
          <a:xfrm>
            <a:off x="720983" y="376823"/>
            <a:ext cx="958096"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13" name="Freeform: Shape 44">
            <a:extLst>
              <a:ext uri="{FF2B5EF4-FFF2-40B4-BE49-F238E27FC236}">
                <a16:creationId xmlns:a16="http://schemas.microsoft.com/office/drawing/2014/main" id="{290C3AFC-0C54-AB87-BCE8-411C8DD2003A}"/>
              </a:ext>
            </a:extLst>
          </p:cNvPr>
          <p:cNvSpPr/>
          <p:nvPr/>
        </p:nvSpPr>
        <p:spPr>
          <a:xfrm>
            <a:off x="724443" y="159385"/>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1"/>
          </a:solidFill>
          <a:ln w="9525" cap="flat">
            <a:noFill/>
            <a:prstDash val="solid"/>
            <a:miter/>
          </a:ln>
        </p:spPr>
        <p:txBody>
          <a:bodyPr rtlCol="0" anchor="ctr"/>
          <a:lstStyle/>
          <a:p>
            <a:endParaRPr lang="en-US" dirty="0"/>
          </a:p>
        </p:txBody>
      </p:sp>
      <p:pic>
        <p:nvPicPr>
          <p:cNvPr id="14" name="Immagine 13">
            <a:extLst>
              <a:ext uri="{FF2B5EF4-FFF2-40B4-BE49-F238E27FC236}">
                <a16:creationId xmlns:a16="http://schemas.microsoft.com/office/drawing/2014/main" id="{6FBCDBC6-83EB-477B-95BC-B2A4807B50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90225" y="2945852"/>
            <a:ext cx="3048000" cy="2286000"/>
          </a:xfrm>
          <a:prstGeom prst="rect">
            <a:avLst/>
          </a:prstGeom>
        </p:spPr>
      </p:pic>
      <p:pic>
        <p:nvPicPr>
          <p:cNvPr id="18" name="Immagine 17">
            <a:extLst>
              <a:ext uri="{FF2B5EF4-FFF2-40B4-BE49-F238E27FC236}">
                <a16:creationId xmlns:a16="http://schemas.microsoft.com/office/drawing/2014/main" id="{6063A46C-C8A6-FD1A-264D-70CB3B0D6A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72" y="2945852"/>
            <a:ext cx="3048000" cy="2286000"/>
          </a:xfrm>
          <a:prstGeom prst="rect">
            <a:avLst/>
          </a:prstGeom>
        </p:spPr>
      </p:pic>
      <p:grpSp>
        <p:nvGrpSpPr>
          <p:cNvPr id="23" name="Graphic 175">
            <a:extLst>
              <a:ext uri="{FF2B5EF4-FFF2-40B4-BE49-F238E27FC236}">
                <a16:creationId xmlns:a16="http://schemas.microsoft.com/office/drawing/2014/main" id="{4ABD8590-81DC-4622-8394-AE55C205B681}"/>
              </a:ext>
            </a:extLst>
          </p:cNvPr>
          <p:cNvGrpSpPr/>
          <p:nvPr/>
        </p:nvGrpSpPr>
        <p:grpSpPr>
          <a:xfrm>
            <a:off x="7658289" y="209613"/>
            <a:ext cx="958096" cy="949280"/>
            <a:chOff x="2729515" y="94"/>
            <a:chExt cx="6734700" cy="6857244"/>
          </a:xfrm>
          <a:solidFill>
            <a:schemeClr val="accent1">
              <a:lumMod val="60000"/>
              <a:lumOff val="40000"/>
            </a:schemeClr>
          </a:solidFill>
        </p:grpSpPr>
        <p:sp>
          <p:nvSpPr>
            <p:cNvPr id="24" name="Freeform: Shape 40">
              <a:extLst>
                <a:ext uri="{FF2B5EF4-FFF2-40B4-BE49-F238E27FC236}">
                  <a16:creationId xmlns:a16="http://schemas.microsoft.com/office/drawing/2014/main" id="{5F6BC158-4017-4843-9FBF-8C22E0D28762}"/>
                </a:ext>
              </a:extLst>
            </p:cNvPr>
            <p:cNvSpPr/>
            <p:nvPr/>
          </p:nvSpPr>
          <p:spPr>
            <a:xfrm>
              <a:off x="4798397" y="2642113"/>
              <a:ext cx="3409179" cy="1725071"/>
            </a:xfrm>
            <a:custGeom>
              <a:avLst/>
              <a:gdLst>
                <a:gd name="connsiteX0" fmla="*/ 0 w 3409179"/>
                <a:gd name="connsiteY0" fmla="*/ 0 h 1725071"/>
                <a:gd name="connsiteX1" fmla="*/ 3409179 w 3409179"/>
                <a:gd name="connsiteY1" fmla="*/ 0 h 1725071"/>
                <a:gd name="connsiteX2" fmla="*/ 3409179 w 3409179"/>
                <a:gd name="connsiteY2" fmla="*/ 1725071 h 1725071"/>
                <a:gd name="connsiteX3" fmla="*/ 0 w 3409179"/>
                <a:gd name="connsiteY3" fmla="*/ 1725071 h 1725071"/>
              </a:gdLst>
              <a:ahLst/>
              <a:cxnLst>
                <a:cxn ang="0">
                  <a:pos x="connsiteX0" y="connsiteY0"/>
                </a:cxn>
                <a:cxn ang="0">
                  <a:pos x="connsiteX1" y="connsiteY1"/>
                </a:cxn>
                <a:cxn ang="0">
                  <a:pos x="connsiteX2" y="connsiteY2"/>
                </a:cxn>
                <a:cxn ang="0">
                  <a:pos x="connsiteX3" y="connsiteY3"/>
                </a:cxn>
              </a:cxnLst>
              <a:rect l="l" t="t" r="r" b="b"/>
              <a:pathLst>
                <a:path w="3409179" h="1725071">
                  <a:moveTo>
                    <a:pt x="0" y="0"/>
                  </a:moveTo>
                  <a:lnTo>
                    <a:pt x="3409179" y="0"/>
                  </a:lnTo>
                  <a:lnTo>
                    <a:pt x="3409179" y="1725071"/>
                  </a:lnTo>
                  <a:lnTo>
                    <a:pt x="0" y="1725071"/>
                  </a:ln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25" name="Graphic 175">
              <a:extLst>
                <a:ext uri="{FF2B5EF4-FFF2-40B4-BE49-F238E27FC236}">
                  <a16:creationId xmlns:a16="http://schemas.microsoft.com/office/drawing/2014/main" id="{3362B7B9-BB28-4974-8594-6C05B53D9832}"/>
                </a:ext>
              </a:extLst>
            </p:cNvPr>
            <p:cNvGrpSpPr/>
            <p:nvPr/>
          </p:nvGrpSpPr>
          <p:grpSpPr>
            <a:xfrm>
              <a:off x="2729515" y="94"/>
              <a:ext cx="6734700" cy="6857244"/>
              <a:chOff x="2729515" y="94"/>
              <a:chExt cx="6734700" cy="6857244"/>
            </a:xfrm>
            <a:grpFill/>
          </p:grpSpPr>
          <p:sp>
            <p:nvSpPr>
              <p:cNvPr id="26" name="Freeform: Shape 42">
                <a:extLst>
                  <a:ext uri="{FF2B5EF4-FFF2-40B4-BE49-F238E27FC236}">
                    <a16:creationId xmlns:a16="http://schemas.microsoft.com/office/drawing/2014/main" id="{91C8370D-D151-4D77-9B17-257969E8265C}"/>
                  </a:ext>
                </a:extLst>
              </p:cNvPr>
              <p:cNvSpPr/>
              <p:nvPr/>
            </p:nvSpPr>
            <p:spPr>
              <a:xfrm>
                <a:off x="5552518" y="4176739"/>
                <a:ext cx="1022414" cy="2680599"/>
              </a:xfrm>
              <a:custGeom>
                <a:avLst/>
                <a:gdLst>
                  <a:gd name="connsiteX0" fmla="*/ 985486 w 1022414"/>
                  <a:gd name="connsiteY0" fmla="*/ 1487 h 2680599"/>
                  <a:gd name="connsiteX1" fmla="*/ 822295 w 1022414"/>
                  <a:gd name="connsiteY1" fmla="*/ 1487 h 2680599"/>
                  <a:gd name="connsiteX2" fmla="*/ 787278 w 1022414"/>
                  <a:gd name="connsiteY2" fmla="*/ 37164 h 2680599"/>
                  <a:gd name="connsiteX3" fmla="*/ 787278 w 1022414"/>
                  <a:gd name="connsiteY3" fmla="*/ 160053 h 2680599"/>
                  <a:gd name="connsiteX4" fmla="*/ 799170 w 1022414"/>
                  <a:gd name="connsiteY4" fmla="*/ 191766 h 2680599"/>
                  <a:gd name="connsiteX5" fmla="*/ 799831 w 1022414"/>
                  <a:gd name="connsiteY5" fmla="*/ 312013 h 2680599"/>
                  <a:gd name="connsiteX6" fmla="*/ 853347 w 1022414"/>
                  <a:gd name="connsiteY6" fmla="*/ 364207 h 2680599"/>
                  <a:gd name="connsiteX7" fmla="*/ 887043 w 1022414"/>
                  <a:gd name="connsiteY7" fmla="*/ 397903 h 2680599"/>
                  <a:gd name="connsiteX8" fmla="*/ 886382 w 1022414"/>
                  <a:gd name="connsiteY8" fmla="*/ 2472481 h 2680599"/>
                  <a:gd name="connsiteX9" fmla="*/ 841455 w 1022414"/>
                  <a:gd name="connsiteY9" fmla="*/ 2516087 h 2680599"/>
                  <a:gd name="connsiteX10" fmla="*/ 190672 w 1022414"/>
                  <a:gd name="connsiteY10" fmla="*/ 2516087 h 2680599"/>
                  <a:gd name="connsiteX11" fmla="*/ 151691 w 1022414"/>
                  <a:gd name="connsiteY11" fmla="*/ 2503533 h 2680599"/>
                  <a:gd name="connsiteX12" fmla="*/ 52587 w 1022414"/>
                  <a:gd name="connsiteY12" fmla="*/ 2494284 h 2680599"/>
                  <a:gd name="connsiteX13" fmla="*/ 392 w 1022414"/>
                  <a:gd name="connsiteY13" fmla="*/ 2574889 h 2680599"/>
                  <a:gd name="connsiteX14" fmla="*/ 65801 w 1022414"/>
                  <a:gd name="connsiteY14" fmla="*/ 2680600 h 2680599"/>
                  <a:gd name="connsiteX15" fmla="*/ 119317 w 1022414"/>
                  <a:gd name="connsiteY15" fmla="*/ 2680600 h 2680599"/>
                  <a:gd name="connsiteX16" fmla="*/ 184725 w 1022414"/>
                  <a:gd name="connsiteY16" fmla="*/ 2612548 h 2680599"/>
                  <a:gd name="connsiteX17" fmla="*/ 216439 w 1022414"/>
                  <a:gd name="connsiteY17" fmla="*/ 2588103 h 2680599"/>
                  <a:gd name="connsiteX18" fmla="*/ 832205 w 1022414"/>
                  <a:gd name="connsiteY18" fmla="*/ 2589424 h 2680599"/>
                  <a:gd name="connsiteX19" fmla="*/ 934613 w 1022414"/>
                  <a:gd name="connsiteY19" fmla="*/ 2551764 h 2680599"/>
                  <a:gd name="connsiteX20" fmla="*/ 959058 w 1022414"/>
                  <a:gd name="connsiteY20" fmla="*/ 2497587 h 2680599"/>
                  <a:gd name="connsiteX21" fmla="*/ 958397 w 1022414"/>
                  <a:gd name="connsiteY21" fmla="*/ 395921 h 2680599"/>
                  <a:gd name="connsiteX22" fmla="*/ 987468 w 1022414"/>
                  <a:gd name="connsiteY22" fmla="*/ 364207 h 2680599"/>
                  <a:gd name="connsiteX23" fmla="*/ 1009271 w 1022414"/>
                  <a:gd name="connsiteY23" fmla="*/ 341083 h 2680599"/>
                  <a:gd name="connsiteX24" fmla="*/ 1009271 w 1022414"/>
                  <a:gd name="connsiteY24" fmla="*/ 191106 h 2680599"/>
                  <a:gd name="connsiteX25" fmla="*/ 1021163 w 1022414"/>
                  <a:gd name="connsiteY25" fmla="*/ 162035 h 2680599"/>
                  <a:gd name="connsiteX26" fmla="*/ 1021163 w 1022414"/>
                  <a:gd name="connsiteY26" fmla="*/ 33861 h 2680599"/>
                  <a:gd name="connsiteX27" fmla="*/ 985486 w 1022414"/>
                  <a:gd name="connsiteY27" fmla="*/ 1487 h 268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14" h="2680599">
                    <a:moveTo>
                      <a:pt x="985486" y="1487"/>
                    </a:moveTo>
                    <a:cubicBezTo>
                      <a:pt x="931309" y="-496"/>
                      <a:pt x="876472" y="-496"/>
                      <a:pt x="822295" y="1487"/>
                    </a:cubicBezTo>
                    <a:cubicBezTo>
                      <a:pt x="793885" y="2808"/>
                      <a:pt x="787939" y="8754"/>
                      <a:pt x="787278" y="37164"/>
                    </a:cubicBezTo>
                    <a:cubicBezTo>
                      <a:pt x="785296" y="78127"/>
                      <a:pt x="785957" y="119090"/>
                      <a:pt x="787278" y="160053"/>
                    </a:cubicBezTo>
                    <a:cubicBezTo>
                      <a:pt x="787278" y="171946"/>
                      <a:pt x="790582" y="182517"/>
                      <a:pt x="799170" y="191766"/>
                    </a:cubicBezTo>
                    <a:cubicBezTo>
                      <a:pt x="799170" y="232069"/>
                      <a:pt x="799831" y="272371"/>
                      <a:pt x="799831" y="312013"/>
                    </a:cubicBezTo>
                    <a:cubicBezTo>
                      <a:pt x="799831" y="364868"/>
                      <a:pt x="799831" y="366189"/>
                      <a:pt x="853347" y="364207"/>
                    </a:cubicBezTo>
                    <a:cubicBezTo>
                      <a:pt x="879775" y="362886"/>
                      <a:pt x="887043" y="370154"/>
                      <a:pt x="887043" y="397903"/>
                    </a:cubicBezTo>
                    <a:cubicBezTo>
                      <a:pt x="886382" y="1089649"/>
                      <a:pt x="886382" y="1780735"/>
                      <a:pt x="886382" y="2472481"/>
                    </a:cubicBezTo>
                    <a:cubicBezTo>
                      <a:pt x="886382" y="2511462"/>
                      <a:pt x="881757" y="2516087"/>
                      <a:pt x="841455" y="2516087"/>
                    </a:cubicBezTo>
                    <a:cubicBezTo>
                      <a:pt x="624747" y="2516087"/>
                      <a:pt x="408040" y="2516087"/>
                      <a:pt x="190672" y="2516087"/>
                    </a:cubicBezTo>
                    <a:cubicBezTo>
                      <a:pt x="176136" y="2516087"/>
                      <a:pt x="164244" y="2513444"/>
                      <a:pt x="151691" y="2503533"/>
                    </a:cubicBezTo>
                    <a:cubicBezTo>
                      <a:pt x="121299" y="2481070"/>
                      <a:pt x="86943" y="2479088"/>
                      <a:pt x="52587" y="2494284"/>
                    </a:cubicBezTo>
                    <a:cubicBezTo>
                      <a:pt x="18231" y="2509480"/>
                      <a:pt x="3035" y="2538551"/>
                      <a:pt x="392" y="2574889"/>
                    </a:cubicBezTo>
                    <a:cubicBezTo>
                      <a:pt x="-3572" y="2626422"/>
                      <a:pt x="22855" y="2658796"/>
                      <a:pt x="65801" y="2680600"/>
                    </a:cubicBezTo>
                    <a:cubicBezTo>
                      <a:pt x="83639" y="2680600"/>
                      <a:pt x="101478" y="2680600"/>
                      <a:pt x="119317" y="2680600"/>
                    </a:cubicBezTo>
                    <a:cubicBezTo>
                      <a:pt x="150369" y="2666725"/>
                      <a:pt x="178118" y="2648225"/>
                      <a:pt x="184725" y="2612548"/>
                    </a:cubicBezTo>
                    <a:cubicBezTo>
                      <a:pt x="188689" y="2592067"/>
                      <a:pt x="197939" y="2588103"/>
                      <a:pt x="216439" y="2588103"/>
                    </a:cubicBezTo>
                    <a:cubicBezTo>
                      <a:pt x="421914" y="2588763"/>
                      <a:pt x="626729" y="2587442"/>
                      <a:pt x="832205" y="2589424"/>
                    </a:cubicBezTo>
                    <a:cubicBezTo>
                      <a:pt x="873829" y="2590084"/>
                      <a:pt x="904881" y="2579513"/>
                      <a:pt x="934613" y="2551764"/>
                    </a:cubicBezTo>
                    <a:cubicBezTo>
                      <a:pt x="951130" y="2535908"/>
                      <a:pt x="959058" y="2520712"/>
                      <a:pt x="959058" y="2497587"/>
                    </a:cubicBezTo>
                    <a:cubicBezTo>
                      <a:pt x="958397" y="1797252"/>
                      <a:pt x="958397" y="1096917"/>
                      <a:pt x="958397" y="395921"/>
                    </a:cubicBezTo>
                    <a:cubicBezTo>
                      <a:pt x="958397" y="374118"/>
                      <a:pt x="960379" y="358922"/>
                      <a:pt x="987468" y="364207"/>
                    </a:cubicBezTo>
                    <a:cubicBezTo>
                      <a:pt x="1005968" y="367511"/>
                      <a:pt x="1009271" y="357600"/>
                      <a:pt x="1009271" y="341083"/>
                    </a:cubicBezTo>
                    <a:cubicBezTo>
                      <a:pt x="1008610" y="290871"/>
                      <a:pt x="1009271" y="241319"/>
                      <a:pt x="1009271" y="191106"/>
                    </a:cubicBezTo>
                    <a:cubicBezTo>
                      <a:pt x="1016538" y="182517"/>
                      <a:pt x="1020503" y="173267"/>
                      <a:pt x="1021163" y="162035"/>
                    </a:cubicBezTo>
                    <a:cubicBezTo>
                      <a:pt x="1022485" y="119090"/>
                      <a:pt x="1023145" y="76145"/>
                      <a:pt x="1021163" y="33861"/>
                    </a:cubicBezTo>
                    <a:cubicBezTo>
                      <a:pt x="1019181" y="8094"/>
                      <a:pt x="1012574" y="2147"/>
                      <a:pt x="985486" y="1487"/>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7" name="Freeform: Shape 43">
                <a:extLst>
                  <a:ext uri="{FF2B5EF4-FFF2-40B4-BE49-F238E27FC236}">
                    <a16:creationId xmlns:a16="http://schemas.microsoft.com/office/drawing/2014/main" id="{35FD0D3C-B655-4708-9DD6-4951A8FBD9CC}"/>
                  </a:ext>
                </a:extLst>
              </p:cNvPr>
              <p:cNvSpPr/>
              <p:nvPr/>
            </p:nvSpPr>
            <p:spPr>
              <a:xfrm>
                <a:off x="8052384" y="3197426"/>
                <a:ext cx="1411831" cy="236127"/>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8" name="Freeform: Shape 44">
                <a:extLst>
                  <a:ext uri="{FF2B5EF4-FFF2-40B4-BE49-F238E27FC236}">
                    <a16:creationId xmlns:a16="http://schemas.microsoft.com/office/drawing/2014/main" id="{6C974E7A-CE53-4A33-A5C9-4238EC9D73AB}"/>
                  </a:ext>
                </a:extLst>
              </p:cNvPr>
              <p:cNvSpPr/>
              <p:nvPr/>
            </p:nvSpPr>
            <p:spPr>
              <a:xfrm>
                <a:off x="2729515" y="2321991"/>
                <a:ext cx="2214270" cy="1321734"/>
              </a:xfrm>
              <a:custGeom>
                <a:avLst/>
                <a:gdLst>
                  <a:gd name="connsiteX0" fmla="*/ 1864067 w 2214270"/>
                  <a:gd name="connsiteY0" fmla="*/ 1293985 h 1321734"/>
                  <a:gd name="connsiteX1" fmla="*/ 1891816 w 2214270"/>
                  <a:gd name="connsiteY1" fmla="*/ 1319752 h 1321734"/>
                  <a:gd name="connsiteX2" fmla="*/ 2041794 w 2214270"/>
                  <a:gd name="connsiteY2" fmla="*/ 1321734 h 1321734"/>
                  <a:gd name="connsiteX3" fmla="*/ 2185825 w 2214270"/>
                  <a:gd name="connsiteY3" fmla="*/ 1321074 h 1321734"/>
                  <a:gd name="connsiteX4" fmla="*/ 2214235 w 2214270"/>
                  <a:gd name="connsiteY4" fmla="*/ 1292663 h 1321734"/>
                  <a:gd name="connsiteX5" fmla="*/ 2214235 w 2214270"/>
                  <a:gd name="connsiteY5" fmla="*/ 1135418 h 1321734"/>
                  <a:gd name="connsiteX6" fmla="*/ 2185825 w 2214270"/>
                  <a:gd name="connsiteY6" fmla="*/ 1107009 h 1321734"/>
                  <a:gd name="connsiteX7" fmla="*/ 2041794 w 2214270"/>
                  <a:gd name="connsiteY7" fmla="*/ 1106348 h 1321734"/>
                  <a:gd name="connsiteX8" fmla="*/ 1908334 w 2214270"/>
                  <a:gd name="connsiteY8" fmla="*/ 1108330 h 1321734"/>
                  <a:gd name="connsiteX9" fmla="*/ 1866049 w 2214270"/>
                  <a:gd name="connsiteY9" fmla="*/ 1150614 h 1321734"/>
                  <a:gd name="connsiteX10" fmla="*/ 1834336 w 2214270"/>
                  <a:gd name="connsiteY10" fmla="*/ 1183649 h 1321734"/>
                  <a:gd name="connsiteX11" fmla="*/ 170710 w 2214270"/>
                  <a:gd name="connsiteY11" fmla="*/ 1183649 h 1321734"/>
                  <a:gd name="connsiteX12" fmla="*/ 139657 w 2214270"/>
                  <a:gd name="connsiteY12" fmla="*/ 1153257 h 1321734"/>
                  <a:gd name="connsiteX13" fmla="*/ 139657 w 2214270"/>
                  <a:gd name="connsiteY13" fmla="*/ 213090 h 1321734"/>
                  <a:gd name="connsiteX14" fmla="*/ 157496 w 2214270"/>
                  <a:gd name="connsiteY14" fmla="*/ 172127 h 1321734"/>
                  <a:gd name="connsiteX15" fmla="*/ 179959 w 2214270"/>
                  <a:gd name="connsiteY15" fmla="*/ 53863 h 1321734"/>
                  <a:gd name="connsiteX16" fmla="*/ 86801 w 2214270"/>
                  <a:gd name="connsiteY16" fmla="*/ 347 h 1321734"/>
                  <a:gd name="connsiteX17" fmla="*/ 3554 w 2214270"/>
                  <a:gd name="connsiteY17" fmla="*/ 71702 h 1321734"/>
                  <a:gd name="connsiteX18" fmla="*/ 44517 w 2214270"/>
                  <a:gd name="connsiteY18" fmla="*/ 181377 h 1321734"/>
                  <a:gd name="connsiteX19" fmla="*/ 66981 w 2214270"/>
                  <a:gd name="connsiteY19" fmla="*/ 223661 h 1321734"/>
                  <a:gd name="connsiteX20" fmla="*/ 66320 w 2214270"/>
                  <a:gd name="connsiteY20" fmla="*/ 1222630 h 1321734"/>
                  <a:gd name="connsiteX21" fmla="*/ 100676 w 2214270"/>
                  <a:gd name="connsiteY21" fmla="*/ 1256325 h 1321734"/>
                  <a:gd name="connsiteX22" fmla="*/ 1825747 w 2214270"/>
                  <a:gd name="connsiteY22" fmla="*/ 1255665 h 1321734"/>
                  <a:gd name="connsiteX23" fmla="*/ 1864067 w 2214270"/>
                  <a:gd name="connsiteY23" fmla="*/ 1293985 h 13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14270" h="1321734">
                    <a:moveTo>
                      <a:pt x="1864067" y="1293985"/>
                    </a:moveTo>
                    <a:cubicBezTo>
                      <a:pt x="1862746" y="1317109"/>
                      <a:pt x="1872656" y="1319752"/>
                      <a:pt x="1891816" y="1319752"/>
                    </a:cubicBezTo>
                    <a:cubicBezTo>
                      <a:pt x="1942029" y="1319752"/>
                      <a:pt x="1991581" y="1316449"/>
                      <a:pt x="2041794" y="1321734"/>
                    </a:cubicBezTo>
                    <a:cubicBezTo>
                      <a:pt x="2090024" y="1321734"/>
                      <a:pt x="2137595" y="1320413"/>
                      <a:pt x="2185825" y="1321074"/>
                    </a:cubicBezTo>
                    <a:cubicBezTo>
                      <a:pt x="2206307" y="1321074"/>
                      <a:pt x="2214235" y="1313145"/>
                      <a:pt x="2214235" y="1292663"/>
                    </a:cubicBezTo>
                    <a:cubicBezTo>
                      <a:pt x="2213574" y="1240469"/>
                      <a:pt x="2213574" y="1187613"/>
                      <a:pt x="2214235" y="1135418"/>
                    </a:cubicBezTo>
                    <a:cubicBezTo>
                      <a:pt x="2214896" y="1114276"/>
                      <a:pt x="2206307" y="1107009"/>
                      <a:pt x="2185825" y="1107009"/>
                    </a:cubicBezTo>
                    <a:cubicBezTo>
                      <a:pt x="2137595" y="1107669"/>
                      <a:pt x="2090024" y="1107009"/>
                      <a:pt x="2041794" y="1106348"/>
                    </a:cubicBezTo>
                    <a:cubicBezTo>
                      <a:pt x="1997527" y="1107009"/>
                      <a:pt x="1952600" y="1107669"/>
                      <a:pt x="1908334" y="1108330"/>
                    </a:cubicBezTo>
                    <a:cubicBezTo>
                      <a:pt x="1865389" y="1108330"/>
                      <a:pt x="1864067" y="1108330"/>
                      <a:pt x="1866049" y="1150614"/>
                    </a:cubicBezTo>
                    <a:cubicBezTo>
                      <a:pt x="1867371" y="1175721"/>
                      <a:pt x="1861425" y="1183649"/>
                      <a:pt x="1834336" y="1183649"/>
                    </a:cubicBezTo>
                    <a:cubicBezTo>
                      <a:pt x="1280014" y="1182988"/>
                      <a:pt x="725692" y="1182988"/>
                      <a:pt x="170710" y="1183649"/>
                    </a:cubicBezTo>
                    <a:cubicBezTo>
                      <a:pt x="146925" y="1183649"/>
                      <a:pt x="139657" y="1178364"/>
                      <a:pt x="139657" y="1153257"/>
                    </a:cubicBezTo>
                    <a:cubicBezTo>
                      <a:pt x="140318" y="840089"/>
                      <a:pt x="140318" y="526259"/>
                      <a:pt x="139657" y="213090"/>
                    </a:cubicBezTo>
                    <a:cubicBezTo>
                      <a:pt x="139657" y="195912"/>
                      <a:pt x="142960" y="184020"/>
                      <a:pt x="157496" y="172127"/>
                    </a:cubicBezTo>
                    <a:cubicBezTo>
                      <a:pt x="189870" y="145699"/>
                      <a:pt x="198459" y="94826"/>
                      <a:pt x="179959" y="53863"/>
                    </a:cubicBezTo>
                    <a:cubicBezTo>
                      <a:pt x="163442" y="17525"/>
                      <a:pt x="128425" y="-2957"/>
                      <a:pt x="86801" y="347"/>
                    </a:cubicBezTo>
                    <a:cubicBezTo>
                      <a:pt x="43856" y="3650"/>
                      <a:pt x="14786" y="28757"/>
                      <a:pt x="3554" y="71702"/>
                    </a:cubicBezTo>
                    <a:cubicBezTo>
                      <a:pt x="-7678" y="114647"/>
                      <a:pt x="8179" y="162217"/>
                      <a:pt x="44517" y="181377"/>
                    </a:cubicBezTo>
                    <a:cubicBezTo>
                      <a:pt x="64338" y="191948"/>
                      <a:pt x="66981" y="204501"/>
                      <a:pt x="66981" y="223661"/>
                    </a:cubicBezTo>
                    <a:cubicBezTo>
                      <a:pt x="66320" y="556651"/>
                      <a:pt x="66981" y="889641"/>
                      <a:pt x="66320" y="1222630"/>
                    </a:cubicBezTo>
                    <a:cubicBezTo>
                      <a:pt x="66320" y="1250379"/>
                      <a:pt x="73588" y="1256325"/>
                      <a:pt x="100676" y="1256325"/>
                    </a:cubicBezTo>
                    <a:cubicBezTo>
                      <a:pt x="675479" y="1255665"/>
                      <a:pt x="1250944" y="1255665"/>
                      <a:pt x="1825747" y="1255665"/>
                    </a:cubicBezTo>
                    <a:cubicBezTo>
                      <a:pt x="1864067" y="1256325"/>
                      <a:pt x="1866049" y="1256325"/>
                      <a:pt x="1864067" y="1293985"/>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Freeform: Shape 45">
                <a:extLst>
                  <a:ext uri="{FF2B5EF4-FFF2-40B4-BE49-F238E27FC236}">
                    <a16:creationId xmlns:a16="http://schemas.microsoft.com/office/drawing/2014/main" id="{C94B3E46-D63E-4276-BE35-7085866AD12D}"/>
                  </a:ext>
                </a:extLst>
              </p:cNvPr>
              <p:cNvSpPr/>
              <p:nvPr/>
            </p:nvSpPr>
            <p:spPr>
              <a:xfrm>
                <a:off x="7126457" y="97002"/>
                <a:ext cx="1002965" cy="2721551"/>
              </a:xfrm>
              <a:custGeom>
                <a:avLst/>
                <a:gdLst>
                  <a:gd name="connsiteX0" fmla="*/ 172666 w 1002965"/>
                  <a:gd name="connsiteY0" fmla="*/ 2721517 h 2721551"/>
                  <a:gd name="connsiteX1" fmla="*/ 216272 w 1002965"/>
                  <a:gd name="connsiteY1" fmla="*/ 2678572 h 2721551"/>
                  <a:gd name="connsiteX2" fmla="*/ 210986 w 1002965"/>
                  <a:gd name="connsiteY2" fmla="*/ 2373992 h 2721551"/>
                  <a:gd name="connsiteX3" fmla="*/ 201076 w 1002965"/>
                  <a:gd name="connsiteY3" fmla="*/ 2371349 h 2721551"/>
                  <a:gd name="connsiteX4" fmla="*/ 163416 w 1002965"/>
                  <a:gd name="connsiteY4" fmla="*/ 2332368 h 2721551"/>
                  <a:gd name="connsiteX5" fmla="*/ 163416 w 1002965"/>
                  <a:gd name="connsiteY5" fmla="*/ 711687 h 2721551"/>
                  <a:gd name="connsiteX6" fmla="*/ 199754 w 1002965"/>
                  <a:gd name="connsiteY6" fmla="*/ 674027 h 2721551"/>
                  <a:gd name="connsiteX7" fmla="*/ 909339 w 1002965"/>
                  <a:gd name="connsiteY7" fmla="*/ 674688 h 2721551"/>
                  <a:gd name="connsiteX8" fmla="*/ 943035 w 1002965"/>
                  <a:gd name="connsiteY8" fmla="*/ 639671 h 2721551"/>
                  <a:gd name="connsiteX9" fmla="*/ 941053 w 1002965"/>
                  <a:gd name="connsiteY9" fmla="*/ 222113 h 2721551"/>
                  <a:gd name="connsiteX10" fmla="*/ 964177 w 1002965"/>
                  <a:gd name="connsiteY10" fmla="*/ 176525 h 2721551"/>
                  <a:gd name="connsiteX11" fmla="*/ 995229 w 1002965"/>
                  <a:gd name="connsiteY11" fmla="*/ 58921 h 2721551"/>
                  <a:gd name="connsiteX12" fmla="*/ 894804 w 1002965"/>
                  <a:gd name="connsiteY12" fmla="*/ 780 h 2721551"/>
                  <a:gd name="connsiteX13" fmla="*/ 813538 w 1002965"/>
                  <a:gd name="connsiteY13" fmla="*/ 80724 h 2721551"/>
                  <a:gd name="connsiteX14" fmla="*/ 867055 w 1002965"/>
                  <a:gd name="connsiteY14" fmla="*/ 187096 h 2721551"/>
                  <a:gd name="connsiteX15" fmla="*/ 886876 w 1002965"/>
                  <a:gd name="connsiteY15" fmla="*/ 218809 h 2721551"/>
                  <a:gd name="connsiteX16" fmla="*/ 886876 w 1002965"/>
                  <a:gd name="connsiteY16" fmla="*/ 590780 h 2721551"/>
                  <a:gd name="connsiteX17" fmla="*/ 857144 w 1002965"/>
                  <a:gd name="connsiteY17" fmla="*/ 619850 h 2721551"/>
                  <a:gd name="connsiteX18" fmla="*/ 123114 w 1002965"/>
                  <a:gd name="connsiteY18" fmla="*/ 617208 h 2721551"/>
                  <a:gd name="connsiteX19" fmla="*/ 88758 w 1002965"/>
                  <a:gd name="connsiteY19" fmla="*/ 650242 h 2721551"/>
                  <a:gd name="connsiteX20" fmla="*/ 89418 w 1002965"/>
                  <a:gd name="connsiteY20" fmla="*/ 2329726 h 2721551"/>
                  <a:gd name="connsiteX21" fmla="*/ 89418 w 1002965"/>
                  <a:gd name="connsiteY21" fmla="*/ 2353511 h 2721551"/>
                  <a:gd name="connsiteX22" fmla="*/ 72240 w 1002965"/>
                  <a:gd name="connsiteY22" fmla="*/ 2370689 h 2721551"/>
                  <a:gd name="connsiteX23" fmla="*/ 5510 w 1002965"/>
                  <a:gd name="connsiteY23" fmla="*/ 2372671 h 2721551"/>
                  <a:gd name="connsiteX24" fmla="*/ 6171 w 1002965"/>
                  <a:gd name="connsiteY24" fmla="*/ 2388527 h 2721551"/>
                  <a:gd name="connsiteX25" fmla="*/ 225 w 1002965"/>
                  <a:gd name="connsiteY25" fmla="*/ 2687822 h 2721551"/>
                  <a:gd name="connsiteX26" fmla="*/ 34581 w 1002965"/>
                  <a:gd name="connsiteY26" fmla="*/ 2721517 h 2721551"/>
                  <a:gd name="connsiteX27" fmla="*/ 172666 w 1002965"/>
                  <a:gd name="connsiteY27" fmla="*/ 2721517 h 272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2965" h="2721551">
                    <a:moveTo>
                      <a:pt x="172666" y="2721517"/>
                    </a:moveTo>
                    <a:cubicBezTo>
                      <a:pt x="215611" y="2721517"/>
                      <a:pt x="215611" y="2720856"/>
                      <a:pt x="216272" y="2678572"/>
                    </a:cubicBezTo>
                    <a:cubicBezTo>
                      <a:pt x="217593" y="2576825"/>
                      <a:pt x="205040" y="2475739"/>
                      <a:pt x="210986" y="2373992"/>
                    </a:cubicBezTo>
                    <a:cubicBezTo>
                      <a:pt x="207683" y="2373331"/>
                      <a:pt x="204379" y="2371349"/>
                      <a:pt x="201076" y="2371349"/>
                    </a:cubicBezTo>
                    <a:cubicBezTo>
                      <a:pt x="163416" y="2368707"/>
                      <a:pt x="163416" y="2369367"/>
                      <a:pt x="163416" y="2332368"/>
                    </a:cubicBezTo>
                    <a:cubicBezTo>
                      <a:pt x="163416" y="1791921"/>
                      <a:pt x="163416" y="1252134"/>
                      <a:pt x="163416" y="711687"/>
                    </a:cubicBezTo>
                    <a:cubicBezTo>
                      <a:pt x="163416" y="669402"/>
                      <a:pt x="157470" y="674027"/>
                      <a:pt x="199754" y="674027"/>
                    </a:cubicBezTo>
                    <a:cubicBezTo>
                      <a:pt x="436282" y="674027"/>
                      <a:pt x="672811" y="674688"/>
                      <a:pt x="909339" y="674688"/>
                    </a:cubicBezTo>
                    <a:cubicBezTo>
                      <a:pt x="943695" y="674688"/>
                      <a:pt x="943695" y="674688"/>
                      <a:pt x="943035" y="639671"/>
                    </a:cubicBezTo>
                    <a:cubicBezTo>
                      <a:pt x="942374" y="500265"/>
                      <a:pt x="942374" y="360858"/>
                      <a:pt x="941053" y="222113"/>
                    </a:cubicBezTo>
                    <a:cubicBezTo>
                      <a:pt x="941053" y="201631"/>
                      <a:pt x="945017" y="188417"/>
                      <a:pt x="964177" y="176525"/>
                    </a:cubicBezTo>
                    <a:cubicBezTo>
                      <a:pt x="1000515" y="153401"/>
                      <a:pt x="1012407" y="102527"/>
                      <a:pt x="995229" y="58921"/>
                    </a:cubicBezTo>
                    <a:cubicBezTo>
                      <a:pt x="979373" y="17298"/>
                      <a:pt x="941713" y="-4505"/>
                      <a:pt x="894804" y="780"/>
                    </a:cubicBezTo>
                    <a:cubicBezTo>
                      <a:pt x="851859" y="5405"/>
                      <a:pt x="822128" y="34476"/>
                      <a:pt x="813538" y="80724"/>
                    </a:cubicBezTo>
                    <a:cubicBezTo>
                      <a:pt x="805610" y="125651"/>
                      <a:pt x="826752" y="169918"/>
                      <a:pt x="867055" y="187096"/>
                    </a:cubicBezTo>
                    <a:cubicBezTo>
                      <a:pt x="883572" y="193703"/>
                      <a:pt x="886876" y="202292"/>
                      <a:pt x="886876" y="218809"/>
                    </a:cubicBezTo>
                    <a:cubicBezTo>
                      <a:pt x="886215" y="343020"/>
                      <a:pt x="885554" y="467230"/>
                      <a:pt x="886876" y="590780"/>
                    </a:cubicBezTo>
                    <a:cubicBezTo>
                      <a:pt x="886876" y="615226"/>
                      <a:pt x="880269" y="620511"/>
                      <a:pt x="857144" y="619850"/>
                    </a:cubicBezTo>
                    <a:cubicBezTo>
                      <a:pt x="612688" y="618529"/>
                      <a:pt x="368231" y="619190"/>
                      <a:pt x="123114" y="617208"/>
                    </a:cubicBezTo>
                    <a:cubicBezTo>
                      <a:pt x="97347" y="617208"/>
                      <a:pt x="88758" y="621832"/>
                      <a:pt x="88758" y="650242"/>
                    </a:cubicBezTo>
                    <a:cubicBezTo>
                      <a:pt x="90079" y="1209850"/>
                      <a:pt x="89418" y="1770118"/>
                      <a:pt x="89418" y="2329726"/>
                    </a:cubicBezTo>
                    <a:cubicBezTo>
                      <a:pt x="89418" y="2337654"/>
                      <a:pt x="88758" y="2345582"/>
                      <a:pt x="89418" y="2353511"/>
                    </a:cubicBezTo>
                    <a:cubicBezTo>
                      <a:pt x="90079" y="2366064"/>
                      <a:pt x="85454" y="2370689"/>
                      <a:pt x="72240" y="2370689"/>
                    </a:cubicBezTo>
                    <a:cubicBezTo>
                      <a:pt x="49777" y="2370689"/>
                      <a:pt x="27974" y="2367385"/>
                      <a:pt x="5510" y="2372671"/>
                    </a:cubicBezTo>
                    <a:cubicBezTo>
                      <a:pt x="5510" y="2377956"/>
                      <a:pt x="6171" y="2383242"/>
                      <a:pt x="6171" y="2388527"/>
                    </a:cubicBezTo>
                    <a:cubicBezTo>
                      <a:pt x="10135" y="2488292"/>
                      <a:pt x="-1757" y="2588057"/>
                      <a:pt x="225" y="2687822"/>
                    </a:cubicBezTo>
                    <a:cubicBezTo>
                      <a:pt x="885" y="2713589"/>
                      <a:pt x="8814" y="2722178"/>
                      <a:pt x="34581" y="2721517"/>
                    </a:cubicBezTo>
                    <a:cubicBezTo>
                      <a:pt x="81490" y="2720195"/>
                      <a:pt x="127078" y="2721517"/>
                      <a:pt x="172666" y="2721517"/>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Shape 46">
                <a:extLst>
                  <a:ext uri="{FF2B5EF4-FFF2-40B4-BE49-F238E27FC236}">
                    <a16:creationId xmlns:a16="http://schemas.microsoft.com/office/drawing/2014/main" id="{1F7B6011-5568-4EC7-91E0-2E6259639DF7}"/>
                  </a:ext>
                </a:extLst>
              </p:cNvPr>
              <p:cNvSpPr/>
              <p:nvPr/>
            </p:nvSpPr>
            <p:spPr>
              <a:xfrm>
                <a:off x="4759365" y="4189423"/>
                <a:ext cx="965361" cy="2451243"/>
              </a:xfrm>
              <a:custGeom>
                <a:avLst/>
                <a:gdLst>
                  <a:gd name="connsiteX0" fmla="*/ 846399 w 965361"/>
                  <a:gd name="connsiteY0" fmla="*/ 2292642 h 2451243"/>
                  <a:gd name="connsiteX1" fmla="*/ 845739 w 965361"/>
                  <a:gd name="connsiteY1" fmla="*/ 395791 h 2451243"/>
                  <a:gd name="connsiteX2" fmla="*/ 845739 w 965361"/>
                  <a:gd name="connsiteY2" fmla="*/ 368702 h 2451243"/>
                  <a:gd name="connsiteX3" fmla="*/ 862917 w 965361"/>
                  <a:gd name="connsiteY3" fmla="*/ 351524 h 2451243"/>
                  <a:gd name="connsiteX4" fmla="*/ 937575 w 965361"/>
                  <a:gd name="connsiteY4" fmla="*/ 352185 h 2451243"/>
                  <a:gd name="connsiteX5" fmla="*/ 963342 w 965361"/>
                  <a:gd name="connsiteY5" fmla="*/ 327078 h 2451243"/>
                  <a:gd name="connsiteX6" fmla="*/ 965324 w 965361"/>
                  <a:gd name="connsiteY6" fmla="*/ 177101 h 2451243"/>
                  <a:gd name="connsiteX7" fmla="*/ 965324 w 965361"/>
                  <a:gd name="connsiteY7" fmla="*/ 35052 h 2451243"/>
                  <a:gd name="connsiteX8" fmla="*/ 931629 w 965361"/>
                  <a:gd name="connsiteY8" fmla="*/ 35 h 2451243"/>
                  <a:gd name="connsiteX9" fmla="*/ 784294 w 965361"/>
                  <a:gd name="connsiteY9" fmla="*/ 35 h 2451243"/>
                  <a:gd name="connsiteX10" fmla="*/ 751260 w 965361"/>
                  <a:gd name="connsiteY10" fmla="*/ 32409 h 2451243"/>
                  <a:gd name="connsiteX11" fmla="*/ 751260 w 965361"/>
                  <a:gd name="connsiteY11" fmla="*/ 177101 h 2451243"/>
                  <a:gd name="connsiteX12" fmla="*/ 753242 w 965361"/>
                  <a:gd name="connsiteY12" fmla="*/ 327078 h 2451243"/>
                  <a:gd name="connsiteX13" fmla="*/ 757866 w 965361"/>
                  <a:gd name="connsiteY13" fmla="*/ 348882 h 2451243"/>
                  <a:gd name="connsiteX14" fmla="*/ 773063 w 965361"/>
                  <a:gd name="connsiteY14" fmla="*/ 382577 h 2451243"/>
                  <a:gd name="connsiteX15" fmla="*/ 773063 w 965361"/>
                  <a:gd name="connsiteY15" fmla="*/ 2268197 h 2451243"/>
                  <a:gd name="connsiteX16" fmla="*/ 720207 w 965361"/>
                  <a:gd name="connsiteY16" fmla="*/ 2321713 h 2451243"/>
                  <a:gd name="connsiteX17" fmla="*/ 208830 w 965361"/>
                  <a:gd name="connsiteY17" fmla="*/ 2322373 h 2451243"/>
                  <a:gd name="connsiteX18" fmla="*/ 175795 w 965361"/>
                  <a:gd name="connsiteY18" fmla="*/ 2303213 h 2451243"/>
                  <a:gd name="connsiteX19" fmla="*/ 65460 w 965361"/>
                  <a:gd name="connsiteY19" fmla="*/ 2259607 h 2451243"/>
                  <a:gd name="connsiteX20" fmla="*/ 51 w 965361"/>
                  <a:gd name="connsiteY20" fmla="*/ 2358712 h 2451243"/>
                  <a:gd name="connsiteX21" fmla="*/ 70084 w 965361"/>
                  <a:gd name="connsiteY21" fmla="*/ 2448566 h 2451243"/>
                  <a:gd name="connsiteX22" fmla="*/ 177117 w 965361"/>
                  <a:gd name="connsiteY22" fmla="*/ 2399014 h 2451243"/>
                  <a:gd name="connsiteX23" fmla="*/ 212794 w 965361"/>
                  <a:gd name="connsiteY23" fmla="*/ 2376550 h 2451243"/>
                  <a:gd name="connsiteX24" fmla="*/ 703029 w 965361"/>
                  <a:gd name="connsiteY24" fmla="*/ 2377872 h 2451243"/>
                  <a:gd name="connsiteX25" fmla="*/ 821293 w 965361"/>
                  <a:gd name="connsiteY25" fmla="*/ 2340873 h 2451243"/>
                  <a:gd name="connsiteX26" fmla="*/ 846399 w 965361"/>
                  <a:gd name="connsiteY26" fmla="*/ 2292642 h 245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5361" h="2451243">
                    <a:moveTo>
                      <a:pt x="846399" y="2292642"/>
                    </a:moveTo>
                    <a:cubicBezTo>
                      <a:pt x="845739" y="1660359"/>
                      <a:pt x="845739" y="1028075"/>
                      <a:pt x="845739" y="395791"/>
                    </a:cubicBezTo>
                    <a:cubicBezTo>
                      <a:pt x="845739" y="386541"/>
                      <a:pt x="846399" y="377952"/>
                      <a:pt x="845739" y="368702"/>
                    </a:cubicBezTo>
                    <a:cubicBezTo>
                      <a:pt x="845078" y="356149"/>
                      <a:pt x="850364" y="351524"/>
                      <a:pt x="862917" y="351524"/>
                    </a:cubicBezTo>
                    <a:cubicBezTo>
                      <a:pt x="888023" y="352185"/>
                      <a:pt x="913129" y="350203"/>
                      <a:pt x="937575" y="352185"/>
                    </a:cubicBezTo>
                    <a:cubicBezTo>
                      <a:pt x="957396" y="353506"/>
                      <a:pt x="964003" y="347560"/>
                      <a:pt x="963342" y="327078"/>
                    </a:cubicBezTo>
                    <a:cubicBezTo>
                      <a:pt x="963342" y="276866"/>
                      <a:pt x="960039" y="227314"/>
                      <a:pt x="965324" y="177101"/>
                    </a:cubicBezTo>
                    <a:cubicBezTo>
                      <a:pt x="965324" y="129531"/>
                      <a:pt x="964003" y="82622"/>
                      <a:pt x="965324" y="35052"/>
                    </a:cubicBezTo>
                    <a:cubicBezTo>
                      <a:pt x="965985" y="9945"/>
                      <a:pt x="958057" y="-625"/>
                      <a:pt x="931629" y="35"/>
                    </a:cubicBezTo>
                    <a:cubicBezTo>
                      <a:pt x="882738" y="1357"/>
                      <a:pt x="833185" y="1357"/>
                      <a:pt x="784294" y="35"/>
                    </a:cubicBezTo>
                    <a:cubicBezTo>
                      <a:pt x="760509" y="-625"/>
                      <a:pt x="750599" y="7963"/>
                      <a:pt x="751260" y="32409"/>
                    </a:cubicBezTo>
                    <a:cubicBezTo>
                      <a:pt x="752581" y="80640"/>
                      <a:pt x="751260" y="128870"/>
                      <a:pt x="751260" y="177101"/>
                    </a:cubicBezTo>
                    <a:cubicBezTo>
                      <a:pt x="751920" y="227314"/>
                      <a:pt x="751920" y="276866"/>
                      <a:pt x="753242" y="327078"/>
                    </a:cubicBezTo>
                    <a:cubicBezTo>
                      <a:pt x="753242" y="335007"/>
                      <a:pt x="749278" y="346899"/>
                      <a:pt x="757866" y="348882"/>
                    </a:cubicBezTo>
                    <a:cubicBezTo>
                      <a:pt x="779669" y="354167"/>
                      <a:pt x="773063" y="370024"/>
                      <a:pt x="773063" y="382577"/>
                    </a:cubicBezTo>
                    <a:cubicBezTo>
                      <a:pt x="773063" y="1010896"/>
                      <a:pt x="773063" y="1639877"/>
                      <a:pt x="773063" y="2268197"/>
                    </a:cubicBezTo>
                    <a:cubicBezTo>
                      <a:pt x="773063" y="2305195"/>
                      <a:pt x="757206" y="2321713"/>
                      <a:pt x="720207" y="2321713"/>
                    </a:cubicBezTo>
                    <a:cubicBezTo>
                      <a:pt x="549748" y="2321713"/>
                      <a:pt x="379289" y="2321713"/>
                      <a:pt x="208830" y="2322373"/>
                    </a:cubicBezTo>
                    <a:cubicBezTo>
                      <a:pt x="192313" y="2322373"/>
                      <a:pt x="183724" y="2318409"/>
                      <a:pt x="175795" y="2303213"/>
                    </a:cubicBezTo>
                    <a:cubicBezTo>
                      <a:pt x="155314" y="2263572"/>
                      <a:pt x="109726" y="2246394"/>
                      <a:pt x="65460" y="2259607"/>
                    </a:cubicBezTo>
                    <a:cubicBezTo>
                      <a:pt x="23175" y="2272161"/>
                      <a:pt x="-1271" y="2309159"/>
                      <a:pt x="51" y="2358712"/>
                    </a:cubicBezTo>
                    <a:cubicBezTo>
                      <a:pt x="1372" y="2404300"/>
                      <a:pt x="29782" y="2439977"/>
                      <a:pt x="70084" y="2448566"/>
                    </a:cubicBezTo>
                    <a:cubicBezTo>
                      <a:pt x="117654" y="2458476"/>
                      <a:pt x="159939" y="2440638"/>
                      <a:pt x="177117" y="2399014"/>
                    </a:cubicBezTo>
                    <a:cubicBezTo>
                      <a:pt x="185045" y="2379854"/>
                      <a:pt x="195616" y="2376550"/>
                      <a:pt x="212794" y="2376550"/>
                    </a:cubicBezTo>
                    <a:cubicBezTo>
                      <a:pt x="375986" y="2377211"/>
                      <a:pt x="539838" y="2375229"/>
                      <a:pt x="703029" y="2377872"/>
                    </a:cubicBezTo>
                    <a:cubicBezTo>
                      <a:pt x="747956" y="2378532"/>
                      <a:pt x="785616" y="2370604"/>
                      <a:pt x="821293" y="2340873"/>
                    </a:cubicBezTo>
                    <a:cubicBezTo>
                      <a:pt x="838471" y="2326998"/>
                      <a:pt x="846399" y="2314445"/>
                      <a:pt x="846399" y="2292642"/>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1" name="Freeform: Shape 47">
                <a:extLst>
                  <a:ext uri="{FF2B5EF4-FFF2-40B4-BE49-F238E27FC236}">
                    <a16:creationId xmlns:a16="http://schemas.microsoft.com/office/drawing/2014/main" id="{D4A1F41F-E8BB-42F9-AA97-5C56DF37CC6A}"/>
                  </a:ext>
                </a:extLst>
              </p:cNvPr>
              <p:cNvSpPr/>
              <p:nvPr/>
            </p:nvSpPr>
            <p:spPr>
              <a:xfrm>
                <a:off x="6680486" y="94"/>
                <a:ext cx="240102" cy="2819084"/>
              </a:xfrm>
              <a:custGeom>
                <a:avLst/>
                <a:gdLst>
                  <a:gd name="connsiteX0" fmla="*/ 208346 w 240102"/>
                  <a:gd name="connsiteY0" fmla="*/ 2818424 h 2819084"/>
                  <a:gd name="connsiteX1" fmla="*/ 240059 w 240102"/>
                  <a:gd name="connsiteY1" fmla="*/ 2785390 h 2819084"/>
                  <a:gd name="connsiteX2" fmla="*/ 240059 w 240102"/>
                  <a:gd name="connsiteY2" fmla="*/ 2641358 h 2819084"/>
                  <a:gd name="connsiteX3" fmla="*/ 240059 w 240102"/>
                  <a:gd name="connsiteY3" fmla="*/ 2518470 h 2819084"/>
                  <a:gd name="connsiteX4" fmla="*/ 189846 w 240102"/>
                  <a:gd name="connsiteY4" fmla="*/ 2468917 h 2819084"/>
                  <a:gd name="connsiteX5" fmla="*/ 156151 w 240102"/>
                  <a:gd name="connsiteY5" fmla="*/ 2435222 h 2819084"/>
                  <a:gd name="connsiteX6" fmla="*/ 156812 w 240102"/>
                  <a:gd name="connsiteY6" fmla="*/ 215291 h 2819084"/>
                  <a:gd name="connsiteX7" fmla="*/ 173990 w 240102"/>
                  <a:gd name="connsiteY7" fmla="*/ 153186 h 2819084"/>
                  <a:gd name="connsiteX8" fmla="*/ 141616 w 240102"/>
                  <a:gd name="connsiteY8" fmla="*/ 11137 h 2819084"/>
                  <a:gd name="connsiteX9" fmla="*/ 8816 w 240102"/>
                  <a:gd name="connsiteY9" fmla="*/ 56725 h 2819084"/>
                  <a:gd name="connsiteX10" fmla="*/ 68940 w 240102"/>
                  <a:gd name="connsiteY10" fmla="*/ 192167 h 2819084"/>
                  <a:gd name="connsiteX11" fmla="*/ 84135 w 240102"/>
                  <a:gd name="connsiteY11" fmla="*/ 222559 h 2819084"/>
                  <a:gd name="connsiteX12" fmla="*/ 84796 w 240102"/>
                  <a:gd name="connsiteY12" fmla="*/ 2437204 h 2819084"/>
                  <a:gd name="connsiteX13" fmla="*/ 53743 w 240102"/>
                  <a:gd name="connsiteY13" fmla="*/ 2467596 h 2819084"/>
                  <a:gd name="connsiteX14" fmla="*/ 29958 w 240102"/>
                  <a:gd name="connsiteY14" fmla="*/ 2491381 h 2819084"/>
                  <a:gd name="connsiteX15" fmla="*/ 30619 w 240102"/>
                  <a:gd name="connsiteY15" fmla="*/ 2641358 h 2819084"/>
                  <a:gd name="connsiteX16" fmla="*/ 30619 w 240102"/>
                  <a:gd name="connsiteY16" fmla="*/ 2788032 h 2819084"/>
                  <a:gd name="connsiteX17" fmla="*/ 61672 w 240102"/>
                  <a:gd name="connsiteY17" fmla="*/ 2819085 h 2819084"/>
                  <a:gd name="connsiteX18" fmla="*/ 208346 w 240102"/>
                  <a:gd name="connsiteY18" fmla="*/ 2818424 h 281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02" h="2819084">
                    <a:moveTo>
                      <a:pt x="208346" y="2818424"/>
                    </a:moveTo>
                    <a:cubicBezTo>
                      <a:pt x="234113" y="2819085"/>
                      <a:pt x="240720" y="2808514"/>
                      <a:pt x="240059" y="2785390"/>
                    </a:cubicBezTo>
                    <a:cubicBezTo>
                      <a:pt x="238737" y="2737159"/>
                      <a:pt x="240059" y="2689589"/>
                      <a:pt x="240059" y="2641358"/>
                    </a:cubicBezTo>
                    <a:cubicBezTo>
                      <a:pt x="240059" y="2600395"/>
                      <a:pt x="240059" y="2559432"/>
                      <a:pt x="240059" y="2518470"/>
                    </a:cubicBezTo>
                    <a:cubicBezTo>
                      <a:pt x="240059" y="2468257"/>
                      <a:pt x="240059" y="2466275"/>
                      <a:pt x="189846" y="2468917"/>
                    </a:cubicBezTo>
                    <a:cubicBezTo>
                      <a:pt x="162758" y="2470239"/>
                      <a:pt x="156151" y="2462971"/>
                      <a:pt x="156151" y="2435222"/>
                    </a:cubicBezTo>
                    <a:cubicBezTo>
                      <a:pt x="156812" y="1695245"/>
                      <a:pt x="156812" y="955268"/>
                      <a:pt x="156812" y="215291"/>
                    </a:cubicBezTo>
                    <a:cubicBezTo>
                      <a:pt x="156812" y="192828"/>
                      <a:pt x="159454" y="173668"/>
                      <a:pt x="173990" y="153186"/>
                    </a:cubicBezTo>
                    <a:cubicBezTo>
                      <a:pt x="207685" y="106277"/>
                      <a:pt x="189185" y="35583"/>
                      <a:pt x="141616" y="11137"/>
                    </a:cubicBezTo>
                    <a:cubicBezTo>
                      <a:pt x="90742" y="-14630"/>
                      <a:pt x="29958" y="5851"/>
                      <a:pt x="8816" y="56725"/>
                    </a:cubicBezTo>
                    <a:cubicBezTo>
                      <a:pt x="-14969" y="113544"/>
                      <a:pt x="10798" y="174989"/>
                      <a:pt x="68940" y="192167"/>
                    </a:cubicBezTo>
                    <a:cubicBezTo>
                      <a:pt x="89421" y="198113"/>
                      <a:pt x="84135" y="210666"/>
                      <a:pt x="84135" y="222559"/>
                    </a:cubicBezTo>
                    <a:cubicBezTo>
                      <a:pt x="84135" y="960554"/>
                      <a:pt x="84135" y="1698549"/>
                      <a:pt x="84796" y="2437204"/>
                    </a:cubicBezTo>
                    <a:cubicBezTo>
                      <a:pt x="84796" y="2461650"/>
                      <a:pt x="78189" y="2471560"/>
                      <a:pt x="53743" y="2467596"/>
                    </a:cubicBezTo>
                    <a:cubicBezTo>
                      <a:pt x="35244" y="2464953"/>
                      <a:pt x="29298" y="2472221"/>
                      <a:pt x="29958" y="2491381"/>
                    </a:cubicBezTo>
                    <a:cubicBezTo>
                      <a:pt x="31280" y="2541594"/>
                      <a:pt x="30619" y="2591146"/>
                      <a:pt x="30619" y="2641358"/>
                    </a:cubicBezTo>
                    <a:cubicBezTo>
                      <a:pt x="30619" y="2690250"/>
                      <a:pt x="31940" y="2739141"/>
                      <a:pt x="30619" y="2788032"/>
                    </a:cubicBezTo>
                    <a:cubicBezTo>
                      <a:pt x="29958" y="2811817"/>
                      <a:pt x="39208" y="2819085"/>
                      <a:pt x="61672" y="2819085"/>
                    </a:cubicBezTo>
                    <a:cubicBezTo>
                      <a:pt x="110563" y="2817103"/>
                      <a:pt x="159454" y="2817103"/>
                      <a:pt x="208346" y="2818424"/>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Shape 48">
                <a:extLst>
                  <a:ext uri="{FF2B5EF4-FFF2-40B4-BE49-F238E27FC236}">
                    <a16:creationId xmlns:a16="http://schemas.microsoft.com/office/drawing/2014/main" id="{6105BB89-CF2A-440A-92F6-76B1400977D7}"/>
                  </a:ext>
                </a:extLst>
              </p:cNvPr>
              <p:cNvSpPr/>
              <p:nvPr/>
            </p:nvSpPr>
            <p:spPr>
              <a:xfrm>
                <a:off x="7550148" y="1375059"/>
                <a:ext cx="1347294" cy="1442833"/>
              </a:xfrm>
              <a:custGeom>
                <a:avLst/>
                <a:gdLst>
                  <a:gd name="connsiteX0" fmla="*/ 136802 w 1347294"/>
                  <a:gd name="connsiteY0" fmla="*/ 78466 h 1442833"/>
                  <a:gd name="connsiteX1" fmla="*/ 138123 w 1347294"/>
                  <a:gd name="connsiteY1" fmla="*/ 512542 h 1442833"/>
                  <a:gd name="connsiteX2" fmla="*/ 138784 w 1347294"/>
                  <a:gd name="connsiteY2" fmla="*/ 1066864 h 1442833"/>
                  <a:gd name="connsiteX3" fmla="*/ 113677 w 1347294"/>
                  <a:gd name="connsiteY3" fmla="*/ 1092631 h 1442833"/>
                  <a:gd name="connsiteX4" fmla="*/ 25145 w 1347294"/>
                  <a:gd name="connsiteY4" fmla="*/ 1091970 h 1442833"/>
                  <a:gd name="connsiteX5" fmla="*/ 38 w 1347294"/>
                  <a:gd name="connsiteY5" fmla="*/ 1115094 h 1442833"/>
                  <a:gd name="connsiteX6" fmla="*/ 699 w 1347294"/>
                  <a:gd name="connsiteY6" fmla="*/ 1265072 h 1442833"/>
                  <a:gd name="connsiteX7" fmla="*/ 699 w 1347294"/>
                  <a:gd name="connsiteY7" fmla="*/ 1414389 h 1442833"/>
                  <a:gd name="connsiteX8" fmla="*/ 29109 w 1347294"/>
                  <a:gd name="connsiteY8" fmla="*/ 1442799 h 1442833"/>
                  <a:gd name="connsiteX9" fmla="*/ 181068 w 1347294"/>
                  <a:gd name="connsiteY9" fmla="*/ 1442799 h 1442833"/>
                  <a:gd name="connsiteX10" fmla="*/ 210139 w 1347294"/>
                  <a:gd name="connsiteY10" fmla="*/ 1412407 h 1442833"/>
                  <a:gd name="connsiteX11" fmla="*/ 210139 w 1347294"/>
                  <a:gd name="connsiteY11" fmla="*/ 1265733 h 1442833"/>
                  <a:gd name="connsiteX12" fmla="*/ 209478 w 1347294"/>
                  <a:gd name="connsiteY12" fmla="*/ 1113112 h 1442833"/>
                  <a:gd name="connsiteX13" fmla="*/ 205514 w 1347294"/>
                  <a:gd name="connsiteY13" fmla="*/ 1093952 h 1442833"/>
                  <a:gd name="connsiteX14" fmla="*/ 191639 w 1347294"/>
                  <a:gd name="connsiteY14" fmla="*/ 1064221 h 1442833"/>
                  <a:gd name="connsiteX15" fmla="*/ 190979 w 1347294"/>
                  <a:gd name="connsiteY15" fmla="*/ 148500 h 1442833"/>
                  <a:gd name="connsiteX16" fmla="*/ 220049 w 1347294"/>
                  <a:gd name="connsiteY16" fmla="*/ 118768 h 1442833"/>
                  <a:gd name="connsiteX17" fmla="*/ 1133128 w 1347294"/>
                  <a:gd name="connsiteY17" fmla="*/ 118768 h 1442833"/>
                  <a:gd name="connsiteX18" fmla="*/ 1166162 w 1347294"/>
                  <a:gd name="connsiteY18" fmla="*/ 139911 h 1442833"/>
                  <a:gd name="connsiteX19" fmla="*/ 1267909 w 1347294"/>
                  <a:gd name="connsiteY19" fmla="*/ 194748 h 1442833"/>
                  <a:gd name="connsiteX20" fmla="*/ 1345211 w 1347294"/>
                  <a:gd name="connsiteY20" fmla="*/ 120090 h 1442833"/>
                  <a:gd name="connsiteX21" fmla="*/ 1299623 w 1347294"/>
                  <a:gd name="connsiteY21" fmla="*/ 11736 h 1442833"/>
                  <a:gd name="connsiteX22" fmla="*/ 1185983 w 1347294"/>
                  <a:gd name="connsiteY22" fmla="*/ 27593 h 1442833"/>
                  <a:gd name="connsiteX23" fmla="*/ 1142378 w 1347294"/>
                  <a:gd name="connsiteY23" fmla="*/ 45431 h 1442833"/>
                  <a:gd name="connsiteX24" fmla="*/ 170497 w 1347294"/>
                  <a:gd name="connsiteY24" fmla="*/ 44110 h 1442833"/>
                  <a:gd name="connsiteX25" fmla="*/ 136802 w 1347294"/>
                  <a:gd name="connsiteY25" fmla="*/ 78466 h 144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47294" h="1442833">
                    <a:moveTo>
                      <a:pt x="136802" y="78466"/>
                    </a:moveTo>
                    <a:cubicBezTo>
                      <a:pt x="138784" y="223158"/>
                      <a:pt x="138123" y="367850"/>
                      <a:pt x="138123" y="512542"/>
                    </a:cubicBezTo>
                    <a:cubicBezTo>
                      <a:pt x="138123" y="697536"/>
                      <a:pt x="138123" y="881870"/>
                      <a:pt x="138784" y="1066864"/>
                    </a:cubicBezTo>
                    <a:cubicBezTo>
                      <a:pt x="138784" y="1086024"/>
                      <a:pt x="134820" y="1093952"/>
                      <a:pt x="113677" y="1092631"/>
                    </a:cubicBezTo>
                    <a:cubicBezTo>
                      <a:pt x="84607" y="1090649"/>
                      <a:pt x="54876" y="1093292"/>
                      <a:pt x="25145" y="1091970"/>
                    </a:cubicBezTo>
                    <a:cubicBezTo>
                      <a:pt x="7306" y="1091309"/>
                      <a:pt x="-623" y="1095274"/>
                      <a:pt x="38" y="1115094"/>
                    </a:cubicBezTo>
                    <a:cubicBezTo>
                      <a:pt x="1359" y="1165307"/>
                      <a:pt x="699" y="1214859"/>
                      <a:pt x="699" y="1265072"/>
                    </a:cubicBezTo>
                    <a:cubicBezTo>
                      <a:pt x="699" y="1314624"/>
                      <a:pt x="1359" y="1364837"/>
                      <a:pt x="699" y="1414389"/>
                    </a:cubicBezTo>
                    <a:cubicBezTo>
                      <a:pt x="699" y="1434870"/>
                      <a:pt x="7966" y="1443459"/>
                      <a:pt x="29109" y="1442799"/>
                    </a:cubicBezTo>
                    <a:cubicBezTo>
                      <a:pt x="79982" y="1442138"/>
                      <a:pt x="130856" y="1442138"/>
                      <a:pt x="181068" y="1442799"/>
                    </a:cubicBezTo>
                    <a:cubicBezTo>
                      <a:pt x="203532" y="1443459"/>
                      <a:pt x="210799" y="1434210"/>
                      <a:pt x="210139" y="1412407"/>
                    </a:cubicBezTo>
                    <a:cubicBezTo>
                      <a:pt x="209478" y="1363515"/>
                      <a:pt x="210139" y="1314624"/>
                      <a:pt x="210139" y="1265733"/>
                    </a:cubicBezTo>
                    <a:cubicBezTo>
                      <a:pt x="210139" y="1214859"/>
                      <a:pt x="210139" y="1163986"/>
                      <a:pt x="209478" y="1113112"/>
                    </a:cubicBezTo>
                    <a:cubicBezTo>
                      <a:pt x="209478" y="1106506"/>
                      <a:pt x="213442" y="1095274"/>
                      <a:pt x="205514" y="1093952"/>
                    </a:cubicBezTo>
                    <a:cubicBezTo>
                      <a:pt x="186354" y="1089327"/>
                      <a:pt x="191639" y="1075453"/>
                      <a:pt x="191639" y="1064221"/>
                    </a:cubicBezTo>
                    <a:cubicBezTo>
                      <a:pt x="191639" y="758981"/>
                      <a:pt x="191639" y="453740"/>
                      <a:pt x="190979" y="148500"/>
                    </a:cubicBezTo>
                    <a:cubicBezTo>
                      <a:pt x="190979" y="125375"/>
                      <a:pt x="195604" y="118768"/>
                      <a:pt x="220049" y="118768"/>
                    </a:cubicBezTo>
                    <a:cubicBezTo>
                      <a:pt x="524629" y="119429"/>
                      <a:pt x="829209" y="119429"/>
                      <a:pt x="1133128" y="118768"/>
                    </a:cubicBezTo>
                    <a:cubicBezTo>
                      <a:pt x="1150306" y="118768"/>
                      <a:pt x="1159555" y="122072"/>
                      <a:pt x="1166162" y="139911"/>
                    </a:cubicBezTo>
                    <a:cubicBezTo>
                      <a:pt x="1182019" y="182195"/>
                      <a:pt x="1219679" y="200694"/>
                      <a:pt x="1267909" y="194748"/>
                    </a:cubicBezTo>
                    <a:cubicBezTo>
                      <a:pt x="1306890" y="190123"/>
                      <a:pt x="1337282" y="161053"/>
                      <a:pt x="1345211" y="120090"/>
                    </a:cubicBezTo>
                    <a:cubicBezTo>
                      <a:pt x="1353799" y="74502"/>
                      <a:pt x="1335300" y="31557"/>
                      <a:pt x="1299623" y="11736"/>
                    </a:cubicBezTo>
                    <a:cubicBezTo>
                      <a:pt x="1262624" y="-8085"/>
                      <a:pt x="1212411" y="-2799"/>
                      <a:pt x="1185983" y="27593"/>
                    </a:cubicBezTo>
                    <a:cubicBezTo>
                      <a:pt x="1173430" y="42128"/>
                      <a:pt x="1160216" y="45431"/>
                      <a:pt x="1142378" y="45431"/>
                    </a:cubicBezTo>
                    <a:cubicBezTo>
                      <a:pt x="818638" y="44771"/>
                      <a:pt x="494237" y="45431"/>
                      <a:pt x="170497" y="44110"/>
                    </a:cubicBezTo>
                    <a:cubicBezTo>
                      <a:pt x="146052" y="46092"/>
                      <a:pt x="136141" y="49396"/>
                      <a:pt x="136802" y="78466"/>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Freeform: Shape 49">
                <a:extLst>
                  <a:ext uri="{FF2B5EF4-FFF2-40B4-BE49-F238E27FC236}">
                    <a16:creationId xmlns:a16="http://schemas.microsoft.com/office/drawing/2014/main" id="{56810B82-5B10-4B28-8D15-8BDFA86F1AC5}"/>
                  </a:ext>
                </a:extLst>
              </p:cNvPr>
              <p:cNvSpPr/>
              <p:nvPr/>
            </p:nvSpPr>
            <p:spPr>
              <a:xfrm>
                <a:off x="5247977" y="706226"/>
                <a:ext cx="832880" cy="2112990"/>
              </a:xfrm>
              <a:custGeom>
                <a:avLst/>
                <a:gdLst>
                  <a:gd name="connsiteX0" fmla="*/ 67744 w 832880"/>
                  <a:gd name="connsiteY0" fmla="*/ 190334 h 2112990"/>
                  <a:gd name="connsiteX1" fmla="*/ 85582 w 832880"/>
                  <a:gd name="connsiteY1" fmla="*/ 219405 h 2112990"/>
                  <a:gd name="connsiteX2" fmla="*/ 84922 w 832880"/>
                  <a:gd name="connsiteY2" fmla="*/ 1012237 h 2112990"/>
                  <a:gd name="connsiteX3" fmla="*/ 115974 w 832880"/>
                  <a:gd name="connsiteY3" fmla="*/ 1042629 h 2112990"/>
                  <a:gd name="connsiteX4" fmla="*/ 651797 w 832880"/>
                  <a:gd name="connsiteY4" fmla="*/ 1041308 h 2112990"/>
                  <a:gd name="connsiteX5" fmla="*/ 683510 w 832880"/>
                  <a:gd name="connsiteY5" fmla="*/ 1074343 h 2112990"/>
                  <a:gd name="connsiteX6" fmla="*/ 682849 w 832880"/>
                  <a:gd name="connsiteY6" fmla="*/ 1711912 h 2112990"/>
                  <a:gd name="connsiteX7" fmla="*/ 634619 w 832880"/>
                  <a:gd name="connsiteY7" fmla="*/ 1762125 h 2112990"/>
                  <a:gd name="connsiteX8" fmla="*/ 626691 w 832880"/>
                  <a:gd name="connsiteY8" fmla="*/ 1764107 h 2112990"/>
                  <a:gd name="connsiteX9" fmla="*/ 627351 w 832880"/>
                  <a:gd name="connsiteY9" fmla="*/ 1799124 h 2112990"/>
                  <a:gd name="connsiteX10" fmla="*/ 622066 w 832880"/>
                  <a:gd name="connsiteY10" fmla="*/ 2081900 h 2112990"/>
                  <a:gd name="connsiteX11" fmla="*/ 653118 w 832880"/>
                  <a:gd name="connsiteY11" fmla="*/ 2112953 h 2112990"/>
                  <a:gd name="connsiteX12" fmla="*/ 805739 w 832880"/>
                  <a:gd name="connsiteY12" fmla="*/ 2112953 h 2112990"/>
                  <a:gd name="connsiteX13" fmla="*/ 832827 w 832880"/>
                  <a:gd name="connsiteY13" fmla="*/ 2083222 h 2112990"/>
                  <a:gd name="connsiteX14" fmla="*/ 830845 w 832880"/>
                  <a:gd name="connsiteY14" fmla="*/ 1765428 h 2112990"/>
                  <a:gd name="connsiteX15" fmla="*/ 770061 w 832880"/>
                  <a:gd name="connsiteY15" fmla="*/ 1762785 h 2112990"/>
                  <a:gd name="connsiteX16" fmla="*/ 737026 w 832880"/>
                  <a:gd name="connsiteY16" fmla="*/ 1731072 h 2112990"/>
                  <a:gd name="connsiteX17" fmla="*/ 738348 w 832880"/>
                  <a:gd name="connsiteY17" fmla="*/ 1016202 h 2112990"/>
                  <a:gd name="connsiteX18" fmla="*/ 709938 w 832880"/>
                  <a:gd name="connsiteY18" fmla="*/ 988452 h 2112990"/>
                  <a:gd name="connsiteX19" fmla="*/ 187990 w 832880"/>
                  <a:gd name="connsiteY19" fmla="*/ 989774 h 2112990"/>
                  <a:gd name="connsiteX20" fmla="*/ 157598 w 832880"/>
                  <a:gd name="connsiteY20" fmla="*/ 958721 h 2112990"/>
                  <a:gd name="connsiteX21" fmla="*/ 158259 w 832880"/>
                  <a:gd name="connsiteY21" fmla="*/ 214119 h 2112990"/>
                  <a:gd name="connsiteX22" fmla="*/ 174776 w 832880"/>
                  <a:gd name="connsiteY22" fmla="*/ 152014 h 2112990"/>
                  <a:gd name="connsiteX23" fmla="*/ 140420 w 832880"/>
                  <a:gd name="connsiteY23" fmla="*/ 10626 h 2112990"/>
                  <a:gd name="connsiteX24" fmla="*/ 9603 w 832880"/>
                  <a:gd name="connsiteY24" fmla="*/ 55553 h 2112990"/>
                  <a:gd name="connsiteX25" fmla="*/ 67744 w 832880"/>
                  <a:gd name="connsiteY25" fmla="*/ 190334 h 211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2880" h="2112990">
                    <a:moveTo>
                      <a:pt x="67744" y="190334"/>
                    </a:moveTo>
                    <a:cubicBezTo>
                      <a:pt x="86243" y="195620"/>
                      <a:pt x="85582" y="206191"/>
                      <a:pt x="85582" y="219405"/>
                    </a:cubicBezTo>
                    <a:cubicBezTo>
                      <a:pt x="85582" y="483682"/>
                      <a:pt x="85582" y="747960"/>
                      <a:pt x="84922" y="1012237"/>
                    </a:cubicBezTo>
                    <a:cubicBezTo>
                      <a:pt x="84922" y="1037344"/>
                      <a:pt x="92189" y="1042629"/>
                      <a:pt x="115974" y="1042629"/>
                    </a:cubicBezTo>
                    <a:cubicBezTo>
                      <a:pt x="294362" y="1041969"/>
                      <a:pt x="472749" y="1042629"/>
                      <a:pt x="651797" y="1041308"/>
                    </a:cubicBezTo>
                    <a:cubicBezTo>
                      <a:pt x="678885" y="1041308"/>
                      <a:pt x="683510" y="1049236"/>
                      <a:pt x="683510" y="1074343"/>
                    </a:cubicBezTo>
                    <a:cubicBezTo>
                      <a:pt x="682849" y="1287086"/>
                      <a:pt x="682849" y="1499168"/>
                      <a:pt x="682849" y="1711912"/>
                    </a:cubicBezTo>
                    <a:cubicBezTo>
                      <a:pt x="682849" y="1759482"/>
                      <a:pt x="682849" y="1759482"/>
                      <a:pt x="634619" y="1762125"/>
                    </a:cubicBezTo>
                    <a:cubicBezTo>
                      <a:pt x="631976" y="1762125"/>
                      <a:pt x="629333" y="1763446"/>
                      <a:pt x="626691" y="1764107"/>
                    </a:cubicBezTo>
                    <a:cubicBezTo>
                      <a:pt x="626691" y="1775999"/>
                      <a:pt x="627351" y="1787231"/>
                      <a:pt x="627351" y="1799124"/>
                    </a:cubicBezTo>
                    <a:cubicBezTo>
                      <a:pt x="625369" y="1893603"/>
                      <a:pt x="624048" y="1988082"/>
                      <a:pt x="622066" y="2081900"/>
                    </a:cubicBezTo>
                    <a:cubicBezTo>
                      <a:pt x="621405" y="2105025"/>
                      <a:pt x="629333" y="2113614"/>
                      <a:pt x="653118" y="2112953"/>
                    </a:cubicBezTo>
                    <a:cubicBezTo>
                      <a:pt x="703992" y="2111632"/>
                      <a:pt x="754865" y="2111632"/>
                      <a:pt x="805739" y="2112953"/>
                    </a:cubicBezTo>
                    <a:cubicBezTo>
                      <a:pt x="828202" y="2113614"/>
                      <a:pt x="833488" y="2105685"/>
                      <a:pt x="832827" y="2083222"/>
                    </a:cubicBezTo>
                    <a:cubicBezTo>
                      <a:pt x="830845" y="1977511"/>
                      <a:pt x="831506" y="1871139"/>
                      <a:pt x="830845" y="1765428"/>
                    </a:cubicBezTo>
                    <a:cubicBezTo>
                      <a:pt x="811024" y="1758821"/>
                      <a:pt x="789882" y="1761464"/>
                      <a:pt x="770061" y="1762785"/>
                    </a:cubicBezTo>
                    <a:cubicBezTo>
                      <a:pt x="744955" y="1764767"/>
                      <a:pt x="737026" y="1757500"/>
                      <a:pt x="737026" y="1731072"/>
                    </a:cubicBezTo>
                    <a:cubicBezTo>
                      <a:pt x="738348" y="1492562"/>
                      <a:pt x="737687" y="1254712"/>
                      <a:pt x="738348" y="1016202"/>
                    </a:cubicBezTo>
                    <a:cubicBezTo>
                      <a:pt x="738348" y="993738"/>
                      <a:pt x="731741" y="987792"/>
                      <a:pt x="709938" y="988452"/>
                    </a:cubicBezTo>
                    <a:cubicBezTo>
                      <a:pt x="536175" y="989113"/>
                      <a:pt x="361752" y="988452"/>
                      <a:pt x="187990" y="989774"/>
                    </a:cubicBezTo>
                    <a:cubicBezTo>
                      <a:pt x="162883" y="989774"/>
                      <a:pt x="156937" y="982506"/>
                      <a:pt x="157598" y="958721"/>
                    </a:cubicBezTo>
                    <a:cubicBezTo>
                      <a:pt x="158259" y="710300"/>
                      <a:pt x="158259" y="462540"/>
                      <a:pt x="158259" y="214119"/>
                    </a:cubicBezTo>
                    <a:cubicBezTo>
                      <a:pt x="158259" y="191656"/>
                      <a:pt x="160901" y="172496"/>
                      <a:pt x="174776" y="152014"/>
                    </a:cubicBezTo>
                    <a:cubicBezTo>
                      <a:pt x="207150" y="104444"/>
                      <a:pt x="188651" y="34411"/>
                      <a:pt x="140420" y="10626"/>
                    </a:cubicBezTo>
                    <a:cubicBezTo>
                      <a:pt x="90207" y="-14481"/>
                      <a:pt x="30084" y="6662"/>
                      <a:pt x="9603" y="55553"/>
                    </a:cubicBezTo>
                    <a:cubicBezTo>
                      <a:pt x="-15504" y="111051"/>
                      <a:pt x="10263" y="173156"/>
                      <a:pt x="67744" y="190334"/>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4" name="Freeform: Shape 50">
                <a:extLst>
                  <a:ext uri="{FF2B5EF4-FFF2-40B4-BE49-F238E27FC236}">
                    <a16:creationId xmlns:a16="http://schemas.microsoft.com/office/drawing/2014/main" id="{1857C55D-01C9-49DD-9C97-9C2AC5D7A828}"/>
                  </a:ext>
                </a:extLst>
              </p:cNvPr>
              <p:cNvSpPr/>
              <p:nvPr/>
            </p:nvSpPr>
            <p:spPr>
              <a:xfrm>
                <a:off x="3359158" y="3849861"/>
                <a:ext cx="1583966" cy="1084079"/>
              </a:xfrm>
              <a:custGeom>
                <a:avLst/>
                <a:gdLst>
                  <a:gd name="connsiteX0" fmla="*/ 162118 w 1583966"/>
                  <a:gd name="connsiteY0" fmla="*/ 885330 h 1084079"/>
                  <a:gd name="connsiteX1" fmla="*/ 162118 w 1583966"/>
                  <a:gd name="connsiteY1" fmla="*/ 156584 h 1084079"/>
                  <a:gd name="connsiteX2" fmla="*/ 154851 w 1583966"/>
                  <a:gd name="connsiteY2" fmla="*/ 110336 h 1084079"/>
                  <a:gd name="connsiteX3" fmla="*/ 166083 w 1583966"/>
                  <a:gd name="connsiteY3" fmla="*/ 108354 h 1084079"/>
                  <a:gd name="connsiteX4" fmla="*/ 1213282 w 1583966"/>
                  <a:gd name="connsiteY4" fmla="*/ 107693 h 1084079"/>
                  <a:gd name="connsiteX5" fmla="*/ 1235085 w 1583966"/>
                  <a:gd name="connsiteY5" fmla="*/ 130817 h 1084079"/>
                  <a:gd name="connsiteX6" fmla="*/ 1234424 w 1583966"/>
                  <a:gd name="connsiteY6" fmla="*/ 189619 h 1084079"/>
                  <a:gd name="connsiteX7" fmla="*/ 1255566 w 1583966"/>
                  <a:gd name="connsiteY7" fmla="*/ 210761 h 1084079"/>
                  <a:gd name="connsiteX8" fmla="*/ 1410829 w 1583966"/>
                  <a:gd name="connsiteY8" fmla="*/ 211422 h 1084079"/>
                  <a:gd name="connsiteX9" fmla="*/ 1555521 w 1583966"/>
                  <a:gd name="connsiteY9" fmla="*/ 210761 h 1084079"/>
                  <a:gd name="connsiteX10" fmla="*/ 1583931 w 1583966"/>
                  <a:gd name="connsiteY10" fmla="*/ 182351 h 1084079"/>
                  <a:gd name="connsiteX11" fmla="*/ 1583931 w 1583966"/>
                  <a:gd name="connsiteY11" fmla="*/ 29731 h 1084079"/>
                  <a:gd name="connsiteX12" fmla="*/ 1552878 w 1583966"/>
                  <a:gd name="connsiteY12" fmla="*/ 661 h 1084079"/>
                  <a:gd name="connsiteX13" fmla="*/ 1405544 w 1583966"/>
                  <a:gd name="connsiteY13" fmla="*/ 661 h 1084079"/>
                  <a:gd name="connsiteX14" fmla="*/ 1255566 w 1583966"/>
                  <a:gd name="connsiteY14" fmla="*/ 0 h 1084079"/>
                  <a:gd name="connsiteX15" fmla="*/ 1234424 w 1583966"/>
                  <a:gd name="connsiteY15" fmla="*/ 20481 h 1084079"/>
                  <a:gd name="connsiteX16" fmla="*/ 1200729 w 1583966"/>
                  <a:gd name="connsiteY16" fmla="*/ 53516 h 1084079"/>
                  <a:gd name="connsiteX17" fmla="*/ 158815 w 1583966"/>
                  <a:gd name="connsiteY17" fmla="*/ 52855 h 1084079"/>
                  <a:gd name="connsiteX18" fmla="*/ 89442 w 1583966"/>
                  <a:gd name="connsiteY18" fmla="*/ 122228 h 1084079"/>
                  <a:gd name="connsiteX19" fmla="*/ 89442 w 1583966"/>
                  <a:gd name="connsiteY19" fmla="*/ 861544 h 1084079"/>
                  <a:gd name="connsiteX20" fmla="*/ 66318 w 1583966"/>
                  <a:gd name="connsiteY20" fmla="*/ 893918 h 1084079"/>
                  <a:gd name="connsiteX21" fmla="*/ 17427 w 1583966"/>
                  <a:gd name="connsiteY21" fmla="*/ 928935 h 1084079"/>
                  <a:gd name="connsiteX22" fmla="*/ 31301 w 1583966"/>
                  <a:gd name="connsiteY22" fmla="*/ 1061074 h 1084079"/>
                  <a:gd name="connsiteX23" fmla="*/ 155512 w 1583966"/>
                  <a:gd name="connsiteY23" fmla="*/ 1064377 h 1084079"/>
                  <a:gd name="connsiteX24" fmla="*/ 175993 w 1583966"/>
                  <a:gd name="connsiteY24" fmla="*/ 932900 h 1084079"/>
                  <a:gd name="connsiteX25" fmla="*/ 162118 w 1583966"/>
                  <a:gd name="connsiteY25" fmla="*/ 885330 h 108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3966" h="1084079">
                    <a:moveTo>
                      <a:pt x="162118" y="885330"/>
                    </a:moveTo>
                    <a:cubicBezTo>
                      <a:pt x="162118" y="642194"/>
                      <a:pt x="162118" y="399720"/>
                      <a:pt x="162118" y="156584"/>
                    </a:cubicBezTo>
                    <a:cubicBezTo>
                      <a:pt x="162118" y="141388"/>
                      <a:pt x="163440" y="125532"/>
                      <a:pt x="154851" y="110336"/>
                    </a:cubicBezTo>
                    <a:cubicBezTo>
                      <a:pt x="160797" y="109675"/>
                      <a:pt x="163440" y="108354"/>
                      <a:pt x="166083" y="108354"/>
                    </a:cubicBezTo>
                    <a:cubicBezTo>
                      <a:pt x="514929" y="108354"/>
                      <a:pt x="864436" y="108354"/>
                      <a:pt x="1213282" y="107693"/>
                    </a:cubicBezTo>
                    <a:cubicBezTo>
                      <a:pt x="1231782" y="107693"/>
                      <a:pt x="1235746" y="114960"/>
                      <a:pt x="1235085" y="130817"/>
                    </a:cubicBezTo>
                    <a:cubicBezTo>
                      <a:pt x="1233764" y="150638"/>
                      <a:pt x="1235746" y="170459"/>
                      <a:pt x="1234424" y="189619"/>
                    </a:cubicBezTo>
                    <a:cubicBezTo>
                      <a:pt x="1233103" y="206137"/>
                      <a:pt x="1238388" y="211422"/>
                      <a:pt x="1255566" y="210761"/>
                    </a:cubicBezTo>
                    <a:cubicBezTo>
                      <a:pt x="1307101" y="210101"/>
                      <a:pt x="1359295" y="210761"/>
                      <a:pt x="1410829" y="211422"/>
                    </a:cubicBezTo>
                    <a:cubicBezTo>
                      <a:pt x="1459060" y="211422"/>
                      <a:pt x="1507291" y="210101"/>
                      <a:pt x="1555521" y="210761"/>
                    </a:cubicBezTo>
                    <a:cubicBezTo>
                      <a:pt x="1576003" y="210761"/>
                      <a:pt x="1584592" y="203494"/>
                      <a:pt x="1583931" y="182351"/>
                    </a:cubicBezTo>
                    <a:cubicBezTo>
                      <a:pt x="1583270" y="131478"/>
                      <a:pt x="1582610" y="80605"/>
                      <a:pt x="1583931" y="29731"/>
                    </a:cubicBezTo>
                    <a:cubicBezTo>
                      <a:pt x="1584592" y="6607"/>
                      <a:pt x="1574021" y="661"/>
                      <a:pt x="1552878" y="661"/>
                    </a:cubicBezTo>
                    <a:cubicBezTo>
                      <a:pt x="1503987" y="1321"/>
                      <a:pt x="1454435" y="661"/>
                      <a:pt x="1405544" y="661"/>
                    </a:cubicBezTo>
                    <a:cubicBezTo>
                      <a:pt x="1355331" y="661"/>
                      <a:pt x="1305779" y="661"/>
                      <a:pt x="1255566" y="0"/>
                    </a:cubicBezTo>
                    <a:cubicBezTo>
                      <a:pt x="1239710" y="0"/>
                      <a:pt x="1231121" y="3964"/>
                      <a:pt x="1234424" y="20481"/>
                    </a:cubicBezTo>
                    <a:cubicBezTo>
                      <a:pt x="1240370" y="49552"/>
                      <a:pt x="1225835" y="53516"/>
                      <a:pt x="1200729" y="53516"/>
                    </a:cubicBezTo>
                    <a:cubicBezTo>
                      <a:pt x="853204" y="52855"/>
                      <a:pt x="506340" y="52855"/>
                      <a:pt x="158815" y="52855"/>
                    </a:cubicBezTo>
                    <a:cubicBezTo>
                      <a:pt x="113888" y="52855"/>
                      <a:pt x="89442" y="77301"/>
                      <a:pt x="89442" y="122228"/>
                    </a:cubicBezTo>
                    <a:cubicBezTo>
                      <a:pt x="89442" y="368667"/>
                      <a:pt x="89442" y="615106"/>
                      <a:pt x="89442" y="861544"/>
                    </a:cubicBezTo>
                    <a:cubicBezTo>
                      <a:pt x="89442" y="879383"/>
                      <a:pt x="88121" y="891276"/>
                      <a:pt x="66318" y="893918"/>
                    </a:cubicBezTo>
                    <a:cubicBezTo>
                      <a:pt x="45176" y="896561"/>
                      <a:pt x="29319" y="911096"/>
                      <a:pt x="17427" y="928935"/>
                    </a:cubicBezTo>
                    <a:cubicBezTo>
                      <a:pt x="-10323" y="970559"/>
                      <a:pt x="-4376" y="1029361"/>
                      <a:pt x="31301" y="1061074"/>
                    </a:cubicBezTo>
                    <a:cubicBezTo>
                      <a:pt x="63675" y="1090145"/>
                      <a:pt x="120495" y="1092127"/>
                      <a:pt x="155512" y="1064377"/>
                    </a:cubicBezTo>
                    <a:cubicBezTo>
                      <a:pt x="192510" y="1034646"/>
                      <a:pt x="202421" y="975845"/>
                      <a:pt x="175993" y="932900"/>
                    </a:cubicBezTo>
                    <a:cubicBezTo>
                      <a:pt x="164761" y="919025"/>
                      <a:pt x="162118" y="903168"/>
                      <a:pt x="162118" y="885330"/>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5" name="Freeform: Shape 51">
                <a:extLst>
                  <a:ext uri="{FF2B5EF4-FFF2-40B4-BE49-F238E27FC236}">
                    <a16:creationId xmlns:a16="http://schemas.microsoft.com/office/drawing/2014/main" id="{A1786443-D050-4094-B1DF-F8543149D50C}"/>
                  </a:ext>
                </a:extLst>
              </p:cNvPr>
              <p:cNvSpPr/>
              <p:nvPr/>
            </p:nvSpPr>
            <p:spPr>
              <a:xfrm>
                <a:off x="5898934" y="4190086"/>
                <a:ext cx="245340" cy="2179597"/>
              </a:xfrm>
              <a:custGeom>
                <a:avLst/>
                <a:gdLst>
                  <a:gd name="connsiteX0" fmla="*/ 65588 w 245340"/>
                  <a:gd name="connsiteY0" fmla="*/ 33 h 2179597"/>
                  <a:gd name="connsiteX1" fmla="*/ 34535 w 245340"/>
                  <a:gd name="connsiteY1" fmla="*/ 31746 h 2179597"/>
                  <a:gd name="connsiteX2" fmla="*/ 33874 w 245340"/>
                  <a:gd name="connsiteY2" fmla="*/ 179081 h 2179597"/>
                  <a:gd name="connsiteX3" fmla="*/ 33874 w 245340"/>
                  <a:gd name="connsiteY3" fmla="*/ 331701 h 2179597"/>
                  <a:gd name="connsiteX4" fmla="*/ 53034 w 245340"/>
                  <a:gd name="connsiteY4" fmla="*/ 351522 h 2179597"/>
                  <a:gd name="connsiteX5" fmla="*/ 86730 w 245340"/>
                  <a:gd name="connsiteY5" fmla="*/ 387860 h 2179597"/>
                  <a:gd name="connsiteX6" fmla="*/ 86730 w 245340"/>
                  <a:gd name="connsiteY6" fmla="*/ 1949740 h 2179597"/>
                  <a:gd name="connsiteX7" fmla="*/ 58981 w 245340"/>
                  <a:gd name="connsiteY7" fmla="*/ 1990703 h 2179597"/>
                  <a:gd name="connsiteX8" fmla="*/ 13393 w 245340"/>
                  <a:gd name="connsiteY8" fmla="*/ 2029023 h 2179597"/>
                  <a:gd name="connsiteX9" fmla="*/ 35856 w 245340"/>
                  <a:gd name="connsiteY9" fmla="*/ 2160501 h 2179597"/>
                  <a:gd name="connsiteX10" fmla="*/ 155442 w 245340"/>
                  <a:gd name="connsiteY10" fmla="*/ 2158519 h 2179597"/>
                  <a:gd name="connsiteX11" fmla="*/ 173281 w 245340"/>
                  <a:gd name="connsiteY11" fmla="*/ 2027041 h 2179597"/>
                  <a:gd name="connsiteX12" fmla="*/ 158745 w 245340"/>
                  <a:gd name="connsiteY12" fmla="*/ 1974846 h 2179597"/>
                  <a:gd name="connsiteX13" fmla="*/ 159406 w 245340"/>
                  <a:gd name="connsiteY13" fmla="*/ 418912 h 2179597"/>
                  <a:gd name="connsiteX14" fmla="*/ 164031 w 245340"/>
                  <a:gd name="connsiteY14" fmla="*/ 356807 h 2179597"/>
                  <a:gd name="connsiteX15" fmla="*/ 223493 w 245340"/>
                  <a:gd name="connsiteY15" fmla="*/ 352843 h 2179597"/>
                  <a:gd name="connsiteX16" fmla="*/ 244636 w 245340"/>
                  <a:gd name="connsiteY16" fmla="*/ 331701 h 2179597"/>
                  <a:gd name="connsiteX17" fmla="*/ 245296 w 245340"/>
                  <a:gd name="connsiteY17" fmla="*/ 179081 h 2179597"/>
                  <a:gd name="connsiteX18" fmla="*/ 245296 w 245340"/>
                  <a:gd name="connsiteY18" fmla="*/ 34389 h 2179597"/>
                  <a:gd name="connsiteX19" fmla="*/ 213583 w 245340"/>
                  <a:gd name="connsiteY19" fmla="*/ 693 h 2179597"/>
                  <a:gd name="connsiteX20" fmla="*/ 65588 w 245340"/>
                  <a:gd name="connsiteY20" fmla="*/ 33 h 21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5340" h="2179597">
                    <a:moveTo>
                      <a:pt x="65588" y="33"/>
                    </a:moveTo>
                    <a:cubicBezTo>
                      <a:pt x="42463" y="-628"/>
                      <a:pt x="33874" y="8622"/>
                      <a:pt x="34535" y="31746"/>
                    </a:cubicBezTo>
                    <a:cubicBezTo>
                      <a:pt x="35196" y="80638"/>
                      <a:pt x="33874" y="130190"/>
                      <a:pt x="33874" y="179081"/>
                    </a:cubicBezTo>
                    <a:cubicBezTo>
                      <a:pt x="33874" y="229954"/>
                      <a:pt x="34535" y="280828"/>
                      <a:pt x="33874" y="331701"/>
                    </a:cubicBezTo>
                    <a:cubicBezTo>
                      <a:pt x="33874" y="346236"/>
                      <a:pt x="37838" y="354825"/>
                      <a:pt x="53034" y="351522"/>
                    </a:cubicBezTo>
                    <a:cubicBezTo>
                      <a:pt x="84087" y="345576"/>
                      <a:pt x="86730" y="362093"/>
                      <a:pt x="86730" y="387860"/>
                    </a:cubicBezTo>
                    <a:cubicBezTo>
                      <a:pt x="86069" y="908487"/>
                      <a:pt x="86069" y="1429113"/>
                      <a:pt x="86730" y="1949740"/>
                    </a:cubicBezTo>
                    <a:cubicBezTo>
                      <a:pt x="86730" y="1971543"/>
                      <a:pt x="86069" y="1986078"/>
                      <a:pt x="58981" y="1990703"/>
                    </a:cubicBezTo>
                    <a:cubicBezTo>
                      <a:pt x="38499" y="1994006"/>
                      <a:pt x="23303" y="2010524"/>
                      <a:pt x="13393" y="2029023"/>
                    </a:cubicBezTo>
                    <a:cubicBezTo>
                      <a:pt x="-11053" y="2072629"/>
                      <a:pt x="-1142" y="2131431"/>
                      <a:pt x="35856" y="2160501"/>
                    </a:cubicBezTo>
                    <a:cubicBezTo>
                      <a:pt x="68891" y="2186929"/>
                      <a:pt x="123068" y="2185608"/>
                      <a:pt x="155442" y="2158519"/>
                    </a:cubicBezTo>
                    <a:cubicBezTo>
                      <a:pt x="191780" y="2127467"/>
                      <a:pt x="201030" y="2068665"/>
                      <a:pt x="173281" y="2027041"/>
                    </a:cubicBezTo>
                    <a:cubicBezTo>
                      <a:pt x="162049" y="2009863"/>
                      <a:pt x="158745" y="1994006"/>
                      <a:pt x="158745" y="1974846"/>
                    </a:cubicBezTo>
                    <a:cubicBezTo>
                      <a:pt x="158745" y="1456202"/>
                      <a:pt x="158745" y="937557"/>
                      <a:pt x="159406" y="418912"/>
                    </a:cubicBezTo>
                    <a:cubicBezTo>
                      <a:pt x="159406" y="397771"/>
                      <a:pt x="150156" y="371343"/>
                      <a:pt x="164031" y="356807"/>
                    </a:cubicBezTo>
                    <a:cubicBezTo>
                      <a:pt x="177245" y="343594"/>
                      <a:pt x="203012" y="352843"/>
                      <a:pt x="223493" y="352843"/>
                    </a:cubicBezTo>
                    <a:cubicBezTo>
                      <a:pt x="239350" y="352843"/>
                      <a:pt x="245296" y="348219"/>
                      <a:pt x="244636" y="331701"/>
                    </a:cubicBezTo>
                    <a:cubicBezTo>
                      <a:pt x="243975" y="280828"/>
                      <a:pt x="244636" y="229954"/>
                      <a:pt x="245296" y="179081"/>
                    </a:cubicBezTo>
                    <a:cubicBezTo>
                      <a:pt x="245296" y="130850"/>
                      <a:pt x="243975" y="82620"/>
                      <a:pt x="245296" y="34389"/>
                    </a:cubicBezTo>
                    <a:cubicBezTo>
                      <a:pt x="245957" y="10604"/>
                      <a:pt x="239350" y="33"/>
                      <a:pt x="213583" y="693"/>
                    </a:cubicBezTo>
                    <a:cubicBezTo>
                      <a:pt x="163370" y="1354"/>
                      <a:pt x="114479" y="1354"/>
                      <a:pt x="65588" y="33"/>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Shape 52">
                <a:extLst>
                  <a:ext uri="{FF2B5EF4-FFF2-40B4-BE49-F238E27FC236}">
                    <a16:creationId xmlns:a16="http://schemas.microsoft.com/office/drawing/2014/main" id="{CAEE6E97-435C-425E-A28D-619E51297D02}"/>
                  </a:ext>
                </a:extLst>
              </p:cNvPr>
              <p:cNvSpPr/>
              <p:nvPr/>
            </p:nvSpPr>
            <p:spPr>
              <a:xfrm>
                <a:off x="4227471" y="4190083"/>
                <a:ext cx="1075696" cy="1355897"/>
              </a:xfrm>
              <a:custGeom>
                <a:avLst/>
                <a:gdLst>
                  <a:gd name="connsiteX0" fmla="*/ 855025 w 1075696"/>
                  <a:gd name="connsiteY0" fmla="*/ 1271871 h 1355897"/>
                  <a:gd name="connsiteX1" fmla="*/ 958093 w 1075696"/>
                  <a:gd name="connsiteY1" fmla="*/ 1234211 h 1355897"/>
                  <a:gd name="connsiteX2" fmla="*/ 979235 w 1075696"/>
                  <a:gd name="connsiteY2" fmla="*/ 1186641 h 1355897"/>
                  <a:gd name="connsiteX3" fmla="*/ 978574 w 1075696"/>
                  <a:gd name="connsiteY3" fmla="*/ 541143 h 1355897"/>
                  <a:gd name="connsiteX4" fmla="*/ 977914 w 1075696"/>
                  <a:gd name="connsiteY4" fmla="*/ 377952 h 1355897"/>
                  <a:gd name="connsiteX5" fmla="*/ 1005663 w 1075696"/>
                  <a:gd name="connsiteY5" fmla="*/ 351524 h 1355897"/>
                  <a:gd name="connsiteX6" fmla="*/ 1051251 w 1075696"/>
                  <a:gd name="connsiteY6" fmla="*/ 352185 h 1355897"/>
                  <a:gd name="connsiteX7" fmla="*/ 1075697 w 1075696"/>
                  <a:gd name="connsiteY7" fmla="*/ 328400 h 1355897"/>
                  <a:gd name="connsiteX8" fmla="*/ 1075697 w 1075696"/>
                  <a:gd name="connsiteY8" fmla="*/ 178422 h 1355897"/>
                  <a:gd name="connsiteX9" fmla="*/ 1075036 w 1075696"/>
                  <a:gd name="connsiteY9" fmla="*/ 28445 h 1355897"/>
                  <a:gd name="connsiteX10" fmla="*/ 1046626 w 1075696"/>
                  <a:gd name="connsiteY10" fmla="*/ 35 h 1355897"/>
                  <a:gd name="connsiteX11" fmla="*/ 896648 w 1075696"/>
                  <a:gd name="connsiteY11" fmla="*/ 35 h 1355897"/>
                  <a:gd name="connsiteX12" fmla="*/ 865596 w 1075696"/>
                  <a:gd name="connsiteY12" fmla="*/ 31088 h 1355897"/>
                  <a:gd name="connsiteX13" fmla="*/ 864935 w 1075696"/>
                  <a:gd name="connsiteY13" fmla="*/ 178422 h 1355897"/>
                  <a:gd name="connsiteX14" fmla="*/ 864935 w 1075696"/>
                  <a:gd name="connsiteY14" fmla="*/ 331043 h 1355897"/>
                  <a:gd name="connsiteX15" fmla="*/ 884095 w 1075696"/>
                  <a:gd name="connsiteY15" fmla="*/ 351524 h 1355897"/>
                  <a:gd name="connsiteX16" fmla="*/ 907880 w 1075696"/>
                  <a:gd name="connsiteY16" fmla="*/ 375970 h 1355897"/>
                  <a:gd name="connsiteX17" fmla="*/ 907220 w 1075696"/>
                  <a:gd name="connsiteY17" fmla="*/ 1171445 h 1355897"/>
                  <a:gd name="connsiteX18" fmla="*/ 861632 w 1075696"/>
                  <a:gd name="connsiteY18" fmla="*/ 1217033 h 1355897"/>
                  <a:gd name="connsiteX19" fmla="*/ 208206 w 1075696"/>
                  <a:gd name="connsiteY19" fmla="*/ 1217694 h 1355897"/>
                  <a:gd name="connsiteX20" fmla="*/ 171868 w 1075696"/>
                  <a:gd name="connsiteY20" fmla="*/ 1198533 h 1355897"/>
                  <a:gd name="connsiteX21" fmla="*/ 57568 w 1075696"/>
                  <a:gd name="connsiteY21" fmla="*/ 1166820 h 1355897"/>
                  <a:gd name="connsiteX22" fmla="*/ 748 w 1075696"/>
                  <a:gd name="connsiteY22" fmla="*/ 1269228 h 1355897"/>
                  <a:gd name="connsiteX23" fmla="*/ 82674 w 1075696"/>
                  <a:gd name="connsiteY23" fmla="*/ 1355118 h 1355897"/>
                  <a:gd name="connsiteX24" fmla="*/ 182439 w 1075696"/>
                  <a:gd name="connsiteY24" fmla="*/ 1296316 h 1355897"/>
                  <a:gd name="connsiteX25" fmla="*/ 220759 w 1075696"/>
                  <a:gd name="connsiteY25" fmla="*/ 1271210 h 1355897"/>
                  <a:gd name="connsiteX26" fmla="*/ 855025 w 1075696"/>
                  <a:gd name="connsiteY26" fmla="*/ 1271871 h 1355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5696" h="1355897">
                    <a:moveTo>
                      <a:pt x="855025" y="1271871"/>
                    </a:moveTo>
                    <a:cubicBezTo>
                      <a:pt x="896648" y="1272531"/>
                      <a:pt x="928362" y="1262621"/>
                      <a:pt x="958093" y="1234211"/>
                    </a:cubicBezTo>
                    <a:cubicBezTo>
                      <a:pt x="973289" y="1219676"/>
                      <a:pt x="979235" y="1206462"/>
                      <a:pt x="979235" y="1186641"/>
                    </a:cubicBezTo>
                    <a:cubicBezTo>
                      <a:pt x="978574" y="971255"/>
                      <a:pt x="978574" y="756529"/>
                      <a:pt x="978574" y="541143"/>
                    </a:cubicBezTo>
                    <a:cubicBezTo>
                      <a:pt x="978574" y="486966"/>
                      <a:pt x="979896" y="432129"/>
                      <a:pt x="977914" y="377952"/>
                    </a:cubicBezTo>
                    <a:cubicBezTo>
                      <a:pt x="977253" y="355488"/>
                      <a:pt x="985181" y="350203"/>
                      <a:pt x="1005663" y="351524"/>
                    </a:cubicBezTo>
                    <a:cubicBezTo>
                      <a:pt x="1020859" y="352845"/>
                      <a:pt x="1036055" y="350863"/>
                      <a:pt x="1051251" y="352185"/>
                    </a:cubicBezTo>
                    <a:cubicBezTo>
                      <a:pt x="1069750" y="353506"/>
                      <a:pt x="1075697" y="347560"/>
                      <a:pt x="1075697" y="328400"/>
                    </a:cubicBezTo>
                    <a:cubicBezTo>
                      <a:pt x="1074375" y="278187"/>
                      <a:pt x="1075697" y="228635"/>
                      <a:pt x="1075697" y="178422"/>
                    </a:cubicBezTo>
                    <a:cubicBezTo>
                      <a:pt x="1075697" y="128210"/>
                      <a:pt x="1074375" y="78657"/>
                      <a:pt x="1075036" y="28445"/>
                    </a:cubicBezTo>
                    <a:cubicBezTo>
                      <a:pt x="1075036" y="7303"/>
                      <a:pt x="1067108" y="35"/>
                      <a:pt x="1046626" y="35"/>
                    </a:cubicBezTo>
                    <a:cubicBezTo>
                      <a:pt x="996413" y="696"/>
                      <a:pt x="946861" y="1357"/>
                      <a:pt x="896648" y="35"/>
                    </a:cubicBezTo>
                    <a:cubicBezTo>
                      <a:pt x="873524" y="-626"/>
                      <a:pt x="864935" y="7964"/>
                      <a:pt x="865596" y="31088"/>
                    </a:cubicBezTo>
                    <a:cubicBezTo>
                      <a:pt x="866257" y="79979"/>
                      <a:pt x="865596" y="129531"/>
                      <a:pt x="864935" y="178422"/>
                    </a:cubicBezTo>
                    <a:cubicBezTo>
                      <a:pt x="864935" y="229296"/>
                      <a:pt x="865596" y="280169"/>
                      <a:pt x="864935" y="331043"/>
                    </a:cubicBezTo>
                    <a:cubicBezTo>
                      <a:pt x="864935" y="344917"/>
                      <a:pt x="867578" y="354167"/>
                      <a:pt x="884095" y="351524"/>
                    </a:cubicBezTo>
                    <a:cubicBezTo>
                      <a:pt x="903255" y="348881"/>
                      <a:pt x="907880" y="358131"/>
                      <a:pt x="907880" y="375970"/>
                    </a:cubicBezTo>
                    <a:cubicBezTo>
                      <a:pt x="907220" y="640908"/>
                      <a:pt x="907880" y="906507"/>
                      <a:pt x="907220" y="1171445"/>
                    </a:cubicBezTo>
                    <a:cubicBezTo>
                      <a:pt x="907220" y="1201837"/>
                      <a:pt x="892024" y="1217033"/>
                      <a:pt x="861632" y="1217033"/>
                    </a:cubicBezTo>
                    <a:cubicBezTo>
                      <a:pt x="643603" y="1217033"/>
                      <a:pt x="426235" y="1217033"/>
                      <a:pt x="208206" y="1217694"/>
                    </a:cubicBezTo>
                    <a:cubicBezTo>
                      <a:pt x="191688" y="1217694"/>
                      <a:pt x="181117" y="1213730"/>
                      <a:pt x="171868" y="1198533"/>
                    </a:cubicBezTo>
                    <a:cubicBezTo>
                      <a:pt x="148743" y="1162195"/>
                      <a:pt x="99852" y="1150303"/>
                      <a:pt x="57568" y="1166820"/>
                    </a:cubicBezTo>
                    <a:cubicBezTo>
                      <a:pt x="18587" y="1182016"/>
                      <a:pt x="-4538" y="1224300"/>
                      <a:pt x="748" y="1269228"/>
                    </a:cubicBezTo>
                    <a:cubicBezTo>
                      <a:pt x="6694" y="1316798"/>
                      <a:pt x="37747" y="1349832"/>
                      <a:pt x="82674" y="1355118"/>
                    </a:cubicBezTo>
                    <a:cubicBezTo>
                      <a:pt x="128262" y="1360403"/>
                      <a:pt x="169885" y="1338600"/>
                      <a:pt x="182439" y="1296316"/>
                    </a:cubicBezTo>
                    <a:cubicBezTo>
                      <a:pt x="189706" y="1273853"/>
                      <a:pt x="201599" y="1271210"/>
                      <a:pt x="220759" y="1271210"/>
                    </a:cubicBezTo>
                    <a:cubicBezTo>
                      <a:pt x="431520" y="1271210"/>
                      <a:pt x="643603" y="1269889"/>
                      <a:pt x="855025" y="1271871"/>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Freeform: Shape 53">
                <a:extLst>
                  <a:ext uri="{FF2B5EF4-FFF2-40B4-BE49-F238E27FC236}">
                    <a16:creationId xmlns:a16="http://schemas.microsoft.com/office/drawing/2014/main" id="{7AAE0C32-D684-466D-8D61-2A8F93F3E9BB}"/>
                  </a:ext>
                </a:extLst>
              </p:cNvPr>
              <p:cNvSpPr/>
              <p:nvPr/>
            </p:nvSpPr>
            <p:spPr>
              <a:xfrm>
                <a:off x="3293888" y="2993741"/>
                <a:ext cx="1648569" cy="227140"/>
              </a:xfrm>
              <a:custGeom>
                <a:avLst/>
                <a:gdLst>
                  <a:gd name="connsiteX0" fmla="*/ 66839 w 1648569"/>
                  <a:gd name="connsiteY0" fmla="*/ 192784 h 227140"/>
                  <a:gd name="connsiteX1" fmla="*/ 173872 w 1648569"/>
                  <a:gd name="connsiteY1" fmla="*/ 153142 h 227140"/>
                  <a:gd name="connsiteX2" fmla="*/ 215496 w 1648569"/>
                  <a:gd name="connsiteY2" fmla="*/ 130679 h 227140"/>
                  <a:gd name="connsiteX3" fmla="*/ 1265338 w 1648569"/>
                  <a:gd name="connsiteY3" fmla="*/ 130679 h 227140"/>
                  <a:gd name="connsiteX4" fmla="*/ 1283837 w 1648569"/>
                  <a:gd name="connsiteY4" fmla="*/ 130679 h 227140"/>
                  <a:gd name="connsiteX5" fmla="*/ 1299694 w 1648569"/>
                  <a:gd name="connsiteY5" fmla="*/ 146535 h 227140"/>
                  <a:gd name="connsiteX6" fmla="*/ 1299694 w 1648569"/>
                  <a:gd name="connsiteY6" fmla="*/ 165035 h 227140"/>
                  <a:gd name="connsiteX7" fmla="*/ 1362460 w 1648569"/>
                  <a:gd name="connsiteY7" fmla="*/ 226479 h 227140"/>
                  <a:gd name="connsiteX8" fmla="*/ 1474778 w 1648569"/>
                  <a:gd name="connsiteY8" fmla="*/ 227140 h 227140"/>
                  <a:gd name="connsiteX9" fmla="*/ 1618809 w 1648569"/>
                  <a:gd name="connsiteY9" fmla="*/ 226479 h 227140"/>
                  <a:gd name="connsiteX10" fmla="*/ 1648540 w 1648569"/>
                  <a:gd name="connsiteY10" fmla="*/ 196748 h 227140"/>
                  <a:gd name="connsiteX11" fmla="*/ 1648540 w 1648569"/>
                  <a:gd name="connsiteY11" fmla="*/ 47431 h 227140"/>
                  <a:gd name="connsiteX12" fmla="*/ 1616827 w 1648569"/>
                  <a:gd name="connsiteY12" fmla="*/ 17040 h 227140"/>
                  <a:gd name="connsiteX13" fmla="*/ 1475438 w 1648569"/>
                  <a:gd name="connsiteY13" fmla="*/ 16379 h 227140"/>
                  <a:gd name="connsiteX14" fmla="*/ 1320175 w 1648569"/>
                  <a:gd name="connsiteY14" fmla="*/ 17040 h 227140"/>
                  <a:gd name="connsiteX15" fmla="*/ 1300355 w 1648569"/>
                  <a:gd name="connsiteY15" fmla="*/ 30253 h 227140"/>
                  <a:gd name="connsiteX16" fmla="*/ 1267980 w 1648569"/>
                  <a:gd name="connsiteY16" fmla="*/ 59324 h 227140"/>
                  <a:gd name="connsiteX17" fmla="*/ 212853 w 1648569"/>
                  <a:gd name="connsiteY17" fmla="*/ 59324 h 227140"/>
                  <a:gd name="connsiteX18" fmla="*/ 169908 w 1648569"/>
                  <a:gd name="connsiteY18" fmla="*/ 36860 h 227140"/>
                  <a:gd name="connsiteX19" fmla="*/ 62215 w 1648569"/>
                  <a:gd name="connsiteY19" fmla="*/ 5808 h 227140"/>
                  <a:gd name="connsiteX20" fmla="*/ 109 w 1648569"/>
                  <a:gd name="connsiteY20" fmla="*/ 102269 h 227140"/>
                  <a:gd name="connsiteX21" fmla="*/ 66839 w 1648569"/>
                  <a:gd name="connsiteY21" fmla="*/ 192784 h 22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569" h="227140">
                    <a:moveTo>
                      <a:pt x="66839" y="192784"/>
                    </a:moveTo>
                    <a:cubicBezTo>
                      <a:pt x="109785" y="204676"/>
                      <a:pt x="154712" y="190141"/>
                      <a:pt x="173872" y="153142"/>
                    </a:cubicBezTo>
                    <a:cubicBezTo>
                      <a:pt x="184443" y="133982"/>
                      <a:pt x="196335" y="130679"/>
                      <a:pt x="215496" y="130679"/>
                    </a:cubicBezTo>
                    <a:cubicBezTo>
                      <a:pt x="565663" y="131339"/>
                      <a:pt x="915170" y="130679"/>
                      <a:pt x="1265338" y="130679"/>
                    </a:cubicBezTo>
                    <a:cubicBezTo>
                      <a:pt x="1271284" y="130679"/>
                      <a:pt x="1277891" y="131339"/>
                      <a:pt x="1283837" y="130679"/>
                    </a:cubicBezTo>
                    <a:cubicBezTo>
                      <a:pt x="1295069" y="130018"/>
                      <a:pt x="1300355" y="134643"/>
                      <a:pt x="1299694" y="146535"/>
                    </a:cubicBezTo>
                    <a:cubicBezTo>
                      <a:pt x="1299033" y="152482"/>
                      <a:pt x="1299694" y="159089"/>
                      <a:pt x="1299694" y="165035"/>
                    </a:cubicBezTo>
                    <a:cubicBezTo>
                      <a:pt x="1299694" y="226479"/>
                      <a:pt x="1299694" y="226479"/>
                      <a:pt x="1362460" y="226479"/>
                    </a:cubicBezTo>
                    <a:cubicBezTo>
                      <a:pt x="1400119" y="226479"/>
                      <a:pt x="1437118" y="227140"/>
                      <a:pt x="1474778" y="227140"/>
                    </a:cubicBezTo>
                    <a:cubicBezTo>
                      <a:pt x="1523008" y="226479"/>
                      <a:pt x="1571239" y="225819"/>
                      <a:pt x="1618809" y="226479"/>
                    </a:cubicBezTo>
                    <a:cubicBezTo>
                      <a:pt x="1641272" y="227140"/>
                      <a:pt x="1648540" y="217890"/>
                      <a:pt x="1648540" y="196748"/>
                    </a:cubicBezTo>
                    <a:cubicBezTo>
                      <a:pt x="1647879" y="147196"/>
                      <a:pt x="1647219" y="96983"/>
                      <a:pt x="1648540" y="47431"/>
                    </a:cubicBezTo>
                    <a:cubicBezTo>
                      <a:pt x="1649201" y="22986"/>
                      <a:pt x="1638630" y="17040"/>
                      <a:pt x="1616827" y="17040"/>
                    </a:cubicBezTo>
                    <a:cubicBezTo>
                      <a:pt x="1569918" y="17700"/>
                      <a:pt x="1522348" y="16379"/>
                      <a:pt x="1475438" y="16379"/>
                    </a:cubicBezTo>
                    <a:cubicBezTo>
                      <a:pt x="1423904" y="16379"/>
                      <a:pt x="1371709" y="17040"/>
                      <a:pt x="1320175" y="17040"/>
                    </a:cubicBezTo>
                    <a:cubicBezTo>
                      <a:pt x="1310926" y="17040"/>
                      <a:pt x="1297712" y="13736"/>
                      <a:pt x="1300355" y="30253"/>
                    </a:cubicBezTo>
                    <a:cubicBezTo>
                      <a:pt x="1304979" y="58002"/>
                      <a:pt x="1289123" y="59324"/>
                      <a:pt x="1267980" y="59324"/>
                    </a:cubicBezTo>
                    <a:cubicBezTo>
                      <a:pt x="916492" y="58663"/>
                      <a:pt x="564342" y="58663"/>
                      <a:pt x="212853" y="59324"/>
                    </a:cubicBezTo>
                    <a:cubicBezTo>
                      <a:pt x="193032" y="59324"/>
                      <a:pt x="181140" y="54699"/>
                      <a:pt x="169908" y="36860"/>
                    </a:cubicBezTo>
                    <a:cubicBezTo>
                      <a:pt x="148105" y="3165"/>
                      <a:pt x="102517" y="-8067"/>
                      <a:pt x="62215" y="5808"/>
                    </a:cubicBezTo>
                    <a:cubicBezTo>
                      <a:pt x="23234" y="19022"/>
                      <a:pt x="-1873" y="57342"/>
                      <a:pt x="109" y="102269"/>
                    </a:cubicBezTo>
                    <a:cubicBezTo>
                      <a:pt x="1431" y="146535"/>
                      <a:pt x="28519" y="182213"/>
                      <a:pt x="66839" y="192784"/>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8" name="Freeform: Shape 54">
                <a:extLst>
                  <a:ext uri="{FF2B5EF4-FFF2-40B4-BE49-F238E27FC236}">
                    <a16:creationId xmlns:a16="http://schemas.microsoft.com/office/drawing/2014/main" id="{A5B73D3A-E6A3-4752-8AA4-853F2CC98A02}"/>
                  </a:ext>
                </a:extLst>
              </p:cNvPr>
              <p:cNvSpPr/>
              <p:nvPr/>
            </p:nvSpPr>
            <p:spPr>
              <a:xfrm>
                <a:off x="6279180" y="1086333"/>
                <a:ext cx="222690" cy="1732846"/>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Shape 55">
                <a:extLst>
                  <a:ext uri="{FF2B5EF4-FFF2-40B4-BE49-F238E27FC236}">
                    <a16:creationId xmlns:a16="http://schemas.microsoft.com/office/drawing/2014/main" id="{532162A9-214F-4113-BD3F-F7F8BEB42C7E}"/>
                  </a:ext>
                </a:extLst>
              </p:cNvPr>
              <p:cNvSpPr/>
              <p:nvPr/>
            </p:nvSpPr>
            <p:spPr>
              <a:xfrm>
                <a:off x="3870094" y="2245460"/>
                <a:ext cx="1373154" cy="572397"/>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0" name="Freeform: Shape 56">
                <a:extLst>
                  <a:ext uri="{FF2B5EF4-FFF2-40B4-BE49-F238E27FC236}">
                    <a16:creationId xmlns:a16="http://schemas.microsoft.com/office/drawing/2014/main" id="{1951154F-4A20-423E-B1C7-B9D1A8BA368C}"/>
                  </a:ext>
                </a:extLst>
              </p:cNvPr>
              <p:cNvSpPr/>
              <p:nvPr/>
            </p:nvSpPr>
            <p:spPr>
              <a:xfrm>
                <a:off x="4749966" y="1974605"/>
                <a:ext cx="912667" cy="843913"/>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Freeform: Shape 57">
                <a:extLst>
                  <a:ext uri="{FF2B5EF4-FFF2-40B4-BE49-F238E27FC236}">
                    <a16:creationId xmlns:a16="http://schemas.microsoft.com/office/drawing/2014/main" id="{D940FB08-6126-4A1A-A5C8-CDE673639E29}"/>
                  </a:ext>
                </a:extLst>
              </p:cNvPr>
              <p:cNvSpPr/>
              <p:nvPr/>
            </p:nvSpPr>
            <p:spPr>
              <a:xfrm>
                <a:off x="7687611" y="4552498"/>
                <a:ext cx="1189667" cy="1242834"/>
              </a:xfrm>
              <a:custGeom>
                <a:avLst/>
                <a:gdLst>
                  <a:gd name="connsiteX0" fmla="*/ 1128465 w 1189667"/>
                  <a:gd name="connsiteY0" fmla="*/ 1052165 h 1242834"/>
                  <a:gd name="connsiteX1" fmla="*/ 1016147 w 1189667"/>
                  <a:gd name="connsiteY1" fmla="*/ 1089825 h 1242834"/>
                  <a:gd name="connsiteX2" fmla="*/ 979809 w 1189667"/>
                  <a:gd name="connsiteY2" fmla="*/ 1108985 h 1242834"/>
                  <a:gd name="connsiteX3" fmla="*/ 85229 w 1189667"/>
                  <a:gd name="connsiteY3" fmla="*/ 1108985 h 1242834"/>
                  <a:gd name="connsiteX4" fmla="*/ 54837 w 1189667"/>
                  <a:gd name="connsiteY4" fmla="*/ 1077272 h 1242834"/>
                  <a:gd name="connsiteX5" fmla="*/ 55498 w 1189667"/>
                  <a:gd name="connsiteY5" fmla="*/ 41304 h 1242834"/>
                  <a:gd name="connsiteX6" fmla="*/ 55498 w 1189667"/>
                  <a:gd name="connsiteY6" fmla="*/ 17519 h 1242834"/>
                  <a:gd name="connsiteX7" fmla="*/ 48891 w 1189667"/>
                  <a:gd name="connsiteY7" fmla="*/ 4305 h 1242834"/>
                  <a:gd name="connsiteX8" fmla="*/ 661 w 1189667"/>
                  <a:gd name="connsiteY8" fmla="*/ 32055 h 1242834"/>
                  <a:gd name="connsiteX9" fmla="*/ 661 w 1189667"/>
                  <a:gd name="connsiteY9" fmla="*/ 583734 h 1242834"/>
                  <a:gd name="connsiteX10" fmla="*/ 0 w 1189667"/>
                  <a:gd name="connsiteY10" fmla="*/ 1130127 h 1242834"/>
                  <a:gd name="connsiteX11" fmla="*/ 33035 w 1189667"/>
                  <a:gd name="connsiteY11" fmla="*/ 1164483 h 1242834"/>
                  <a:gd name="connsiteX12" fmla="*/ 972541 w 1189667"/>
                  <a:gd name="connsiteY12" fmla="*/ 1163823 h 1242834"/>
                  <a:gd name="connsiteX13" fmla="*/ 1008218 w 1189667"/>
                  <a:gd name="connsiteY13" fmla="*/ 1185626 h 1242834"/>
                  <a:gd name="connsiteX14" fmla="*/ 1114590 w 1189667"/>
                  <a:gd name="connsiteY14" fmla="*/ 1241124 h 1242834"/>
                  <a:gd name="connsiteX15" fmla="*/ 1189249 w 1189667"/>
                  <a:gd name="connsiteY15" fmla="*/ 1154573 h 1242834"/>
                  <a:gd name="connsiteX16" fmla="*/ 1128465 w 1189667"/>
                  <a:gd name="connsiteY16" fmla="*/ 1052165 h 124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667" h="1242834">
                    <a:moveTo>
                      <a:pt x="1128465" y="1052165"/>
                    </a:moveTo>
                    <a:cubicBezTo>
                      <a:pt x="1084859" y="1037630"/>
                      <a:pt x="1037950" y="1051505"/>
                      <a:pt x="1016147" y="1089825"/>
                    </a:cubicBezTo>
                    <a:cubicBezTo>
                      <a:pt x="1006897" y="1105682"/>
                      <a:pt x="996986" y="1108985"/>
                      <a:pt x="979809" y="1108985"/>
                    </a:cubicBezTo>
                    <a:cubicBezTo>
                      <a:pt x="681836" y="1108324"/>
                      <a:pt x="383863" y="1108324"/>
                      <a:pt x="85229" y="1108985"/>
                    </a:cubicBezTo>
                    <a:cubicBezTo>
                      <a:pt x="59462" y="1108985"/>
                      <a:pt x="54837" y="1101057"/>
                      <a:pt x="54837" y="1077272"/>
                    </a:cubicBezTo>
                    <a:cubicBezTo>
                      <a:pt x="55498" y="731729"/>
                      <a:pt x="55498" y="386186"/>
                      <a:pt x="55498" y="41304"/>
                    </a:cubicBezTo>
                    <a:cubicBezTo>
                      <a:pt x="55498" y="33376"/>
                      <a:pt x="55498" y="25448"/>
                      <a:pt x="55498" y="17519"/>
                    </a:cubicBezTo>
                    <a:cubicBezTo>
                      <a:pt x="55498" y="12234"/>
                      <a:pt x="54837" y="6948"/>
                      <a:pt x="48891" y="4305"/>
                    </a:cubicBezTo>
                    <a:cubicBezTo>
                      <a:pt x="25106" y="-7587"/>
                      <a:pt x="661" y="6287"/>
                      <a:pt x="661" y="32055"/>
                    </a:cubicBezTo>
                    <a:cubicBezTo>
                      <a:pt x="661" y="215727"/>
                      <a:pt x="661" y="400061"/>
                      <a:pt x="661" y="583734"/>
                    </a:cubicBezTo>
                    <a:cubicBezTo>
                      <a:pt x="661" y="766085"/>
                      <a:pt x="1321" y="947776"/>
                      <a:pt x="0" y="1130127"/>
                    </a:cubicBezTo>
                    <a:cubicBezTo>
                      <a:pt x="0" y="1156555"/>
                      <a:pt x="5285" y="1164483"/>
                      <a:pt x="33035" y="1164483"/>
                    </a:cubicBezTo>
                    <a:cubicBezTo>
                      <a:pt x="346203" y="1163162"/>
                      <a:pt x="659372" y="1163823"/>
                      <a:pt x="972541" y="1163823"/>
                    </a:cubicBezTo>
                    <a:cubicBezTo>
                      <a:pt x="989719" y="1163823"/>
                      <a:pt x="1000951" y="1165144"/>
                      <a:pt x="1008218" y="1185626"/>
                    </a:cubicBezTo>
                    <a:cubicBezTo>
                      <a:pt x="1023414" y="1229231"/>
                      <a:pt x="1065038" y="1249052"/>
                      <a:pt x="1114590" y="1241124"/>
                    </a:cubicBezTo>
                    <a:cubicBezTo>
                      <a:pt x="1155553" y="1234517"/>
                      <a:pt x="1185284" y="1200161"/>
                      <a:pt x="1189249" y="1154573"/>
                    </a:cubicBezTo>
                    <a:cubicBezTo>
                      <a:pt x="1193213" y="1106342"/>
                      <a:pt x="1168767" y="1066040"/>
                      <a:pt x="1128465" y="1052165"/>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2" name="Freeform: Shape 58">
                <a:extLst>
                  <a:ext uri="{FF2B5EF4-FFF2-40B4-BE49-F238E27FC236}">
                    <a16:creationId xmlns:a16="http://schemas.microsoft.com/office/drawing/2014/main" id="{6A960F6C-1394-471D-BDCE-ECEDD467E4EA}"/>
                  </a:ext>
                </a:extLst>
              </p:cNvPr>
              <p:cNvSpPr/>
              <p:nvPr/>
            </p:nvSpPr>
            <p:spPr>
              <a:xfrm>
                <a:off x="6744671" y="4554792"/>
                <a:ext cx="190088" cy="1673439"/>
              </a:xfrm>
              <a:custGeom>
                <a:avLst/>
                <a:gdLst>
                  <a:gd name="connsiteX0" fmla="*/ 146804 w 190088"/>
                  <a:gd name="connsiteY0" fmla="*/ 1460823 h 1673439"/>
                  <a:gd name="connsiteX1" fmla="*/ 146804 w 190088"/>
                  <a:gd name="connsiteY1" fmla="*/ 748595 h 1673439"/>
                  <a:gd name="connsiteX2" fmla="*/ 146804 w 190088"/>
                  <a:gd name="connsiteY2" fmla="*/ 28439 h 1673439"/>
                  <a:gd name="connsiteX3" fmla="*/ 121037 w 190088"/>
                  <a:gd name="connsiteY3" fmla="*/ 29 h 1673439"/>
                  <a:gd name="connsiteX4" fmla="*/ 91306 w 190088"/>
                  <a:gd name="connsiteY4" fmla="*/ 32403 h 1673439"/>
                  <a:gd name="connsiteX5" fmla="*/ 91966 w 190088"/>
                  <a:gd name="connsiteY5" fmla="*/ 1443645 h 1673439"/>
                  <a:gd name="connsiteX6" fmla="*/ 63557 w 190088"/>
                  <a:gd name="connsiteY6" fmla="*/ 1483286 h 1673439"/>
                  <a:gd name="connsiteX7" fmla="*/ 21933 w 190088"/>
                  <a:gd name="connsiteY7" fmla="*/ 1510375 h 1673439"/>
                  <a:gd name="connsiteX8" fmla="*/ 30522 w 190088"/>
                  <a:gd name="connsiteY8" fmla="*/ 1649781 h 1673439"/>
                  <a:gd name="connsiteX9" fmla="*/ 162000 w 190088"/>
                  <a:gd name="connsiteY9" fmla="*/ 1646477 h 1673439"/>
                  <a:gd name="connsiteX10" fmla="*/ 162661 w 190088"/>
                  <a:gd name="connsiteY10" fmla="*/ 1505750 h 1673439"/>
                  <a:gd name="connsiteX11" fmla="*/ 146804 w 190088"/>
                  <a:gd name="connsiteY11" fmla="*/ 1460823 h 167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088" h="1673439">
                    <a:moveTo>
                      <a:pt x="146804" y="1460823"/>
                    </a:moveTo>
                    <a:cubicBezTo>
                      <a:pt x="146804" y="1223634"/>
                      <a:pt x="146804" y="985784"/>
                      <a:pt x="146804" y="748595"/>
                    </a:cubicBezTo>
                    <a:cubicBezTo>
                      <a:pt x="146804" y="508763"/>
                      <a:pt x="146804" y="268271"/>
                      <a:pt x="146804" y="28439"/>
                    </a:cubicBezTo>
                    <a:cubicBezTo>
                      <a:pt x="146804" y="9279"/>
                      <a:pt x="144161" y="690"/>
                      <a:pt x="121037" y="29"/>
                    </a:cubicBezTo>
                    <a:cubicBezTo>
                      <a:pt x="94609" y="-632"/>
                      <a:pt x="91306" y="9940"/>
                      <a:pt x="91306" y="32403"/>
                    </a:cubicBezTo>
                    <a:cubicBezTo>
                      <a:pt x="91966" y="502817"/>
                      <a:pt x="91306" y="973231"/>
                      <a:pt x="91966" y="1443645"/>
                    </a:cubicBezTo>
                    <a:cubicBezTo>
                      <a:pt x="91966" y="1465448"/>
                      <a:pt x="90645" y="1480644"/>
                      <a:pt x="63557" y="1483286"/>
                    </a:cubicBezTo>
                    <a:cubicBezTo>
                      <a:pt x="46379" y="1484608"/>
                      <a:pt x="33165" y="1497161"/>
                      <a:pt x="21933" y="1510375"/>
                    </a:cubicBezTo>
                    <a:cubicBezTo>
                      <a:pt x="-10441" y="1550677"/>
                      <a:pt x="-6477" y="1615425"/>
                      <a:pt x="30522" y="1649781"/>
                    </a:cubicBezTo>
                    <a:cubicBezTo>
                      <a:pt x="66200" y="1682816"/>
                      <a:pt x="128305" y="1680834"/>
                      <a:pt x="162000" y="1646477"/>
                    </a:cubicBezTo>
                    <a:cubicBezTo>
                      <a:pt x="198338" y="1610139"/>
                      <a:pt x="200320" y="1542749"/>
                      <a:pt x="162661" y="1505750"/>
                    </a:cubicBezTo>
                    <a:cubicBezTo>
                      <a:pt x="149447" y="1491875"/>
                      <a:pt x="146804" y="1478662"/>
                      <a:pt x="146804" y="1460823"/>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Freeform: Shape 59">
                <a:extLst>
                  <a:ext uri="{FF2B5EF4-FFF2-40B4-BE49-F238E27FC236}">
                    <a16:creationId xmlns:a16="http://schemas.microsoft.com/office/drawing/2014/main" id="{ADE3559D-E84B-49BF-B138-E5EEC88EF570}"/>
                  </a:ext>
                </a:extLst>
              </p:cNvPr>
              <p:cNvSpPr/>
              <p:nvPr/>
            </p:nvSpPr>
            <p:spPr>
              <a:xfrm>
                <a:off x="8066153" y="3632493"/>
                <a:ext cx="1181053" cy="1164453"/>
              </a:xfrm>
              <a:custGeom>
                <a:avLst/>
                <a:gdLst>
                  <a:gd name="connsiteX0" fmla="*/ 1129160 w 1181053"/>
                  <a:gd name="connsiteY0" fmla="*/ 979148 h 1164453"/>
                  <a:gd name="connsiteX1" fmla="*/ 1108019 w 1181053"/>
                  <a:gd name="connsiteY1" fmla="*/ 942810 h 1164453"/>
                  <a:gd name="connsiteX2" fmla="*/ 1109340 w 1181053"/>
                  <a:gd name="connsiteY2" fmla="*/ 104390 h 1164453"/>
                  <a:gd name="connsiteX3" fmla="*/ 1074984 w 1181053"/>
                  <a:gd name="connsiteY3" fmla="*/ 71355 h 1164453"/>
                  <a:gd name="connsiteX4" fmla="*/ 383898 w 1181053"/>
                  <a:gd name="connsiteY4" fmla="*/ 72016 h 1164453"/>
                  <a:gd name="connsiteX5" fmla="*/ 349542 w 1181053"/>
                  <a:gd name="connsiteY5" fmla="*/ 69373 h 1164453"/>
                  <a:gd name="connsiteX6" fmla="*/ 348221 w 1181053"/>
                  <a:gd name="connsiteY6" fmla="*/ 1321 h 1164453"/>
                  <a:gd name="connsiteX7" fmla="*/ 337650 w 1181053"/>
                  <a:gd name="connsiteY7" fmla="*/ 1982 h 1164453"/>
                  <a:gd name="connsiteX8" fmla="*/ 32409 w 1181053"/>
                  <a:gd name="connsiteY8" fmla="*/ 0 h 1164453"/>
                  <a:gd name="connsiteX9" fmla="*/ 35 w 1181053"/>
                  <a:gd name="connsiteY9" fmla="*/ 30392 h 1164453"/>
                  <a:gd name="connsiteX10" fmla="*/ 35 w 1181053"/>
                  <a:gd name="connsiteY10" fmla="*/ 180369 h 1164453"/>
                  <a:gd name="connsiteX11" fmla="*/ 29766 w 1181053"/>
                  <a:gd name="connsiteY11" fmla="*/ 210101 h 1164453"/>
                  <a:gd name="connsiteX12" fmla="*/ 177101 w 1181053"/>
                  <a:gd name="connsiteY12" fmla="*/ 210101 h 1164453"/>
                  <a:gd name="connsiteX13" fmla="*/ 292062 w 1181053"/>
                  <a:gd name="connsiteY13" fmla="*/ 209440 h 1164453"/>
                  <a:gd name="connsiteX14" fmla="*/ 349542 w 1181053"/>
                  <a:gd name="connsiteY14" fmla="*/ 147996 h 1164453"/>
                  <a:gd name="connsiteX15" fmla="*/ 381256 w 1181053"/>
                  <a:gd name="connsiteY15" fmla="*/ 146014 h 1164453"/>
                  <a:gd name="connsiteX16" fmla="*/ 1021467 w 1181053"/>
                  <a:gd name="connsiteY16" fmla="*/ 145353 h 1164453"/>
                  <a:gd name="connsiteX17" fmla="*/ 1054502 w 1181053"/>
                  <a:gd name="connsiteY17" fmla="*/ 177066 h 1164453"/>
                  <a:gd name="connsiteX18" fmla="*/ 1054502 w 1181053"/>
                  <a:gd name="connsiteY18" fmla="*/ 945453 h 1164453"/>
                  <a:gd name="connsiteX19" fmla="*/ 1032699 w 1181053"/>
                  <a:gd name="connsiteY19" fmla="*/ 985755 h 1164453"/>
                  <a:gd name="connsiteX20" fmla="*/ 997022 w 1181053"/>
                  <a:gd name="connsiteY20" fmla="*/ 1102037 h 1164453"/>
                  <a:gd name="connsiteX21" fmla="*/ 1094805 w 1181053"/>
                  <a:gd name="connsiteY21" fmla="*/ 1164142 h 1164453"/>
                  <a:gd name="connsiteX22" fmla="*/ 1178712 w 1181053"/>
                  <a:gd name="connsiteY22" fmla="*/ 1090145 h 1164453"/>
                  <a:gd name="connsiteX23" fmla="*/ 1129160 w 1181053"/>
                  <a:gd name="connsiteY23" fmla="*/ 979148 h 116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053" h="1164453">
                    <a:moveTo>
                      <a:pt x="1129160" y="979148"/>
                    </a:moveTo>
                    <a:cubicBezTo>
                      <a:pt x="1110001" y="971220"/>
                      <a:pt x="1108019" y="959988"/>
                      <a:pt x="1108019" y="942810"/>
                    </a:cubicBezTo>
                    <a:cubicBezTo>
                      <a:pt x="1108679" y="663337"/>
                      <a:pt x="1108019" y="383863"/>
                      <a:pt x="1109340" y="104390"/>
                    </a:cubicBezTo>
                    <a:cubicBezTo>
                      <a:pt x="1109340" y="75980"/>
                      <a:pt x="1100751" y="71355"/>
                      <a:pt x="1074984" y="71355"/>
                    </a:cubicBezTo>
                    <a:cubicBezTo>
                      <a:pt x="844402" y="72676"/>
                      <a:pt x="614480" y="72016"/>
                      <a:pt x="383898" y="72016"/>
                    </a:cubicBezTo>
                    <a:cubicBezTo>
                      <a:pt x="372666" y="72016"/>
                      <a:pt x="360774" y="73998"/>
                      <a:pt x="349542" y="69373"/>
                    </a:cubicBezTo>
                    <a:cubicBezTo>
                      <a:pt x="350863" y="46909"/>
                      <a:pt x="352845" y="23785"/>
                      <a:pt x="348221" y="1321"/>
                    </a:cubicBezTo>
                    <a:cubicBezTo>
                      <a:pt x="344917" y="1321"/>
                      <a:pt x="340953" y="1982"/>
                      <a:pt x="337650" y="1982"/>
                    </a:cubicBezTo>
                    <a:cubicBezTo>
                      <a:pt x="235903" y="1321"/>
                      <a:pt x="134156" y="1321"/>
                      <a:pt x="32409" y="0"/>
                    </a:cubicBezTo>
                    <a:cubicBezTo>
                      <a:pt x="9946" y="0"/>
                      <a:pt x="-626" y="5946"/>
                      <a:pt x="35" y="30392"/>
                    </a:cubicBezTo>
                    <a:cubicBezTo>
                      <a:pt x="1357" y="80605"/>
                      <a:pt x="1357" y="130157"/>
                      <a:pt x="35" y="180369"/>
                    </a:cubicBezTo>
                    <a:cubicBezTo>
                      <a:pt x="-626" y="202173"/>
                      <a:pt x="7964" y="210761"/>
                      <a:pt x="29766" y="210101"/>
                    </a:cubicBezTo>
                    <a:cubicBezTo>
                      <a:pt x="78658" y="209440"/>
                      <a:pt x="128210" y="210101"/>
                      <a:pt x="177101" y="210101"/>
                    </a:cubicBezTo>
                    <a:cubicBezTo>
                      <a:pt x="215421" y="210101"/>
                      <a:pt x="253741" y="209440"/>
                      <a:pt x="292062" y="209440"/>
                    </a:cubicBezTo>
                    <a:cubicBezTo>
                      <a:pt x="352845" y="209440"/>
                      <a:pt x="352845" y="209440"/>
                      <a:pt x="349542" y="147996"/>
                    </a:cubicBezTo>
                    <a:cubicBezTo>
                      <a:pt x="360113" y="147335"/>
                      <a:pt x="370684" y="146014"/>
                      <a:pt x="381256" y="146014"/>
                    </a:cubicBezTo>
                    <a:cubicBezTo>
                      <a:pt x="594660" y="146014"/>
                      <a:pt x="808063" y="146674"/>
                      <a:pt x="1021467" y="145353"/>
                    </a:cubicBezTo>
                    <a:cubicBezTo>
                      <a:pt x="1046574" y="145353"/>
                      <a:pt x="1054502" y="150638"/>
                      <a:pt x="1054502" y="177066"/>
                    </a:cubicBezTo>
                    <a:cubicBezTo>
                      <a:pt x="1053181" y="433415"/>
                      <a:pt x="1053842" y="689764"/>
                      <a:pt x="1054502" y="945453"/>
                    </a:cubicBezTo>
                    <a:cubicBezTo>
                      <a:pt x="1054502" y="964613"/>
                      <a:pt x="1049877" y="975184"/>
                      <a:pt x="1032699" y="985755"/>
                    </a:cubicBezTo>
                    <a:cubicBezTo>
                      <a:pt x="995701" y="1008219"/>
                      <a:pt x="982487" y="1057771"/>
                      <a:pt x="997022" y="1102037"/>
                    </a:cubicBezTo>
                    <a:cubicBezTo>
                      <a:pt x="1010897" y="1144322"/>
                      <a:pt x="1047895" y="1167446"/>
                      <a:pt x="1094805" y="1164142"/>
                    </a:cubicBezTo>
                    <a:cubicBezTo>
                      <a:pt x="1137089" y="1161499"/>
                      <a:pt x="1170784" y="1131768"/>
                      <a:pt x="1178712" y="1090145"/>
                    </a:cubicBezTo>
                    <a:cubicBezTo>
                      <a:pt x="1187962" y="1041914"/>
                      <a:pt x="1169463" y="996326"/>
                      <a:pt x="1129160" y="979148"/>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Freeform: Shape 60">
                <a:extLst>
                  <a:ext uri="{FF2B5EF4-FFF2-40B4-BE49-F238E27FC236}">
                    <a16:creationId xmlns:a16="http://schemas.microsoft.com/office/drawing/2014/main" id="{B30750ED-FBF0-4B1E-B6E3-A788EBFE5E71}"/>
                  </a:ext>
                </a:extLst>
              </p:cNvPr>
              <p:cNvSpPr/>
              <p:nvPr/>
            </p:nvSpPr>
            <p:spPr>
              <a:xfrm>
                <a:off x="7289212" y="4555210"/>
                <a:ext cx="1121223" cy="1705206"/>
              </a:xfrm>
              <a:custGeom>
                <a:avLst/>
                <a:gdLst>
                  <a:gd name="connsiteX0" fmla="*/ 1068342 w 1121223"/>
                  <a:gd name="connsiteY0" fmla="*/ 1518546 h 1705206"/>
                  <a:gd name="connsiteX1" fmla="*/ 943471 w 1121223"/>
                  <a:gd name="connsiteY1" fmla="*/ 1558188 h 1705206"/>
                  <a:gd name="connsiteX2" fmla="*/ 943471 w 1121223"/>
                  <a:gd name="connsiteY2" fmla="*/ 1558188 h 1705206"/>
                  <a:gd name="connsiteX3" fmla="*/ 943471 w 1121223"/>
                  <a:gd name="connsiteY3" fmla="*/ 1558188 h 1705206"/>
                  <a:gd name="connsiteX4" fmla="*/ 107693 w 1121223"/>
                  <a:gd name="connsiteY4" fmla="*/ 1558849 h 1705206"/>
                  <a:gd name="connsiteX5" fmla="*/ 73337 w 1121223"/>
                  <a:gd name="connsiteY5" fmla="*/ 1524493 h 1705206"/>
                  <a:gd name="connsiteX6" fmla="*/ 73337 w 1121223"/>
                  <a:gd name="connsiteY6" fmla="*/ 40575 h 1705206"/>
                  <a:gd name="connsiteX7" fmla="*/ 33696 w 1121223"/>
                  <a:gd name="connsiteY7" fmla="*/ 273 h 1705206"/>
                  <a:gd name="connsiteX8" fmla="*/ 0 w 1121223"/>
                  <a:gd name="connsiteY8" fmla="*/ 33968 h 1705206"/>
                  <a:gd name="connsiteX9" fmla="*/ 661 w 1121223"/>
                  <a:gd name="connsiteY9" fmla="*/ 1597830 h 1705206"/>
                  <a:gd name="connsiteX10" fmla="*/ 35678 w 1121223"/>
                  <a:gd name="connsiteY10" fmla="*/ 1631525 h 1705206"/>
                  <a:gd name="connsiteX11" fmla="*/ 900526 w 1121223"/>
                  <a:gd name="connsiteY11" fmla="*/ 1631525 h 1705206"/>
                  <a:gd name="connsiteX12" fmla="*/ 937524 w 1121223"/>
                  <a:gd name="connsiteY12" fmla="*/ 1635489 h 1705206"/>
                  <a:gd name="connsiteX13" fmla="*/ 1007558 w 1121223"/>
                  <a:gd name="connsiteY13" fmla="*/ 1703541 h 1705206"/>
                  <a:gd name="connsiteX14" fmla="*/ 1116572 w 1121223"/>
                  <a:gd name="connsiteY14" fmla="*/ 1639453 h 1705206"/>
                  <a:gd name="connsiteX15" fmla="*/ 1068342 w 1121223"/>
                  <a:gd name="connsiteY15" fmla="*/ 1518546 h 170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223" h="1705206">
                    <a:moveTo>
                      <a:pt x="1068342" y="1518546"/>
                    </a:moveTo>
                    <a:cubicBezTo>
                      <a:pt x="1021433" y="1497404"/>
                      <a:pt x="972541" y="1512600"/>
                      <a:pt x="943471" y="1558188"/>
                    </a:cubicBezTo>
                    <a:lnTo>
                      <a:pt x="943471" y="1558188"/>
                    </a:lnTo>
                    <a:lnTo>
                      <a:pt x="943471" y="1558188"/>
                    </a:lnTo>
                    <a:cubicBezTo>
                      <a:pt x="664658" y="1558188"/>
                      <a:pt x="386506" y="1558849"/>
                      <a:pt x="107693" y="1558849"/>
                    </a:cubicBezTo>
                    <a:cubicBezTo>
                      <a:pt x="73337" y="1558849"/>
                      <a:pt x="73337" y="1558849"/>
                      <a:pt x="73337" y="1524493"/>
                    </a:cubicBezTo>
                    <a:cubicBezTo>
                      <a:pt x="73337" y="1029633"/>
                      <a:pt x="73337" y="535434"/>
                      <a:pt x="73337" y="40575"/>
                    </a:cubicBezTo>
                    <a:cubicBezTo>
                      <a:pt x="73337" y="-5013"/>
                      <a:pt x="78623" y="2915"/>
                      <a:pt x="33696" y="273"/>
                    </a:cubicBezTo>
                    <a:cubicBezTo>
                      <a:pt x="5946" y="-1709"/>
                      <a:pt x="0" y="6879"/>
                      <a:pt x="0" y="33968"/>
                    </a:cubicBezTo>
                    <a:cubicBezTo>
                      <a:pt x="661" y="555255"/>
                      <a:pt x="661" y="1076543"/>
                      <a:pt x="661" y="1597830"/>
                    </a:cubicBezTo>
                    <a:cubicBezTo>
                      <a:pt x="661" y="1634168"/>
                      <a:pt x="-5285" y="1631525"/>
                      <a:pt x="35678" y="1631525"/>
                    </a:cubicBezTo>
                    <a:cubicBezTo>
                      <a:pt x="323740" y="1631525"/>
                      <a:pt x="612463" y="1631525"/>
                      <a:pt x="900526" y="1631525"/>
                    </a:cubicBezTo>
                    <a:cubicBezTo>
                      <a:pt x="913079" y="1631525"/>
                      <a:pt x="925632" y="1628882"/>
                      <a:pt x="937524" y="1635489"/>
                    </a:cubicBezTo>
                    <a:cubicBezTo>
                      <a:pt x="946113" y="1673149"/>
                      <a:pt x="971881" y="1697595"/>
                      <a:pt x="1007558" y="1703541"/>
                    </a:cubicBezTo>
                    <a:cubicBezTo>
                      <a:pt x="1059753" y="1712130"/>
                      <a:pt x="1102037" y="1687023"/>
                      <a:pt x="1116572" y="1639453"/>
                    </a:cubicBezTo>
                    <a:cubicBezTo>
                      <a:pt x="1131108" y="1590562"/>
                      <a:pt x="1110626" y="1537707"/>
                      <a:pt x="1068342" y="1518546"/>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Freeform: Shape 61">
                <a:extLst>
                  <a:ext uri="{FF2B5EF4-FFF2-40B4-BE49-F238E27FC236}">
                    <a16:creationId xmlns:a16="http://schemas.microsoft.com/office/drawing/2014/main" id="{046EBAF8-1C5F-4389-8521-836FEC6D3CFF}"/>
                  </a:ext>
                </a:extLst>
              </p:cNvPr>
              <p:cNvSpPr/>
              <p:nvPr/>
            </p:nvSpPr>
            <p:spPr>
              <a:xfrm>
                <a:off x="6769876" y="4190084"/>
                <a:ext cx="214133" cy="351577"/>
              </a:xfrm>
              <a:custGeom>
                <a:avLst/>
                <a:gdLst>
                  <a:gd name="connsiteX0" fmla="*/ 214096 w 214133"/>
                  <a:gd name="connsiteY0" fmla="*/ 35052 h 351577"/>
                  <a:gd name="connsiteX1" fmla="*/ 180400 w 214133"/>
                  <a:gd name="connsiteY1" fmla="*/ 35 h 351577"/>
                  <a:gd name="connsiteX2" fmla="*/ 33066 w 214133"/>
                  <a:gd name="connsiteY2" fmla="*/ 35 h 351577"/>
                  <a:gd name="connsiteX3" fmla="*/ 31 w 214133"/>
                  <a:gd name="connsiteY3" fmla="*/ 32409 h 351577"/>
                  <a:gd name="connsiteX4" fmla="*/ 31 w 214133"/>
                  <a:gd name="connsiteY4" fmla="*/ 177101 h 351577"/>
                  <a:gd name="connsiteX5" fmla="*/ 691 w 214133"/>
                  <a:gd name="connsiteY5" fmla="*/ 326418 h 351577"/>
                  <a:gd name="connsiteX6" fmla="*/ 26459 w 214133"/>
                  <a:gd name="connsiteY6" fmla="*/ 351524 h 351577"/>
                  <a:gd name="connsiteX7" fmla="*/ 187007 w 214133"/>
                  <a:gd name="connsiteY7" fmla="*/ 351524 h 351577"/>
                  <a:gd name="connsiteX8" fmla="*/ 212774 w 214133"/>
                  <a:gd name="connsiteY8" fmla="*/ 325757 h 351577"/>
                  <a:gd name="connsiteX9" fmla="*/ 214096 w 214133"/>
                  <a:gd name="connsiteY9" fmla="*/ 176440 h 351577"/>
                  <a:gd name="connsiteX10" fmla="*/ 214096 w 214133"/>
                  <a:gd name="connsiteY10" fmla="*/ 35052 h 35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133" h="351577">
                    <a:moveTo>
                      <a:pt x="214096" y="35052"/>
                    </a:moveTo>
                    <a:cubicBezTo>
                      <a:pt x="214756" y="9946"/>
                      <a:pt x="206828" y="-626"/>
                      <a:pt x="180400" y="35"/>
                    </a:cubicBezTo>
                    <a:cubicBezTo>
                      <a:pt x="131509" y="1357"/>
                      <a:pt x="81957" y="1357"/>
                      <a:pt x="33066" y="35"/>
                    </a:cubicBezTo>
                    <a:cubicBezTo>
                      <a:pt x="9281" y="-626"/>
                      <a:pt x="-630" y="7964"/>
                      <a:pt x="31" y="32409"/>
                    </a:cubicBezTo>
                    <a:cubicBezTo>
                      <a:pt x="1352" y="80640"/>
                      <a:pt x="31" y="128870"/>
                      <a:pt x="31" y="177101"/>
                    </a:cubicBezTo>
                    <a:cubicBezTo>
                      <a:pt x="691" y="226653"/>
                      <a:pt x="2013" y="276866"/>
                      <a:pt x="691" y="326418"/>
                    </a:cubicBezTo>
                    <a:cubicBezTo>
                      <a:pt x="31" y="346899"/>
                      <a:pt x="7298" y="352185"/>
                      <a:pt x="26459" y="351524"/>
                    </a:cubicBezTo>
                    <a:cubicBezTo>
                      <a:pt x="79975" y="350203"/>
                      <a:pt x="133491" y="350203"/>
                      <a:pt x="187007" y="351524"/>
                    </a:cubicBezTo>
                    <a:cubicBezTo>
                      <a:pt x="206828" y="352185"/>
                      <a:pt x="212774" y="345578"/>
                      <a:pt x="212774" y="325757"/>
                    </a:cubicBezTo>
                    <a:cubicBezTo>
                      <a:pt x="212774" y="276205"/>
                      <a:pt x="209471" y="225992"/>
                      <a:pt x="214096" y="176440"/>
                    </a:cubicBezTo>
                    <a:cubicBezTo>
                      <a:pt x="214096" y="129531"/>
                      <a:pt x="212774" y="82622"/>
                      <a:pt x="214096" y="35052"/>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6" name="Freeform: Shape 62">
                <a:extLst>
                  <a:ext uri="{FF2B5EF4-FFF2-40B4-BE49-F238E27FC236}">
                    <a16:creationId xmlns:a16="http://schemas.microsoft.com/office/drawing/2014/main" id="{2A595655-734E-4203-9792-C34F91893729}"/>
                  </a:ext>
                </a:extLst>
              </p:cNvPr>
              <p:cNvSpPr/>
              <p:nvPr/>
            </p:nvSpPr>
            <p:spPr>
              <a:xfrm>
                <a:off x="7192090" y="4190083"/>
                <a:ext cx="211421" cy="352184"/>
              </a:xfrm>
              <a:custGeom>
                <a:avLst/>
                <a:gdLst>
                  <a:gd name="connsiteX0" fmla="*/ 189619 w 211421"/>
                  <a:gd name="connsiteY0" fmla="*/ 352185 h 352184"/>
                  <a:gd name="connsiteX1" fmla="*/ 210761 w 211421"/>
                  <a:gd name="connsiteY1" fmla="*/ 330382 h 352184"/>
                  <a:gd name="connsiteX2" fmla="*/ 211422 w 211421"/>
                  <a:gd name="connsiteY2" fmla="*/ 178422 h 352184"/>
                  <a:gd name="connsiteX3" fmla="*/ 210761 w 211421"/>
                  <a:gd name="connsiteY3" fmla="*/ 31088 h 352184"/>
                  <a:gd name="connsiteX4" fmla="*/ 179048 w 211421"/>
                  <a:gd name="connsiteY4" fmla="*/ 35 h 352184"/>
                  <a:gd name="connsiteX5" fmla="*/ 31713 w 211421"/>
                  <a:gd name="connsiteY5" fmla="*/ 35 h 352184"/>
                  <a:gd name="connsiteX6" fmla="*/ 661 w 211421"/>
                  <a:gd name="connsiteY6" fmla="*/ 31088 h 352184"/>
                  <a:gd name="connsiteX7" fmla="*/ 0 w 211421"/>
                  <a:gd name="connsiteY7" fmla="*/ 178422 h 352184"/>
                  <a:gd name="connsiteX8" fmla="*/ 0 w 211421"/>
                  <a:gd name="connsiteY8" fmla="*/ 330382 h 352184"/>
                  <a:gd name="connsiteX9" fmla="*/ 21142 w 211421"/>
                  <a:gd name="connsiteY9" fmla="*/ 351524 h 352184"/>
                  <a:gd name="connsiteX10" fmla="*/ 189619 w 211421"/>
                  <a:gd name="connsiteY10" fmla="*/ 352185 h 35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421" h="352184">
                    <a:moveTo>
                      <a:pt x="189619" y="352185"/>
                    </a:moveTo>
                    <a:cubicBezTo>
                      <a:pt x="206136" y="352185"/>
                      <a:pt x="210761" y="346238"/>
                      <a:pt x="210761" y="330382"/>
                    </a:cubicBezTo>
                    <a:cubicBezTo>
                      <a:pt x="210100" y="279509"/>
                      <a:pt x="210761" y="228635"/>
                      <a:pt x="211422" y="178422"/>
                    </a:cubicBezTo>
                    <a:cubicBezTo>
                      <a:pt x="211422" y="129531"/>
                      <a:pt x="210100" y="79979"/>
                      <a:pt x="210761" y="31088"/>
                    </a:cubicBezTo>
                    <a:cubicBezTo>
                      <a:pt x="211422" y="7303"/>
                      <a:pt x="202172" y="35"/>
                      <a:pt x="179048" y="35"/>
                    </a:cubicBezTo>
                    <a:cubicBezTo>
                      <a:pt x="130156" y="1357"/>
                      <a:pt x="80604" y="1357"/>
                      <a:pt x="31713" y="35"/>
                    </a:cubicBezTo>
                    <a:cubicBezTo>
                      <a:pt x="8589" y="-626"/>
                      <a:pt x="0" y="7964"/>
                      <a:pt x="661" y="31088"/>
                    </a:cubicBezTo>
                    <a:cubicBezTo>
                      <a:pt x="1321" y="79979"/>
                      <a:pt x="661" y="129531"/>
                      <a:pt x="0" y="178422"/>
                    </a:cubicBezTo>
                    <a:cubicBezTo>
                      <a:pt x="0" y="229296"/>
                      <a:pt x="661" y="280169"/>
                      <a:pt x="0" y="330382"/>
                    </a:cubicBezTo>
                    <a:cubicBezTo>
                      <a:pt x="0" y="346899"/>
                      <a:pt x="5285" y="351524"/>
                      <a:pt x="21142" y="351524"/>
                    </a:cubicBezTo>
                    <a:cubicBezTo>
                      <a:pt x="77301" y="350863"/>
                      <a:pt x="133460" y="350863"/>
                      <a:pt x="189619" y="352185"/>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Freeform: Shape 63">
                <a:extLst>
                  <a:ext uri="{FF2B5EF4-FFF2-40B4-BE49-F238E27FC236}">
                    <a16:creationId xmlns:a16="http://schemas.microsoft.com/office/drawing/2014/main" id="{F873B7CF-FBBC-48F8-8914-24227738830A}"/>
                  </a:ext>
                </a:extLst>
              </p:cNvPr>
              <p:cNvSpPr/>
              <p:nvPr/>
            </p:nvSpPr>
            <p:spPr>
              <a:xfrm>
                <a:off x="7610935" y="4190119"/>
                <a:ext cx="209475" cy="347562"/>
              </a:xfrm>
              <a:custGeom>
                <a:avLst/>
                <a:gdLst>
                  <a:gd name="connsiteX0" fmla="*/ 30428 w 209475"/>
                  <a:gd name="connsiteY0" fmla="*/ 347525 h 347562"/>
                  <a:gd name="connsiteX1" fmla="*/ 206832 w 209475"/>
                  <a:gd name="connsiteY1" fmla="*/ 346203 h 347562"/>
                  <a:gd name="connsiteX2" fmla="*/ 209475 w 209475"/>
                  <a:gd name="connsiteY2" fmla="*/ 28410 h 347562"/>
                  <a:gd name="connsiteX3" fmla="*/ 183708 w 209475"/>
                  <a:gd name="connsiteY3" fmla="*/ 0 h 347562"/>
                  <a:gd name="connsiteX4" fmla="*/ 25803 w 209475"/>
                  <a:gd name="connsiteY4" fmla="*/ 0 h 347562"/>
                  <a:gd name="connsiteX5" fmla="*/ 35 w 209475"/>
                  <a:gd name="connsiteY5" fmla="*/ 25767 h 347562"/>
                  <a:gd name="connsiteX6" fmla="*/ 1357 w 209475"/>
                  <a:gd name="connsiteY6" fmla="*/ 175084 h 347562"/>
                  <a:gd name="connsiteX7" fmla="*/ 5321 w 209475"/>
                  <a:gd name="connsiteY7" fmla="*/ 209440 h 347562"/>
                  <a:gd name="connsiteX8" fmla="*/ 5321 w 209475"/>
                  <a:gd name="connsiteY8" fmla="*/ 321758 h 347562"/>
                  <a:gd name="connsiteX9" fmla="*/ 30428 w 209475"/>
                  <a:gd name="connsiteY9" fmla="*/ 347525 h 34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475" h="347562">
                    <a:moveTo>
                      <a:pt x="30428" y="347525"/>
                    </a:moveTo>
                    <a:cubicBezTo>
                      <a:pt x="89229" y="346864"/>
                      <a:pt x="148031" y="346864"/>
                      <a:pt x="206832" y="346203"/>
                    </a:cubicBezTo>
                    <a:cubicBezTo>
                      <a:pt x="207493" y="240492"/>
                      <a:pt x="208154" y="134121"/>
                      <a:pt x="209475" y="28410"/>
                    </a:cubicBezTo>
                    <a:cubicBezTo>
                      <a:pt x="209475" y="9910"/>
                      <a:pt x="204190" y="0"/>
                      <a:pt x="183708" y="0"/>
                    </a:cubicBezTo>
                    <a:cubicBezTo>
                      <a:pt x="130853" y="661"/>
                      <a:pt x="78658" y="661"/>
                      <a:pt x="25803" y="0"/>
                    </a:cubicBezTo>
                    <a:cubicBezTo>
                      <a:pt x="7964" y="0"/>
                      <a:pt x="-625" y="7928"/>
                      <a:pt x="35" y="25767"/>
                    </a:cubicBezTo>
                    <a:cubicBezTo>
                      <a:pt x="696" y="75319"/>
                      <a:pt x="696" y="125532"/>
                      <a:pt x="1357" y="175084"/>
                    </a:cubicBezTo>
                    <a:cubicBezTo>
                      <a:pt x="6642" y="186316"/>
                      <a:pt x="5321" y="197547"/>
                      <a:pt x="5321" y="209440"/>
                    </a:cubicBezTo>
                    <a:cubicBezTo>
                      <a:pt x="5321" y="247099"/>
                      <a:pt x="5982" y="284098"/>
                      <a:pt x="5321" y="321758"/>
                    </a:cubicBezTo>
                    <a:cubicBezTo>
                      <a:pt x="5321" y="340257"/>
                      <a:pt x="11928" y="348186"/>
                      <a:pt x="30428" y="347525"/>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8" name="Graphic 175">
            <a:extLst>
              <a:ext uri="{FF2B5EF4-FFF2-40B4-BE49-F238E27FC236}">
                <a16:creationId xmlns:a16="http://schemas.microsoft.com/office/drawing/2014/main" id="{DD483AE0-0695-BB8A-5AAB-BCBE8AEDAAC1}"/>
              </a:ext>
            </a:extLst>
          </p:cNvPr>
          <p:cNvGrpSpPr/>
          <p:nvPr/>
        </p:nvGrpSpPr>
        <p:grpSpPr>
          <a:xfrm>
            <a:off x="7656012" y="1754409"/>
            <a:ext cx="958096" cy="949280"/>
            <a:chOff x="2729515" y="94"/>
            <a:chExt cx="6734700" cy="6857244"/>
          </a:xfrm>
          <a:solidFill>
            <a:schemeClr val="accent1">
              <a:lumMod val="60000"/>
              <a:lumOff val="40000"/>
            </a:schemeClr>
          </a:solidFill>
        </p:grpSpPr>
        <p:sp>
          <p:nvSpPr>
            <p:cNvPr id="49" name="Freeform: Shape 40">
              <a:extLst>
                <a:ext uri="{FF2B5EF4-FFF2-40B4-BE49-F238E27FC236}">
                  <a16:creationId xmlns:a16="http://schemas.microsoft.com/office/drawing/2014/main" id="{6C716A78-8798-C7B0-54BF-9C8285F24CAB}"/>
                </a:ext>
              </a:extLst>
            </p:cNvPr>
            <p:cNvSpPr/>
            <p:nvPr/>
          </p:nvSpPr>
          <p:spPr>
            <a:xfrm>
              <a:off x="4798397" y="2642113"/>
              <a:ext cx="3409179" cy="1725071"/>
            </a:xfrm>
            <a:custGeom>
              <a:avLst/>
              <a:gdLst>
                <a:gd name="connsiteX0" fmla="*/ 0 w 3409179"/>
                <a:gd name="connsiteY0" fmla="*/ 0 h 1725071"/>
                <a:gd name="connsiteX1" fmla="*/ 3409179 w 3409179"/>
                <a:gd name="connsiteY1" fmla="*/ 0 h 1725071"/>
                <a:gd name="connsiteX2" fmla="*/ 3409179 w 3409179"/>
                <a:gd name="connsiteY2" fmla="*/ 1725071 h 1725071"/>
                <a:gd name="connsiteX3" fmla="*/ 0 w 3409179"/>
                <a:gd name="connsiteY3" fmla="*/ 1725071 h 1725071"/>
              </a:gdLst>
              <a:ahLst/>
              <a:cxnLst>
                <a:cxn ang="0">
                  <a:pos x="connsiteX0" y="connsiteY0"/>
                </a:cxn>
                <a:cxn ang="0">
                  <a:pos x="connsiteX1" y="connsiteY1"/>
                </a:cxn>
                <a:cxn ang="0">
                  <a:pos x="connsiteX2" y="connsiteY2"/>
                </a:cxn>
                <a:cxn ang="0">
                  <a:pos x="connsiteX3" y="connsiteY3"/>
                </a:cxn>
              </a:cxnLst>
              <a:rect l="l" t="t" r="r" b="b"/>
              <a:pathLst>
                <a:path w="3409179" h="1725071">
                  <a:moveTo>
                    <a:pt x="0" y="0"/>
                  </a:moveTo>
                  <a:lnTo>
                    <a:pt x="3409179" y="0"/>
                  </a:lnTo>
                  <a:lnTo>
                    <a:pt x="3409179" y="1725071"/>
                  </a:lnTo>
                  <a:lnTo>
                    <a:pt x="0" y="1725071"/>
                  </a:ln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50" name="Graphic 175">
              <a:extLst>
                <a:ext uri="{FF2B5EF4-FFF2-40B4-BE49-F238E27FC236}">
                  <a16:creationId xmlns:a16="http://schemas.microsoft.com/office/drawing/2014/main" id="{8EF96838-2B71-71CC-DE21-BC3709FCB60C}"/>
                </a:ext>
              </a:extLst>
            </p:cNvPr>
            <p:cNvGrpSpPr/>
            <p:nvPr/>
          </p:nvGrpSpPr>
          <p:grpSpPr>
            <a:xfrm>
              <a:off x="2729515" y="94"/>
              <a:ext cx="6734700" cy="6857244"/>
              <a:chOff x="2729515" y="94"/>
              <a:chExt cx="6734700" cy="6857244"/>
            </a:xfrm>
            <a:grpFill/>
          </p:grpSpPr>
          <p:sp>
            <p:nvSpPr>
              <p:cNvPr id="51" name="Freeform: Shape 42">
                <a:extLst>
                  <a:ext uri="{FF2B5EF4-FFF2-40B4-BE49-F238E27FC236}">
                    <a16:creationId xmlns:a16="http://schemas.microsoft.com/office/drawing/2014/main" id="{9D99B789-D16D-BE6E-0F77-3FB93C90B0EA}"/>
                  </a:ext>
                </a:extLst>
              </p:cNvPr>
              <p:cNvSpPr/>
              <p:nvPr/>
            </p:nvSpPr>
            <p:spPr>
              <a:xfrm>
                <a:off x="5552518" y="4176739"/>
                <a:ext cx="1022414" cy="2680599"/>
              </a:xfrm>
              <a:custGeom>
                <a:avLst/>
                <a:gdLst>
                  <a:gd name="connsiteX0" fmla="*/ 985486 w 1022414"/>
                  <a:gd name="connsiteY0" fmla="*/ 1487 h 2680599"/>
                  <a:gd name="connsiteX1" fmla="*/ 822295 w 1022414"/>
                  <a:gd name="connsiteY1" fmla="*/ 1487 h 2680599"/>
                  <a:gd name="connsiteX2" fmla="*/ 787278 w 1022414"/>
                  <a:gd name="connsiteY2" fmla="*/ 37164 h 2680599"/>
                  <a:gd name="connsiteX3" fmla="*/ 787278 w 1022414"/>
                  <a:gd name="connsiteY3" fmla="*/ 160053 h 2680599"/>
                  <a:gd name="connsiteX4" fmla="*/ 799170 w 1022414"/>
                  <a:gd name="connsiteY4" fmla="*/ 191766 h 2680599"/>
                  <a:gd name="connsiteX5" fmla="*/ 799831 w 1022414"/>
                  <a:gd name="connsiteY5" fmla="*/ 312013 h 2680599"/>
                  <a:gd name="connsiteX6" fmla="*/ 853347 w 1022414"/>
                  <a:gd name="connsiteY6" fmla="*/ 364207 h 2680599"/>
                  <a:gd name="connsiteX7" fmla="*/ 887043 w 1022414"/>
                  <a:gd name="connsiteY7" fmla="*/ 397903 h 2680599"/>
                  <a:gd name="connsiteX8" fmla="*/ 886382 w 1022414"/>
                  <a:gd name="connsiteY8" fmla="*/ 2472481 h 2680599"/>
                  <a:gd name="connsiteX9" fmla="*/ 841455 w 1022414"/>
                  <a:gd name="connsiteY9" fmla="*/ 2516087 h 2680599"/>
                  <a:gd name="connsiteX10" fmla="*/ 190672 w 1022414"/>
                  <a:gd name="connsiteY10" fmla="*/ 2516087 h 2680599"/>
                  <a:gd name="connsiteX11" fmla="*/ 151691 w 1022414"/>
                  <a:gd name="connsiteY11" fmla="*/ 2503533 h 2680599"/>
                  <a:gd name="connsiteX12" fmla="*/ 52587 w 1022414"/>
                  <a:gd name="connsiteY12" fmla="*/ 2494284 h 2680599"/>
                  <a:gd name="connsiteX13" fmla="*/ 392 w 1022414"/>
                  <a:gd name="connsiteY13" fmla="*/ 2574889 h 2680599"/>
                  <a:gd name="connsiteX14" fmla="*/ 65801 w 1022414"/>
                  <a:gd name="connsiteY14" fmla="*/ 2680600 h 2680599"/>
                  <a:gd name="connsiteX15" fmla="*/ 119317 w 1022414"/>
                  <a:gd name="connsiteY15" fmla="*/ 2680600 h 2680599"/>
                  <a:gd name="connsiteX16" fmla="*/ 184725 w 1022414"/>
                  <a:gd name="connsiteY16" fmla="*/ 2612548 h 2680599"/>
                  <a:gd name="connsiteX17" fmla="*/ 216439 w 1022414"/>
                  <a:gd name="connsiteY17" fmla="*/ 2588103 h 2680599"/>
                  <a:gd name="connsiteX18" fmla="*/ 832205 w 1022414"/>
                  <a:gd name="connsiteY18" fmla="*/ 2589424 h 2680599"/>
                  <a:gd name="connsiteX19" fmla="*/ 934613 w 1022414"/>
                  <a:gd name="connsiteY19" fmla="*/ 2551764 h 2680599"/>
                  <a:gd name="connsiteX20" fmla="*/ 959058 w 1022414"/>
                  <a:gd name="connsiteY20" fmla="*/ 2497587 h 2680599"/>
                  <a:gd name="connsiteX21" fmla="*/ 958397 w 1022414"/>
                  <a:gd name="connsiteY21" fmla="*/ 395921 h 2680599"/>
                  <a:gd name="connsiteX22" fmla="*/ 987468 w 1022414"/>
                  <a:gd name="connsiteY22" fmla="*/ 364207 h 2680599"/>
                  <a:gd name="connsiteX23" fmla="*/ 1009271 w 1022414"/>
                  <a:gd name="connsiteY23" fmla="*/ 341083 h 2680599"/>
                  <a:gd name="connsiteX24" fmla="*/ 1009271 w 1022414"/>
                  <a:gd name="connsiteY24" fmla="*/ 191106 h 2680599"/>
                  <a:gd name="connsiteX25" fmla="*/ 1021163 w 1022414"/>
                  <a:gd name="connsiteY25" fmla="*/ 162035 h 2680599"/>
                  <a:gd name="connsiteX26" fmla="*/ 1021163 w 1022414"/>
                  <a:gd name="connsiteY26" fmla="*/ 33861 h 2680599"/>
                  <a:gd name="connsiteX27" fmla="*/ 985486 w 1022414"/>
                  <a:gd name="connsiteY27" fmla="*/ 1487 h 268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14" h="2680599">
                    <a:moveTo>
                      <a:pt x="985486" y="1487"/>
                    </a:moveTo>
                    <a:cubicBezTo>
                      <a:pt x="931309" y="-496"/>
                      <a:pt x="876472" y="-496"/>
                      <a:pt x="822295" y="1487"/>
                    </a:cubicBezTo>
                    <a:cubicBezTo>
                      <a:pt x="793885" y="2808"/>
                      <a:pt x="787939" y="8754"/>
                      <a:pt x="787278" y="37164"/>
                    </a:cubicBezTo>
                    <a:cubicBezTo>
                      <a:pt x="785296" y="78127"/>
                      <a:pt x="785957" y="119090"/>
                      <a:pt x="787278" y="160053"/>
                    </a:cubicBezTo>
                    <a:cubicBezTo>
                      <a:pt x="787278" y="171946"/>
                      <a:pt x="790582" y="182517"/>
                      <a:pt x="799170" y="191766"/>
                    </a:cubicBezTo>
                    <a:cubicBezTo>
                      <a:pt x="799170" y="232069"/>
                      <a:pt x="799831" y="272371"/>
                      <a:pt x="799831" y="312013"/>
                    </a:cubicBezTo>
                    <a:cubicBezTo>
                      <a:pt x="799831" y="364868"/>
                      <a:pt x="799831" y="366189"/>
                      <a:pt x="853347" y="364207"/>
                    </a:cubicBezTo>
                    <a:cubicBezTo>
                      <a:pt x="879775" y="362886"/>
                      <a:pt x="887043" y="370154"/>
                      <a:pt x="887043" y="397903"/>
                    </a:cubicBezTo>
                    <a:cubicBezTo>
                      <a:pt x="886382" y="1089649"/>
                      <a:pt x="886382" y="1780735"/>
                      <a:pt x="886382" y="2472481"/>
                    </a:cubicBezTo>
                    <a:cubicBezTo>
                      <a:pt x="886382" y="2511462"/>
                      <a:pt x="881757" y="2516087"/>
                      <a:pt x="841455" y="2516087"/>
                    </a:cubicBezTo>
                    <a:cubicBezTo>
                      <a:pt x="624747" y="2516087"/>
                      <a:pt x="408040" y="2516087"/>
                      <a:pt x="190672" y="2516087"/>
                    </a:cubicBezTo>
                    <a:cubicBezTo>
                      <a:pt x="176136" y="2516087"/>
                      <a:pt x="164244" y="2513444"/>
                      <a:pt x="151691" y="2503533"/>
                    </a:cubicBezTo>
                    <a:cubicBezTo>
                      <a:pt x="121299" y="2481070"/>
                      <a:pt x="86943" y="2479088"/>
                      <a:pt x="52587" y="2494284"/>
                    </a:cubicBezTo>
                    <a:cubicBezTo>
                      <a:pt x="18231" y="2509480"/>
                      <a:pt x="3035" y="2538551"/>
                      <a:pt x="392" y="2574889"/>
                    </a:cubicBezTo>
                    <a:cubicBezTo>
                      <a:pt x="-3572" y="2626422"/>
                      <a:pt x="22855" y="2658796"/>
                      <a:pt x="65801" y="2680600"/>
                    </a:cubicBezTo>
                    <a:cubicBezTo>
                      <a:pt x="83639" y="2680600"/>
                      <a:pt x="101478" y="2680600"/>
                      <a:pt x="119317" y="2680600"/>
                    </a:cubicBezTo>
                    <a:cubicBezTo>
                      <a:pt x="150369" y="2666725"/>
                      <a:pt x="178118" y="2648225"/>
                      <a:pt x="184725" y="2612548"/>
                    </a:cubicBezTo>
                    <a:cubicBezTo>
                      <a:pt x="188689" y="2592067"/>
                      <a:pt x="197939" y="2588103"/>
                      <a:pt x="216439" y="2588103"/>
                    </a:cubicBezTo>
                    <a:cubicBezTo>
                      <a:pt x="421914" y="2588763"/>
                      <a:pt x="626729" y="2587442"/>
                      <a:pt x="832205" y="2589424"/>
                    </a:cubicBezTo>
                    <a:cubicBezTo>
                      <a:pt x="873829" y="2590084"/>
                      <a:pt x="904881" y="2579513"/>
                      <a:pt x="934613" y="2551764"/>
                    </a:cubicBezTo>
                    <a:cubicBezTo>
                      <a:pt x="951130" y="2535908"/>
                      <a:pt x="959058" y="2520712"/>
                      <a:pt x="959058" y="2497587"/>
                    </a:cubicBezTo>
                    <a:cubicBezTo>
                      <a:pt x="958397" y="1797252"/>
                      <a:pt x="958397" y="1096917"/>
                      <a:pt x="958397" y="395921"/>
                    </a:cubicBezTo>
                    <a:cubicBezTo>
                      <a:pt x="958397" y="374118"/>
                      <a:pt x="960379" y="358922"/>
                      <a:pt x="987468" y="364207"/>
                    </a:cubicBezTo>
                    <a:cubicBezTo>
                      <a:pt x="1005968" y="367511"/>
                      <a:pt x="1009271" y="357600"/>
                      <a:pt x="1009271" y="341083"/>
                    </a:cubicBezTo>
                    <a:cubicBezTo>
                      <a:pt x="1008610" y="290871"/>
                      <a:pt x="1009271" y="241319"/>
                      <a:pt x="1009271" y="191106"/>
                    </a:cubicBezTo>
                    <a:cubicBezTo>
                      <a:pt x="1016538" y="182517"/>
                      <a:pt x="1020503" y="173267"/>
                      <a:pt x="1021163" y="162035"/>
                    </a:cubicBezTo>
                    <a:cubicBezTo>
                      <a:pt x="1022485" y="119090"/>
                      <a:pt x="1023145" y="76145"/>
                      <a:pt x="1021163" y="33861"/>
                    </a:cubicBezTo>
                    <a:cubicBezTo>
                      <a:pt x="1019181" y="8094"/>
                      <a:pt x="1012574" y="2147"/>
                      <a:pt x="985486" y="1487"/>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2" name="Freeform: Shape 43">
                <a:extLst>
                  <a:ext uri="{FF2B5EF4-FFF2-40B4-BE49-F238E27FC236}">
                    <a16:creationId xmlns:a16="http://schemas.microsoft.com/office/drawing/2014/main" id="{2612BCBD-9F6C-2C03-105F-3305EA917DFE}"/>
                  </a:ext>
                </a:extLst>
              </p:cNvPr>
              <p:cNvSpPr/>
              <p:nvPr/>
            </p:nvSpPr>
            <p:spPr>
              <a:xfrm>
                <a:off x="8052384" y="3197426"/>
                <a:ext cx="1411831" cy="236127"/>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3" name="Freeform: Shape 44">
                <a:extLst>
                  <a:ext uri="{FF2B5EF4-FFF2-40B4-BE49-F238E27FC236}">
                    <a16:creationId xmlns:a16="http://schemas.microsoft.com/office/drawing/2014/main" id="{68B95600-CB80-14EC-14C1-BA89739CC1A9}"/>
                  </a:ext>
                </a:extLst>
              </p:cNvPr>
              <p:cNvSpPr/>
              <p:nvPr/>
            </p:nvSpPr>
            <p:spPr>
              <a:xfrm>
                <a:off x="2729515" y="2321991"/>
                <a:ext cx="2214270" cy="1321734"/>
              </a:xfrm>
              <a:custGeom>
                <a:avLst/>
                <a:gdLst>
                  <a:gd name="connsiteX0" fmla="*/ 1864067 w 2214270"/>
                  <a:gd name="connsiteY0" fmla="*/ 1293985 h 1321734"/>
                  <a:gd name="connsiteX1" fmla="*/ 1891816 w 2214270"/>
                  <a:gd name="connsiteY1" fmla="*/ 1319752 h 1321734"/>
                  <a:gd name="connsiteX2" fmla="*/ 2041794 w 2214270"/>
                  <a:gd name="connsiteY2" fmla="*/ 1321734 h 1321734"/>
                  <a:gd name="connsiteX3" fmla="*/ 2185825 w 2214270"/>
                  <a:gd name="connsiteY3" fmla="*/ 1321074 h 1321734"/>
                  <a:gd name="connsiteX4" fmla="*/ 2214235 w 2214270"/>
                  <a:gd name="connsiteY4" fmla="*/ 1292663 h 1321734"/>
                  <a:gd name="connsiteX5" fmla="*/ 2214235 w 2214270"/>
                  <a:gd name="connsiteY5" fmla="*/ 1135418 h 1321734"/>
                  <a:gd name="connsiteX6" fmla="*/ 2185825 w 2214270"/>
                  <a:gd name="connsiteY6" fmla="*/ 1107009 h 1321734"/>
                  <a:gd name="connsiteX7" fmla="*/ 2041794 w 2214270"/>
                  <a:gd name="connsiteY7" fmla="*/ 1106348 h 1321734"/>
                  <a:gd name="connsiteX8" fmla="*/ 1908334 w 2214270"/>
                  <a:gd name="connsiteY8" fmla="*/ 1108330 h 1321734"/>
                  <a:gd name="connsiteX9" fmla="*/ 1866049 w 2214270"/>
                  <a:gd name="connsiteY9" fmla="*/ 1150614 h 1321734"/>
                  <a:gd name="connsiteX10" fmla="*/ 1834336 w 2214270"/>
                  <a:gd name="connsiteY10" fmla="*/ 1183649 h 1321734"/>
                  <a:gd name="connsiteX11" fmla="*/ 170710 w 2214270"/>
                  <a:gd name="connsiteY11" fmla="*/ 1183649 h 1321734"/>
                  <a:gd name="connsiteX12" fmla="*/ 139657 w 2214270"/>
                  <a:gd name="connsiteY12" fmla="*/ 1153257 h 1321734"/>
                  <a:gd name="connsiteX13" fmla="*/ 139657 w 2214270"/>
                  <a:gd name="connsiteY13" fmla="*/ 213090 h 1321734"/>
                  <a:gd name="connsiteX14" fmla="*/ 157496 w 2214270"/>
                  <a:gd name="connsiteY14" fmla="*/ 172127 h 1321734"/>
                  <a:gd name="connsiteX15" fmla="*/ 179959 w 2214270"/>
                  <a:gd name="connsiteY15" fmla="*/ 53863 h 1321734"/>
                  <a:gd name="connsiteX16" fmla="*/ 86801 w 2214270"/>
                  <a:gd name="connsiteY16" fmla="*/ 347 h 1321734"/>
                  <a:gd name="connsiteX17" fmla="*/ 3554 w 2214270"/>
                  <a:gd name="connsiteY17" fmla="*/ 71702 h 1321734"/>
                  <a:gd name="connsiteX18" fmla="*/ 44517 w 2214270"/>
                  <a:gd name="connsiteY18" fmla="*/ 181377 h 1321734"/>
                  <a:gd name="connsiteX19" fmla="*/ 66981 w 2214270"/>
                  <a:gd name="connsiteY19" fmla="*/ 223661 h 1321734"/>
                  <a:gd name="connsiteX20" fmla="*/ 66320 w 2214270"/>
                  <a:gd name="connsiteY20" fmla="*/ 1222630 h 1321734"/>
                  <a:gd name="connsiteX21" fmla="*/ 100676 w 2214270"/>
                  <a:gd name="connsiteY21" fmla="*/ 1256325 h 1321734"/>
                  <a:gd name="connsiteX22" fmla="*/ 1825747 w 2214270"/>
                  <a:gd name="connsiteY22" fmla="*/ 1255665 h 1321734"/>
                  <a:gd name="connsiteX23" fmla="*/ 1864067 w 2214270"/>
                  <a:gd name="connsiteY23" fmla="*/ 1293985 h 13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14270" h="1321734">
                    <a:moveTo>
                      <a:pt x="1864067" y="1293985"/>
                    </a:moveTo>
                    <a:cubicBezTo>
                      <a:pt x="1862746" y="1317109"/>
                      <a:pt x="1872656" y="1319752"/>
                      <a:pt x="1891816" y="1319752"/>
                    </a:cubicBezTo>
                    <a:cubicBezTo>
                      <a:pt x="1942029" y="1319752"/>
                      <a:pt x="1991581" y="1316449"/>
                      <a:pt x="2041794" y="1321734"/>
                    </a:cubicBezTo>
                    <a:cubicBezTo>
                      <a:pt x="2090024" y="1321734"/>
                      <a:pt x="2137595" y="1320413"/>
                      <a:pt x="2185825" y="1321074"/>
                    </a:cubicBezTo>
                    <a:cubicBezTo>
                      <a:pt x="2206307" y="1321074"/>
                      <a:pt x="2214235" y="1313145"/>
                      <a:pt x="2214235" y="1292663"/>
                    </a:cubicBezTo>
                    <a:cubicBezTo>
                      <a:pt x="2213574" y="1240469"/>
                      <a:pt x="2213574" y="1187613"/>
                      <a:pt x="2214235" y="1135418"/>
                    </a:cubicBezTo>
                    <a:cubicBezTo>
                      <a:pt x="2214896" y="1114276"/>
                      <a:pt x="2206307" y="1107009"/>
                      <a:pt x="2185825" y="1107009"/>
                    </a:cubicBezTo>
                    <a:cubicBezTo>
                      <a:pt x="2137595" y="1107669"/>
                      <a:pt x="2090024" y="1107009"/>
                      <a:pt x="2041794" y="1106348"/>
                    </a:cubicBezTo>
                    <a:cubicBezTo>
                      <a:pt x="1997527" y="1107009"/>
                      <a:pt x="1952600" y="1107669"/>
                      <a:pt x="1908334" y="1108330"/>
                    </a:cubicBezTo>
                    <a:cubicBezTo>
                      <a:pt x="1865389" y="1108330"/>
                      <a:pt x="1864067" y="1108330"/>
                      <a:pt x="1866049" y="1150614"/>
                    </a:cubicBezTo>
                    <a:cubicBezTo>
                      <a:pt x="1867371" y="1175721"/>
                      <a:pt x="1861425" y="1183649"/>
                      <a:pt x="1834336" y="1183649"/>
                    </a:cubicBezTo>
                    <a:cubicBezTo>
                      <a:pt x="1280014" y="1182988"/>
                      <a:pt x="725692" y="1182988"/>
                      <a:pt x="170710" y="1183649"/>
                    </a:cubicBezTo>
                    <a:cubicBezTo>
                      <a:pt x="146925" y="1183649"/>
                      <a:pt x="139657" y="1178364"/>
                      <a:pt x="139657" y="1153257"/>
                    </a:cubicBezTo>
                    <a:cubicBezTo>
                      <a:pt x="140318" y="840089"/>
                      <a:pt x="140318" y="526259"/>
                      <a:pt x="139657" y="213090"/>
                    </a:cubicBezTo>
                    <a:cubicBezTo>
                      <a:pt x="139657" y="195912"/>
                      <a:pt x="142960" y="184020"/>
                      <a:pt x="157496" y="172127"/>
                    </a:cubicBezTo>
                    <a:cubicBezTo>
                      <a:pt x="189870" y="145699"/>
                      <a:pt x="198459" y="94826"/>
                      <a:pt x="179959" y="53863"/>
                    </a:cubicBezTo>
                    <a:cubicBezTo>
                      <a:pt x="163442" y="17525"/>
                      <a:pt x="128425" y="-2957"/>
                      <a:pt x="86801" y="347"/>
                    </a:cubicBezTo>
                    <a:cubicBezTo>
                      <a:pt x="43856" y="3650"/>
                      <a:pt x="14786" y="28757"/>
                      <a:pt x="3554" y="71702"/>
                    </a:cubicBezTo>
                    <a:cubicBezTo>
                      <a:pt x="-7678" y="114647"/>
                      <a:pt x="8179" y="162217"/>
                      <a:pt x="44517" y="181377"/>
                    </a:cubicBezTo>
                    <a:cubicBezTo>
                      <a:pt x="64338" y="191948"/>
                      <a:pt x="66981" y="204501"/>
                      <a:pt x="66981" y="223661"/>
                    </a:cubicBezTo>
                    <a:cubicBezTo>
                      <a:pt x="66320" y="556651"/>
                      <a:pt x="66981" y="889641"/>
                      <a:pt x="66320" y="1222630"/>
                    </a:cubicBezTo>
                    <a:cubicBezTo>
                      <a:pt x="66320" y="1250379"/>
                      <a:pt x="73588" y="1256325"/>
                      <a:pt x="100676" y="1256325"/>
                    </a:cubicBezTo>
                    <a:cubicBezTo>
                      <a:pt x="675479" y="1255665"/>
                      <a:pt x="1250944" y="1255665"/>
                      <a:pt x="1825747" y="1255665"/>
                    </a:cubicBezTo>
                    <a:cubicBezTo>
                      <a:pt x="1864067" y="1256325"/>
                      <a:pt x="1866049" y="1256325"/>
                      <a:pt x="1864067" y="1293985"/>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4" name="Freeform: Shape 45">
                <a:extLst>
                  <a:ext uri="{FF2B5EF4-FFF2-40B4-BE49-F238E27FC236}">
                    <a16:creationId xmlns:a16="http://schemas.microsoft.com/office/drawing/2014/main" id="{B725E0CA-9CE1-21D2-793F-AA15B2F8663D}"/>
                  </a:ext>
                </a:extLst>
              </p:cNvPr>
              <p:cNvSpPr/>
              <p:nvPr/>
            </p:nvSpPr>
            <p:spPr>
              <a:xfrm>
                <a:off x="7126457" y="97002"/>
                <a:ext cx="1002965" cy="2721551"/>
              </a:xfrm>
              <a:custGeom>
                <a:avLst/>
                <a:gdLst>
                  <a:gd name="connsiteX0" fmla="*/ 172666 w 1002965"/>
                  <a:gd name="connsiteY0" fmla="*/ 2721517 h 2721551"/>
                  <a:gd name="connsiteX1" fmla="*/ 216272 w 1002965"/>
                  <a:gd name="connsiteY1" fmla="*/ 2678572 h 2721551"/>
                  <a:gd name="connsiteX2" fmla="*/ 210986 w 1002965"/>
                  <a:gd name="connsiteY2" fmla="*/ 2373992 h 2721551"/>
                  <a:gd name="connsiteX3" fmla="*/ 201076 w 1002965"/>
                  <a:gd name="connsiteY3" fmla="*/ 2371349 h 2721551"/>
                  <a:gd name="connsiteX4" fmla="*/ 163416 w 1002965"/>
                  <a:gd name="connsiteY4" fmla="*/ 2332368 h 2721551"/>
                  <a:gd name="connsiteX5" fmla="*/ 163416 w 1002965"/>
                  <a:gd name="connsiteY5" fmla="*/ 711687 h 2721551"/>
                  <a:gd name="connsiteX6" fmla="*/ 199754 w 1002965"/>
                  <a:gd name="connsiteY6" fmla="*/ 674027 h 2721551"/>
                  <a:gd name="connsiteX7" fmla="*/ 909339 w 1002965"/>
                  <a:gd name="connsiteY7" fmla="*/ 674688 h 2721551"/>
                  <a:gd name="connsiteX8" fmla="*/ 943035 w 1002965"/>
                  <a:gd name="connsiteY8" fmla="*/ 639671 h 2721551"/>
                  <a:gd name="connsiteX9" fmla="*/ 941053 w 1002965"/>
                  <a:gd name="connsiteY9" fmla="*/ 222113 h 2721551"/>
                  <a:gd name="connsiteX10" fmla="*/ 964177 w 1002965"/>
                  <a:gd name="connsiteY10" fmla="*/ 176525 h 2721551"/>
                  <a:gd name="connsiteX11" fmla="*/ 995229 w 1002965"/>
                  <a:gd name="connsiteY11" fmla="*/ 58921 h 2721551"/>
                  <a:gd name="connsiteX12" fmla="*/ 894804 w 1002965"/>
                  <a:gd name="connsiteY12" fmla="*/ 780 h 2721551"/>
                  <a:gd name="connsiteX13" fmla="*/ 813538 w 1002965"/>
                  <a:gd name="connsiteY13" fmla="*/ 80724 h 2721551"/>
                  <a:gd name="connsiteX14" fmla="*/ 867055 w 1002965"/>
                  <a:gd name="connsiteY14" fmla="*/ 187096 h 2721551"/>
                  <a:gd name="connsiteX15" fmla="*/ 886876 w 1002965"/>
                  <a:gd name="connsiteY15" fmla="*/ 218809 h 2721551"/>
                  <a:gd name="connsiteX16" fmla="*/ 886876 w 1002965"/>
                  <a:gd name="connsiteY16" fmla="*/ 590780 h 2721551"/>
                  <a:gd name="connsiteX17" fmla="*/ 857144 w 1002965"/>
                  <a:gd name="connsiteY17" fmla="*/ 619850 h 2721551"/>
                  <a:gd name="connsiteX18" fmla="*/ 123114 w 1002965"/>
                  <a:gd name="connsiteY18" fmla="*/ 617208 h 2721551"/>
                  <a:gd name="connsiteX19" fmla="*/ 88758 w 1002965"/>
                  <a:gd name="connsiteY19" fmla="*/ 650242 h 2721551"/>
                  <a:gd name="connsiteX20" fmla="*/ 89418 w 1002965"/>
                  <a:gd name="connsiteY20" fmla="*/ 2329726 h 2721551"/>
                  <a:gd name="connsiteX21" fmla="*/ 89418 w 1002965"/>
                  <a:gd name="connsiteY21" fmla="*/ 2353511 h 2721551"/>
                  <a:gd name="connsiteX22" fmla="*/ 72240 w 1002965"/>
                  <a:gd name="connsiteY22" fmla="*/ 2370689 h 2721551"/>
                  <a:gd name="connsiteX23" fmla="*/ 5510 w 1002965"/>
                  <a:gd name="connsiteY23" fmla="*/ 2372671 h 2721551"/>
                  <a:gd name="connsiteX24" fmla="*/ 6171 w 1002965"/>
                  <a:gd name="connsiteY24" fmla="*/ 2388527 h 2721551"/>
                  <a:gd name="connsiteX25" fmla="*/ 225 w 1002965"/>
                  <a:gd name="connsiteY25" fmla="*/ 2687822 h 2721551"/>
                  <a:gd name="connsiteX26" fmla="*/ 34581 w 1002965"/>
                  <a:gd name="connsiteY26" fmla="*/ 2721517 h 2721551"/>
                  <a:gd name="connsiteX27" fmla="*/ 172666 w 1002965"/>
                  <a:gd name="connsiteY27" fmla="*/ 2721517 h 272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2965" h="2721551">
                    <a:moveTo>
                      <a:pt x="172666" y="2721517"/>
                    </a:moveTo>
                    <a:cubicBezTo>
                      <a:pt x="215611" y="2721517"/>
                      <a:pt x="215611" y="2720856"/>
                      <a:pt x="216272" y="2678572"/>
                    </a:cubicBezTo>
                    <a:cubicBezTo>
                      <a:pt x="217593" y="2576825"/>
                      <a:pt x="205040" y="2475739"/>
                      <a:pt x="210986" y="2373992"/>
                    </a:cubicBezTo>
                    <a:cubicBezTo>
                      <a:pt x="207683" y="2373331"/>
                      <a:pt x="204379" y="2371349"/>
                      <a:pt x="201076" y="2371349"/>
                    </a:cubicBezTo>
                    <a:cubicBezTo>
                      <a:pt x="163416" y="2368707"/>
                      <a:pt x="163416" y="2369367"/>
                      <a:pt x="163416" y="2332368"/>
                    </a:cubicBezTo>
                    <a:cubicBezTo>
                      <a:pt x="163416" y="1791921"/>
                      <a:pt x="163416" y="1252134"/>
                      <a:pt x="163416" y="711687"/>
                    </a:cubicBezTo>
                    <a:cubicBezTo>
                      <a:pt x="163416" y="669402"/>
                      <a:pt x="157470" y="674027"/>
                      <a:pt x="199754" y="674027"/>
                    </a:cubicBezTo>
                    <a:cubicBezTo>
                      <a:pt x="436282" y="674027"/>
                      <a:pt x="672811" y="674688"/>
                      <a:pt x="909339" y="674688"/>
                    </a:cubicBezTo>
                    <a:cubicBezTo>
                      <a:pt x="943695" y="674688"/>
                      <a:pt x="943695" y="674688"/>
                      <a:pt x="943035" y="639671"/>
                    </a:cubicBezTo>
                    <a:cubicBezTo>
                      <a:pt x="942374" y="500265"/>
                      <a:pt x="942374" y="360858"/>
                      <a:pt x="941053" y="222113"/>
                    </a:cubicBezTo>
                    <a:cubicBezTo>
                      <a:pt x="941053" y="201631"/>
                      <a:pt x="945017" y="188417"/>
                      <a:pt x="964177" y="176525"/>
                    </a:cubicBezTo>
                    <a:cubicBezTo>
                      <a:pt x="1000515" y="153401"/>
                      <a:pt x="1012407" y="102527"/>
                      <a:pt x="995229" y="58921"/>
                    </a:cubicBezTo>
                    <a:cubicBezTo>
                      <a:pt x="979373" y="17298"/>
                      <a:pt x="941713" y="-4505"/>
                      <a:pt x="894804" y="780"/>
                    </a:cubicBezTo>
                    <a:cubicBezTo>
                      <a:pt x="851859" y="5405"/>
                      <a:pt x="822128" y="34476"/>
                      <a:pt x="813538" y="80724"/>
                    </a:cubicBezTo>
                    <a:cubicBezTo>
                      <a:pt x="805610" y="125651"/>
                      <a:pt x="826752" y="169918"/>
                      <a:pt x="867055" y="187096"/>
                    </a:cubicBezTo>
                    <a:cubicBezTo>
                      <a:pt x="883572" y="193703"/>
                      <a:pt x="886876" y="202292"/>
                      <a:pt x="886876" y="218809"/>
                    </a:cubicBezTo>
                    <a:cubicBezTo>
                      <a:pt x="886215" y="343020"/>
                      <a:pt x="885554" y="467230"/>
                      <a:pt x="886876" y="590780"/>
                    </a:cubicBezTo>
                    <a:cubicBezTo>
                      <a:pt x="886876" y="615226"/>
                      <a:pt x="880269" y="620511"/>
                      <a:pt x="857144" y="619850"/>
                    </a:cubicBezTo>
                    <a:cubicBezTo>
                      <a:pt x="612688" y="618529"/>
                      <a:pt x="368231" y="619190"/>
                      <a:pt x="123114" y="617208"/>
                    </a:cubicBezTo>
                    <a:cubicBezTo>
                      <a:pt x="97347" y="617208"/>
                      <a:pt x="88758" y="621832"/>
                      <a:pt x="88758" y="650242"/>
                    </a:cubicBezTo>
                    <a:cubicBezTo>
                      <a:pt x="90079" y="1209850"/>
                      <a:pt x="89418" y="1770118"/>
                      <a:pt x="89418" y="2329726"/>
                    </a:cubicBezTo>
                    <a:cubicBezTo>
                      <a:pt x="89418" y="2337654"/>
                      <a:pt x="88758" y="2345582"/>
                      <a:pt x="89418" y="2353511"/>
                    </a:cubicBezTo>
                    <a:cubicBezTo>
                      <a:pt x="90079" y="2366064"/>
                      <a:pt x="85454" y="2370689"/>
                      <a:pt x="72240" y="2370689"/>
                    </a:cubicBezTo>
                    <a:cubicBezTo>
                      <a:pt x="49777" y="2370689"/>
                      <a:pt x="27974" y="2367385"/>
                      <a:pt x="5510" y="2372671"/>
                    </a:cubicBezTo>
                    <a:cubicBezTo>
                      <a:pt x="5510" y="2377956"/>
                      <a:pt x="6171" y="2383242"/>
                      <a:pt x="6171" y="2388527"/>
                    </a:cubicBezTo>
                    <a:cubicBezTo>
                      <a:pt x="10135" y="2488292"/>
                      <a:pt x="-1757" y="2588057"/>
                      <a:pt x="225" y="2687822"/>
                    </a:cubicBezTo>
                    <a:cubicBezTo>
                      <a:pt x="885" y="2713589"/>
                      <a:pt x="8814" y="2722178"/>
                      <a:pt x="34581" y="2721517"/>
                    </a:cubicBezTo>
                    <a:cubicBezTo>
                      <a:pt x="81490" y="2720195"/>
                      <a:pt x="127078" y="2721517"/>
                      <a:pt x="172666" y="2721517"/>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5" name="Freeform: Shape 46">
                <a:extLst>
                  <a:ext uri="{FF2B5EF4-FFF2-40B4-BE49-F238E27FC236}">
                    <a16:creationId xmlns:a16="http://schemas.microsoft.com/office/drawing/2014/main" id="{C4BFAA1B-0460-AB31-2167-DC9E59E42668}"/>
                  </a:ext>
                </a:extLst>
              </p:cNvPr>
              <p:cNvSpPr/>
              <p:nvPr/>
            </p:nvSpPr>
            <p:spPr>
              <a:xfrm>
                <a:off x="4759365" y="4189423"/>
                <a:ext cx="965361" cy="2451243"/>
              </a:xfrm>
              <a:custGeom>
                <a:avLst/>
                <a:gdLst>
                  <a:gd name="connsiteX0" fmla="*/ 846399 w 965361"/>
                  <a:gd name="connsiteY0" fmla="*/ 2292642 h 2451243"/>
                  <a:gd name="connsiteX1" fmla="*/ 845739 w 965361"/>
                  <a:gd name="connsiteY1" fmla="*/ 395791 h 2451243"/>
                  <a:gd name="connsiteX2" fmla="*/ 845739 w 965361"/>
                  <a:gd name="connsiteY2" fmla="*/ 368702 h 2451243"/>
                  <a:gd name="connsiteX3" fmla="*/ 862917 w 965361"/>
                  <a:gd name="connsiteY3" fmla="*/ 351524 h 2451243"/>
                  <a:gd name="connsiteX4" fmla="*/ 937575 w 965361"/>
                  <a:gd name="connsiteY4" fmla="*/ 352185 h 2451243"/>
                  <a:gd name="connsiteX5" fmla="*/ 963342 w 965361"/>
                  <a:gd name="connsiteY5" fmla="*/ 327078 h 2451243"/>
                  <a:gd name="connsiteX6" fmla="*/ 965324 w 965361"/>
                  <a:gd name="connsiteY6" fmla="*/ 177101 h 2451243"/>
                  <a:gd name="connsiteX7" fmla="*/ 965324 w 965361"/>
                  <a:gd name="connsiteY7" fmla="*/ 35052 h 2451243"/>
                  <a:gd name="connsiteX8" fmla="*/ 931629 w 965361"/>
                  <a:gd name="connsiteY8" fmla="*/ 35 h 2451243"/>
                  <a:gd name="connsiteX9" fmla="*/ 784294 w 965361"/>
                  <a:gd name="connsiteY9" fmla="*/ 35 h 2451243"/>
                  <a:gd name="connsiteX10" fmla="*/ 751260 w 965361"/>
                  <a:gd name="connsiteY10" fmla="*/ 32409 h 2451243"/>
                  <a:gd name="connsiteX11" fmla="*/ 751260 w 965361"/>
                  <a:gd name="connsiteY11" fmla="*/ 177101 h 2451243"/>
                  <a:gd name="connsiteX12" fmla="*/ 753242 w 965361"/>
                  <a:gd name="connsiteY12" fmla="*/ 327078 h 2451243"/>
                  <a:gd name="connsiteX13" fmla="*/ 757866 w 965361"/>
                  <a:gd name="connsiteY13" fmla="*/ 348882 h 2451243"/>
                  <a:gd name="connsiteX14" fmla="*/ 773063 w 965361"/>
                  <a:gd name="connsiteY14" fmla="*/ 382577 h 2451243"/>
                  <a:gd name="connsiteX15" fmla="*/ 773063 w 965361"/>
                  <a:gd name="connsiteY15" fmla="*/ 2268197 h 2451243"/>
                  <a:gd name="connsiteX16" fmla="*/ 720207 w 965361"/>
                  <a:gd name="connsiteY16" fmla="*/ 2321713 h 2451243"/>
                  <a:gd name="connsiteX17" fmla="*/ 208830 w 965361"/>
                  <a:gd name="connsiteY17" fmla="*/ 2322373 h 2451243"/>
                  <a:gd name="connsiteX18" fmla="*/ 175795 w 965361"/>
                  <a:gd name="connsiteY18" fmla="*/ 2303213 h 2451243"/>
                  <a:gd name="connsiteX19" fmla="*/ 65460 w 965361"/>
                  <a:gd name="connsiteY19" fmla="*/ 2259607 h 2451243"/>
                  <a:gd name="connsiteX20" fmla="*/ 51 w 965361"/>
                  <a:gd name="connsiteY20" fmla="*/ 2358712 h 2451243"/>
                  <a:gd name="connsiteX21" fmla="*/ 70084 w 965361"/>
                  <a:gd name="connsiteY21" fmla="*/ 2448566 h 2451243"/>
                  <a:gd name="connsiteX22" fmla="*/ 177117 w 965361"/>
                  <a:gd name="connsiteY22" fmla="*/ 2399014 h 2451243"/>
                  <a:gd name="connsiteX23" fmla="*/ 212794 w 965361"/>
                  <a:gd name="connsiteY23" fmla="*/ 2376550 h 2451243"/>
                  <a:gd name="connsiteX24" fmla="*/ 703029 w 965361"/>
                  <a:gd name="connsiteY24" fmla="*/ 2377872 h 2451243"/>
                  <a:gd name="connsiteX25" fmla="*/ 821293 w 965361"/>
                  <a:gd name="connsiteY25" fmla="*/ 2340873 h 2451243"/>
                  <a:gd name="connsiteX26" fmla="*/ 846399 w 965361"/>
                  <a:gd name="connsiteY26" fmla="*/ 2292642 h 245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5361" h="2451243">
                    <a:moveTo>
                      <a:pt x="846399" y="2292642"/>
                    </a:moveTo>
                    <a:cubicBezTo>
                      <a:pt x="845739" y="1660359"/>
                      <a:pt x="845739" y="1028075"/>
                      <a:pt x="845739" y="395791"/>
                    </a:cubicBezTo>
                    <a:cubicBezTo>
                      <a:pt x="845739" y="386541"/>
                      <a:pt x="846399" y="377952"/>
                      <a:pt x="845739" y="368702"/>
                    </a:cubicBezTo>
                    <a:cubicBezTo>
                      <a:pt x="845078" y="356149"/>
                      <a:pt x="850364" y="351524"/>
                      <a:pt x="862917" y="351524"/>
                    </a:cubicBezTo>
                    <a:cubicBezTo>
                      <a:pt x="888023" y="352185"/>
                      <a:pt x="913129" y="350203"/>
                      <a:pt x="937575" y="352185"/>
                    </a:cubicBezTo>
                    <a:cubicBezTo>
                      <a:pt x="957396" y="353506"/>
                      <a:pt x="964003" y="347560"/>
                      <a:pt x="963342" y="327078"/>
                    </a:cubicBezTo>
                    <a:cubicBezTo>
                      <a:pt x="963342" y="276866"/>
                      <a:pt x="960039" y="227314"/>
                      <a:pt x="965324" y="177101"/>
                    </a:cubicBezTo>
                    <a:cubicBezTo>
                      <a:pt x="965324" y="129531"/>
                      <a:pt x="964003" y="82622"/>
                      <a:pt x="965324" y="35052"/>
                    </a:cubicBezTo>
                    <a:cubicBezTo>
                      <a:pt x="965985" y="9945"/>
                      <a:pt x="958057" y="-625"/>
                      <a:pt x="931629" y="35"/>
                    </a:cubicBezTo>
                    <a:cubicBezTo>
                      <a:pt x="882738" y="1357"/>
                      <a:pt x="833185" y="1357"/>
                      <a:pt x="784294" y="35"/>
                    </a:cubicBezTo>
                    <a:cubicBezTo>
                      <a:pt x="760509" y="-625"/>
                      <a:pt x="750599" y="7963"/>
                      <a:pt x="751260" y="32409"/>
                    </a:cubicBezTo>
                    <a:cubicBezTo>
                      <a:pt x="752581" y="80640"/>
                      <a:pt x="751260" y="128870"/>
                      <a:pt x="751260" y="177101"/>
                    </a:cubicBezTo>
                    <a:cubicBezTo>
                      <a:pt x="751920" y="227314"/>
                      <a:pt x="751920" y="276866"/>
                      <a:pt x="753242" y="327078"/>
                    </a:cubicBezTo>
                    <a:cubicBezTo>
                      <a:pt x="753242" y="335007"/>
                      <a:pt x="749278" y="346899"/>
                      <a:pt x="757866" y="348882"/>
                    </a:cubicBezTo>
                    <a:cubicBezTo>
                      <a:pt x="779669" y="354167"/>
                      <a:pt x="773063" y="370024"/>
                      <a:pt x="773063" y="382577"/>
                    </a:cubicBezTo>
                    <a:cubicBezTo>
                      <a:pt x="773063" y="1010896"/>
                      <a:pt x="773063" y="1639877"/>
                      <a:pt x="773063" y="2268197"/>
                    </a:cubicBezTo>
                    <a:cubicBezTo>
                      <a:pt x="773063" y="2305195"/>
                      <a:pt x="757206" y="2321713"/>
                      <a:pt x="720207" y="2321713"/>
                    </a:cubicBezTo>
                    <a:cubicBezTo>
                      <a:pt x="549748" y="2321713"/>
                      <a:pt x="379289" y="2321713"/>
                      <a:pt x="208830" y="2322373"/>
                    </a:cubicBezTo>
                    <a:cubicBezTo>
                      <a:pt x="192313" y="2322373"/>
                      <a:pt x="183724" y="2318409"/>
                      <a:pt x="175795" y="2303213"/>
                    </a:cubicBezTo>
                    <a:cubicBezTo>
                      <a:pt x="155314" y="2263572"/>
                      <a:pt x="109726" y="2246394"/>
                      <a:pt x="65460" y="2259607"/>
                    </a:cubicBezTo>
                    <a:cubicBezTo>
                      <a:pt x="23175" y="2272161"/>
                      <a:pt x="-1271" y="2309159"/>
                      <a:pt x="51" y="2358712"/>
                    </a:cubicBezTo>
                    <a:cubicBezTo>
                      <a:pt x="1372" y="2404300"/>
                      <a:pt x="29782" y="2439977"/>
                      <a:pt x="70084" y="2448566"/>
                    </a:cubicBezTo>
                    <a:cubicBezTo>
                      <a:pt x="117654" y="2458476"/>
                      <a:pt x="159939" y="2440638"/>
                      <a:pt x="177117" y="2399014"/>
                    </a:cubicBezTo>
                    <a:cubicBezTo>
                      <a:pt x="185045" y="2379854"/>
                      <a:pt x="195616" y="2376550"/>
                      <a:pt x="212794" y="2376550"/>
                    </a:cubicBezTo>
                    <a:cubicBezTo>
                      <a:pt x="375986" y="2377211"/>
                      <a:pt x="539838" y="2375229"/>
                      <a:pt x="703029" y="2377872"/>
                    </a:cubicBezTo>
                    <a:cubicBezTo>
                      <a:pt x="747956" y="2378532"/>
                      <a:pt x="785616" y="2370604"/>
                      <a:pt x="821293" y="2340873"/>
                    </a:cubicBezTo>
                    <a:cubicBezTo>
                      <a:pt x="838471" y="2326998"/>
                      <a:pt x="846399" y="2314445"/>
                      <a:pt x="846399" y="2292642"/>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6" name="Freeform: Shape 47">
                <a:extLst>
                  <a:ext uri="{FF2B5EF4-FFF2-40B4-BE49-F238E27FC236}">
                    <a16:creationId xmlns:a16="http://schemas.microsoft.com/office/drawing/2014/main" id="{3554CE05-265D-CB16-1592-88EEA1AB0306}"/>
                  </a:ext>
                </a:extLst>
              </p:cNvPr>
              <p:cNvSpPr/>
              <p:nvPr/>
            </p:nvSpPr>
            <p:spPr>
              <a:xfrm>
                <a:off x="6680486" y="94"/>
                <a:ext cx="240102" cy="2819084"/>
              </a:xfrm>
              <a:custGeom>
                <a:avLst/>
                <a:gdLst>
                  <a:gd name="connsiteX0" fmla="*/ 208346 w 240102"/>
                  <a:gd name="connsiteY0" fmla="*/ 2818424 h 2819084"/>
                  <a:gd name="connsiteX1" fmla="*/ 240059 w 240102"/>
                  <a:gd name="connsiteY1" fmla="*/ 2785390 h 2819084"/>
                  <a:gd name="connsiteX2" fmla="*/ 240059 w 240102"/>
                  <a:gd name="connsiteY2" fmla="*/ 2641358 h 2819084"/>
                  <a:gd name="connsiteX3" fmla="*/ 240059 w 240102"/>
                  <a:gd name="connsiteY3" fmla="*/ 2518470 h 2819084"/>
                  <a:gd name="connsiteX4" fmla="*/ 189846 w 240102"/>
                  <a:gd name="connsiteY4" fmla="*/ 2468917 h 2819084"/>
                  <a:gd name="connsiteX5" fmla="*/ 156151 w 240102"/>
                  <a:gd name="connsiteY5" fmla="*/ 2435222 h 2819084"/>
                  <a:gd name="connsiteX6" fmla="*/ 156812 w 240102"/>
                  <a:gd name="connsiteY6" fmla="*/ 215291 h 2819084"/>
                  <a:gd name="connsiteX7" fmla="*/ 173990 w 240102"/>
                  <a:gd name="connsiteY7" fmla="*/ 153186 h 2819084"/>
                  <a:gd name="connsiteX8" fmla="*/ 141616 w 240102"/>
                  <a:gd name="connsiteY8" fmla="*/ 11137 h 2819084"/>
                  <a:gd name="connsiteX9" fmla="*/ 8816 w 240102"/>
                  <a:gd name="connsiteY9" fmla="*/ 56725 h 2819084"/>
                  <a:gd name="connsiteX10" fmla="*/ 68940 w 240102"/>
                  <a:gd name="connsiteY10" fmla="*/ 192167 h 2819084"/>
                  <a:gd name="connsiteX11" fmla="*/ 84135 w 240102"/>
                  <a:gd name="connsiteY11" fmla="*/ 222559 h 2819084"/>
                  <a:gd name="connsiteX12" fmla="*/ 84796 w 240102"/>
                  <a:gd name="connsiteY12" fmla="*/ 2437204 h 2819084"/>
                  <a:gd name="connsiteX13" fmla="*/ 53743 w 240102"/>
                  <a:gd name="connsiteY13" fmla="*/ 2467596 h 2819084"/>
                  <a:gd name="connsiteX14" fmla="*/ 29958 w 240102"/>
                  <a:gd name="connsiteY14" fmla="*/ 2491381 h 2819084"/>
                  <a:gd name="connsiteX15" fmla="*/ 30619 w 240102"/>
                  <a:gd name="connsiteY15" fmla="*/ 2641358 h 2819084"/>
                  <a:gd name="connsiteX16" fmla="*/ 30619 w 240102"/>
                  <a:gd name="connsiteY16" fmla="*/ 2788032 h 2819084"/>
                  <a:gd name="connsiteX17" fmla="*/ 61672 w 240102"/>
                  <a:gd name="connsiteY17" fmla="*/ 2819085 h 2819084"/>
                  <a:gd name="connsiteX18" fmla="*/ 208346 w 240102"/>
                  <a:gd name="connsiteY18" fmla="*/ 2818424 h 281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02" h="2819084">
                    <a:moveTo>
                      <a:pt x="208346" y="2818424"/>
                    </a:moveTo>
                    <a:cubicBezTo>
                      <a:pt x="234113" y="2819085"/>
                      <a:pt x="240720" y="2808514"/>
                      <a:pt x="240059" y="2785390"/>
                    </a:cubicBezTo>
                    <a:cubicBezTo>
                      <a:pt x="238737" y="2737159"/>
                      <a:pt x="240059" y="2689589"/>
                      <a:pt x="240059" y="2641358"/>
                    </a:cubicBezTo>
                    <a:cubicBezTo>
                      <a:pt x="240059" y="2600395"/>
                      <a:pt x="240059" y="2559432"/>
                      <a:pt x="240059" y="2518470"/>
                    </a:cubicBezTo>
                    <a:cubicBezTo>
                      <a:pt x="240059" y="2468257"/>
                      <a:pt x="240059" y="2466275"/>
                      <a:pt x="189846" y="2468917"/>
                    </a:cubicBezTo>
                    <a:cubicBezTo>
                      <a:pt x="162758" y="2470239"/>
                      <a:pt x="156151" y="2462971"/>
                      <a:pt x="156151" y="2435222"/>
                    </a:cubicBezTo>
                    <a:cubicBezTo>
                      <a:pt x="156812" y="1695245"/>
                      <a:pt x="156812" y="955268"/>
                      <a:pt x="156812" y="215291"/>
                    </a:cubicBezTo>
                    <a:cubicBezTo>
                      <a:pt x="156812" y="192828"/>
                      <a:pt x="159454" y="173668"/>
                      <a:pt x="173990" y="153186"/>
                    </a:cubicBezTo>
                    <a:cubicBezTo>
                      <a:pt x="207685" y="106277"/>
                      <a:pt x="189185" y="35583"/>
                      <a:pt x="141616" y="11137"/>
                    </a:cubicBezTo>
                    <a:cubicBezTo>
                      <a:pt x="90742" y="-14630"/>
                      <a:pt x="29958" y="5851"/>
                      <a:pt x="8816" y="56725"/>
                    </a:cubicBezTo>
                    <a:cubicBezTo>
                      <a:pt x="-14969" y="113544"/>
                      <a:pt x="10798" y="174989"/>
                      <a:pt x="68940" y="192167"/>
                    </a:cubicBezTo>
                    <a:cubicBezTo>
                      <a:pt x="89421" y="198113"/>
                      <a:pt x="84135" y="210666"/>
                      <a:pt x="84135" y="222559"/>
                    </a:cubicBezTo>
                    <a:cubicBezTo>
                      <a:pt x="84135" y="960554"/>
                      <a:pt x="84135" y="1698549"/>
                      <a:pt x="84796" y="2437204"/>
                    </a:cubicBezTo>
                    <a:cubicBezTo>
                      <a:pt x="84796" y="2461650"/>
                      <a:pt x="78189" y="2471560"/>
                      <a:pt x="53743" y="2467596"/>
                    </a:cubicBezTo>
                    <a:cubicBezTo>
                      <a:pt x="35244" y="2464953"/>
                      <a:pt x="29298" y="2472221"/>
                      <a:pt x="29958" y="2491381"/>
                    </a:cubicBezTo>
                    <a:cubicBezTo>
                      <a:pt x="31280" y="2541594"/>
                      <a:pt x="30619" y="2591146"/>
                      <a:pt x="30619" y="2641358"/>
                    </a:cubicBezTo>
                    <a:cubicBezTo>
                      <a:pt x="30619" y="2690250"/>
                      <a:pt x="31940" y="2739141"/>
                      <a:pt x="30619" y="2788032"/>
                    </a:cubicBezTo>
                    <a:cubicBezTo>
                      <a:pt x="29958" y="2811817"/>
                      <a:pt x="39208" y="2819085"/>
                      <a:pt x="61672" y="2819085"/>
                    </a:cubicBezTo>
                    <a:cubicBezTo>
                      <a:pt x="110563" y="2817103"/>
                      <a:pt x="159454" y="2817103"/>
                      <a:pt x="208346" y="2818424"/>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7" name="Freeform: Shape 48">
                <a:extLst>
                  <a:ext uri="{FF2B5EF4-FFF2-40B4-BE49-F238E27FC236}">
                    <a16:creationId xmlns:a16="http://schemas.microsoft.com/office/drawing/2014/main" id="{5D466E3D-1CC5-A358-418A-1AE1DC70501F}"/>
                  </a:ext>
                </a:extLst>
              </p:cNvPr>
              <p:cNvSpPr/>
              <p:nvPr/>
            </p:nvSpPr>
            <p:spPr>
              <a:xfrm>
                <a:off x="7550148" y="1375059"/>
                <a:ext cx="1347294" cy="1442833"/>
              </a:xfrm>
              <a:custGeom>
                <a:avLst/>
                <a:gdLst>
                  <a:gd name="connsiteX0" fmla="*/ 136802 w 1347294"/>
                  <a:gd name="connsiteY0" fmla="*/ 78466 h 1442833"/>
                  <a:gd name="connsiteX1" fmla="*/ 138123 w 1347294"/>
                  <a:gd name="connsiteY1" fmla="*/ 512542 h 1442833"/>
                  <a:gd name="connsiteX2" fmla="*/ 138784 w 1347294"/>
                  <a:gd name="connsiteY2" fmla="*/ 1066864 h 1442833"/>
                  <a:gd name="connsiteX3" fmla="*/ 113677 w 1347294"/>
                  <a:gd name="connsiteY3" fmla="*/ 1092631 h 1442833"/>
                  <a:gd name="connsiteX4" fmla="*/ 25145 w 1347294"/>
                  <a:gd name="connsiteY4" fmla="*/ 1091970 h 1442833"/>
                  <a:gd name="connsiteX5" fmla="*/ 38 w 1347294"/>
                  <a:gd name="connsiteY5" fmla="*/ 1115094 h 1442833"/>
                  <a:gd name="connsiteX6" fmla="*/ 699 w 1347294"/>
                  <a:gd name="connsiteY6" fmla="*/ 1265072 h 1442833"/>
                  <a:gd name="connsiteX7" fmla="*/ 699 w 1347294"/>
                  <a:gd name="connsiteY7" fmla="*/ 1414389 h 1442833"/>
                  <a:gd name="connsiteX8" fmla="*/ 29109 w 1347294"/>
                  <a:gd name="connsiteY8" fmla="*/ 1442799 h 1442833"/>
                  <a:gd name="connsiteX9" fmla="*/ 181068 w 1347294"/>
                  <a:gd name="connsiteY9" fmla="*/ 1442799 h 1442833"/>
                  <a:gd name="connsiteX10" fmla="*/ 210139 w 1347294"/>
                  <a:gd name="connsiteY10" fmla="*/ 1412407 h 1442833"/>
                  <a:gd name="connsiteX11" fmla="*/ 210139 w 1347294"/>
                  <a:gd name="connsiteY11" fmla="*/ 1265733 h 1442833"/>
                  <a:gd name="connsiteX12" fmla="*/ 209478 w 1347294"/>
                  <a:gd name="connsiteY12" fmla="*/ 1113112 h 1442833"/>
                  <a:gd name="connsiteX13" fmla="*/ 205514 w 1347294"/>
                  <a:gd name="connsiteY13" fmla="*/ 1093952 h 1442833"/>
                  <a:gd name="connsiteX14" fmla="*/ 191639 w 1347294"/>
                  <a:gd name="connsiteY14" fmla="*/ 1064221 h 1442833"/>
                  <a:gd name="connsiteX15" fmla="*/ 190979 w 1347294"/>
                  <a:gd name="connsiteY15" fmla="*/ 148500 h 1442833"/>
                  <a:gd name="connsiteX16" fmla="*/ 220049 w 1347294"/>
                  <a:gd name="connsiteY16" fmla="*/ 118768 h 1442833"/>
                  <a:gd name="connsiteX17" fmla="*/ 1133128 w 1347294"/>
                  <a:gd name="connsiteY17" fmla="*/ 118768 h 1442833"/>
                  <a:gd name="connsiteX18" fmla="*/ 1166162 w 1347294"/>
                  <a:gd name="connsiteY18" fmla="*/ 139911 h 1442833"/>
                  <a:gd name="connsiteX19" fmla="*/ 1267909 w 1347294"/>
                  <a:gd name="connsiteY19" fmla="*/ 194748 h 1442833"/>
                  <a:gd name="connsiteX20" fmla="*/ 1345211 w 1347294"/>
                  <a:gd name="connsiteY20" fmla="*/ 120090 h 1442833"/>
                  <a:gd name="connsiteX21" fmla="*/ 1299623 w 1347294"/>
                  <a:gd name="connsiteY21" fmla="*/ 11736 h 1442833"/>
                  <a:gd name="connsiteX22" fmla="*/ 1185983 w 1347294"/>
                  <a:gd name="connsiteY22" fmla="*/ 27593 h 1442833"/>
                  <a:gd name="connsiteX23" fmla="*/ 1142378 w 1347294"/>
                  <a:gd name="connsiteY23" fmla="*/ 45431 h 1442833"/>
                  <a:gd name="connsiteX24" fmla="*/ 170497 w 1347294"/>
                  <a:gd name="connsiteY24" fmla="*/ 44110 h 1442833"/>
                  <a:gd name="connsiteX25" fmla="*/ 136802 w 1347294"/>
                  <a:gd name="connsiteY25" fmla="*/ 78466 h 144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47294" h="1442833">
                    <a:moveTo>
                      <a:pt x="136802" y="78466"/>
                    </a:moveTo>
                    <a:cubicBezTo>
                      <a:pt x="138784" y="223158"/>
                      <a:pt x="138123" y="367850"/>
                      <a:pt x="138123" y="512542"/>
                    </a:cubicBezTo>
                    <a:cubicBezTo>
                      <a:pt x="138123" y="697536"/>
                      <a:pt x="138123" y="881870"/>
                      <a:pt x="138784" y="1066864"/>
                    </a:cubicBezTo>
                    <a:cubicBezTo>
                      <a:pt x="138784" y="1086024"/>
                      <a:pt x="134820" y="1093952"/>
                      <a:pt x="113677" y="1092631"/>
                    </a:cubicBezTo>
                    <a:cubicBezTo>
                      <a:pt x="84607" y="1090649"/>
                      <a:pt x="54876" y="1093292"/>
                      <a:pt x="25145" y="1091970"/>
                    </a:cubicBezTo>
                    <a:cubicBezTo>
                      <a:pt x="7306" y="1091309"/>
                      <a:pt x="-623" y="1095274"/>
                      <a:pt x="38" y="1115094"/>
                    </a:cubicBezTo>
                    <a:cubicBezTo>
                      <a:pt x="1359" y="1165307"/>
                      <a:pt x="699" y="1214859"/>
                      <a:pt x="699" y="1265072"/>
                    </a:cubicBezTo>
                    <a:cubicBezTo>
                      <a:pt x="699" y="1314624"/>
                      <a:pt x="1359" y="1364837"/>
                      <a:pt x="699" y="1414389"/>
                    </a:cubicBezTo>
                    <a:cubicBezTo>
                      <a:pt x="699" y="1434870"/>
                      <a:pt x="7966" y="1443459"/>
                      <a:pt x="29109" y="1442799"/>
                    </a:cubicBezTo>
                    <a:cubicBezTo>
                      <a:pt x="79982" y="1442138"/>
                      <a:pt x="130856" y="1442138"/>
                      <a:pt x="181068" y="1442799"/>
                    </a:cubicBezTo>
                    <a:cubicBezTo>
                      <a:pt x="203532" y="1443459"/>
                      <a:pt x="210799" y="1434210"/>
                      <a:pt x="210139" y="1412407"/>
                    </a:cubicBezTo>
                    <a:cubicBezTo>
                      <a:pt x="209478" y="1363515"/>
                      <a:pt x="210139" y="1314624"/>
                      <a:pt x="210139" y="1265733"/>
                    </a:cubicBezTo>
                    <a:cubicBezTo>
                      <a:pt x="210139" y="1214859"/>
                      <a:pt x="210139" y="1163986"/>
                      <a:pt x="209478" y="1113112"/>
                    </a:cubicBezTo>
                    <a:cubicBezTo>
                      <a:pt x="209478" y="1106506"/>
                      <a:pt x="213442" y="1095274"/>
                      <a:pt x="205514" y="1093952"/>
                    </a:cubicBezTo>
                    <a:cubicBezTo>
                      <a:pt x="186354" y="1089327"/>
                      <a:pt x="191639" y="1075453"/>
                      <a:pt x="191639" y="1064221"/>
                    </a:cubicBezTo>
                    <a:cubicBezTo>
                      <a:pt x="191639" y="758981"/>
                      <a:pt x="191639" y="453740"/>
                      <a:pt x="190979" y="148500"/>
                    </a:cubicBezTo>
                    <a:cubicBezTo>
                      <a:pt x="190979" y="125375"/>
                      <a:pt x="195604" y="118768"/>
                      <a:pt x="220049" y="118768"/>
                    </a:cubicBezTo>
                    <a:cubicBezTo>
                      <a:pt x="524629" y="119429"/>
                      <a:pt x="829209" y="119429"/>
                      <a:pt x="1133128" y="118768"/>
                    </a:cubicBezTo>
                    <a:cubicBezTo>
                      <a:pt x="1150306" y="118768"/>
                      <a:pt x="1159555" y="122072"/>
                      <a:pt x="1166162" y="139911"/>
                    </a:cubicBezTo>
                    <a:cubicBezTo>
                      <a:pt x="1182019" y="182195"/>
                      <a:pt x="1219679" y="200694"/>
                      <a:pt x="1267909" y="194748"/>
                    </a:cubicBezTo>
                    <a:cubicBezTo>
                      <a:pt x="1306890" y="190123"/>
                      <a:pt x="1337282" y="161053"/>
                      <a:pt x="1345211" y="120090"/>
                    </a:cubicBezTo>
                    <a:cubicBezTo>
                      <a:pt x="1353799" y="74502"/>
                      <a:pt x="1335300" y="31557"/>
                      <a:pt x="1299623" y="11736"/>
                    </a:cubicBezTo>
                    <a:cubicBezTo>
                      <a:pt x="1262624" y="-8085"/>
                      <a:pt x="1212411" y="-2799"/>
                      <a:pt x="1185983" y="27593"/>
                    </a:cubicBezTo>
                    <a:cubicBezTo>
                      <a:pt x="1173430" y="42128"/>
                      <a:pt x="1160216" y="45431"/>
                      <a:pt x="1142378" y="45431"/>
                    </a:cubicBezTo>
                    <a:cubicBezTo>
                      <a:pt x="818638" y="44771"/>
                      <a:pt x="494237" y="45431"/>
                      <a:pt x="170497" y="44110"/>
                    </a:cubicBezTo>
                    <a:cubicBezTo>
                      <a:pt x="146052" y="46092"/>
                      <a:pt x="136141" y="49396"/>
                      <a:pt x="136802" y="78466"/>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8" name="Freeform: Shape 49">
                <a:extLst>
                  <a:ext uri="{FF2B5EF4-FFF2-40B4-BE49-F238E27FC236}">
                    <a16:creationId xmlns:a16="http://schemas.microsoft.com/office/drawing/2014/main" id="{D8AAD40E-A151-586B-BF37-6B03AD7B8052}"/>
                  </a:ext>
                </a:extLst>
              </p:cNvPr>
              <p:cNvSpPr/>
              <p:nvPr/>
            </p:nvSpPr>
            <p:spPr>
              <a:xfrm>
                <a:off x="5247977" y="706226"/>
                <a:ext cx="832880" cy="2112990"/>
              </a:xfrm>
              <a:custGeom>
                <a:avLst/>
                <a:gdLst>
                  <a:gd name="connsiteX0" fmla="*/ 67744 w 832880"/>
                  <a:gd name="connsiteY0" fmla="*/ 190334 h 2112990"/>
                  <a:gd name="connsiteX1" fmla="*/ 85582 w 832880"/>
                  <a:gd name="connsiteY1" fmla="*/ 219405 h 2112990"/>
                  <a:gd name="connsiteX2" fmla="*/ 84922 w 832880"/>
                  <a:gd name="connsiteY2" fmla="*/ 1012237 h 2112990"/>
                  <a:gd name="connsiteX3" fmla="*/ 115974 w 832880"/>
                  <a:gd name="connsiteY3" fmla="*/ 1042629 h 2112990"/>
                  <a:gd name="connsiteX4" fmla="*/ 651797 w 832880"/>
                  <a:gd name="connsiteY4" fmla="*/ 1041308 h 2112990"/>
                  <a:gd name="connsiteX5" fmla="*/ 683510 w 832880"/>
                  <a:gd name="connsiteY5" fmla="*/ 1074343 h 2112990"/>
                  <a:gd name="connsiteX6" fmla="*/ 682849 w 832880"/>
                  <a:gd name="connsiteY6" fmla="*/ 1711912 h 2112990"/>
                  <a:gd name="connsiteX7" fmla="*/ 634619 w 832880"/>
                  <a:gd name="connsiteY7" fmla="*/ 1762125 h 2112990"/>
                  <a:gd name="connsiteX8" fmla="*/ 626691 w 832880"/>
                  <a:gd name="connsiteY8" fmla="*/ 1764107 h 2112990"/>
                  <a:gd name="connsiteX9" fmla="*/ 627351 w 832880"/>
                  <a:gd name="connsiteY9" fmla="*/ 1799124 h 2112990"/>
                  <a:gd name="connsiteX10" fmla="*/ 622066 w 832880"/>
                  <a:gd name="connsiteY10" fmla="*/ 2081900 h 2112990"/>
                  <a:gd name="connsiteX11" fmla="*/ 653118 w 832880"/>
                  <a:gd name="connsiteY11" fmla="*/ 2112953 h 2112990"/>
                  <a:gd name="connsiteX12" fmla="*/ 805739 w 832880"/>
                  <a:gd name="connsiteY12" fmla="*/ 2112953 h 2112990"/>
                  <a:gd name="connsiteX13" fmla="*/ 832827 w 832880"/>
                  <a:gd name="connsiteY13" fmla="*/ 2083222 h 2112990"/>
                  <a:gd name="connsiteX14" fmla="*/ 830845 w 832880"/>
                  <a:gd name="connsiteY14" fmla="*/ 1765428 h 2112990"/>
                  <a:gd name="connsiteX15" fmla="*/ 770061 w 832880"/>
                  <a:gd name="connsiteY15" fmla="*/ 1762785 h 2112990"/>
                  <a:gd name="connsiteX16" fmla="*/ 737026 w 832880"/>
                  <a:gd name="connsiteY16" fmla="*/ 1731072 h 2112990"/>
                  <a:gd name="connsiteX17" fmla="*/ 738348 w 832880"/>
                  <a:gd name="connsiteY17" fmla="*/ 1016202 h 2112990"/>
                  <a:gd name="connsiteX18" fmla="*/ 709938 w 832880"/>
                  <a:gd name="connsiteY18" fmla="*/ 988452 h 2112990"/>
                  <a:gd name="connsiteX19" fmla="*/ 187990 w 832880"/>
                  <a:gd name="connsiteY19" fmla="*/ 989774 h 2112990"/>
                  <a:gd name="connsiteX20" fmla="*/ 157598 w 832880"/>
                  <a:gd name="connsiteY20" fmla="*/ 958721 h 2112990"/>
                  <a:gd name="connsiteX21" fmla="*/ 158259 w 832880"/>
                  <a:gd name="connsiteY21" fmla="*/ 214119 h 2112990"/>
                  <a:gd name="connsiteX22" fmla="*/ 174776 w 832880"/>
                  <a:gd name="connsiteY22" fmla="*/ 152014 h 2112990"/>
                  <a:gd name="connsiteX23" fmla="*/ 140420 w 832880"/>
                  <a:gd name="connsiteY23" fmla="*/ 10626 h 2112990"/>
                  <a:gd name="connsiteX24" fmla="*/ 9603 w 832880"/>
                  <a:gd name="connsiteY24" fmla="*/ 55553 h 2112990"/>
                  <a:gd name="connsiteX25" fmla="*/ 67744 w 832880"/>
                  <a:gd name="connsiteY25" fmla="*/ 190334 h 211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2880" h="2112990">
                    <a:moveTo>
                      <a:pt x="67744" y="190334"/>
                    </a:moveTo>
                    <a:cubicBezTo>
                      <a:pt x="86243" y="195620"/>
                      <a:pt x="85582" y="206191"/>
                      <a:pt x="85582" y="219405"/>
                    </a:cubicBezTo>
                    <a:cubicBezTo>
                      <a:pt x="85582" y="483682"/>
                      <a:pt x="85582" y="747960"/>
                      <a:pt x="84922" y="1012237"/>
                    </a:cubicBezTo>
                    <a:cubicBezTo>
                      <a:pt x="84922" y="1037344"/>
                      <a:pt x="92189" y="1042629"/>
                      <a:pt x="115974" y="1042629"/>
                    </a:cubicBezTo>
                    <a:cubicBezTo>
                      <a:pt x="294362" y="1041969"/>
                      <a:pt x="472749" y="1042629"/>
                      <a:pt x="651797" y="1041308"/>
                    </a:cubicBezTo>
                    <a:cubicBezTo>
                      <a:pt x="678885" y="1041308"/>
                      <a:pt x="683510" y="1049236"/>
                      <a:pt x="683510" y="1074343"/>
                    </a:cubicBezTo>
                    <a:cubicBezTo>
                      <a:pt x="682849" y="1287086"/>
                      <a:pt x="682849" y="1499168"/>
                      <a:pt x="682849" y="1711912"/>
                    </a:cubicBezTo>
                    <a:cubicBezTo>
                      <a:pt x="682849" y="1759482"/>
                      <a:pt x="682849" y="1759482"/>
                      <a:pt x="634619" y="1762125"/>
                    </a:cubicBezTo>
                    <a:cubicBezTo>
                      <a:pt x="631976" y="1762125"/>
                      <a:pt x="629333" y="1763446"/>
                      <a:pt x="626691" y="1764107"/>
                    </a:cubicBezTo>
                    <a:cubicBezTo>
                      <a:pt x="626691" y="1775999"/>
                      <a:pt x="627351" y="1787231"/>
                      <a:pt x="627351" y="1799124"/>
                    </a:cubicBezTo>
                    <a:cubicBezTo>
                      <a:pt x="625369" y="1893603"/>
                      <a:pt x="624048" y="1988082"/>
                      <a:pt x="622066" y="2081900"/>
                    </a:cubicBezTo>
                    <a:cubicBezTo>
                      <a:pt x="621405" y="2105025"/>
                      <a:pt x="629333" y="2113614"/>
                      <a:pt x="653118" y="2112953"/>
                    </a:cubicBezTo>
                    <a:cubicBezTo>
                      <a:pt x="703992" y="2111632"/>
                      <a:pt x="754865" y="2111632"/>
                      <a:pt x="805739" y="2112953"/>
                    </a:cubicBezTo>
                    <a:cubicBezTo>
                      <a:pt x="828202" y="2113614"/>
                      <a:pt x="833488" y="2105685"/>
                      <a:pt x="832827" y="2083222"/>
                    </a:cubicBezTo>
                    <a:cubicBezTo>
                      <a:pt x="830845" y="1977511"/>
                      <a:pt x="831506" y="1871139"/>
                      <a:pt x="830845" y="1765428"/>
                    </a:cubicBezTo>
                    <a:cubicBezTo>
                      <a:pt x="811024" y="1758821"/>
                      <a:pt x="789882" y="1761464"/>
                      <a:pt x="770061" y="1762785"/>
                    </a:cubicBezTo>
                    <a:cubicBezTo>
                      <a:pt x="744955" y="1764767"/>
                      <a:pt x="737026" y="1757500"/>
                      <a:pt x="737026" y="1731072"/>
                    </a:cubicBezTo>
                    <a:cubicBezTo>
                      <a:pt x="738348" y="1492562"/>
                      <a:pt x="737687" y="1254712"/>
                      <a:pt x="738348" y="1016202"/>
                    </a:cubicBezTo>
                    <a:cubicBezTo>
                      <a:pt x="738348" y="993738"/>
                      <a:pt x="731741" y="987792"/>
                      <a:pt x="709938" y="988452"/>
                    </a:cubicBezTo>
                    <a:cubicBezTo>
                      <a:pt x="536175" y="989113"/>
                      <a:pt x="361752" y="988452"/>
                      <a:pt x="187990" y="989774"/>
                    </a:cubicBezTo>
                    <a:cubicBezTo>
                      <a:pt x="162883" y="989774"/>
                      <a:pt x="156937" y="982506"/>
                      <a:pt x="157598" y="958721"/>
                    </a:cubicBezTo>
                    <a:cubicBezTo>
                      <a:pt x="158259" y="710300"/>
                      <a:pt x="158259" y="462540"/>
                      <a:pt x="158259" y="214119"/>
                    </a:cubicBezTo>
                    <a:cubicBezTo>
                      <a:pt x="158259" y="191656"/>
                      <a:pt x="160901" y="172496"/>
                      <a:pt x="174776" y="152014"/>
                    </a:cubicBezTo>
                    <a:cubicBezTo>
                      <a:pt x="207150" y="104444"/>
                      <a:pt x="188651" y="34411"/>
                      <a:pt x="140420" y="10626"/>
                    </a:cubicBezTo>
                    <a:cubicBezTo>
                      <a:pt x="90207" y="-14481"/>
                      <a:pt x="30084" y="6662"/>
                      <a:pt x="9603" y="55553"/>
                    </a:cubicBezTo>
                    <a:cubicBezTo>
                      <a:pt x="-15504" y="111051"/>
                      <a:pt x="10263" y="173156"/>
                      <a:pt x="67744" y="190334"/>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9" name="Freeform: Shape 50">
                <a:extLst>
                  <a:ext uri="{FF2B5EF4-FFF2-40B4-BE49-F238E27FC236}">
                    <a16:creationId xmlns:a16="http://schemas.microsoft.com/office/drawing/2014/main" id="{273CA214-0B63-62A7-8D13-F4BF729B4444}"/>
                  </a:ext>
                </a:extLst>
              </p:cNvPr>
              <p:cNvSpPr/>
              <p:nvPr/>
            </p:nvSpPr>
            <p:spPr>
              <a:xfrm>
                <a:off x="3359158" y="3849861"/>
                <a:ext cx="1583966" cy="1084079"/>
              </a:xfrm>
              <a:custGeom>
                <a:avLst/>
                <a:gdLst>
                  <a:gd name="connsiteX0" fmla="*/ 162118 w 1583966"/>
                  <a:gd name="connsiteY0" fmla="*/ 885330 h 1084079"/>
                  <a:gd name="connsiteX1" fmla="*/ 162118 w 1583966"/>
                  <a:gd name="connsiteY1" fmla="*/ 156584 h 1084079"/>
                  <a:gd name="connsiteX2" fmla="*/ 154851 w 1583966"/>
                  <a:gd name="connsiteY2" fmla="*/ 110336 h 1084079"/>
                  <a:gd name="connsiteX3" fmla="*/ 166083 w 1583966"/>
                  <a:gd name="connsiteY3" fmla="*/ 108354 h 1084079"/>
                  <a:gd name="connsiteX4" fmla="*/ 1213282 w 1583966"/>
                  <a:gd name="connsiteY4" fmla="*/ 107693 h 1084079"/>
                  <a:gd name="connsiteX5" fmla="*/ 1235085 w 1583966"/>
                  <a:gd name="connsiteY5" fmla="*/ 130817 h 1084079"/>
                  <a:gd name="connsiteX6" fmla="*/ 1234424 w 1583966"/>
                  <a:gd name="connsiteY6" fmla="*/ 189619 h 1084079"/>
                  <a:gd name="connsiteX7" fmla="*/ 1255566 w 1583966"/>
                  <a:gd name="connsiteY7" fmla="*/ 210761 h 1084079"/>
                  <a:gd name="connsiteX8" fmla="*/ 1410829 w 1583966"/>
                  <a:gd name="connsiteY8" fmla="*/ 211422 h 1084079"/>
                  <a:gd name="connsiteX9" fmla="*/ 1555521 w 1583966"/>
                  <a:gd name="connsiteY9" fmla="*/ 210761 h 1084079"/>
                  <a:gd name="connsiteX10" fmla="*/ 1583931 w 1583966"/>
                  <a:gd name="connsiteY10" fmla="*/ 182351 h 1084079"/>
                  <a:gd name="connsiteX11" fmla="*/ 1583931 w 1583966"/>
                  <a:gd name="connsiteY11" fmla="*/ 29731 h 1084079"/>
                  <a:gd name="connsiteX12" fmla="*/ 1552878 w 1583966"/>
                  <a:gd name="connsiteY12" fmla="*/ 661 h 1084079"/>
                  <a:gd name="connsiteX13" fmla="*/ 1405544 w 1583966"/>
                  <a:gd name="connsiteY13" fmla="*/ 661 h 1084079"/>
                  <a:gd name="connsiteX14" fmla="*/ 1255566 w 1583966"/>
                  <a:gd name="connsiteY14" fmla="*/ 0 h 1084079"/>
                  <a:gd name="connsiteX15" fmla="*/ 1234424 w 1583966"/>
                  <a:gd name="connsiteY15" fmla="*/ 20481 h 1084079"/>
                  <a:gd name="connsiteX16" fmla="*/ 1200729 w 1583966"/>
                  <a:gd name="connsiteY16" fmla="*/ 53516 h 1084079"/>
                  <a:gd name="connsiteX17" fmla="*/ 158815 w 1583966"/>
                  <a:gd name="connsiteY17" fmla="*/ 52855 h 1084079"/>
                  <a:gd name="connsiteX18" fmla="*/ 89442 w 1583966"/>
                  <a:gd name="connsiteY18" fmla="*/ 122228 h 1084079"/>
                  <a:gd name="connsiteX19" fmla="*/ 89442 w 1583966"/>
                  <a:gd name="connsiteY19" fmla="*/ 861544 h 1084079"/>
                  <a:gd name="connsiteX20" fmla="*/ 66318 w 1583966"/>
                  <a:gd name="connsiteY20" fmla="*/ 893918 h 1084079"/>
                  <a:gd name="connsiteX21" fmla="*/ 17427 w 1583966"/>
                  <a:gd name="connsiteY21" fmla="*/ 928935 h 1084079"/>
                  <a:gd name="connsiteX22" fmla="*/ 31301 w 1583966"/>
                  <a:gd name="connsiteY22" fmla="*/ 1061074 h 1084079"/>
                  <a:gd name="connsiteX23" fmla="*/ 155512 w 1583966"/>
                  <a:gd name="connsiteY23" fmla="*/ 1064377 h 1084079"/>
                  <a:gd name="connsiteX24" fmla="*/ 175993 w 1583966"/>
                  <a:gd name="connsiteY24" fmla="*/ 932900 h 1084079"/>
                  <a:gd name="connsiteX25" fmla="*/ 162118 w 1583966"/>
                  <a:gd name="connsiteY25" fmla="*/ 885330 h 108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3966" h="1084079">
                    <a:moveTo>
                      <a:pt x="162118" y="885330"/>
                    </a:moveTo>
                    <a:cubicBezTo>
                      <a:pt x="162118" y="642194"/>
                      <a:pt x="162118" y="399720"/>
                      <a:pt x="162118" y="156584"/>
                    </a:cubicBezTo>
                    <a:cubicBezTo>
                      <a:pt x="162118" y="141388"/>
                      <a:pt x="163440" y="125532"/>
                      <a:pt x="154851" y="110336"/>
                    </a:cubicBezTo>
                    <a:cubicBezTo>
                      <a:pt x="160797" y="109675"/>
                      <a:pt x="163440" y="108354"/>
                      <a:pt x="166083" y="108354"/>
                    </a:cubicBezTo>
                    <a:cubicBezTo>
                      <a:pt x="514929" y="108354"/>
                      <a:pt x="864436" y="108354"/>
                      <a:pt x="1213282" y="107693"/>
                    </a:cubicBezTo>
                    <a:cubicBezTo>
                      <a:pt x="1231782" y="107693"/>
                      <a:pt x="1235746" y="114960"/>
                      <a:pt x="1235085" y="130817"/>
                    </a:cubicBezTo>
                    <a:cubicBezTo>
                      <a:pt x="1233764" y="150638"/>
                      <a:pt x="1235746" y="170459"/>
                      <a:pt x="1234424" y="189619"/>
                    </a:cubicBezTo>
                    <a:cubicBezTo>
                      <a:pt x="1233103" y="206137"/>
                      <a:pt x="1238388" y="211422"/>
                      <a:pt x="1255566" y="210761"/>
                    </a:cubicBezTo>
                    <a:cubicBezTo>
                      <a:pt x="1307101" y="210101"/>
                      <a:pt x="1359295" y="210761"/>
                      <a:pt x="1410829" y="211422"/>
                    </a:cubicBezTo>
                    <a:cubicBezTo>
                      <a:pt x="1459060" y="211422"/>
                      <a:pt x="1507291" y="210101"/>
                      <a:pt x="1555521" y="210761"/>
                    </a:cubicBezTo>
                    <a:cubicBezTo>
                      <a:pt x="1576003" y="210761"/>
                      <a:pt x="1584592" y="203494"/>
                      <a:pt x="1583931" y="182351"/>
                    </a:cubicBezTo>
                    <a:cubicBezTo>
                      <a:pt x="1583270" y="131478"/>
                      <a:pt x="1582610" y="80605"/>
                      <a:pt x="1583931" y="29731"/>
                    </a:cubicBezTo>
                    <a:cubicBezTo>
                      <a:pt x="1584592" y="6607"/>
                      <a:pt x="1574021" y="661"/>
                      <a:pt x="1552878" y="661"/>
                    </a:cubicBezTo>
                    <a:cubicBezTo>
                      <a:pt x="1503987" y="1321"/>
                      <a:pt x="1454435" y="661"/>
                      <a:pt x="1405544" y="661"/>
                    </a:cubicBezTo>
                    <a:cubicBezTo>
                      <a:pt x="1355331" y="661"/>
                      <a:pt x="1305779" y="661"/>
                      <a:pt x="1255566" y="0"/>
                    </a:cubicBezTo>
                    <a:cubicBezTo>
                      <a:pt x="1239710" y="0"/>
                      <a:pt x="1231121" y="3964"/>
                      <a:pt x="1234424" y="20481"/>
                    </a:cubicBezTo>
                    <a:cubicBezTo>
                      <a:pt x="1240370" y="49552"/>
                      <a:pt x="1225835" y="53516"/>
                      <a:pt x="1200729" y="53516"/>
                    </a:cubicBezTo>
                    <a:cubicBezTo>
                      <a:pt x="853204" y="52855"/>
                      <a:pt x="506340" y="52855"/>
                      <a:pt x="158815" y="52855"/>
                    </a:cubicBezTo>
                    <a:cubicBezTo>
                      <a:pt x="113888" y="52855"/>
                      <a:pt x="89442" y="77301"/>
                      <a:pt x="89442" y="122228"/>
                    </a:cubicBezTo>
                    <a:cubicBezTo>
                      <a:pt x="89442" y="368667"/>
                      <a:pt x="89442" y="615106"/>
                      <a:pt x="89442" y="861544"/>
                    </a:cubicBezTo>
                    <a:cubicBezTo>
                      <a:pt x="89442" y="879383"/>
                      <a:pt x="88121" y="891276"/>
                      <a:pt x="66318" y="893918"/>
                    </a:cubicBezTo>
                    <a:cubicBezTo>
                      <a:pt x="45176" y="896561"/>
                      <a:pt x="29319" y="911096"/>
                      <a:pt x="17427" y="928935"/>
                    </a:cubicBezTo>
                    <a:cubicBezTo>
                      <a:pt x="-10323" y="970559"/>
                      <a:pt x="-4376" y="1029361"/>
                      <a:pt x="31301" y="1061074"/>
                    </a:cubicBezTo>
                    <a:cubicBezTo>
                      <a:pt x="63675" y="1090145"/>
                      <a:pt x="120495" y="1092127"/>
                      <a:pt x="155512" y="1064377"/>
                    </a:cubicBezTo>
                    <a:cubicBezTo>
                      <a:pt x="192510" y="1034646"/>
                      <a:pt x="202421" y="975845"/>
                      <a:pt x="175993" y="932900"/>
                    </a:cubicBezTo>
                    <a:cubicBezTo>
                      <a:pt x="164761" y="919025"/>
                      <a:pt x="162118" y="903168"/>
                      <a:pt x="162118" y="885330"/>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0" name="Freeform: Shape 51">
                <a:extLst>
                  <a:ext uri="{FF2B5EF4-FFF2-40B4-BE49-F238E27FC236}">
                    <a16:creationId xmlns:a16="http://schemas.microsoft.com/office/drawing/2014/main" id="{EDAD43E2-EC48-7108-EB2A-730A65BF7686}"/>
                  </a:ext>
                </a:extLst>
              </p:cNvPr>
              <p:cNvSpPr/>
              <p:nvPr/>
            </p:nvSpPr>
            <p:spPr>
              <a:xfrm>
                <a:off x="5898934" y="4190086"/>
                <a:ext cx="245340" cy="2179597"/>
              </a:xfrm>
              <a:custGeom>
                <a:avLst/>
                <a:gdLst>
                  <a:gd name="connsiteX0" fmla="*/ 65588 w 245340"/>
                  <a:gd name="connsiteY0" fmla="*/ 33 h 2179597"/>
                  <a:gd name="connsiteX1" fmla="*/ 34535 w 245340"/>
                  <a:gd name="connsiteY1" fmla="*/ 31746 h 2179597"/>
                  <a:gd name="connsiteX2" fmla="*/ 33874 w 245340"/>
                  <a:gd name="connsiteY2" fmla="*/ 179081 h 2179597"/>
                  <a:gd name="connsiteX3" fmla="*/ 33874 w 245340"/>
                  <a:gd name="connsiteY3" fmla="*/ 331701 h 2179597"/>
                  <a:gd name="connsiteX4" fmla="*/ 53034 w 245340"/>
                  <a:gd name="connsiteY4" fmla="*/ 351522 h 2179597"/>
                  <a:gd name="connsiteX5" fmla="*/ 86730 w 245340"/>
                  <a:gd name="connsiteY5" fmla="*/ 387860 h 2179597"/>
                  <a:gd name="connsiteX6" fmla="*/ 86730 w 245340"/>
                  <a:gd name="connsiteY6" fmla="*/ 1949740 h 2179597"/>
                  <a:gd name="connsiteX7" fmla="*/ 58981 w 245340"/>
                  <a:gd name="connsiteY7" fmla="*/ 1990703 h 2179597"/>
                  <a:gd name="connsiteX8" fmla="*/ 13393 w 245340"/>
                  <a:gd name="connsiteY8" fmla="*/ 2029023 h 2179597"/>
                  <a:gd name="connsiteX9" fmla="*/ 35856 w 245340"/>
                  <a:gd name="connsiteY9" fmla="*/ 2160501 h 2179597"/>
                  <a:gd name="connsiteX10" fmla="*/ 155442 w 245340"/>
                  <a:gd name="connsiteY10" fmla="*/ 2158519 h 2179597"/>
                  <a:gd name="connsiteX11" fmla="*/ 173281 w 245340"/>
                  <a:gd name="connsiteY11" fmla="*/ 2027041 h 2179597"/>
                  <a:gd name="connsiteX12" fmla="*/ 158745 w 245340"/>
                  <a:gd name="connsiteY12" fmla="*/ 1974846 h 2179597"/>
                  <a:gd name="connsiteX13" fmla="*/ 159406 w 245340"/>
                  <a:gd name="connsiteY13" fmla="*/ 418912 h 2179597"/>
                  <a:gd name="connsiteX14" fmla="*/ 164031 w 245340"/>
                  <a:gd name="connsiteY14" fmla="*/ 356807 h 2179597"/>
                  <a:gd name="connsiteX15" fmla="*/ 223493 w 245340"/>
                  <a:gd name="connsiteY15" fmla="*/ 352843 h 2179597"/>
                  <a:gd name="connsiteX16" fmla="*/ 244636 w 245340"/>
                  <a:gd name="connsiteY16" fmla="*/ 331701 h 2179597"/>
                  <a:gd name="connsiteX17" fmla="*/ 245296 w 245340"/>
                  <a:gd name="connsiteY17" fmla="*/ 179081 h 2179597"/>
                  <a:gd name="connsiteX18" fmla="*/ 245296 w 245340"/>
                  <a:gd name="connsiteY18" fmla="*/ 34389 h 2179597"/>
                  <a:gd name="connsiteX19" fmla="*/ 213583 w 245340"/>
                  <a:gd name="connsiteY19" fmla="*/ 693 h 2179597"/>
                  <a:gd name="connsiteX20" fmla="*/ 65588 w 245340"/>
                  <a:gd name="connsiteY20" fmla="*/ 33 h 21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5340" h="2179597">
                    <a:moveTo>
                      <a:pt x="65588" y="33"/>
                    </a:moveTo>
                    <a:cubicBezTo>
                      <a:pt x="42463" y="-628"/>
                      <a:pt x="33874" y="8622"/>
                      <a:pt x="34535" y="31746"/>
                    </a:cubicBezTo>
                    <a:cubicBezTo>
                      <a:pt x="35196" y="80638"/>
                      <a:pt x="33874" y="130190"/>
                      <a:pt x="33874" y="179081"/>
                    </a:cubicBezTo>
                    <a:cubicBezTo>
                      <a:pt x="33874" y="229954"/>
                      <a:pt x="34535" y="280828"/>
                      <a:pt x="33874" y="331701"/>
                    </a:cubicBezTo>
                    <a:cubicBezTo>
                      <a:pt x="33874" y="346236"/>
                      <a:pt x="37838" y="354825"/>
                      <a:pt x="53034" y="351522"/>
                    </a:cubicBezTo>
                    <a:cubicBezTo>
                      <a:pt x="84087" y="345576"/>
                      <a:pt x="86730" y="362093"/>
                      <a:pt x="86730" y="387860"/>
                    </a:cubicBezTo>
                    <a:cubicBezTo>
                      <a:pt x="86069" y="908487"/>
                      <a:pt x="86069" y="1429113"/>
                      <a:pt x="86730" y="1949740"/>
                    </a:cubicBezTo>
                    <a:cubicBezTo>
                      <a:pt x="86730" y="1971543"/>
                      <a:pt x="86069" y="1986078"/>
                      <a:pt x="58981" y="1990703"/>
                    </a:cubicBezTo>
                    <a:cubicBezTo>
                      <a:pt x="38499" y="1994006"/>
                      <a:pt x="23303" y="2010524"/>
                      <a:pt x="13393" y="2029023"/>
                    </a:cubicBezTo>
                    <a:cubicBezTo>
                      <a:pt x="-11053" y="2072629"/>
                      <a:pt x="-1142" y="2131431"/>
                      <a:pt x="35856" y="2160501"/>
                    </a:cubicBezTo>
                    <a:cubicBezTo>
                      <a:pt x="68891" y="2186929"/>
                      <a:pt x="123068" y="2185608"/>
                      <a:pt x="155442" y="2158519"/>
                    </a:cubicBezTo>
                    <a:cubicBezTo>
                      <a:pt x="191780" y="2127467"/>
                      <a:pt x="201030" y="2068665"/>
                      <a:pt x="173281" y="2027041"/>
                    </a:cubicBezTo>
                    <a:cubicBezTo>
                      <a:pt x="162049" y="2009863"/>
                      <a:pt x="158745" y="1994006"/>
                      <a:pt x="158745" y="1974846"/>
                    </a:cubicBezTo>
                    <a:cubicBezTo>
                      <a:pt x="158745" y="1456202"/>
                      <a:pt x="158745" y="937557"/>
                      <a:pt x="159406" y="418912"/>
                    </a:cubicBezTo>
                    <a:cubicBezTo>
                      <a:pt x="159406" y="397771"/>
                      <a:pt x="150156" y="371343"/>
                      <a:pt x="164031" y="356807"/>
                    </a:cubicBezTo>
                    <a:cubicBezTo>
                      <a:pt x="177245" y="343594"/>
                      <a:pt x="203012" y="352843"/>
                      <a:pt x="223493" y="352843"/>
                    </a:cubicBezTo>
                    <a:cubicBezTo>
                      <a:pt x="239350" y="352843"/>
                      <a:pt x="245296" y="348219"/>
                      <a:pt x="244636" y="331701"/>
                    </a:cubicBezTo>
                    <a:cubicBezTo>
                      <a:pt x="243975" y="280828"/>
                      <a:pt x="244636" y="229954"/>
                      <a:pt x="245296" y="179081"/>
                    </a:cubicBezTo>
                    <a:cubicBezTo>
                      <a:pt x="245296" y="130850"/>
                      <a:pt x="243975" y="82620"/>
                      <a:pt x="245296" y="34389"/>
                    </a:cubicBezTo>
                    <a:cubicBezTo>
                      <a:pt x="245957" y="10604"/>
                      <a:pt x="239350" y="33"/>
                      <a:pt x="213583" y="693"/>
                    </a:cubicBezTo>
                    <a:cubicBezTo>
                      <a:pt x="163370" y="1354"/>
                      <a:pt x="114479" y="1354"/>
                      <a:pt x="65588" y="33"/>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1" name="Freeform: Shape 52">
                <a:extLst>
                  <a:ext uri="{FF2B5EF4-FFF2-40B4-BE49-F238E27FC236}">
                    <a16:creationId xmlns:a16="http://schemas.microsoft.com/office/drawing/2014/main" id="{70427A02-24D7-C1E2-5575-211172BB91F0}"/>
                  </a:ext>
                </a:extLst>
              </p:cNvPr>
              <p:cNvSpPr/>
              <p:nvPr/>
            </p:nvSpPr>
            <p:spPr>
              <a:xfrm>
                <a:off x="4227471" y="4190083"/>
                <a:ext cx="1075696" cy="1355897"/>
              </a:xfrm>
              <a:custGeom>
                <a:avLst/>
                <a:gdLst>
                  <a:gd name="connsiteX0" fmla="*/ 855025 w 1075696"/>
                  <a:gd name="connsiteY0" fmla="*/ 1271871 h 1355897"/>
                  <a:gd name="connsiteX1" fmla="*/ 958093 w 1075696"/>
                  <a:gd name="connsiteY1" fmla="*/ 1234211 h 1355897"/>
                  <a:gd name="connsiteX2" fmla="*/ 979235 w 1075696"/>
                  <a:gd name="connsiteY2" fmla="*/ 1186641 h 1355897"/>
                  <a:gd name="connsiteX3" fmla="*/ 978574 w 1075696"/>
                  <a:gd name="connsiteY3" fmla="*/ 541143 h 1355897"/>
                  <a:gd name="connsiteX4" fmla="*/ 977914 w 1075696"/>
                  <a:gd name="connsiteY4" fmla="*/ 377952 h 1355897"/>
                  <a:gd name="connsiteX5" fmla="*/ 1005663 w 1075696"/>
                  <a:gd name="connsiteY5" fmla="*/ 351524 h 1355897"/>
                  <a:gd name="connsiteX6" fmla="*/ 1051251 w 1075696"/>
                  <a:gd name="connsiteY6" fmla="*/ 352185 h 1355897"/>
                  <a:gd name="connsiteX7" fmla="*/ 1075697 w 1075696"/>
                  <a:gd name="connsiteY7" fmla="*/ 328400 h 1355897"/>
                  <a:gd name="connsiteX8" fmla="*/ 1075697 w 1075696"/>
                  <a:gd name="connsiteY8" fmla="*/ 178422 h 1355897"/>
                  <a:gd name="connsiteX9" fmla="*/ 1075036 w 1075696"/>
                  <a:gd name="connsiteY9" fmla="*/ 28445 h 1355897"/>
                  <a:gd name="connsiteX10" fmla="*/ 1046626 w 1075696"/>
                  <a:gd name="connsiteY10" fmla="*/ 35 h 1355897"/>
                  <a:gd name="connsiteX11" fmla="*/ 896648 w 1075696"/>
                  <a:gd name="connsiteY11" fmla="*/ 35 h 1355897"/>
                  <a:gd name="connsiteX12" fmla="*/ 865596 w 1075696"/>
                  <a:gd name="connsiteY12" fmla="*/ 31088 h 1355897"/>
                  <a:gd name="connsiteX13" fmla="*/ 864935 w 1075696"/>
                  <a:gd name="connsiteY13" fmla="*/ 178422 h 1355897"/>
                  <a:gd name="connsiteX14" fmla="*/ 864935 w 1075696"/>
                  <a:gd name="connsiteY14" fmla="*/ 331043 h 1355897"/>
                  <a:gd name="connsiteX15" fmla="*/ 884095 w 1075696"/>
                  <a:gd name="connsiteY15" fmla="*/ 351524 h 1355897"/>
                  <a:gd name="connsiteX16" fmla="*/ 907880 w 1075696"/>
                  <a:gd name="connsiteY16" fmla="*/ 375970 h 1355897"/>
                  <a:gd name="connsiteX17" fmla="*/ 907220 w 1075696"/>
                  <a:gd name="connsiteY17" fmla="*/ 1171445 h 1355897"/>
                  <a:gd name="connsiteX18" fmla="*/ 861632 w 1075696"/>
                  <a:gd name="connsiteY18" fmla="*/ 1217033 h 1355897"/>
                  <a:gd name="connsiteX19" fmla="*/ 208206 w 1075696"/>
                  <a:gd name="connsiteY19" fmla="*/ 1217694 h 1355897"/>
                  <a:gd name="connsiteX20" fmla="*/ 171868 w 1075696"/>
                  <a:gd name="connsiteY20" fmla="*/ 1198533 h 1355897"/>
                  <a:gd name="connsiteX21" fmla="*/ 57568 w 1075696"/>
                  <a:gd name="connsiteY21" fmla="*/ 1166820 h 1355897"/>
                  <a:gd name="connsiteX22" fmla="*/ 748 w 1075696"/>
                  <a:gd name="connsiteY22" fmla="*/ 1269228 h 1355897"/>
                  <a:gd name="connsiteX23" fmla="*/ 82674 w 1075696"/>
                  <a:gd name="connsiteY23" fmla="*/ 1355118 h 1355897"/>
                  <a:gd name="connsiteX24" fmla="*/ 182439 w 1075696"/>
                  <a:gd name="connsiteY24" fmla="*/ 1296316 h 1355897"/>
                  <a:gd name="connsiteX25" fmla="*/ 220759 w 1075696"/>
                  <a:gd name="connsiteY25" fmla="*/ 1271210 h 1355897"/>
                  <a:gd name="connsiteX26" fmla="*/ 855025 w 1075696"/>
                  <a:gd name="connsiteY26" fmla="*/ 1271871 h 1355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5696" h="1355897">
                    <a:moveTo>
                      <a:pt x="855025" y="1271871"/>
                    </a:moveTo>
                    <a:cubicBezTo>
                      <a:pt x="896648" y="1272531"/>
                      <a:pt x="928362" y="1262621"/>
                      <a:pt x="958093" y="1234211"/>
                    </a:cubicBezTo>
                    <a:cubicBezTo>
                      <a:pt x="973289" y="1219676"/>
                      <a:pt x="979235" y="1206462"/>
                      <a:pt x="979235" y="1186641"/>
                    </a:cubicBezTo>
                    <a:cubicBezTo>
                      <a:pt x="978574" y="971255"/>
                      <a:pt x="978574" y="756529"/>
                      <a:pt x="978574" y="541143"/>
                    </a:cubicBezTo>
                    <a:cubicBezTo>
                      <a:pt x="978574" y="486966"/>
                      <a:pt x="979896" y="432129"/>
                      <a:pt x="977914" y="377952"/>
                    </a:cubicBezTo>
                    <a:cubicBezTo>
                      <a:pt x="977253" y="355488"/>
                      <a:pt x="985181" y="350203"/>
                      <a:pt x="1005663" y="351524"/>
                    </a:cubicBezTo>
                    <a:cubicBezTo>
                      <a:pt x="1020859" y="352845"/>
                      <a:pt x="1036055" y="350863"/>
                      <a:pt x="1051251" y="352185"/>
                    </a:cubicBezTo>
                    <a:cubicBezTo>
                      <a:pt x="1069750" y="353506"/>
                      <a:pt x="1075697" y="347560"/>
                      <a:pt x="1075697" y="328400"/>
                    </a:cubicBezTo>
                    <a:cubicBezTo>
                      <a:pt x="1074375" y="278187"/>
                      <a:pt x="1075697" y="228635"/>
                      <a:pt x="1075697" y="178422"/>
                    </a:cubicBezTo>
                    <a:cubicBezTo>
                      <a:pt x="1075697" y="128210"/>
                      <a:pt x="1074375" y="78657"/>
                      <a:pt x="1075036" y="28445"/>
                    </a:cubicBezTo>
                    <a:cubicBezTo>
                      <a:pt x="1075036" y="7303"/>
                      <a:pt x="1067108" y="35"/>
                      <a:pt x="1046626" y="35"/>
                    </a:cubicBezTo>
                    <a:cubicBezTo>
                      <a:pt x="996413" y="696"/>
                      <a:pt x="946861" y="1357"/>
                      <a:pt x="896648" y="35"/>
                    </a:cubicBezTo>
                    <a:cubicBezTo>
                      <a:pt x="873524" y="-626"/>
                      <a:pt x="864935" y="7964"/>
                      <a:pt x="865596" y="31088"/>
                    </a:cubicBezTo>
                    <a:cubicBezTo>
                      <a:pt x="866257" y="79979"/>
                      <a:pt x="865596" y="129531"/>
                      <a:pt x="864935" y="178422"/>
                    </a:cubicBezTo>
                    <a:cubicBezTo>
                      <a:pt x="864935" y="229296"/>
                      <a:pt x="865596" y="280169"/>
                      <a:pt x="864935" y="331043"/>
                    </a:cubicBezTo>
                    <a:cubicBezTo>
                      <a:pt x="864935" y="344917"/>
                      <a:pt x="867578" y="354167"/>
                      <a:pt x="884095" y="351524"/>
                    </a:cubicBezTo>
                    <a:cubicBezTo>
                      <a:pt x="903255" y="348881"/>
                      <a:pt x="907880" y="358131"/>
                      <a:pt x="907880" y="375970"/>
                    </a:cubicBezTo>
                    <a:cubicBezTo>
                      <a:pt x="907220" y="640908"/>
                      <a:pt x="907880" y="906507"/>
                      <a:pt x="907220" y="1171445"/>
                    </a:cubicBezTo>
                    <a:cubicBezTo>
                      <a:pt x="907220" y="1201837"/>
                      <a:pt x="892024" y="1217033"/>
                      <a:pt x="861632" y="1217033"/>
                    </a:cubicBezTo>
                    <a:cubicBezTo>
                      <a:pt x="643603" y="1217033"/>
                      <a:pt x="426235" y="1217033"/>
                      <a:pt x="208206" y="1217694"/>
                    </a:cubicBezTo>
                    <a:cubicBezTo>
                      <a:pt x="191688" y="1217694"/>
                      <a:pt x="181117" y="1213730"/>
                      <a:pt x="171868" y="1198533"/>
                    </a:cubicBezTo>
                    <a:cubicBezTo>
                      <a:pt x="148743" y="1162195"/>
                      <a:pt x="99852" y="1150303"/>
                      <a:pt x="57568" y="1166820"/>
                    </a:cubicBezTo>
                    <a:cubicBezTo>
                      <a:pt x="18587" y="1182016"/>
                      <a:pt x="-4538" y="1224300"/>
                      <a:pt x="748" y="1269228"/>
                    </a:cubicBezTo>
                    <a:cubicBezTo>
                      <a:pt x="6694" y="1316798"/>
                      <a:pt x="37747" y="1349832"/>
                      <a:pt x="82674" y="1355118"/>
                    </a:cubicBezTo>
                    <a:cubicBezTo>
                      <a:pt x="128262" y="1360403"/>
                      <a:pt x="169885" y="1338600"/>
                      <a:pt x="182439" y="1296316"/>
                    </a:cubicBezTo>
                    <a:cubicBezTo>
                      <a:pt x="189706" y="1273853"/>
                      <a:pt x="201599" y="1271210"/>
                      <a:pt x="220759" y="1271210"/>
                    </a:cubicBezTo>
                    <a:cubicBezTo>
                      <a:pt x="431520" y="1271210"/>
                      <a:pt x="643603" y="1269889"/>
                      <a:pt x="855025" y="1271871"/>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2" name="Freeform: Shape 53">
                <a:extLst>
                  <a:ext uri="{FF2B5EF4-FFF2-40B4-BE49-F238E27FC236}">
                    <a16:creationId xmlns:a16="http://schemas.microsoft.com/office/drawing/2014/main" id="{9EC27A59-B0AB-F58E-04DF-C9112D798E2D}"/>
                  </a:ext>
                </a:extLst>
              </p:cNvPr>
              <p:cNvSpPr/>
              <p:nvPr/>
            </p:nvSpPr>
            <p:spPr>
              <a:xfrm>
                <a:off x="3293888" y="2993741"/>
                <a:ext cx="1648569" cy="227140"/>
              </a:xfrm>
              <a:custGeom>
                <a:avLst/>
                <a:gdLst>
                  <a:gd name="connsiteX0" fmla="*/ 66839 w 1648569"/>
                  <a:gd name="connsiteY0" fmla="*/ 192784 h 227140"/>
                  <a:gd name="connsiteX1" fmla="*/ 173872 w 1648569"/>
                  <a:gd name="connsiteY1" fmla="*/ 153142 h 227140"/>
                  <a:gd name="connsiteX2" fmla="*/ 215496 w 1648569"/>
                  <a:gd name="connsiteY2" fmla="*/ 130679 h 227140"/>
                  <a:gd name="connsiteX3" fmla="*/ 1265338 w 1648569"/>
                  <a:gd name="connsiteY3" fmla="*/ 130679 h 227140"/>
                  <a:gd name="connsiteX4" fmla="*/ 1283837 w 1648569"/>
                  <a:gd name="connsiteY4" fmla="*/ 130679 h 227140"/>
                  <a:gd name="connsiteX5" fmla="*/ 1299694 w 1648569"/>
                  <a:gd name="connsiteY5" fmla="*/ 146535 h 227140"/>
                  <a:gd name="connsiteX6" fmla="*/ 1299694 w 1648569"/>
                  <a:gd name="connsiteY6" fmla="*/ 165035 h 227140"/>
                  <a:gd name="connsiteX7" fmla="*/ 1362460 w 1648569"/>
                  <a:gd name="connsiteY7" fmla="*/ 226479 h 227140"/>
                  <a:gd name="connsiteX8" fmla="*/ 1474778 w 1648569"/>
                  <a:gd name="connsiteY8" fmla="*/ 227140 h 227140"/>
                  <a:gd name="connsiteX9" fmla="*/ 1618809 w 1648569"/>
                  <a:gd name="connsiteY9" fmla="*/ 226479 h 227140"/>
                  <a:gd name="connsiteX10" fmla="*/ 1648540 w 1648569"/>
                  <a:gd name="connsiteY10" fmla="*/ 196748 h 227140"/>
                  <a:gd name="connsiteX11" fmla="*/ 1648540 w 1648569"/>
                  <a:gd name="connsiteY11" fmla="*/ 47431 h 227140"/>
                  <a:gd name="connsiteX12" fmla="*/ 1616827 w 1648569"/>
                  <a:gd name="connsiteY12" fmla="*/ 17040 h 227140"/>
                  <a:gd name="connsiteX13" fmla="*/ 1475438 w 1648569"/>
                  <a:gd name="connsiteY13" fmla="*/ 16379 h 227140"/>
                  <a:gd name="connsiteX14" fmla="*/ 1320175 w 1648569"/>
                  <a:gd name="connsiteY14" fmla="*/ 17040 h 227140"/>
                  <a:gd name="connsiteX15" fmla="*/ 1300355 w 1648569"/>
                  <a:gd name="connsiteY15" fmla="*/ 30253 h 227140"/>
                  <a:gd name="connsiteX16" fmla="*/ 1267980 w 1648569"/>
                  <a:gd name="connsiteY16" fmla="*/ 59324 h 227140"/>
                  <a:gd name="connsiteX17" fmla="*/ 212853 w 1648569"/>
                  <a:gd name="connsiteY17" fmla="*/ 59324 h 227140"/>
                  <a:gd name="connsiteX18" fmla="*/ 169908 w 1648569"/>
                  <a:gd name="connsiteY18" fmla="*/ 36860 h 227140"/>
                  <a:gd name="connsiteX19" fmla="*/ 62215 w 1648569"/>
                  <a:gd name="connsiteY19" fmla="*/ 5808 h 227140"/>
                  <a:gd name="connsiteX20" fmla="*/ 109 w 1648569"/>
                  <a:gd name="connsiteY20" fmla="*/ 102269 h 227140"/>
                  <a:gd name="connsiteX21" fmla="*/ 66839 w 1648569"/>
                  <a:gd name="connsiteY21" fmla="*/ 192784 h 22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569" h="227140">
                    <a:moveTo>
                      <a:pt x="66839" y="192784"/>
                    </a:moveTo>
                    <a:cubicBezTo>
                      <a:pt x="109785" y="204676"/>
                      <a:pt x="154712" y="190141"/>
                      <a:pt x="173872" y="153142"/>
                    </a:cubicBezTo>
                    <a:cubicBezTo>
                      <a:pt x="184443" y="133982"/>
                      <a:pt x="196335" y="130679"/>
                      <a:pt x="215496" y="130679"/>
                    </a:cubicBezTo>
                    <a:cubicBezTo>
                      <a:pt x="565663" y="131339"/>
                      <a:pt x="915170" y="130679"/>
                      <a:pt x="1265338" y="130679"/>
                    </a:cubicBezTo>
                    <a:cubicBezTo>
                      <a:pt x="1271284" y="130679"/>
                      <a:pt x="1277891" y="131339"/>
                      <a:pt x="1283837" y="130679"/>
                    </a:cubicBezTo>
                    <a:cubicBezTo>
                      <a:pt x="1295069" y="130018"/>
                      <a:pt x="1300355" y="134643"/>
                      <a:pt x="1299694" y="146535"/>
                    </a:cubicBezTo>
                    <a:cubicBezTo>
                      <a:pt x="1299033" y="152482"/>
                      <a:pt x="1299694" y="159089"/>
                      <a:pt x="1299694" y="165035"/>
                    </a:cubicBezTo>
                    <a:cubicBezTo>
                      <a:pt x="1299694" y="226479"/>
                      <a:pt x="1299694" y="226479"/>
                      <a:pt x="1362460" y="226479"/>
                    </a:cubicBezTo>
                    <a:cubicBezTo>
                      <a:pt x="1400119" y="226479"/>
                      <a:pt x="1437118" y="227140"/>
                      <a:pt x="1474778" y="227140"/>
                    </a:cubicBezTo>
                    <a:cubicBezTo>
                      <a:pt x="1523008" y="226479"/>
                      <a:pt x="1571239" y="225819"/>
                      <a:pt x="1618809" y="226479"/>
                    </a:cubicBezTo>
                    <a:cubicBezTo>
                      <a:pt x="1641272" y="227140"/>
                      <a:pt x="1648540" y="217890"/>
                      <a:pt x="1648540" y="196748"/>
                    </a:cubicBezTo>
                    <a:cubicBezTo>
                      <a:pt x="1647879" y="147196"/>
                      <a:pt x="1647219" y="96983"/>
                      <a:pt x="1648540" y="47431"/>
                    </a:cubicBezTo>
                    <a:cubicBezTo>
                      <a:pt x="1649201" y="22986"/>
                      <a:pt x="1638630" y="17040"/>
                      <a:pt x="1616827" y="17040"/>
                    </a:cubicBezTo>
                    <a:cubicBezTo>
                      <a:pt x="1569918" y="17700"/>
                      <a:pt x="1522348" y="16379"/>
                      <a:pt x="1475438" y="16379"/>
                    </a:cubicBezTo>
                    <a:cubicBezTo>
                      <a:pt x="1423904" y="16379"/>
                      <a:pt x="1371709" y="17040"/>
                      <a:pt x="1320175" y="17040"/>
                    </a:cubicBezTo>
                    <a:cubicBezTo>
                      <a:pt x="1310926" y="17040"/>
                      <a:pt x="1297712" y="13736"/>
                      <a:pt x="1300355" y="30253"/>
                    </a:cubicBezTo>
                    <a:cubicBezTo>
                      <a:pt x="1304979" y="58002"/>
                      <a:pt x="1289123" y="59324"/>
                      <a:pt x="1267980" y="59324"/>
                    </a:cubicBezTo>
                    <a:cubicBezTo>
                      <a:pt x="916492" y="58663"/>
                      <a:pt x="564342" y="58663"/>
                      <a:pt x="212853" y="59324"/>
                    </a:cubicBezTo>
                    <a:cubicBezTo>
                      <a:pt x="193032" y="59324"/>
                      <a:pt x="181140" y="54699"/>
                      <a:pt x="169908" y="36860"/>
                    </a:cubicBezTo>
                    <a:cubicBezTo>
                      <a:pt x="148105" y="3165"/>
                      <a:pt x="102517" y="-8067"/>
                      <a:pt x="62215" y="5808"/>
                    </a:cubicBezTo>
                    <a:cubicBezTo>
                      <a:pt x="23234" y="19022"/>
                      <a:pt x="-1873" y="57342"/>
                      <a:pt x="109" y="102269"/>
                    </a:cubicBezTo>
                    <a:cubicBezTo>
                      <a:pt x="1431" y="146535"/>
                      <a:pt x="28519" y="182213"/>
                      <a:pt x="66839" y="192784"/>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3" name="Freeform: Shape 54">
                <a:extLst>
                  <a:ext uri="{FF2B5EF4-FFF2-40B4-BE49-F238E27FC236}">
                    <a16:creationId xmlns:a16="http://schemas.microsoft.com/office/drawing/2014/main" id="{FA8FB13B-7DAE-0F28-F6A1-A618AAEBCFFC}"/>
                  </a:ext>
                </a:extLst>
              </p:cNvPr>
              <p:cNvSpPr/>
              <p:nvPr/>
            </p:nvSpPr>
            <p:spPr>
              <a:xfrm>
                <a:off x="6279180" y="1086333"/>
                <a:ext cx="222690" cy="1732846"/>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4" name="Freeform: Shape 55">
                <a:extLst>
                  <a:ext uri="{FF2B5EF4-FFF2-40B4-BE49-F238E27FC236}">
                    <a16:creationId xmlns:a16="http://schemas.microsoft.com/office/drawing/2014/main" id="{149BD05D-0B63-95C7-280B-A574C88F0F1C}"/>
                  </a:ext>
                </a:extLst>
              </p:cNvPr>
              <p:cNvSpPr/>
              <p:nvPr/>
            </p:nvSpPr>
            <p:spPr>
              <a:xfrm>
                <a:off x="3870094" y="2245460"/>
                <a:ext cx="1373154" cy="572397"/>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7" name="Freeform: Shape 56">
                <a:extLst>
                  <a:ext uri="{FF2B5EF4-FFF2-40B4-BE49-F238E27FC236}">
                    <a16:creationId xmlns:a16="http://schemas.microsoft.com/office/drawing/2014/main" id="{E6B01704-AD91-B606-A68D-BB91B59AD7DB}"/>
                  </a:ext>
                </a:extLst>
              </p:cNvPr>
              <p:cNvSpPr/>
              <p:nvPr/>
            </p:nvSpPr>
            <p:spPr>
              <a:xfrm>
                <a:off x="4749966" y="1974605"/>
                <a:ext cx="912667" cy="843913"/>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8" name="Freeform: Shape 57">
                <a:extLst>
                  <a:ext uri="{FF2B5EF4-FFF2-40B4-BE49-F238E27FC236}">
                    <a16:creationId xmlns:a16="http://schemas.microsoft.com/office/drawing/2014/main" id="{698172E2-861E-55A1-1177-43D40A9AB2D0}"/>
                  </a:ext>
                </a:extLst>
              </p:cNvPr>
              <p:cNvSpPr/>
              <p:nvPr/>
            </p:nvSpPr>
            <p:spPr>
              <a:xfrm>
                <a:off x="7687611" y="4552498"/>
                <a:ext cx="1189667" cy="1242834"/>
              </a:xfrm>
              <a:custGeom>
                <a:avLst/>
                <a:gdLst>
                  <a:gd name="connsiteX0" fmla="*/ 1128465 w 1189667"/>
                  <a:gd name="connsiteY0" fmla="*/ 1052165 h 1242834"/>
                  <a:gd name="connsiteX1" fmla="*/ 1016147 w 1189667"/>
                  <a:gd name="connsiteY1" fmla="*/ 1089825 h 1242834"/>
                  <a:gd name="connsiteX2" fmla="*/ 979809 w 1189667"/>
                  <a:gd name="connsiteY2" fmla="*/ 1108985 h 1242834"/>
                  <a:gd name="connsiteX3" fmla="*/ 85229 w 1189667"/>
                  <a:gd name="connsiteY3" fmla="*/ 1108985 h 1242834"/>
                  <a:gd name="connsiteX4" fmla="*/ 54837 w 1189667"/>
                  <a:gd name="connsiteY4" fmla="*/ 1077272 h 1242834"/>
                  <a:gd name="connsiteX5" fmla="*/ 55498 w 1189667"/>
                  <a:gd name="connsiteY5" fmla="*/ 41304 h 1242834"/>
                  <a:gd name="connsiteX6" fmla="*/ 55498 w 1189667"/>
                  <a:gd name="connsiteY6" fmla="*/ 17519 h 1242834"/>
                  <a:gd name="connsiteX7" fmla="*/ 48891 w 1189667"/>
                  <a:gd name="connsiteY7" fmla="*/ 4305 h 1242834"/>
                  <a:gd name="connsiteX8" fmla="*/ 661 w 1189667"/>
                  <a:gd name="connsiteY8" fmla="*/ 32055 h 1242834"/>
                  <a:gd name="connsiteX9" fmla="*/ 661 w 1189667"/>
                  <a:gd name="connsiteY9" fmla="*/ 583734 h 1242834"/>
                  <a:gd name="connsiteX10" fmla="*/ 0 w 1189667"/>
                  <a:gd name="connsiteY10" fmla="*/ 1130127 h 1242834"/>
                  <a:gd name="connsiteX11" fmla="*/ 33035 w 1189667"/>
                  <a:gd name="connsiteY11" fmla="*/ 1164483 h 1242834"/>
                  <a:gd name="connsiteX12" fmla="*/ 972541 w 1189667"/>
                  <a:gd name="connsiteY12" fmla="*/ 1163823 h 1242834"/>
                  <a:gd name="connsiteX13" fmla="*/ 1008218 w 1189667"/>
                  <a:gd name="connsiteY13" fmla="*/ 1185626 h 1242834"/>
                  <a:gd name="connsiteX14" fmla="*/ 1114590 w 1189667"/>
                  <a:gd name="connsiteY14" fmla="*/ 1241124 h 1242834"/>
                  <a:gd name="connsiteX15" fmla="*/ 1189249 w 1189667"/>
                  <a:gd name="connsiteY15" fmla="*/ 1154573 h 1242834"/>
                  <a:gd name="connsiteX16" fmla="*/ 1128465 w 1189667"/>
                  <a:gd name="connsiteY16" fmla="*/ 1052165 h 124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667" h="1242834">
                    <a:moveTo>
                      <a:pt x="1128465" y="1052165"/>
                    </a:moveTo>
                    <a:cubicBezTo>
                      <a:pt x="1084859" y="1037630"/>
                      <a:pt x="1037950" y="1051505"/>
                      <a:pt x="1016147" y="1089825"/>
                    </a:cubicBezTo>
                    <a:cubicBezTo>
                      <a:pt x="1006897" y="1105682"/>
                      <a:pt x="996986" y="1108985"/>
                      <a:pt x="979809" y="1108985"/>
                    </a:cubicBezTo>
                    <a:cubicBezTo>
                      <a:pt x="681836" y="1108324"/>
                      <a:pt x="383863" y="1108324"/>
                      <a:pt x="85229" y="1108985"/>
                    </a:cubicBezTo>
                    <a:cubicBezTo>
                      <a:pt x="59462" y="1108985"/>
                      <a:pt x="54837" y="1101057"/>
                      <a:pt x="54837" y="1077272"/>
                    </a:cubicBezTo>
                    <a:cubicBezTo>
                      <a:pt x="55498" y="731729"/>
                      <a:pt x="55498" y="386186"/>
                      <a:pt x="55498" y="41304"/>
                    </a:cubicBezTo>
                    <a:cubicBezTo>
                      <a:pt x="55498" y="33376"/>
                      <a:pt x="55498" y="25448"/>
                      <a:pt x="55498" y="17519"/>
                    </a:cubicBezTo>
                    <a:cubicBezTo>
                      <a:pt x="55498" y="12234"/>
                      <a:pt x="54837" y="6948"/>
                      <a:pt x="48891" y="4305"/>
                    </a:cubicBezTo>
                    <a:cubicBezTo>
                      <a:pt x="25106" y="-7587"/>
                      <a:pt x="661" y="6287"/>
                      <a:pt x="661" y="32055"/>
                    </a:cubicBezTo>
                    <a:cubicBezTo>
                      <a:pt x="661" y="215727"/>
                      <a:pt x="661" y="400061"/>
                      <a:pt x="661" y="583734"/>
                    </a:cubicBezTo>
                    <a:cubicBezTo>
                      <a:pt x="661" y="766085"/>
                      <a:pt x="1321" y="947776"/>
                      <a:pt x="0" y="1130127"/>
                    </a:cubicBezTo>
                    <a:cubicBezTo>
                      <a:pt x="0" y="1156555"/>
                      <a:pt x="5285" y="1164483"/>
                      <a:pt x="33035" y="1164483"/>
                    </a:cubicBezTo>
                    <a:cubicBezTo>
                      <a:pt x="346203" y="1163162"/>
                      <a:pt x="659372" y="1163823"/>
                      <a:pt x="972541" y="1163823"/>
                    </a:cubicBezTo>
                    <a:cubicBezTo>
                      <a:pt x="989719" y="1163823"/>
                      <a:pt x="1000951" y="1165144"/>
                      <a:pt x="1008218" y="1185626"/>
                    </a:cubicBezTo>
                    <a:cubicBezTo>
                      <a:pt x="1023414" y="1229231"/>
                      <a:pt x="1065038" y="1249052"/>
                      <a:pt x="1114590" y="1241124"/>
                    </a:cubicBezTo>
                    <a:cubicBezTo>
                      <a:pt x="1155553" y="1234517"/>
                      <a:pt x="1185284" y="1200161"/>
                      <a:pt x="1189249" y="1154573"/>
                    </a:cubicBezTo>
                    <a:cubicBezTo>
                      <a:pt x="1193213" y="1106342"/>
                      <a:pt x="1168767" y="1066040"/>
                      <a:pt x="1128465" y="1052165"/>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9" name="Freeform: Shape 58">
                <a:extLst>
                  <a:ext uri="{FF2B5EF4-FFF2-40B4-BE49-F238E27FC236}">
                    <a16:creationId xmlns:a16="http://schemas.microsoft.com/office/drawing/2014/main" id="{1C769AB6-AFBD-AF4D-74B0-032715601893}"/>
                  </a:ext>
                </a:extLst>
              </p:cNvPr>
              <p:cNvSpPr/>
              <p:nvPr/>
            </p:nvSpPr>
            <p:spPr>
              <a:xfrm>
                <a:off x="6744671" y="4554792"/>
                <a:ext cx="190088" cy="1673439"/>
              </a:xfrm>
              <a:custGeom>
                <a:avLst/>
                <a:gdLst>
                  <a:gd name="connsiteX0" fmla="*/ 146804 w 190088"/>
                  <a:gd name="connsiteY0" fmla="*/ 1460823 h 1673439"/>
                  <a:gd name="connsiteX1" fmla="*/ 146804 w 190088"/>
                  <a:gd name="connsiteY1" fmla="*/ 748595 h 1673439"/>
                  <a:gd name="connsiteX2" fmla="*/ 146804 w 190088"/>
                  <a:gd name="connsiteY2" fmla="*/ 28439 h 1673439"/>
                  <a:gd name="connsiteX3" fmla="*/ 121037 w 190088"/>
                  <a:gd name="connsiteY3" fmla="*/ 29 h 1673439"/>
                  <a:gd name="connsiteX4" fmla="*/ 91306 w 190088"/>
                  <a:gd name="connsiteY4" fmla="*/ 32403 h 1673439"/>
                  <a:gd name="connsiteX5" fmla="*/ 91966 w 190088"/>
                  <a:gd name="connsiteY5" fmla="*/ 1443645 h 1673439"/>
                  <a:gd name="connsiteX6" fmla="*/ 63557 w 190088"/>
                  <a:gd name="connsiteY6" fmla="*/ 1483286 h 1673439"/>
                  <a:gd name="connsiteX7" fmla="*/ 21933 w 190088"/>
                  <a:gd name="connsiteY7" fmla="*/ 1510375 h 1673439"/>
                  <a:gd name="connsiteX8" fmla="*/ 30522 w 190088"/>
                  <a:gd name="connsiteY8" fmla="*/ 1649781 h 1673439"/>
                  <a:gd name="connsiteX9" fmla="*/ 162000 w 190088"/>
                  <a:gd name="connsiteY9" fmla="*/ 1646477 h 1673439"/>
                  <a:gd name="connsiteX10" fmla="*/ 162661 w 190088"/>
                  <a:gd name="connsiteY10" fmla="*/ 1505750 h 1673439"/>
                  <a:gd name="connsiteX11" fmla="*/ 146804 w 190088"/>
                  <a:gd name="connsiteY11" fmla="*/ 1460823 h 167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088" h="1673439">
                    <a:moveTo>
                      <a:pt x="146804" y="1460823"/>
                    </a:moveTo>
                    <a:cubicBezTo>
                      <a:pt x="146804" y="1223634"/>
                      <a:pt x="146804" y="985784"/>
                      <a:pt x="146804" y="748595"/>
                    </a:cubicBezTo>
                    <a:cubicBezTo>
                      <a:pt x="146804" y="508763"/>
                      <a:pt x="146804" y="268271"/>
                      <a:pt x="146804" y="28439"/>
                    </a:cubicBezTo>
                    <a:cubicBezTo>
                      <a:pt x="146804" y="9279"/>
                      <a:pt x="144161" y="690"/>
                      <a:pt x="121037" y="29"/>
                    </a:cubicBezTo>
                    <a:cubicBezTo>
                      <a:pt x="94609" y="-632"/>
                      <a:pt x="91306" y="9940"/>
                      <a:pt x="91306" y="32403"/>
                    </a:cubicBezTo>
                    <a:cubicBezTo>
                      <a:pt x="91966" y="502817"/>
                      <a:pt x="91306" y="973231"/>
                      <a:pt x="91966" y="1443645"/>
                    </a:cubicBezTo>
                    <a:cubicBezTo>
                      <a:pt x="91966" y="1465448"/>
                      <a:pt x="90645" y="1480644"/>
                      <a:pt x="63557" y="1483286"/>
                    </a:cubicBezTo>
                    <a:cubicBezTo>
                      <a:pt x="46379" y="1484608"/>
                      <a:pt x="33165" y="1497161"/>
                      <a:pt x="21933" y="1510375"/>
                    </a:cubicBezTo>
                    <a:cubicBezTo>
                      <a:pt x="-10441" y="1550677"/>
                      <a:pt x="-6477" y="1615425"/>
                      <a:pt x="30522" y="1649781"/>
                    </a:cubicBezTo>
                    <a:cubicBezTo>
                      <a:pt x="66200" y="1682816"/>
                      <a:pt x="128305" y="1680834"/>
                      <a:pt x="162000" y="1646477"/>
                    </a:cubicBezTo>
                    <a:cubicBezTo>
                      <a:pt x="198338" y="1610139"/>
                      <a:pt x="200320" y="1542749"/>
                      <a:pt x="162661" y="1505750"/>
                    </a:cubicBezTo>
                    <a:cubicBezTo>
                      <a:pt x="149447" y="1491875"/>
                      <a:pt x="146804" y="1478662"/>
                      <a:pt x="146804" y="1460823"/>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30" name="Freeform: Shape 59">
                <a:extLst>
                  <a:ext uri="{FF2B5EF4-FFF2-40B4-BE49-F238E27FC236}">
                    <a16:creationId xmlns:a16="http://schemas.microsoft.com/office/drawing/2014/main" id="{022D6ADE-68A4-8A56-C967-EA4D0FECE629}"/>
                  </a:ext>
                </a:extLst>
              </p:cNvPr>
              <p:cNvSpPr/>
              <p:nvPr/>
            </p:nvSpPr>
            <p:spPr>
              <a:xfrm>
                <a:off x="8066153" y="3632493"/>
                <a:ext cx="1181053" cy="1164453"/>
              </a:xfrm>
              <a:custGeom>
                <a:avLst/>
                <a:gdLst>
                  <a:gd name="connsiteX0" fmla="*/ 1129160 w 1181053"/>
                  <a:gd name="connsiteY0" fmla="*/ 979148 h 1164453"/>
                  <a:gd name="connsiteX1" fmla="*/ 1108019 w 1181053"/>
                  <a:gd name="connsiteY1" fmla="*/ 942810 h 1164453"/>
                  <a:gd name="connsiteX2" fmla="*/ 1109340 w 1181053"/>
                  <a:gd name="connsiteY2" fmla="*/ 104390 h 1164453"/>
                  <a:gd name="connsiteX3" fmla="*/ 1074984 w 1181053"/>
                  <a:gd name="connsiteY3" fmla="*/ 71355 h 1164453"/>
                  <a:gd name="connsiteX4" fmla="*/ 383898 w 1181053"/>
                  <a:gd name="connsiteY4" fmla="*/ 72016 h 1164453"/>
                  <a:gd name="connsiteX5" fmla="*/ 349542 w 1181053"/>
                  <a:gd name="connsiteY5" fmla="*/ 69373 h 1164453"/>
                  <a:gd name="connsiteX6" fmla="*/ 348221 w 1181053"/>
                  <a:gd name="connsiteY6" fmla="*/ 1321 h 1164453"/>
                  <a:gd name="connsiteX7" fmla="*/ 337650 w 1181053"/>
                  <a:gd name="connsiteY7" fmla="*/ 1982 h 1164453"/>
                  <a:gd name="connsiteX8" fmla="*/ 32409 w 1181053"/>
                  <a:gd name="connsiteY8" fmla="*/ 0 h 1164453"/>
                  <a:gd name="connsiteX9" fmla="*/ 35 w 1181053"/>
                  <a:gd name="connsiteY9" fmla="*/ 30392 h 1164453"/>
                  <a:gd name="connsiteX10" fmla="*/ 35 w 1181053"/>
                  <a:gd name="connsiteY10" fmla="*/ 180369 h 1164453"/>
                  <a:gd name="connsiteX11" fmla="*/ 29766 w 1181053"/>
                  <a:gd name="connsiteY11" fmla="*/ 210101 h 1164453"/>
                  <a:gd name="connsiteX12" fmla="*/ 177101 w 1181053"/>
                  <a:gd name="connsiteY12" fmla="*/ 210101 h 1164453"/>
                  <a:gd name="connsiteX13" fmla="*/ 292062 w 1181053"/>
                  <a:gd name="connsiteY13" fmla="*/ 209440 h 1164453"/>
                  <a:gd name="connsiteX14" fmla="*/ 349542 w 1181053"/>
                  <a:gd name="connsiteY14" fmla="*/ 147996 h 1164453"/>
                  <a:gd name="connsiteX15" fmla="*/ 381256 w 1181053"/>
                  <a:gd name="connsiteY15" fmla="*/ 146014 h 1164453"/>
                  <a:gd name="connsiteX16" fmla="*/ 1021467 w 1181053"/>
                  <a:gd name="connsiteY16" fmla="*/ 145353 h 1164453"/>
                  <a:gd name="connsiteX17" fmla="*/ 1054502 w 1181053"/>
                  <a:gd name="connsiteY17" fmla="*/ 177066 h 1164453"/>
                  <a:gd name="connsiteX18" fmla="*/ 1054502 w 1181053"/>
                  <a:gd name="connsiteY18" fmla="*/ 945453 h 1164453"/>
                  <a:gd name="connsiteX19" fmla="*/ 1032699 w 1181053"/>
                  <a:gd name="connsiteY19" fmla="*/ 985755 h 1164453"/>
                  <a:gd name="connsiteX20" fmla="*/ 997022 w 1181053"/>
                  <a:gd name="connsiteY20" fmla="*/ 1102037 h 1164453"/>
                  <a:gd name="connsiteX21" fmla="*/ 1094805 w 1181053"/>
                  <a:gd name="connsiteY21" fmla="*/ 1164142 h 1164453"/>
                  <a:gd name="connsiteX22" fmla="*/ 1178712 w 1181053"/>
                  <a:gd name="connsiteY22" fmla="*/ 1090145 h 1164453"/>
                  <a:gd name="connsiteX23" fmla="*/ 1129160 w 1181053"/>
                  <a:gd name="connsiteY23" fmla="*/ 979148 h 116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053" h="1164453">
                    <a:moveTo>
                      <a:pt x="1129160" y="979148"/>
                    </a:moveTo>
                    <a:cubicBezTo>
                      <a:pt x="1110001" y="971220"/>
                      <a:pt x="1108019" y="959988"/>
                      <a:pt x="1108019" y="942810"/>
                    </a:cubicBezTo>
                    <a:cubicBezTo>
                      <a:pt x="1108679" y="663337"/>
                      <a:pt x="1108019" y="383863"/>
                      <a:pt x="1109340" y="104390"/>
                    </a:cubicBezTo>
                    <a:cubicBezTo>
                      <a:pt x="1109340" y="75980"/>
                      <a:pt x="1100751" y="71355"/>
                      <a:pt x="1074984" y="71355"/>
                    </a:cubicBezTo>
                    <a:cubicBezTo>
                      <a:pt x="844402" y="72676"/>
                      <a:pt x="614480" y="72016"/>
                      <a:pt x="383898" y="72016"/>
                    </a:cubicBezTo>
                    <a:cubicBezTo>
                      <a:pt x="372666" y="72016"/>
                      <a:pt x="360774" y="73998"/>
                      <a:pt x="349542" y="69373"/>
                    </a:cubicBezTo>
                    <a:cubicBezTo>
                      <a:pt x="350863" y="46909"/>
                      <a:pt x="352845" y="23785"/>
                      <a:pt x="348221" y="1321"/>
                    </a:cubicBezTo>
                    <a:cubicBezTo>
                      <a:pt x="344917" y="1321"/>
                      <a:pt x="340953" y="1982"/>
                      <a:pt x="337650" y="1982"/>
                    </a:cubicBezTo>
                    <a:cubicBezTo>
                      <a:pt x="235903" y="1321"/>
                      <a:pt x="134156" y="1321"/>
                      <a:pt x="32409" y="0"/>
                    </a:cubicBezTo>
                    <a:cubicBezTo>
                      <a:pt x="9946" y="0"/>
                      <a:pt x="-626" y="5946"/>
                      <a:pt x="35" y="30392"/>
                    </a:cubicBezTo>
                    <a:cubicBezTo>
                      <a:pt x="1357" y="80605"/>
                      <a:pt x="1357" y="130157"/>
                      <a:pt x="35" y="180369"/>
                    </a:cubicBezTo>
                    <a:cubicBezTo>
                      <a:pt x="-626" y="202173"/>
                      <a:pt x="7964" y="210761"/>
                      <a:pt x="29766" y="210101"/>
                    </a:cubicBezTo>
                    <a:cubicBezTo>
                      <a:pt x="78658" y="209440"/>
                      <a:pt x="128210" y="210101"/>
                      <a:pt x="177101" y="210101"/>
                    </a:cubicBezTo>
                    <a:cubicBezTo>
                      <a:pt x="215421" y="210101"/>
                      <a:pt x="253741" y="209440"/>
                      <a:pt x="292062" y="209440"/>
                    </a:cubicBezTo>
                    <a:cubicBezTo>
                      <a:pt x="352845" y="209440"/>
                      <a:pt x="352845" y="209440"/>
                      <a:pt x="349542" y="147996"/>
                    </a:cubicBezTo>
                    <a:cubicBezTo>
                      <a:pt x="360113" y="147335"/>
                      <a:pt x="370684" y="146014"/>
                      <a:pt x="381256" y="146014"/>
                    </a:cubicBezTo>
                    <a:cubicBezTo>
                      <a:pt x="594660" y="146014"/>
                      <a:pt x="808063" y="146674"/>
                      <a:pt x="1021467" y="145353"/>
                    </a:cubicBezTo>
                    <a:cubicBezTo>
                      <a:pt x="1046574" y="145353"/>
                      <a:pt x="1054502" y="150638"/>
                      <a:pt x="1054502" y="177066"/>
                    </a:cubicBezTo>
                    <a:cubicBezTo>
                      <a:pt x="1053181" y="433415"/>
                      <a:pt x="1053842" y="689764"/>
                      <a:pt x="1054502" y="945453"/>
                    </a:cubicBezTo>
                    <a:cubicBezTo>
                      <a:pt x="1054502" y="964613"/>
                      <a:pt x="1049877" y="975184"/>
                      <a:pt x="1032699" y="985755"/>
                    </a:cubicBezTo>
                    <a:cubicBezTo>
                      <a:pt x="995701" y="1008219"/>
                      <a:pt x="982487" y="1057771"/>
                      <a:pt x="997022" y="1102037"/>
                    </a:cubicBezTo>
                    <a:cubicBezTo>
                      <a:pt x="1010897" y="1144322"/>
                      <a:pt x="1047895" y="1167446"/>
                      <a:pt x="1094805" y="1164142"/>
                    </a:cubicBezTo>
                    <a:cubicBezTo>
                      <a:pt x="1137089" y="1161499"/>
                      <a:pt x="1170784" y="1131768"/>
                      <a:pt x="1178712" y="1090145"/>
                    </a:cubicBezTo>
                    <a:cubicBezTo>
                      <a:pt x="1187962" y="1041914"/>
                      <a:pt x="1169463" y="996326"/>
                      <a:pt x="1129160" y="979148"/>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31" name="Freeform: Shape 60">
                <a:extLst>
                  <a:ext uri="{FF2B5EF4-FFF2-40B4-BE49-F238E27FC236}">
                    <a16:creationId xmlns:a16="http://schemas.microsoft.com/office/drawing/2014/main" id="{13446191-1FEB-CCDD-D185-1BDC9A821F24}"/>
                  </a:ext>
                </a:extLst>
              </p:cNvPr>
              <p:cNvSpPr/>
              <p:nvPr/>
            </p:nvSpPr>
            <p:spPr>
              <a:xfrm>
                <a:off x="7289212" y="4555210"/>
                <a:ext cx="1121223" cy="1705206"/>
              </a:xfrm>
              <a:custGeom>
                <a:avLst/>
                <a:gdLst>
                  <a:gd name="connsiteX0" fmla="*/ 1068342 w 1121223"/>
                  <a:gd name="connsiteY0" fmla="*/ 1518546 h 1705206"/>
                  <a:gd name="connsiteX1" fmla="*/ 943471 w 1121223"/>
                  <a:gd name="connsiteY1" fmla="*/ 1558188 h 1705206"/>
                  <a:gd name="connsiteX2" fmla="*/ 943471 w 1121223"/>
                  <a:gd name="connsiteY2" fmla="*/ 1558188 h 1705206"/>
                  <a:gd name="connsiteX3" fmla="*/ 943471 w 1121223"/>
                  <a:gd name="connsiteY3" fmla="*/ 1558188 h 1705206"/>
                  <a:gd name="connsiteX4" fmla="*/ 107693 w 1121223"/>
                  <a:gd name="connsiteY4" fmla="*/ 1558849 h 1705206"/>
                  <a:gd name="connsiteX5" fmla="*/ 73337 w 1121223"/>
                  <a:gd name="connsiteY5" fmla="*/ 1524493 h 1705206"/>
                  <a:gd name="connsiteX6" fmla="*/ 73337 w 1121223"/>
                  <a:gd name="connsiteY6" fmla="*/ 40575 h 1705206"/>
                  <a:gd name="connsiteX7" fmla="*/ 33696 w 1121223"/>
                  <a:gd name="connsiteY7" fmla="*/ 273 h 1705206"/>
                  <a:gd name="connsiteX8" fmla="*/ 0 w 1121223"/>
                  <a:gd name="connsiteY8" fmla="*/ 33968 h 1705206"/>
                  <a:gd name="connsiteX9" fmla="*/ 661 w 1121223"/>
                  <a:gd name="connsiteY9" fmla="*/ 1597830 h 1705206"/>
                  <a:gd name="connsiteX10" fmla="*/ 35678 w 1121223"/>
                  <a:gd name="connsiteY10" fmla="*/ 1631525 h 1705206"/>
                  <a:gd name="connsiteX11" fmla="*/ 900526 w 1121223"/>
                  <a:gd name="connsiteY11" fmla="*/ 1631525 h 1705206"/>
                  <a:gd name="connsiteX12" fmla="*/ 937524 w 1121223"/>
                  <a:gd name="connsiteY12" fmla="*/ 1635489 h 1705206"/>
                  <a:gd name="connsiteX13" fmla="*/ 1007558 w 1121223"/>
                  <a:gd name="connsiteY13" fmla="*/ 1703541 h 1705206"/>
                  <a:gd name="connsiteX14" fmla="*/ 1116572 w 1121223"/>
                  <a:gd name="connsiteY14" fmla="*/ 1639453 h 1705206"/>
                  <a:gd name="connsiteX15" fmla="*/ 1068342 w 1121223"/>
                  <a:gd name="connsiteY15" fmla="*/ 1518546 h 170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223" h="1705206">
                    <a:moveTo>
                      <a:pt x="1068342" y="1518546"/>
                    </a:moveTo>
                    <a:cubicBezTo>
                      <a:pt x="1021433" y="1497404"/>
                      <a:pt x="972541" y="1512600"/>
                      <a:pt x="943471" y="1558188"/>
                    </a:cubicBezTo>
                    <a:lnTo>
                      <a:pt x="943471" y="1558188"/>
                    </a:lnTo>
                    <a:lnTo>
                      <a:pt x="943471" y="1558188"/>
                    </a:lnTo>
                    <a:cubicBezTo>
                      <a:pt x="664658" y="1558188"/>
                      <a:pt x="386506" y="1558849"/>
                      <a:pt x="107693" y="1558849"/>
                    </a:cubicBezTo>
                    <a:cubicBezTo>
                      <a:pt x="73337" y="1558849"/>
                      <a:pt x="73337" y="1558849"/>
                      <a:pt x="73337" y="1524493"/>
                    </a:cubicBezTo>
                    <a:cubicBezTo>
                      <a:pt x="73337" y="1029633"/>
                      <a:pt x="73337" y="535434"/>
                      <a:pt x="73337" y="40575"/>
                    </a:cubicBezTo>
                    <a:cubicBezTo>
                      <a:pt x="73337" y="-5013"/>
                      <a:pt x="78623" y="2915"/>
                      <a:pt x="33696" y="273"/>
                    </a:cubicBezTo>
                    <a:cubicBezTo>
                      <a:pt x="5946" y="-1709"/>
                      <a:pt x="0" y="6879"/>
                      <a:pt x="0" y="33968"/>
                    </a:cubicBezTo>
                    <a:cubicBezTo>
                      <a:pt x="661" y="555255"/>
                      <a:pt x="661" y="1076543"/>
                      <a:pt x="661" y="1597830"/>
                    </a:cubicBezTo>
                    <a:cubicBezTo>
                      <a:pt x="661" y="1634168"/>
                      <a:pt x="-5285" y="1631525"/>
                      <a:pt x="35678" y="1631525"/>
                    </a:cubicBezTo>
                    <a:cubicBezTo>
                      <a:pt x="323740" y="1631525"/>
                      <a:pt x="612463" y="1631525"/>
                      <a:pt x="900526" y="1631525"/>
                    </a:cubicBezTo>
                    <a:cubicBezTo>
                      <a:pt x="913079" y="1631525"/>
                      <a:pt x="925632" y="1628882"/>
                      <a:pt x="937524" y="1635489"/>
                    </a:cubicBezTo>
                    <a:cubicBezTo>
                      <a:pt x="946113" y="1673149"/>
                      <a:pt x="971881" y="1697595"/>
                      <a:pt x="1007558" y="1703541"/>
                    </a:cubicBezTo>
                    <a:cubicBezTo>
                      <a:pt x="1059753" y="1712130"/>
                      <a:pt x="1102037" y="1687023"/>
                      <a:pt x="1116572" y="1639453"/>
                    </a:cubicBezTo>
                    <a:cubicBezTo>
                      <a:pt x="1131108" y="1590562"/>
                      <a:pt x="1110626" y="1537707"/>
                      <a:pt x="1068342" y="1518546"/>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32" name="Freeform: Shape 61">
                <a:extLst>
                  <a:ext uri="{FF2B5EF4-FFF2-40B4-BE49-F238E27FC236}">
                    <a16:creationId xmlns:a16="http://schemas.microsoft.com/office/drawing/2014/main" id="{CDE73837-5B74-C276-A96D-429155C8DFBB}"/>
                  </a:ext>
                </a:extLst>
              </p:cNvPr>
              <p:cNvSpPr/>
              <p:nvPr/>
            </p:nvSpPr>
            <p:spPr>
              <a:xfrm>
                <a:off x="6769876" y="4190084"/>
                <a:ext cx="214133" cy="351577"/>
              </a:xfrm>
              <a:custGeom>
                <a:avLst/>
                <a:gdLst>
                  <a:gd name="connsiteX0" fmla="*/ 214096 w 214133"/>
                  <a:gd name="connsiteY0" fmla="*/ 35052 h 351577"/>
                  <a:gd name="connsiteX1" fmla="*/ 180400 w 214133"/>
                  <a:gd name="connsiteY1" fmla="*/ 35 h 351577"/>
                  <a:gd name="connsiteX2" fmla="*/ 33066 w 214133"/>
                  <a:gd name="connsiteY2" fmla="*/ 35 h 351577"/>
                  <a:gd name="connsiteX3" fmla="*/ 31 w 214133"/>
                  <a:gd name="connsiteY3" fmla="*/ 32409 h 351577"/>
                  <a:gd name="connsiteX4" fmla="*/ 31 w 214133"/>
                  <a:gd name="connsiteY4" fmla="*/ 177101 h 351577"/>
                  <a:gd name="connsiteX5" fmla="*/ 691 w 214133"/>
                  <a:gd name="connsiteY5" fmla="*/ 326418 h 351577"/>
                  <a:gd name="connsiteX6" fmla="*/ 26459 w 214133"/>
                  <a:gd name="connsiteY6" fmla="*/ 351524 h 351577"/>
                  <a:gd name="connsiteX7" fmla="*/ 187007 w 214133"/>
                  <a:gd name="connsiteY7" fmla="*/ 351524 h 351577"/>
                  <a:gd name="connsiteX8" fmla="*/ 212774 w 214133"/>
                  <a:gd name="connsiteY8" fmla="*/ 325757 h 351577"/>
                  <a:gd name="connsiteX9" fmla="*/ 214096 w 214133"/>
                  <a:gd name="connsiteY9" fmla="*/ 176440 h 351577"/>
                  <a:gd name="connsiteX10" fmla="*/ 214096 w 214133"/>
                  <a:gd name="connsiteY10" fmla="*/ 35052 h 35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133" h="351577">
                    <a:moveTo>
                      <a:pt x="214096" y="35052"/>
                    </a:moveTo>
                    <a:cubicBezTo>
                      <a:pt x="214756" y="9946"/>
                      <a:pt x="206828" y="-626"/>
                      <a:pt x="180400" y="35"/>
                    </a:cubicBezTo>
                    <a:cubicBezTo>
                      <a:pt x="131509" y="1357"/>
                      <a:pt x="81957" y="1357"/>
                      <a:pt x="33066" y="35"/>
                    </a:cubicBezTo>
                    <a:cubicBezTo>
                      <a:pt x="9281" y="-626"/>
                      <a:pt x="-630" y="7964"/>
                      <a:pt x="31" y="32409"/>
                    </a:cubicBezTo>
                    <a:cubicBezTo>
                      <a:pt x="1352" y="80640"/>
                      <a:pt x="31" y="128870"/>
                      <a:pt x="31" y="177101"/>
                    </a:cubicBezTo>
                    <a:cubicBezTo>
                      <a:pt x="691" y="226653"/>
                      <a:pt x="2013" y="276866"/>
                      <a:pt x="691" y="326418"/>
                    </a:cubicBezTo>
                    <a:cubicBezTo>
                      <a:pt x="31" y="346899"/>
                      <a:pt x="7298" y="352185"/>
                      <a:pt x="26459" y="351524"/>
                    </a:cubicBezTo>
                    <a:cubicBezTo>
                      <a:pt x="79975" y="350203"/>
                      <a:pt x="133491" y="350203"/>
                      <a:pt x="187007" y="351524"/>
                    </a:cubicBezTo>
                    <a:cubicBezTo>
                      <a:pt x="206828" y="352185"/>
                      <a:pt x="212774" y="345578"/>
                      <a:pt x="212774" y="325757"/>
                    </a:cubicBezTo>
                    <a:cubicBezTo>
                      <a:pt x="212774" y="276205"/>
                      <a:pt x="209471" y="225992"/>
                      <a:pt x="214096" y="176440"/>
                    </a:cubicBezTo>
                    <a:cubicBezTo>
                      <a:pt x="214096" y="129531"/>
                      <a:pt x="212774" y="82622"/>
                      <a:pt x="214096" y="35052"/>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33" name="Freeform: Shape 62">
                <a:extLst>
                  <a:ext uri="{FF2B5EF4-FFF2-40B4-BE49-F238E27FC236}">
                    <a16:creationId xmlns:a16="http://schemas.microsoft.com/office/drawing/2014/main" id="{4B6AE130-A796-B8D1-E1AA-9E1971A2AAA8}"/>
                  </a:ext>
                </a:extLst>
              </p:cNvPr>
              <p:cNvSpPr/>
              <p:nvPr/>
            </p:nvSpPr>
            <p:spPr>
              <a:xfrm>
                <a:off x="7192090" y="4190083"/>
                <a:ext cx="211421" cy="352184"/>
              </a:xfrm>
              <a:custGeom>
                <a:avLst/>
                <a:gdLst>
                  <a:gd name="connsiteX0" fmla="*/ 189619 w 211421"/>
                  <a:gd name="connsiteY0" fmla="*/ 352185 h 352184"/>
                  <a:gd name="connsiteX1" fmla="*/ 210761 w 211421"/>
                  <a:gd name="connsiteY1" fmla="*/ 330382 h 352184"/>
                  <a:gd name="connsiteX2" fmla="*/ 211422 w 211421"/>
                  <a:gd name="connsiteY2" fmla="*/ 178422 h 352184"/>
                  <a:gd name="connsiteX3" fmla="*/ 210761 w 211421"/>
                  <a:gd name="connsiteY3" fmla="*/ 31088 h 352184"/>
                  <a:gd name="connsiteX4" fmla="*/ 179048 w 211421"/>
                  <a:gd name="connsiteY4" fmla="*/ 35 h 352184"/>
                  <a:gd name="connsiteX5" fmla="*/ 31713 w 211421"/>
                  <a:gd name="connsiteY5" fmla="*/ 35 h 352184"/>
                  <a:gd name="connsiteX6" fmla="*/ 661 w 211421"/>
                  <a:gd name="connsiteY6" fmla="*/ 31088 h 352184"/>
                  <a:gd name="connsiteX7" fmla="*/ 0 w 211421"/>
                  <a:gd name="connsiteY7" fmla="*/ 178422 h 352184"/>
                  <a:gd name="connsiteX8" fmla="*/ 0 w 211421"/>
                  <a:gd name="connsiteY8" fmla="*/ 330382 h 352184"/>
                  <a:gd name="connsiteX9" fmla="*/ 21142 w 211421"/>
                  <a:gd name="connsiteY9" fmla="*/ 351524 h 352184"/>
                  <a:gd name="connsiteX10" fmla="*/ 189619 w 211421"/>
                  <a:gd name="connsiteY10" fmla="*/ 352185 h 35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421" h="352184">
                    <a:moveTo>
                      <a:pt x="189619" y="352185"/>
                    </a:moveTo>
                    <a:cubicBezTo>
                      <a:pt x="206136" y="352185"/>
                      <a:pt x="210761" y="346238"/>
                      <a:pt x="210761" y="330382"/>
                    </a:cubicBezTo>
                    <a:cubicBezTo>
                      <a:pt x="210100" y="279509"/>
                      <a:pt x="210761" y="228635"/>
                      <a:pt x="211422" y="178422"/>
                    </a:cubicBezTo>
                    <a:cubicBezTo>
                      <a:pt x="211422" y="129531"/>
                      <a:pt x="210100" y="79979"/>
                      <a:pt x="210761" y="31088"/>
                    </a:cubicBezTo>
                    <a:cubicBezTo>
                      <a:pt x="211422" y="7303"/>
                      <a:pt x="202172" y="35"/>
                      <a:pt x="179048" y="35"/>
                    </a:cubicBezTo>
                    <a:cubicBezTo>
                      <a:pt x="130156" y="1357"/>
                      <a:pt x="80604" y="1357"/>
                      <a:pt x="31713" y="35"/>
                    </a:cubicBezTo>
                    <a:cubicBezTo>
                      <a:pt x="8589" y="-626"/>
                      <a:pt x="0" y="7964"/>
                      <a:pt x="661" y="31088"/>
                    </a:cubicBezTo>
                    <a:cubicBezTo>
                      <a:pt x="1321" y="79979"/>
                      <a:pt x="661" y="129531"/>
                      <a:pt x="0" y="178422"/>
                    </a:cubicBezTo>
                    <a:cubicBezTo>
                      <a:pt x="0" y="229296"/>
                      <a:pt x="661" y="280169"/>
                      <a:pt x="0" y="330382"/>
                    </a:cubicBezTo>
                    <a:cubicBezTo>
                      <a:pt x="0" y="346899"/>
                      <a:pt x="5285" y="351524"/>
                      <a:pt x="21142" y="351524"/>
                    </a:cubicBezTo>
                    <a:cubicBezTo>
                      <a:pt x="77301" y="350863"/>
                      <a:pt x="133460" y="350863"/>
                      <a:pt x="189619" y="352185"/>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34" name="Freeform: Shape 63">
                <a:extLst>
                  <a:ext uri="{FF2B5EF4-FFF2-40B4-BE49-F238E27FC236}">
                    <a16:creationId xmlns:a16="http://schemas.microsoft.com/office/drawing/2014/main" id="{4F840FAF-B251-33B6-BB86-5DD79D5A516C}"/>
                  </a:ext>
                </a:extLst>
              </p:cNvPr>
              <p:cNvSpPr/>
              <p:nvPr/>
            </p:nvSpPr>
            <p:spPr>
              <a:xfrm>
                <a:off x="7610935" y="4190119"/>
                <a:ext cx="209475" cy="347562"/>
              </a:xfrm>
              <a:custGeom>
                <a:avLst/>
                <a:gdLst>
                  <a:gd name="connsiteX0" fmla="*/ 30428 w 209475"/>
                  <a:gd name="connsiteY0" fmla="*/ 347525 h 347562"/>
                  <a:gd name="connsiteX1" fmla="*/ 206832 w 209475"/>
                  <a:gd name="connsiteY1" fmla="*/ 346203 h 347562"/>
                  <a:gd name="connsiteX2" fmla="*/ 209475 w 209475"/>
                  <a:gd name="connsiteY2" fmla="*/ 28410 h 347562"/>
                  <a:gd name="connsiteX3" fmla="*/ 183708 w 209475"/>
                  <a:gd name="connsiteY3" fmla="*/ 0 h 347562"/>
                  <a:gd name="connsiteX4" fmla="*/ 25803 w 209475"/>
                  <a:gd name="connsiteY4" fmla="*/ 0 h 347562"/>
                  <a:gd name="connsiteX5" fmla="*/ 35 w 209475"/>
                  <a:gd name="connsiteY5" fmla="*/ 25767 h 347562"/>
                  <a:gd name="connsiteX6" fmla="*/ 1357 w 209475"/>
                  <a:gd name="connsiteY6" fmla="*/ 175084 h 347562"/>
                  <a:gd name="connsiteX7" fmla="*/ 5321 w 209475"/>
                  <a:gd name="connsiteY7" fmla="*/ 209440 h 347562"/>
                  <a:gd name="connsiteX8" fmla="*/ 5321 w 209475"/>
                  <a:gd name="connsiteY8" fmla="*/ 321758 h 347562"/>
                  <a:gd name="connsiteX9" fmla="*/ 30428 w 209475"/>
                  <a:gd name="connsiteY9" fmla="*/ 347525 h 34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475" h="347562">
                    <a:moveTo>
                      <a:pt x="30428" y="347525"/>
                    </a:moveTo>
                    <a:cubicBezTo>
                      <a:pt x="89229" y="346864"/>
                      <a:pt x="148031" y="346864"/>
                      <a:pt x="206832" y="346203"/>
                    </a:cubicBezTo>
                    <a:cubicBezTo>
                      <a:pt x="207493" y="240492"/>
                      <a:pt x="208154" y="134121"/>
                      <a:pt x="209475" y="28410"/>
                    </a:cubicBezTo>
                    <a:cubicBezTo>
                      <a:pt x="209475" y="9910"/>
                      <a:pt x="204190" y="0"/>
                      <a:pt x="183708" y="0"/>
                    </a:cubicBezTo>
                    <a:cubicBezTo>
                      <a:pt x="130853" y="661"/>
                      <a:pt x="78658" y="661"/>
                      <a:pt x="25803" y="0"/>
                    </a:cubicBezTo>
                    <a:cubicBezTo>
                      <a:pt x="7964" y="0"/>
                      <a:pt x="-625" y="7928"/>
                      <a:pt x="35" y="25767"/>
                    </a:cubicBezTo>
                    <a:cubicBezTo>
                      <a:pt x="696" y="75319"/>
                      <a:pt x="696" y="125532"/>
                      <a:pt x="1357" y="175084"/>
                    </a:cubicBezTo>
                    <a:cubicBezTo>
                      <a:pt x="6642" y="186316"/>
                      <a:pt x="5321" y="197547"/>
                      <a:pt x="5321" y="209440"/>
                    </a:cubicBezTo>
                    <a:cubicBezTo>
                      <a:pt x="5321" y="247099"/>
                      <a:pt x="5982" y="284098"/>
                      <a:pt x="5321" y="321758"/>
                    </a:cubicBezTo>
                    <a:cubicBezTo>
                      <a:pt x="5321" y="340257"/>
                      <a:pt x="11928" y="348186"/>
                      <a:pt x="30428" y="347525"/>
                    </a:cubicBezTo>
                    <a:close/>
                  </a:path>
                </a:pathLst>
              </a:custGeom>
              <a:grpFill/>
              <a:ln w="6599" cap="flat">
                <a:solidFill>
                  <a:schemeClr val="accent2"/>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mc:AlternateContent xmlns:mc="http://schemas.openxmlformats.org/markup-compatibility/2006" xmlns:a14="http://schemas.microsoft.com/office/drawing/2010/main">
        <mc:Choice Requires="a14">
          <p:sp>
            <p:nvSpPr>
              <p:cNvPr id="4" name="CasellaDiTesto 3">
                <a:extLst>
                  <a:ext uri="{FF2B5EF4-FFF2-40B4-BE49-F238E27FC236}">
                    <a16:creationId xmlns:a16="http://schemas.microsoft.com/office/drawing/2014/main" id="{D42AEFF5-3B8C-AEB6-A939-F8E3A4477F29}"/>
                  </a:ext>
                </a:extLst>
              </p:cNvPr>
              <p:cNvSpPr txBox="1"/>
              <p:nvPr/>
            </p:nvSpPr>
            <p:spPr>
              <a:xfrm>
                <a:off x="11078365" y="5693002"/>
                <a:ext cx="1028097"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1700" i="1" dirty="0" smtClean="0">
                          <a:solidFill>
                            <a:schemeClr val="bg1"/>
                          </a:solidFill>
                          <a:latin typeface="Cambria Math" panose="02040503050406030204" pitchFamily="18" charset="0"/>
                        </a:rPr>
                        <m:t>𝑃</m:t>
                      </m:r>
                      <m:r>
                        <a:rPr lang="it-IT" sz="1700" b="0" i="1" dirty="0" smtClean="0">
                          <a:solidFill>
                            <a:schemeClr val="bg1"/>
                          </a:solidFill>
                          <a:latin typeface="Cambria Math" panose="02040503050406030204" pitchFamily="18" charset="0"/>
                        </a:rPr>
                        <m:t>𝑟𝑒𝑠𝑠𝑢𝑟𝑒</m:t>
                      </m:r>
                    </m:oMath>
                  </m:oMathPara>
                </a14:m>
                <a:endParaRPr lang="en-GB" sz="1700" dirty="0">
                  <a:solidFill>
                    <a:schemeClr val="bg1"/>
                  </a:solidFill>
                </a:endParaRPr>
              </a:p>
            </p:txBody>
          </p:sp>
        </mc:Choice>
        <mc:Fallback xmlns="">
          <p:sp>
            <p:nvSpPr>
              <p:cNvPr id="4" name="CasellaDiTesto 3">
                <a:extLst>
                  <a:ext uri="{FF2B5EF4-FFF2-40B4-BE49-F238E27FC236}">
                    <a16:creationId xmlns:a16="http://schemas.microsoft.com/office/drawing/2014/main" id="{D42AEFF5-3B8C-AEB6-A939-F8E3A4477F29}"/>
                  </a:ext>
                </a:extLst>
              </p:cNvPr>
              <p:cNvSpPr txBox="1">
                <a:spLocks noRot="1" noChangeAspect="1" noMove="1" noResize="1" noEditPoints="1" noAdjustHandles="1" noChangeArrowheads="1" noChangeShapeType="1" noTextEdit="1"/>
              </p:cNvSpPr>
              <p:nvPr/>
            </p:nvSpPr>
            <p:spPr>
              <a:xfrm>
                <a:off x="11078365" y="5693002"/>
                <a:ext cx="1028097" cy="353943"/>
              </a:xfrm>
              <a:prstGeom prst="rect">
                <a:avLst/>
              </a:prstGeom>
              <a:blipFill>
                <a:blip r:embed="rId9"/>
                <a:stretch>
                  <a:fillRect/>
                </a:stretch>
              </a:blipFill>
            </p:spPr>
            <p:txBody>
              <a:bodyPr/>
              <a:lstStyle/>
              <a:p>
                <a:r>
                  <a:rPr lang="en-GB">
                    <a:noFill/>
                  </a:rPr>
                  <a:t> </a:t>
                </a:r>
              </a:p>
            </p:txBody>
          </p:sp>
        </mc:Fallback>
      </mc:AlternateContent>
      <p:sp>
        <p:nvSpPr>
          <p:cNvPr id="15" name="Arco 14">
            <a:extLst>
              <a:ext uri="{FF2B5EF4-FFF2-40B4-BE49-F238E27FC236}">
                <a16:creationId xmlns:a16="http://schemas.microsoft.com/office/drawing/2014/main" id="{60598BBB-80FF-0251-257E-EC90B1DA91C8}"/>
              </a:ext>
            </a:extLst>
          </p:cNvPr>
          <p:cNvSpPr/>
          <p:nvPr/>
        </p:nvSpPr>
        <p:spPr>
          <a:xfrm>
            <a:off x="9292540" y="5328298"/>
            <a:ext cx="2503209" cy="2728375"/>
          </a:xfrm>
          <a:prstGeom prst="arc">
            <a:avLst>
              <a:gd name="adj1" fmla="val 15160144"/>
              <a:gd name="adj2" fmla="val 18596243"/>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1026" name="CasellaDiTesto 1025">
                <a:extLst>
                  <a:ext uri="{FF2B5EF4-FFF2-40B4-BE49-F238E27FC236}">
                    <a16:creationId xmlns:a16="http://schemas.microsoft.com/office/drawing/2014/main" id="{4A08A646-101B-82FD-FC20-BCBDCE5EBF1C}"/>
                  </a:ext>
                </a:extLst>
              </p:cNvPr>
              <p:cNvSpPr txBox="1"/>
              <p:nvPr/>
            </p:nvSpPr>
            <p:spPr>
              <a:xfrm>
                <a:off x="9065751" y="6029105"/>
                <a:ext cx="1322850"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1700" i="1" dirty="0" smtClean="0">
                          <a:solidFill>
                            <a:schemeClr val="bg1"/>
                          </a:solidFill>
                          <a:latin typeface="Cambria Math" panose="02040503050406030204" pitchFamily="18" charset="0"/>
                        </a:rPr>
                        <m:t>𝐴</m:t>
                      </m:r>
                      <m:r>
                        <a:rPr lang="it-IT" sz="1700" b="0" i="1" dirty="0" smtClean="0">
                          <a:solidFill>
                            <a:schemeClr val="bg1"/>
                          </a:solidFill>
                          <a:latin typeface="Cambria Math" panose="02040503050406030204" pitchFamily="18" charset="0"/>
                        </a:rPr>
                        <m:t>𝑐𝑐𝑒𝑙𝑒𝑟𝑎𝑡𝑖𝑜𝑛</m:t>
                      </m:r>
                    </m:oMath>
                  </m:oMathPara>
                </a14:m>
                <a:endParaRPr lang="en-GB" sz="1700" dirty="0">
                  <a:solidFill>
                    <a:schemeClr val="bg1"/>
                  </a:solidFill>
                </a:endParaRPr>
              </a:p>
            </p:txBody>
          </p:sp>
        </mc:Choice>
        <mc:Fallback xmlns="">
          <p:sp>
            <p:nvSpPr>
              <p:cNvPr id="1026" name="CasellaDiTesto 1025">
                <a:extLst>
                  <a:ext uri="{FF2B5EF4-FFF2-40B4-BE49-F238E27FC236}">
                    <a16:creationId xmlns:a16="http://schemas.microsoft.com/office/drawing/2014/main" id="{4A08A646-101B-82FD-FC20-BCBDCE5EBF1C}"/>
                  </a:ext>
                </a:extLst>
              </p:cNvPr>
              <p:cNvSpPr txBox="1">
                <a:spLocks noRot="1" noChangeAspect="1" noMove="1" noResize="1" noEditPoints="1" noAdjustHandles="1" noChangeArrowheads="1" noChangeShapeType="1" noTextEdit="1"/>
              </p:cNvSpPr>
              <p:nvPr/>
            </p:nvSpPr>
            <p:spPr>
              <a:xfrm>
                <a:off x="9065751" y="6029105"/>
                <a:ext cx="1322850" cy="353943"/>
              </a:xfrm>
              <a:prstGeom prst="rect">
                <a:avLst/>
              </a:prstGeom>
              <a:blipFill>
                <a:blip r:embed="rId10"/>
                <a:stretch>
                  <a:fillRect r="-5530"/>
                </a:stretch>
              </a:blipFill>
            </p:spPr>
            <p:txBody>
              <a:bodyPr/>
              <a:lstStyle/>
              <a:p>
                <a:r>
                  <a:rPr lang="en-GB">
                    <a:noFill/>
                  </a:rPr>
                  <a:t> </a:t>
                </a:r>
              </a:p>
            </p:txBody>
          </p:sp>
        </mc:Fallback>
      </mc:AlternateContent>
      <p:sp>
        <p:nvSpPr>
          <p:cNvPr id="1035" name="Arco 1034">
            <a:extLst>
              <a:ext uri="{FF2B5EF4-FFF2-40B4-BE49-F238E27FC236}">
                <a16:creationId xmlns:a16="http://schemas.microsoft.com/office/drawing/2014/main" id="{1A37A1F8-72B6-114C-0095-6C3B75426A7D}"/>
              </a:ext>
            </a:extLst>
          </p:cNvPr>
          <p:cNvSpPr/>
          <p:nvPr/>
        </p:nvSpPr>
        <p:spPr>
          <a:xfrm rot="15809672">
            <a:off x="9743819" y="4328814"/>
            <a:ext cx="2503209" cy="2728375"/>
          </a:xfrm>
          <a:prstGeom prst="arc">
            <a:avLst>
              <a:gd name="adj1" fmla="val 15513046"/>
              <a:gd name="adj2" fmla="val 1698732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17" name="Graphic 2">
            <a:extLst>
              <a:ext uri="{FF2B5EF4-FFF2-40B4-BE49-F238E27FC236}">
                <a16:creationId xmlns:a16="http://schemas.microsoft.com/office/drawing/2014/main" id="{B8FC50A8-EA6D-CE2A-4E93-00BBD2C1E8FB}"/>
              </a:ext>
            </a:extLst>
          </p:cNvPr>
          <p:cNvGrpSpPr/>
          <p:nvPr/>
        </p:nvGrpSpPr>
        <p:grpSpPr>
          <a:xfrm>
            <a:off x="223199" y="159385"/>
            <a:ext cx="367759" cy="599105"/>
            <a:chOff x="8544791" y="2061601"/>
            <a:chExt cx="2445519" cy="4313293"/>
          </a:xfrm>
        </p:grpSpPr>
        <p:sp>
          <p:nvSpPr>
            <p:cNvPr id="19" name="Freeform: Shape 203">
              <a:extLst>
                <a:ext uri="{FF2B5EF4-FFF2-40B4-BE49-F238E27FC236}">
                  <a16:creationId xmlns:a16="http://schemas.microsoft.com/office/drawing/2014/main" id="{D0078700-3CDD-9F2D-FB04-13BA4F976923}"/>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Shape 204">
              <a:extLst>
                <a:ext uri="{FF2B5EF4-FFF2-40B4-BE49-F238E27FC236}">
                  <a16:creationId xmlns:a16="http://schemas.microsoft.com/office/drawing/2014/main" id="{1691C5A2-34F8-9651-9BE4-C44D4C30305B}"/>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Freeform: Shape 205">
              <a:extLst>
                <a:ext uri="{FF2B5EF4-FFF2-40B4-BE49-F238E27FC236}">
                  <a16:creationId xmlns:a16="http://schemas.microsoft.com/office/drawing/2014/main" id="{8DF5BDD7-368F-78A7-3C65-3916AE1FA45B}"/>
                </a:ext>
              </a:extLst>
            </p:cNvPr>
            <p:cNvSpPr/>
            <p:nvPr/>
          </p:nvSpPr>
          <p:spPr>
            <a:xfrm>
              <a:off x="8544791" y="2061601"/>
              <a:ext cx="2445519"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500" b="1" dirty="0">
                  <a:solidFill>
                    <a:schemeClr val="bg1"/>
                  </a:solidFill>
                </a:rPr>
                <a:t>4</a:t>
              </a:r>
            </a:p>
          </p:txBody>
        </p:sp>
        <p:sp>
          <p:nvSpPr>
            <p:cNvPr id="22" name="Freeform: Shape 206">
              <a:extLst>
                <a:ext uri="{FF2B5EF4-FFF2-40B4-BE49-F238E27FC236}">
                  <a16:creationId xmlns:a16="http://schemas.microsoft.com/office/drawing/2014/main" id="{54D11B1F-F38D-6A0C-0BE9-BC3330761F2F}"/>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35673874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876062C8-5E15-4A3F-9971-E11E4F06E376}"/>
              </a:ext>
            </a:extLst>
          </p:cNvPr>
          <p:cNvGrpSpPr/>
          <p:nvPr/>
        </p:nvGrpSpPr>
        <p:grpSpPr>
          <a:xfrm>
            <a:off x="1493520" y="2615487"/>
            <a:ext cx="10698480" cy="2669527"/>
            <a:chOff x="1225685" y="2237361"/>
            <a:chExt cx="10698480" cy="2669527"/>
          </a:xfrm>
          <a:solidFill>
            <a:schemeClr val="tx1">
              <a:lumMod val="50000"/>
              <a:lumOff val="50000"/>
            </a:schemeClr>
          </a:solidFill>
        </p:grpSpPr>
        <p:sp>
          <p:nvSpPr>
            <p:cNvPr id="3" name="Rectangle 2">
              <a:extLst>
                <a:ext uri="{FF2B5EF4-FFF2-40B4-BE49-F238E27FC236}">
                  <a16:creationId xmlns:a16="http://schemas.microsoft.com/office/drawing/2014/main" id="{F3044656-4F85-4732-A4E5-5A1C2409C911}"/>
                </a:ext>
              </a:extLst>
            </p:cNvPr>
            <p:cNvSpPr/>
            <p:nvPr/>
          </p:nvSpPr>
          <p:spPr>
            <a:xfrm>
              <a:off x="1225685" y="2237362"/>
              <a:ext cx="106984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75DDB81-A42E-4489-A411-B5B46AA45EAA}"/>
                </a:ext>
              </a:extLst>
            </p:cNvPr>
            <p:cNvSpPr/>
            <p:nvPr/>
          </p:nvSpPr>
          <p:spPr>
            <a:xfrm>
              <a:off x="1225685" y="4756746"/>
              <a:ext cx="813816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a:extLst>
                <a:ext uri="{FF2B5EF4-FFF2-40B4-BE49-F238E27FC236}">
                  <a16:creationId xmlns:a16="http://schemas.microsoft.com/office/drawing/2014/main" id="{13366788-08BF-467E-A2E7-B8E9BF39E544}"/>
                </a:ext>
              </a:extLst>
            </p:cNvPr>
            <p:cNvSpPr/>
            <p:nvPr/>
          </p:nvSpPr>
          <p:spPr>
            <a:xfrm rot="5400000">
              <a:off x="9236562" y="4669878"/>
              <a:ext cx="254566" cy="2194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2CE3DF4-0854-4830-857D-5CB1E371E113}"/>
                </a:ext>
              </a:extLst>
            </p:cNvPr>
            <p:cNvSpPr/>
            <p:nvPr/>
          </p:nvSpPr>
          <p:spPr>
            <a:xfrm>
              <a:off x="1225685" y="2237361"/>
              <a:ext cx="45719" cy="2560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r>
              <a:rPr lang="en-US" altLang="ko-KR" b="1" dirty="0">
                <a:solidFill>
                  <a:schemeClr val="accent6"/>
                </a:solidFill>
                <a:cs typeface="Arial" pitchFamily="34" charset="0"/>
              </a:rPr>
              <a:t>Migration from TSMC to UMC</a:t>
            </a:r>
            <a:endParaRPr lang="ko-KR" altLang="en-US" b="1" dirty="0">
              <a:solidFill>
                <a:schemeClr val="accent6"/>
              </a:solidFill>
              <a:cs typeface="Arial" pitchFamily="34" charset="0"/>
            </a:endParaRPr>
          </a:p>
        </p:txBody>
      </p:sp>
      <p:sp>
        <p:nvSpPr>
          <p:cNvPr id="18" name="Freeform: Shape 17">
            <a:extLst>
              <a:ext uri="{FF2B5EF4-FFF2-40B4-BE49-F238E27FC236}">
                <a16:creationId xmlns:a16="http://schemas.microsoft.com/office/drawing/2014/main" id="{D6B21E8A-3866-4431-ABDA-6D115E6F6D47}"/>
              </a:ext>
            </a:extLst>
          </p:cNvPr>
          <p:cNvSpPr/>
          <p:nvPr/>
        </p:nvSpPr>
        <p:spPr>
          <a:xfrm>
            <a:off x="10399623" y="2255143"/>
            <a:ext cx="916079" cy="756304"/>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Shape 18">
            <a:extLst>
              <a:ext uri="{FF2B5EF4-FFF2-40B4-BE49-F238E27FC236}">
                <a16:creationId xmlns:a16="http://schemas.microsoft.com/office/drawing/2014/main" id="{8EE37DD3-7D05-437D-9A52-B38E3C677816}"/>
              </a:ext>
            </a:extLst>
          </p:cNvPr>
          <p:cNvSpPr/>
          <p:nvPr/>
        </p:nvSpPr>
        <p:spPr>
          <a:xfrm>
            <a:off x="7318741" y="2255143"/>
            <a:ext cx="916079" cy="795948"/>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6">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Freeform: Shape 19">
            <a:extLst>
              <a:ext uri="{FF2B5EF4-FFF2-40B4-BE49-F238E27FC236}">
                <a16:creationId xmlns:a16="http://schemas.microsoft.com/office/drawing/2014/main" id="{49C55488-C85E-4675-80F5-DCF48DADA88C}"/>
              </a:ext>
            </a:extLst>
          </p:cNvPr>
          <p:cNvSpPr/>
          <p:nvPr/>
        </p:nvSpPr>
        <p:spPr>
          <a:xfrm>
            <a:off x="4227403" y="2206357"/>
            <a:ext cx="1030721" cy="795948"/>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Shape 20">
            <a:extLst>
              <a:ext uri="{FF2B5EF4-FFF2-40B4-BE49-F238E27FC236}">
                <a16:creationId xmlns:a16="http://schemas.microsoft.com/office/drawing/2014/main" id="{E0DE7A2F-810E-4975-B844-963C3BF342DD}"/>
              </a:ext>
            </a:extLst>
          </p:cNvPr>
          <p:cNvSpPr/>
          <p:nvPr/>
        </p:nvSpPr>
        <p:spPr>
          <a:xfrm>
            <a:off x="1171458" y="2206357"/>
            <a:ext cx="1030721" cy="756304"/>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Freeform: Shape 21">
            <a:extLst>
              <a:ext uri="{FF2B5EF4-FFF2-40B4-BE49-F238E27FC236}">
                <a16:creationId xmlns:a16="http://schemas.microsoft.com/office/drawing/2014/main" id="{114C3080-58B1-4A62-8D90-917CE0A056BA}"/>
              </a:ext>
            </a:extLst>
          </p:cNvPr>
          <p:cNvSpPr/>
          <p:nvPr/>
        </p:nvSpPr>
        <p:spPr>
          <a:xfrm>
            <a:off x="1101185" y="4875549"/>
            <a:ext cx="1100994" cy="714151"/>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0D5CAA46-4C7C-4EA2-A636-D5D7EAD1588C}"/>
              </a:ext>
            </a:extLst>
          </p:cNvPr>
          <p:cNvSpPr/>
          <p:nvPr/>
        </p:nvSpPr>
        <p:spPr>
          <a:xfrm>
            <a:off x="4227403" y="4875549"/>
            <a:ext cx="985002" cy="714152"/>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Shape 24">
            <a:extLst>
              <a:ext uri="{FF2B5EF4-FFF2-40B4-BE49-F238E27FC236}">
                <a16:creationId xmlns:a16="http://schemas.microsoft.com/office/drawing/2014/main" id="{01DEDAB5-FB6D-4212-BA8D-8B3E0923C440}"/>
              </a:ext>
            </a:extLst>
          </p:cNvPr>
          <p:cNvSpPr/>
          <p:nvPr/>
        </p:nvSpPr>
        <p:spPr>
          <a:xfrm>
            <a:off x="7329065" y="4734507"/>
            <a:ext cx="985003" cy="855193"/>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직사각형 113">
            <a:extLst>
              <a:ext uri="{FF2B5EF4-FFF2-40B4-BE49-F238E27FC236}">
                <a16:creationId xmlns:a16="http://schemas.microsoft.com/office/drawing/2014/main" id="{C04FC9BD-F4FD-4C38-9D3E-3FF4461CB1AD}"/>
              </a:ext>
            </a:extLst>
          </p:cNvPr>
          <p:cNvSpPr>
            <a:spLocks noChangeArrowheads="1"/>
          </p:cNvSpPr>
          <p:nvPr/>
        </p:nvSpPr>
        <p:spPr bwMode="auto">
          <a:xfrm>
            <a:off x="1252225" y="5022372"/>
            <a:ext cx="869186"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Arial" charset="0"/>
              </a:rPr>
              <a:t>5</a:t>
            </a:r>
            <a:endParaRPr lang="ko-KR" altLang="en-US" sz="2800" dirty="0">
              <a:solidFill>
                <a:schemeClr val="bg1"/>
              </a:solidFill>
            </a:endParaRPr>
          </a:p>
        </p:txBody>
      </p:sp>
      <p:sp>
        <p:nvSpPr>
          <p:cNvPr id="29" name="직사각형 113">
            <a:extLst>
              <a:ext uri="{FF2B5EF4-FFF2-40B4-BE49-F238E27FC236}">
                <a16:creationId xmlns:a16="http://schemas.microsoft.com/office/drawing/2014/main" id="{C6BFD9F8-830B-4582-BDB4-D46B477F6973}"/>
              </a:ext>
            </a:extLst>
          </p:cNvPr>
          <p:cNvSpPr>
            <a:spLocks noChangeArrowheads="1"/>
          </p:cNvSpPr>
          <p:nvPr/>
        </p:nvSpPr>
        <p:spPr bwMode="auto">
          <a:xfrm>
            <a:off x="7432758" y="4933329"/>
            <a:ext cx="777616" cy="518873"/>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Arial" charset="0"/>
              </a:rPr>
              <a:t>7</a:t>
            </a:r>
            <a:endParaRPr lang="ko-KR" altLang="en-US" sz="2800" dirty="0">
              <a:solidFill>
                <a:schemeClr val="bg1"/>
              </a:solidFill>
            </a:endParaRPr>
          </a:p>
        </p:txBody>
      </p:sp>
      <p:sp>
        <p:nvSpPr>
          <p:cNvPr id="30" name="직사각형 113">
            <a:extLst>
              <a:ext uri="{FF2B5EF4-FFF2-40B4-BE49-F238E27FC236}">
                <a16:creationId xmlns:a16="http://schemas.microsoft.com/office/drawing/2014/main" id="{0FBF7805-F4C0-4022-A8A1-F57C6C39BF87}"/>
              </a:ext>
            </a:extLst>
          </p:cNvPr>
          <p:cNvSpPr>
            <a:spLocks noChangeArrowheads="1"/>
          </p:cNvSpPr>
          <p:nvPr/>
        </p:nvSpPr>
        <p:spPr bwMode="auto">
          <a:xfrm>
            <a:off x="4331096" y="4962596"/>
            <a:ext cx="777615"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Arial" charset="0"/>
              </a:rPr>
              <a:t>6</a:t>
            </a:r>
            <a:endParaRPr lang="ko-KR" altLang="en-US" sz="2800" dirty="0">
              <a:solidFill>
                <a:schemeClr val="bg1"/>
              </a:solidFill>
            </a:endParaRPr>
          </a:p>
        </p:txBody>
      </p:sp>
      <p:sp>
        <p:nvSpPr>
          <p:cNvPr id="31" name="직사각형 113">
            <a:extLst>
              <a:ext uri="{FF2B5EF4-FFF2-40B4-BE49-F238E27FC236}">
                <a16:creationId xmlns:a16="http://schemas.microsoft.com/office/drawing/2014/main" id="{7896B388-0472-4C18-832D-0BB6C45B6D2E}"/>
              </a:ext>
            </a:extLst>
          </p:cNvPr>
          <p:cNvSpPr>
            <a:spLocks noChangeArrowheads="1"/>
          </p:cNvSpPr>
          <p:nvPr/>
        </p:nvSpPr>
        <p:spPr bwMode="auto">
          <a:xfrm>
            <a:off x="1279964" y="2351733"/>
            <a:ext cx="813708"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Arial" charset="0"/>
              </a:rPr>
              <a:t>4</a:t>
            </a:r>
            <a:endParaRPr lang="ko-KR" altLang="en-US" sz="2800" dirty="0">
              <a:solidFill>
                <a:schemeClr val="bg1"/>
              </a:solidFill>
            </a:endParaRPr>
          </a:p>
        </p:txBody>
      </p:sp>
      <p:sp>
        <p:nvSpPr>
          <p:cNvPr id="32" name="직사각형 113">
            <a:extLst>
              <a:ext uri="{FF2B5EF4-FFF2-40B4-BE49-F238E27FC236}">
                <a16:creationId xmlns:a16="http://schemas.microsoft.com/office/drawing/2014/main" id="{FE290418-5AB1-4B01-8785-FE7B53165B21}"/>
              </a:ext>
            </a:extLst>
          </p:cNvPr>
          <p:cNvSpPr>
            <a:spLocks noChangeArrowheads="1"/>
          </p:cNvSpPr>
          <p:nvPr/>
        </p:nvSpPr>
        <p:spPr bwMode="auto">
          <a:xfrm>
            <a:off x="4340230" y="2337223"/>
            <a:ext cx="813708"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Arial" charset="0"/>
              </a:rPr>
              <a:t>3</a:t>
            </a:r>
            <a:endParaRPr lang="ko-KR" altLang="en-US" sz="2800" dirty="0">
              <a:solidFill>
                <a:schemeClr val="bg1"/>
              </a:solidFill>
            </a:endParaRPr>
          </a:p>
        </p:txBody>
      </p:sp>
      <p:sp>
        <p:nvSpPr>
          <p:cNvPr id="33" name="직사각형 113">
            <a:extLst>
              <a:ext uri="{FF2B5EF4-FFF2-40B4-BE49-F238E27FC236}">
                <a16:creationId xmlns:a16="http://schemas.microsoft.com/office/drawing/2014/main" id="{4D61E6E0-3279-45FD-A4BE-5BB4F696ADBE}"/>
              </a:ext>
            </a:extLst>
          </p:cNvPr>
          <p:cNvSpPr>
            <a:spLocks noChangeArrowheads="1"/>
          </p:cNvSpPr>
          <p:nvPr/>
        </p:nvSpPr>
        <p:spPr bwMode="auto">
          <a:xfrm>
            <a:off x="7451286" y="2375926"/>
            <a:ext cx="723204"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Arial" charset="0"/>
              </a:rPr>
              <a:t>2</a:t>
            </a:r>
            <a:endParaRPr lang="ko-KR" altLang="en-US" sz="2800" dirty="0">
              <a:solidFill>
                <a:schemeClr val="bg1"/>
              </a:solidFill>
            </a:endParaRPr>
          </a:p>
        </p:txBody>
      </p:sp>
      <p:sp>
        <p:nvSpPr>
          <p:cNvPr id="34" name="직사각형 113">
            <a:extLst>
              <a:ext uri="{FF2B5EF4-FFF2-40B4-BE49-F238E27FC236}">
                <a16:creationId xmlns:a16="http://schemas.microsoft.com/office/drawing/2014/main" id="{4A22BA5D-7234-41B5-8686-CFCB96F205FC}"/>
              </a:ext>
            </a:extLst>
          </p:cNvPr>
          <p:cNvSpPr>
            <a:spLocks noChangeArrowheads="1"/>
          </p:cNvSpPr>
          <p:nvPr/>
        </p:nvSpPr>
        <p:spPr bwMode="auto">
          <a:xfrm>
            <a:off x="10507231" y="2375926"/>
            <a:ext cx="723204"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Arial" charset="0"/>
              </a:rPr>
              <a:t>1</a:t>
            </a:r>
            <a:endParaRPr lang="ko-KR" altLang="en-US" sz="2800" dirty="0">
              <a:solidFill>
                <a:schemeClr val="bg1"/>
              </a:solidFill>
            </a:endParaRPr>
          </a:p>
        </p:txBody>
      </p:sp>
      <p:grpSp>
        <p:nvGrpSpPr>
          <p:cNvPr id="35" name="Group 34">
            <a:extLst>
              <a:ext uri="{FF2B5EF4-FFF2-40B4-BE49-F238E27FC236}">
                <a16:creationId xmlns:a16="http://schemas.microsoft.com/office/drawing/2014/main" id="{D10080F2-DC61-4320-ACE0-67A1388F9F7C}"/>
              </a:ext>
            </a:extLst>
          </p:cNvPr>
          <p:cNvGrpSpPr/>
          <p:nvPr/>
        </p:nvGrpSpPr>
        <p:grpSpPr>
          <a:xfrm>
            <a:off x="10069031" y="4660065"/>
            <a:ext cx="1299325" cy="1065399"/>
            <a:chOff x="5236240" y="2093096"/>
            <a:chExt cx="2154752" cy="1766817"/>
          </a:xfrm>
        </p:grpSpPr>
        <p:sp>
          <p:nvSpPr>
            <p:cNvPr id="36" name="Freeform: Shape 35">
              <a:extLst>
                <a:ext uri="{FF2B5EF4-FFF2-40B4-BE49-F238E27FC236}">
                  <a16:creationId xmlns:a16="http://schemas.microsoft.com/office/drawing/2014/main" id="{2BD364AD-951B-4020-BB57-FFCE790338A7}"/>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A03CFFB-9F2A-4E3C-BB8A-53681C482A8F}"/>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dirty="0"/>
            </a:p>
          </p:txBody>
        </p:sp>
      </p:grpSp>
      <p:grpSp>
        <p:nvGrpSpPr>
          <p:cNvPr id="38" name="Group 37">
            <a:extLst>
              <a:ext uri="{FF2B5EF4-FFF2-40B4-BE49-F238E27FC236}">
                <a16:creationId xmlns:a16="http://schemas.microsoft.com/office/drawing/2014/main" id="{85317541-8977-455F-BBF0-10B6B6DD8A17}"/>
              </a:ext>
            </a:extLst>
          </p:cNvPr>
          <p:cNvGrpSpPr/>
          <p:nvPr/>
        </p:nvGrpSpPr>
        <p:grpSpPr>
          <a:xfrm>
            <a:off x="9254531" y="3047439"/>
            <a:ext cx="2890451" cy="957615"/>
            <a:chOff x="7009372" y="4509120"/>
            <a:chExt cx="1307221" cy="957615"/>
          </a:xfrm>
          <a:noFill/>
        </p:grpSpPr>
        <p:sp>
          <p:nvSpPr>
            <p:cNvPr id="39" name="TextBox 38">
              <a:extLst>
                <a:ext uri="{FF2B5EF4-FFF2-40B4-BE49-F238E27FC236}">
                  <a16:creationId xmlns:a16="http://schemas.microsoft.com/office/drawing/2014/main" id="{EBA13EFD-AC64-43B3-B4A0-2E9A31D39EC0}"/>
                </a:ext>
              </a:extLst>
            </p:cNvPr>
            <p:cNvSpPr txBox="1"/>
            <p:nvPr/>
          </p:nvSpPr>
          <p:spPr>
            <a:xfrm>
              <a:off x="7026501" y="4509120"/>
              <a:ext cx="1290092" cy="646331"/>
            </a:xfrm>
            <a:prstGeom prst="rect">
              <a:avLst/>
            </a:prstGeom>
            <a:grpFill/>
          </p:spPr>
          <p:txBody>
            <a:bodyPr wrap="square" rtlCol="0">
              <a:spAutoFit/>
            </a:bodyPr>
            <a:lstStyle/>
            <a:p>
              <a:pPr algn="ctr"/>
              <a:r>
                <a:rPr lang="en-GB" sz="1800" b="1" dirty="0">
                  <a:effectLst/>
                  <a:latin typeface="Calibri" panose="020F0502020204030204" pitchFamily="34" charset="0"/>
                  <a:ea typeface="Calibri" panose="020F0502020204030204" pitchFamily="34" charset="0"/>
                  <a:cs typeface="Arial" panose="020B0604020202020204" pitchFamily="34" charset="0"/>
                </a:rPr>
                <a:t>Preparation and Design Analysis</a:t>
              </a:r>
              <a:endParaRPr lang="ko-KR" altLang="en-US" sz="1400" dirty="0">
                <a:solidFill>
                  <a:schemeClr val="tx1">
                    <a:lumMod val="75000"/>
                    <a:lumOff val="25000"/>
                  </a:schemeClr>
                </a:solidFill>
                <a:cs typeface="Arial" pitchFamily="34" charset="0"/>
              </a:endParaRPr>
            </a:p>
          </p:txBody>
        </p:sp>
        <p:sp>
          <p:nvSpPr>
            <p:cNvPr id="40" name="TextBox 39">
              <a:extLst>
                <a:ext uri="{FF2B5EF4-FFF2-40B4-BE49-F238E27FC236}">
                  <a16:creationId xmlns:a16="http://schemas.microsoft.com/office/drawing/2014/main" id="{9233C234-091A-4B17-A5E7-F13A0E498AA3}"/>
                </a:ext>
              </a:extLst>
            </p:cNvPr>
            <p:cNvSpPr txBox="1"/>
            <p:nvPr/>
          </p:nvSpPr>
          <p:spPr>
            <a:xfrm>
              <a:off x="7009372" y="5143570"/>
              <a:ext cx="1301212" cy="323165"/>
            </a:xfrm>
            <a:prstGeom prst="rect">
              <a:avLst/>
            </a:prstGeom>
            <a:grpFill/>
          </p:spPr>
          <p:txBody>
            <a:bodyPr wrap="square" rtlCol="0">
              <a:spAutoFit/>
            </a:bodyPr>
            <a:lstStyle/>
            <a:p>
              <a:pPr algn="ctr"/>
              <a:r>
                <a:rPr lang="en-US" altLang="ko-KR" sz="1500" dirty="0">
                  <a:solidFill>
                    <a:schemeClr val="tx1">
                      <a:lumMod val="75000"/>
                      <a:lumOff val="25000"/>
                    </a:schemeClr>
                  </a:solidFill>
                  <a:cs typeface="Arial" pitchFamily="34" charset="0"/>
                </a:rPr>
                <a:t>Analysis of the </a:t>
              </a:r>
              <a:r>
                <a:rPr lang="en-US" altLang="ko-KR" sz="1500" b="1" dirty="0">
                  <a:solidFill>
                    <a:schemeClr val="accent3"/>
                  </a:solidFill>
                  <a:cs typeface="Arial" pitchFamily="34" charset="0"/>
                </a:rPr>
                <a:t>DRM’s</a:t>
              </a:r>
              <a:endParaRPr lang="ko-KR" altLang="en-US" sz="1500" b="1" dirty="0">
                <a:solidFill>
                  <a:schemeClr val="accent3"/>
                </a:solidFill>
                <a:cs typeface="Arial" pitchFamily="34" charset="0"/>
              </a:endParaRPr>
            </a:p>
          </p:txBody>
        </p:sp>
      </p:grpSp>
      <p:grpSp>
        <p:nvGrpSpPr>
          <p:cNvPr id="41" name="Group 40">
            <a:extLst>
              <a:ext uri="{FF2B5EF4-FFF2-40B4-BE49-F238E27FC236}">
                <a16:creationId xmlns:a16="http://schemas.microsoft.com/office/drawing/2014/main" id="{AE016844-1ACB-4B63-9E9A-2EAB0440C2E8}"/>
              </a:ext>
            </a:extLst>
          </p:cNvPr>
          <p:cNvGrpSpPr/>
          <p:nvPr/>
        </p:nvGrpSpPr>
        <p:grpSpPr>
          <a:xfrm>
            <a:off x="6017961" y="3058231"/>
            <a:ext cx="3316071" cy="1261123"/>
            <a:chOff x="7021449" y="4488772"/>
            <a:chExt cx="1499710" cy="1592577"/>
          </a:xfrm>
          <a:noFill/>
        </p:grpSpPr>
        <p:sp>
          <p:nvSpPr>
            <p:cNvPr id="42" name="TextBox 41">
              <a:extLst>
                <a:ext uri="{FF2B5EF4-FFF2-40B4-BE49-F238E27FC236}">
                  <a16:creationId xmlns:a16="http://schemas.microsoft.com/office/drawing/2014/main" id="{B4450691-BA72-4594-9DCF-649DCA9F9CE0}"/>
                </a:ext>
              </a:extLst>
            </p:cNvPr>
            <p:cNvSpPr txBox="1"/>
            <p:nvPr/>
          </p:nvSpPr>
          <p:spPr>
            <a:xfrm>
              <a:off x="7021449" y="4488772"/>
              <a:ext cx="1499710" cy="466402"/>
            </a:xfrm>
            <a:prstGeom prst="rect">
              <a:avLst/>
            </a:prstGeom>
            <a:grpFill/>
          </p:spPr>
          <p:txBody>
            <a:bodyPr wrap="square" rtlCol="0">
              <a:spAutoFit/>
            </a:bodyPr>
            <a:lstStyle/>
            <a:p>
              <a:pPr algn="ctr"/>
              <a:r>
                <a:rPr lang="en-GB" sz="1800" b="1" dirty="0">
                  <a:effectLst/>
                  <a:latin typeface="Calibri" panose="020F0502020204030204" pitchFamily="34" charset="0"/>
                  <a:ea typeface="Calibri" panose="020F0502020204030204" pitchFamily="34" charset="0"/>
                  <a:cs typeface="Arial" panose="020B0604020202020204" pitchFamily="34" charset="0"/>
                </a:rPr>
                <a:t>Technology Characterization</a:t>
              </a:r>
              <a:endParaRPr lang="ko-KR" altLang="en-US" sz="1400" dirty="0">
                <a:solidFill>
                  <a:schemeClr val="tx1">
                    <a:lumMod val="75000"/>
                    <a:lumOff val="25000"/>
                  </a:schemeClr>
                </a:solidFill>
                <a:cs typeface="Arial" pitchFamily="34" charset="0"/>
              </a:endParaRPr>
            </a:p>
          </p:txBody>
        </p:sp>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796712B7-05DE-4CD0-9498-D15605644ADF}"/>
                    </a:ext>
                  </a:extLst>
                </p:cNvPr>
                <p:cNvSpPr txBox="1"/>
                <p:nvPr/>
              </p:nvSpPr>
              <p:spPr>
                <a:xfrm>
                  <a:off x="7021449" y="4798745"/>
                  <a:ext cx="1499710" cy="1282604"/>
                </a:xfrm>
                <a:prstGeom prst="rect">
                  <a:avLst/>
                </a:prstGeom>
                <a:grpFill/>
              </p:spPr>
              <p:txBody>
                <a:bodyPr wrap="square" rtlCol="0">
                  <a:spAutoFit/>
                </a:bodyPr>
                <a:lstStyle/>
                <a:p>
                  <a:pPr algn="ctr"/>
                  <a:r>
                    <a:rPr lang="en-GB" sz="1500" dirty="0">
                      <a:effectLst/>
                      <a:latin typeface="Calibri" panose="020F0502020204030204" pitchFamily="34" charset="0"/>
                      <a:ea typeface="Calibri" panose="020F0502020204030204" pitchFamily="34" charset="0"/>
                      <a:cs typeface="Calibri" panose="020F0502020204030204" pitchFamily="34" charset="0"/>
                    </a:rPr>
                    <a:t>Understanding the most important differences between TSMC and UMC </a:t>
                  </a:r>
                  <a14:m>
                    <m:oMath xmlns:m="http://schemas.openxmlformats.org/officeDocument/2006/math">
                      <m:r>
                        <a:rPr lang="en-GB" sz="1500" i="1">
                          <a:effectLst/>
                          <a:latin typeface="Cambria Math" panose="02040503050406030204" pitchFamily="18" charset="0"/>
                          <a:ea typeface="Calibri" panose="020F0502020204030204" pitchFamily="34" charset="0"/>
                          <a:cs typeface="Arial" panose="020B0604020202020204" pitchFamily="34" charset="0"/>
                        </a:rPr>
                        <m:t>180</m:t>
                      </m:r>
                      <m:r>
                        <a:rPr lang="en-GB" sz="1500" i="1">
                          <a:effectLst/>
                          <a:latin typeface="Cambria Math" panose="02040503050406030204" pitchFamily="18" charset="0"/>
                          <a:ea typeface="Calibri" panose="020F0502020204030204" pitchFamily="34" charset="0"/>
                          <a:cs typeface="Arial" panose="020B0604020202020204" pitchFamily="34" charset="0"/>
                        </a:rPr>
                        <m:t>𝑛𝑚</m:t>
                      </m:r>
                    </m:oMath>
                  </a14:m>
                  <a:r>
                    <a:rPr lang="en-GB" sz="1500" dirty="0">
                      <a:effectLst/>
                      <a:latin typeface="Calibri" panose="020F0502020204030204" pitchFamily="34" charset="0"/>
                      <a:ea typeface="Calibri" panose="020F0502020204030204" pitchFamily="34" charset="0"/>
                      <a:cs typeface="Calibri" panose="020F0502020204030204" pitchFamily="34" charset="0"/>
                    </a:rPr>
                    <a:t> process technologies:</a:t>
                  </a:r>
                </a:p>
                <a:p>
                  <a:pPr algn="ctr"/>
                  <a:r>
                    <a:rPr lang="en-GB" altLang="ko-KR" sz="1500" b="1" i="1" dirty="0">
                      <a:solidFill>
                        <a:schemeClr val="accent3"/>
                      </a:solidFill>
                      <a:latin typeface="Calibri" panose="020F0502020204030204" pitchFamily="34" charset="0"/>
                      <a:cs typeface="Calibri" panose="020F0502020204030204" pitchFamily="34" charset="0"/>
                    </a:rPr>
                    <a:t>Grid size</a:t>
                  </a:r>
                  <a:endParaRPr lang="ko-KR" altLang="en-US" sz="1500" b="1" i="1" dirty="0">
                    <a:solidFill>
                      <a:schemeClr val="accent3"/>
                    </a:solidFill>
                    <a:latin typeface="Calibri" panose="020F0502020204030204" pitchFamily="34" charset="0"/>
                    <a:cs typeface="Calibri" panose="020F0502020204030204" pitchFamily="34" charset="0"/>
                  </a:endParaRPr>
                </a:p>
              </p:txBody>
            </p:sp>
          </mc:Choice>
          <mc:Fallback xmlns="">
            <p:sp>
              <p:nvSpPr>
                <p:cNvPr id="43" name="TextBox 42">
                  <a:extLst>
                    <a:ext uri="{FF2B5EF4-FFF2-40B4-BE49-F238E27FC236}">
                      <a16:creationId xmlns:a16="http://schemas.microsoft.com/office/drawing/2014/main" id="{796712B7-05DE-4CD0-9498-D15605644ADF}"/>
                    </a:ext>
                  </a:extLst>
                </p:cNvPr>
                <p:cNvSpPr txBox="1">
                  <a:spLocks noRot="1" noChangeAspect="1" noMove="1" noResize="1" noEditPoints="1" noAdjustHandles="1" noChangeArrowheads="1" noChangeShapeType="1" noTextEdit="1"/>
                </p:cNvSpPr>
                <p:nvPr/>
              </p:nvSpPr>
              <p:spPr>
                <a:xfrm>
                  <a:off x="7021449" y="4798745"/>
                  <a:ext cx="1499710" cy="1282604"/>
                </a:xfrm>
                <a:prstGeom prst="rect">
                  <a:avLst/>
                </a:prstGeom>
                <a:blipFill>
                  <a:blip r:embed="rId2"/>
                  <a:stretch>
                    <a:fillRect t="-1198" b="-5389"/>
                  </a:stretch>
                </a:blipFill>
              </p:spPr>
              <p:txBody>
                <a:bodyPr/>
                <a:lstStyle/>
                <a:p>
                  <a:r>
                    <a:rPr lang="en-GB">
                      <a:noFill/>
                    </a:rPr>
                    <a:t> </a:t>
                  </a:r>
                </a:p>
              </p:txBody>
            </p:sp>
          </mc:Fallback>
        </mc:AlternateContent>
      </p:grpSp>
      <p:grpSp>
        <p:nvGrpSpPr>
          <p:cNvPr id="44" name="Group 43">
            <a:extLst>
              <a:ext uri="{FF2B5EF4-FFF2-40B4-BE49-F238E27FC236}">
                <a16:creationId xmlns:a16="http://schemas.microsoft.com/office/drawing/2014/main" id="{641F29C6-EC7E-4F38-9A51-D6BE9DB308AD}"/>
              </a:ext>
            </a:extLst>
          </p:cNvPr>
          <p:cNvGrpSpPr/>
          <p:nvPr/>
        </p:nvGrpSpPr>
        <p:grpSpPr>
          <a:xfrm>
            <a:off x="3473772" y="3049863"/>
            <a:ext cx="2421152" cy="1496038"/>
            <a:chOff x="6890983" y="4509120"/>
            <a:chExt cx="1722774" cy="1496038"/>
          </a:xfrm>
          <a:noFill/>
        </p:grpSpPr>
        <p:sp>
          <p:nvSpPr>
            <p:cNvPr id="45" name="TextBox 44">
              <a:extLst>
                <a:ext uri="{FF2B5EF4-FFF2-40B4-BE49-F238E27FC236}">
                  <a16:creationId xmlns:a16="http://schemas.microsoft.com/office/drawing/2014/main" id="{C4F09001-6E6E-4B29-9D61-3249269BF986}"/>
                </a:ext>
              </a:extLst>
            </p:cNvPr>
            <p:cNvSpPr txBox="1"/>
            <p:nvPr/>
          </p:nvSpPr>
          <p:spPr>
            <a:xfrm>
              <a:off x="7026501" y="4509120"/>
              <a:ext cx="1499710" cy="369332"/>
            </a:xfrm>
            <a:prstGeom prst="rect">
              <a:avLst/>
            </a:prstGeom>
            <a:grpFill/>
          </p:spPr>
          <p:txBody>
            <a:bodyPr wrap="square" rtlCol="0">
              <a:spAutoFit/>
            </a:bodyPr>
            <a:lstStyle/>
            <a:p>
              <a:pPr algn="ctr"/>
              <a:r>
                <a:rPr lang="en-GB" sz="1800" b="1" dirty="0">
                  <a:effectLst/>
                  <a:latin typeface="Calibri" panose="020F0502020204030204" pitchFamily="34" charset="0"/>
                  <a:ea typeface="Calibri" panose="020F0502020204030204" pitchFamily="34" charset="0"/>
                  <a:cs typeface="Arial" panose="020B0604020202020204" pitchFamily="34" charset="0"/>
                </a:rPr>
                <a:t>Layout Migration</a:t>
              </a:r>
              <a:endParaRPr lang="ko-KR" altLang="en-US" sz="1400" dirty="0">
                <a:solidFill>
                  <a:schemeClr val="tx1">
                    <a:lumMod val="75000"/>
                    <a:lumOff val="25000"/>
                  </a:schemeClr>
                </a:solidFill>
                <a:cs typeface="Arial" pitchFamily="34" charset="0"/>
              </a:endParaRPr>
            </a:p>
          </p:txBody>
        </p:sp>
        <p:sp>
          <p:nvSpPr>
            <p:cNvPr id="46" name="TextBox 45">
              <a:extLst>
                <a:ext uri="{FF2B5EF4-FFF2-40B4-BE49-F238E27FC236}">
                  <a16:creationId xmlns:a16="http://schemas.microsoft.com/office/drawing/2014/main" id="{94BC8030-E0C3-4599-B8D4-69CBC45B7B29}"/>
                </a:ext>
              </a:extLst>
            </p:cNvPr>
            <p:cNvSpPr txBox="1"/>
            <p:nvPr/>
          </p:nvSpPr>
          <p:spPr>
            <a:xfrm>
              <a:off x="6890983" y="4758663"/>
              <a:ext cx="1722774" cy="1246495"/>
            </a:xfrm>
            <a:prstGeom prst="rect">
              <a:avLst/>
            </a:prstGeom>
            <a:grpFill/>
          </p:spPr>
          <p:txBody>
            <a:bodyPr wrap="square" rtlCol="0">
              <a:spAutoFit/>
            </a:bodyPr>
            <a:lstStyle/>
            <a:p>
              <a:pPr algn="ctr"/>
              <a:r>
                <a:rPr lang="en-GB" altLang="ko-KR" sz="1500" dirty="0">
                  <a:solidFill>
                    <a:schemeClr val="tx1">
                      <a:lumMod val="75000"/>
                      <a:lumOff val="25000"/>
                    </a:schemeClr>
                  </a:solidFill>
                  <a:cs typeface="Arial" pitchFamily="34" charset="0"/>
                </a:rPr>
                <a:t>manual draw of each layer in shapes according to the design and ensuring adherence to UMC's design rules</a:t>
              </a:r>
              <a:endParaRPr lang="ko-KR" altLang="en-US" sz="1500" dirty="0">
                <a:solidFill>
                  <a:schemeClr val="tx1">
                    <a:lumMod val="75000"/>
                    <a:lumOff val="25000"/>
                  </a:schemeClr>
                </a:solidFill>
                <a:cs typeface="Arial" pitchFamily="34" charset="0"/>
              </a:endParaRPr>
            </a:p>
          </p:txBody>
        </p:sp>
      </p:grpSp>
      <p:grpSp>
        <p:nvGrpSpPr>
          <p:cNvPr id="47" name="Group 46">
            <a:extLst>
              <a:ext uri="{FF2B5EF4-FFF2-40B4-BE49-F238E27FC236}">
                <a16:creationId xmlns:a16="http://schemas.microsoft.com/office/drawing/2014/main" id="{F6BE9B69-8317-4035-BFA2-687B454275DC}"/>
              </a:ext>
            </a:extLst>
          </p:cNvPr>
          <p:cNvGrpSpPr/>
          <p:nvPr/>
        </p:nvGrpSpPr>
        <p:grpSpPr>
          <a:xfrm>
            <a:off x="6429225" y="5663335"/>
            <a:ext cx="3092728" cy="1032631"/>
            <a:chOff x="7026501" y="4509120"/>
            <a:chExt cx="1499710" cy="1032631"/>
          </a:xfrm>
          <a:noFill/>
        </p:grpSpPr>
        <p:sp>
          <p:nvSpPr>
            <p:cNvPr id="48" name="TextBox 47">
              <a:extLst>
                <a:ext uri="{FF2B5EF4-FFF2-40B4-BE49-F238E27FC236}">
                  <a16:creationId xmlns:a16="http://schemas.microsoft.com/office/drawing/2014/main" id="{082C7E29-0E4E-441C-93C7-CCA142F6F115}"/>
                </a:ext>
              </a:extLst>
            </p:cNvPr>
            <p:cNvSpPr txBox="1"/>
            <p:nvPr/>
          </p:nvSpPr>
          <p:spPr>
            <a:xfrm>
              <a:off x="7026501" y="4509120"/>
              <a:ext cx="1499710" cy="646331"/>
            </a:xfrm>
            <a:prstGeom prst="rect">
              <a:avLst/>
            </a:prstGeom>
            <a:grpFill/>
          </p:spPr>
          <p:txBody>
            <a:bodyPr wrap="square" rtlCol="0">
              <a:spAutoFit/>
            </a:bodyPr>
            <a:lstStyle/>
            <a:p>
              <a:pPr algn="ctr"/>
              <a:r>
                <a:rPr lang="en-GB" sz="1800" b="1" dirty="0">
                  <a:effectLst/>
                  <a:latin typeface="Calibri" panose="020F0502020204030204" pitchFamily="34" charset="0"/>
                  <a:ea typeface="Calibri" panose="020F0502020204030204" pitchFamily="34" charset="0"/>
                  <a:cs typeface="Arial" panose="020B0604020202020204" pitchFamily="34" charset="0"/>
                </a:rPr>
                <a:t>Process Compatibility Check</a:t>
              </a:r>
              <a:endParaRPr lang="ko-KR" altLang="en-US" sz="1400" dirty="0">
                <a:solidFill>
                  <a:schemeClr val="tx1">
                    <a:lumMod val="75000"/>
                    <a:lumOff val="25000"/>
                  </a:schemeClr>
                </a:solidFill>
                <a:cs typeface="Arial" pitchFamily="34" charset="0"/>
              </a:endParaRPr>
            </a:p>
          </p:txBody>
        </p:sp>
        <p:sp>
          <p:nvSpPr>
            <p:cNvPr id="49" name="TextBox 48">
              <a:extLst>
                <a:ext uri="{FF2B5EF4-FFF2-40B4-BE49-F238E27FC236}">
                  <a16:creationId xmlns:a16="http://schemas.microsoft.com/office/drawing/2014/main" id="{27F620BB-33DB-4F01-98D7-5F32782BDAB8}"/>
                </a:ext>
              </a:extLst>
            </p:cNvPr>
            <p:cNvSpPr txBox="1"/>
            <p:nvPr/>
          </p:nvSpPr>
          <p:spPr>
            <a:xfrm>
              <a:off x="7026501" y="4756921"/>
              <a:ext cx="1499710" cy="784830"/>
            </a:xfrm>
            <a:prstGeom prst="rect">
              <a:avLst/>
            </a:prstGeom>
            <a:grpFill/>
          </p:spPr>
          <p:txBody>
            <a:bodyPr wrap="square" rtlCol="0">
              <a:spAutoFit/>
            </a:bodyPr>
            <a:lstStyle/>
            <a:p>
              <a:pPr algn="ctr"/>
              <a:r>
                <a:rPr lang="en-GB" altLang="ko-KR" sz="1500" dirty="0">
                  <a:solidFill>
                    <a:schemeClr val="tx1">
                      <a:lumMod val="75000"/>
                      <a:lumOff val="25000"/>
                    </a:schemeClr>
                  </a:solidFill>
                  <a:cs typeface="Arial" pitchFamily="34" charset="0"/>
                </a:rPr>
                <a:t>Final validation of the layout against UMC's process design rules and guidelines</a:t>
              </a:r>
              <a:endParaRPr lang="ko-KR" altLang="en-US" sz="1500" dirty="0">
                <a:solidFill>
                  <a:schemeClr val="tx1">
                    <a:lumMod val="75000"/>
                    <a:lumOff val="25000"/>
                  </a:schemeClr>
                </a:solidFill>
                <a:cs typeface="Arial" pitchFamily="34" charset="0"/>
              </a:endParaRPr>
            </a:p>
          </p:txBody>
        </p:sp>
      </p:grpSp>
      <p:grpSp>
        <p:nvGrpSpPr>
          <p:cNvPr id="50" name="Group 49">
            <a:extLst>
              <a:ext uri="{FF2B5EF4-FFF2-40B4-BE49-F238E27FC236}">
                <a16:creationId xmlns:a16="http://schemas.microsoft.com/office/drawing/2014/main" id="{9E831DFA-1E06-495B-B49A-7BCFF5411F61}"/>
              </a:ext>
            </a:extLst>
          </p:cNvPr>
          <p:cNvGrpSpPr/>
          <p:nvPr/>
        </p:nvGrpSpPr>
        <p:grpSpPr>
          <a:xfrm>
            <a:off x="105318" y="5587713"/>
            <a:ext cx="3092727" cy="1250955"/>
            <a:chOff x="6930672" y="4509120"/>
            <a:chExt cx="1738958" cy="1250955"/>
          </a:xfrm>
          <a:noFill/>
        </p:grpSpPr>
        <p:sp>
          <p:nvSpPr>
            <p:cNvPr id="51" name="TextBox 50">
              <a:extLst>
                <a:ext uri="{FF2B5EF4-FFF2-40B4-BE49-F238E27FC236}">
                  <a16:creationId xmlns:a16="http://schemas.microsoft.com/office/drawing/2014/main" id="{10C50532-1FC3-4657-BF04-F1C2B35C04A0}"/>
                </a:ext>
              </a:extLst>
            </p:cNvPr>
            <p:cNvSpPr txBox="1"/>
            <p:nvPr/>
          </p:nvSpPr>
          <p:spPr>
            <a:xfrm>
              <a:off x="7026501" y="4509120"/>
              <a:ext cx="1499710" cy="369332"/>
            </a:xfrm>
            <a:prstGeom prst="rect">
              <a:avLst/>
            </a:prstGeom>
            <a:grpFill/>
          </p:spPr>
          <p:txBody>
            <a:bodyPr wrap="square" rtlCol="0">
              <a:spAutoFit/>
            </a:bodyPr>
            <a:lstStyle/>
            <a:p>
              <a:pPr algn="ctr"/>
              <a:r>
                <a:rPr lang="en-GB" sz="1800" b="1" dirty="0">
                  <a:effectLst/>
                  <a:latin typeface="Calibri" panose="020F0502020204030204" pitchFamily="34" charset="0"/>
                  <a:ea typeface="Calibri" panose="020F0502020204030204" pitchFamily="34" charset="0"/>
                  <a:cs typeface="Arial" panose="020B0604020202020204" pitchFamily="34" charset="0"/>
                </a:rPr>
                <a:t>Design Verification</a:t>
              </a:r>
              <a:endParaRPr lang="ko-KR" altLang="en-US" sz="1400" dirty="0">
                <a:solidFill>
                  <a:schemeClr val="tx1">
                    <a:lumMod val="75000"/>
                    <a:lumOff val="25000"/>
                  </a:schemeClr>
                </a:solidFill>
                <a:cs typeface="Arial" pitchFamily="34" charset="0"/>
              </a:endParaRPr>
            </a:p>
          </p:txBody>
        </p:sp>
        <p:sp>
          <p:nvSpPr>
            <p:cNvPr id="52" name="TextBox 51">
              <a:extLst>
                <a:ext uri="{FF2B5EF4-FFF2-40B4-BE49-F238E27FC236}">
                  <a16:creationId xmlns:a16="http://schemas.microsoft.com/office/drawing/2014/main" id="{5FFAED58-411B-4896-8283-B2EE71AEACB2}"/>
                </a:ext>
              </a:extLst>
            </p:cNvPr>
            <p:cNvSpPr txBox="1"/>
            <p:nvPr/>
          </p:nvSpPr>
          <p:spPr>
            <a:xfrm>
              <a:off x="6930672" y="4744412"/>
              <a:ext cx="1738958" cy="1015663"/>
            </a:xfrm>
            <a:prstGeom prst="rect">
              <a:avLst/>
            </a:prstGeom>
            <a:grpFill/>
          </p:spPr>
          <p:txBody>
            <a:bodyPr wrap="square" rtlCol="0">
              <a:spAutoFit/>
            </a:bodyPr>
            <a:lstStyle/>
            <a:p>
              <a:pPr algn="ctr"/>
              <a:r>
                <a:rPr lang="en-GB" altLang="ko-KR" sz="1500" dirty="0">
                  <a:solidFill>
                    <a:schemeClr val="tx1">
                      <a:lumMod val="75000"/>
                      <a:lumOff val="25000"/>
                    </a:schemeClr>
                  </a:solidFill>
                  <a:cs typeface="Arial" pitchFamily="34" charset="0"/>
                </a:rPr>
                <a:t>Both MEMS system and CMOS circuitry (readout), if present, can be simulated and tested before manufacturing </a:t>
              </a:r>
              <a:endParaRPr lang="ko-KR" altLang="en-US" sz="1500" dirty="0">
                <a:solidFill>
                  <a:schemeClr val="tx1">
                    <a:lumMod val="75000"/>
                    <a:lumOff val="25000"/>
                  </a:schemeClr>
                </a:solidFill>
                <a:cs typeface="Arial" pitchFamily="34" charset="0"/>
              </a:endParaRPr>
            </a:p>
          </p:txBody>
        </p:sp>
      </p:grpSp>
      <p:grpSp>
        <p:nvGrpSpPr>
          <p:cNvPr id="53" name="Group 52">
            <a:extLst>
              <a:ext uri="{FF2B5EF4-FFF2-40B4-BE49-F238E27FC236}">
                <a16:creationId xmlns:a16="http://schemas.microsoft.com/office/drawing/2014/main" id="{329A6963-832B-4A19-98AD-04FD05BA65FA}"/>
              </a:ext>
            </a:extLst>
          </p:cNvPr>
          <p:cNvGrpSpPr/>
          <p:nvPr/>
        </p:nvGrpSpPr>
        <p:grpSpPr>
          <a:xfrm>
            <a:off x="239596" y="3241846"/>
            <a:ext cx="2553566" cy="1549195"/>
            <a:chOff x="6865439" y="4509120"/>
            <a:chExt cx="1816994" cy="1159955"/>
          </a:xfrm>
          <a:solidFill>
            <a:schemeClr val="bg1"/>
          </a:solidFill>
        </p:grpSpPr>
        <p:sp>
          <p:nvSpPr>
            <p:cNvPr id="54" name="TextBox 53">
              <a:extLst>
                <a:ext uri="{FF2B5EF4-FFF2-40B4-BE49-F238E27FC236}">
                  <a16:creationId xmlns:a16="http://schemas.microsoft.com/office/drawing/2014/main" id="{5B01D2A4-E5A4-4F1F-B46C-BE426F6D746A}"/>
                </a:ext>
              </a:extLst>
            </p:cNvPr>
            <p:cNvSpPr txBox="1"/>
            <p:nvPr/>
          </p:nvSpPr>
          <p:spPr>
            <a:xfrm>
              <a:off x="7026501" y="4509120"/>
              <a:ext cx="1499710" cy="369332"/>
            </a:xfrm>
            <a:prstGeom prst="rect">
              <a:avLst/>
            </a:prstGeom>
            <a:grpFill/>
          </p:spPr>
          <p:txBody>
            <a:bodyPr wrap="square" rtlCol="0">
              <a:spAutoFit/>
            </a:bodyPr>
            <a:lstStyle/>
            <a:p>
              <a:pPr algn="ctr"/>
              <a:r>
                <a:rPr lang="en-GB" sz="1800" b="1" dirty="0">
                  <a:effectLst/>
                  <a:latin typeface="Calibri" panose="020F0502020204030204" pitchFamily="34" charset="0"/>
                  <a:ea typeface="Calibri" panose="020F0502020204030204" pitchFamily="34" charset="0"/>
                  <a:cs typeface="Arial" panose="020B0604020202020204" pitchFamily="34" charset="0"/>
                </a:rPr>
                <a:t>Layout Verification</a:t>
              </a:r>
              <a:endParaRPr lang="ko-KR" altLang="en-US" sz="1400" dirty="0">
                <a:solidFill>
                  <a:schemeClr val="tx1">
                    <a:lumMod val="75000"/>
                    <a:lumOff val="25000"/>
                  </a:schemeClr>
                </a:solidFill>
                <a:cs typeface="Arial" pitchFamily="34" charset="0"/>
              </a:endParaRPr>
            </a:p>
          </p:txBody>
        </p:sp>
        <p:sp>
          <p:nvSpPr>
            <p:cNvPr id="55" name="TextBox 54">
              <a:extLst>
                <a:ext uri="{FF2B5EF4-FFF2-40B4-BE49-F238E27FC236}">
                  <a16:creationId xmlns:a16="http://schemas.microsoft.com/office/drawing/2014/main" id="{3B0025E4-55D6-47D8-B3E0-D5E9D6AEBBA3}"/>
                </a:ext>
              </a:extLst>
            </p:cNvPr>
            <p:cNvSpPr txBox="1"/>
            <p:nvPr/>
          </p:nvSpPr>
          <p:spPr>
            <a:xfrm>
              <a:off x="6865439" y="4735766"/>
              <a:ext cx="1816994" cy="933309"/>
            </a:xfrm>
            <a:prstGeom prst="rect">
              <a:avLst/>
            </a:prstGeom>
            <a:grpFill/>
          </p:spPr>
          <p:txBody>
            <a:bodyPr wrap="square" rtlCol="0">
              <a:spAutoFit/>
            </a:bodyPr>
            <a:lstStyle/>
            <a:p>
              <a:pPr algn="ctr"/>
              <a:r>
                <a:rPr lang="en-GB" altLang="ko-KR" sz="1500" dirty="0">
                  <a:solidFill>
                    <a:schemeClr val="tx1">
                      <a:lumMod val="75000"/>
                      <a:lumOff val="25000"/>
                    </a:schemeClr>
                  </a:solidFill>
                  <a:cs typeface="Arial" pitchFamily="34" charset="0"/>
                </a:rPr>
                <a:t>Design rule check (</a:t>
              </a:r>
              <a:r>
                <a:rPr lang="en-GB" altLang="ko-KR" sz="1500" b="1" dirty="0">
                  <a:solidFill>
                    <a:schemeClr val="accent3"/>
                  </a:solidFill>
                  <a:cs typeface="Arial" pitchFamily="34" charset="0"/>
                </a:rPr>
                <a:t>DRC</a:t>
              </a:r>
              <a:r>
                <a:rPr lang="en-GB" altLang="ko-KR" sz="1500" dirty="0">
                  <a:solidFill>
                    <a:schemeClr val="tx1">
                      <a:lumMod val="75000"/>
                      <a:lumOff val="25000"/>
                    </a:schemeClr>
                  </a:solidFill>
                  <a:cs typeface="Arial" pitchFamily="34" charset="0"/>
                </a:rPr>
                <a:t>) verification. For single MEMS migration no need of layout vs. schematic (LVS) verification </a:t>
              </a:r>
            </a:p>
          </p:txBody>
        </p:sp>
      </p:grpSp>
      <p:grpSp>
        <p:nvGrpSpPr>
          <p:cNvPr id="56" name="Group 55">
            <a:extLst>
              <a:ext uri="{FF2B5EF4-FFF2-40B4-BE49-F238E27FC236}">
                <a16:creationId xmlns:a16="http://schemas.microsoft.com/office/drawing/2014/main" id="{71BAF2CA-557D-4748-BD30-EAD767507688}"/>
              </a:ext>
            </a:extLst>
          </p:cNvPr>
          <p:cNvGrpSpPr/>
          <p:nvPr/>
        </p:nvGrpSpPr>
        <p:grpSpPr>
          <a:xfrm>
            <a:off x="3350736" y="5657556"/>
            <a:ext cx="2667225" cy="1032631"/>
            <a:chOff x="7026501" y="4509120"/>
            <a:chExt cx="1499710" cy="1032631"/>
          </a:xfrm>
          <a:noFill/>
        </p:grpSpPr>
        <p:sp>
          <p:nvSpPr>
            <p:cNvPr id="57" name="TextBox 56">
              <a:extLst>
                <a:ext uri="{FF2B5EF4-FFF2-40B4-BE49-F238E27FC236}">
                  <a16:creationId xmlns:a16="http://schemas.microsoft.com/office/drawing/2014/main" id="{DE9878F3-0548-4C7C-9097-78077F2C25EA}"/>
                </a:ext>
              </a:extLst>
            </p:cNvPr>
            <p:cNvSpPr txBox="1"/>
            <p:nvPr/>
          </p:nvSpPr>
          <p:spPr>
            <a:xfrm>
              <a:off x="7026501" y="4509120"/>
              <a:ext cx="1499710" cy="369332"/>
            </a:xfrm>
            <a:prstGeom prst="rect">
              <a:avLst/>
            </a:prstGeom>
            <a:grpFill/>
          </p:spPr>
          <p:txBody>
            <a:bodyPr wrap="square" rtlCol="0">
              <a:spAutoFit/>
            </a:bodyPr>
            <a:lstStyle/>
            <a:p>
              <a:pPr algn="ctr"/>
              <a:r>
                <a:rPr lang="en-GB" sz="1800" b="1" dirty="0">
                  <a:effectLst/>
                  <a:latin typeface="Calibri" panose="020F0502020204030204" pitchFamily="34" charset="0"/>
                  <a:ea typeface="Calibri" panose="020F0502020204030204" pitchFamily="34" charset="0"/>
                  <a:cs typeface="Arial" panose="020B0604020202020204" pitchFamily="34" charset="0"/>
                </a:rPr>
                <a:t>GDSII Generation</a:t>
              </a:r>
              <a:endParaRPr lang="ko-KR" altLang="en-US" sz="1400" dirty="0">
                <a:solidFill>
                  <a:schemeClr val="tx1">
                    <a:lumMod val="75000"/>
                    <a:lumOff val="25000"/>
                  </a:schemeClr>
                </a:solidFill>
                <a:cs typeface="Arial" pitchFamily="34" charset="0"/>
              </a:endParaRPr>
            </a:p>
          </p:txBody>
        </p:sp>
        <p:sp>
          <p:nvSpPr>
            <p:cNvPr id="58" name="TextBox 57">
              <a:extLst>
                <a:ext uri="{FF2B5EF4-FFF2-40B4-BE49-F238E27FC236}">
                  <a16:creationId xmlns:a16="http://schemas.microsoft.com/office/drawing/2014/main" id="{C335C151-C34E-479D-9C94-B14FBA80E059}"/>
                </a:ext>
              </a:extLst>
            </p:cNvPr>
            <p:cNvSpPr txBox="1"/>
            <p:nvPr/>
          </p:nvSpPr>
          <p:spPr>
            <a:xfrm>
              <a:off x="7026501" y="4756921"/>
              <a:ext cx="1499710" cy="784830"/>
            </a:xfrm>
            <a:prstGeom prst="rect">
              <a:avLst/>
            </a:prstGeom>
            <a:grpFill/>
          </p:spPr>
          <p:txBody>
            <a:bodyPr wrap="square" rtlCol="0">
              <a:spAutoFit/>
            </a:bodyPr>
            <a:lstStyle/>
            <a:p>
              <a:pPr algn="ctr"/>
              <a:r>
                <a:rPr lang="en-GB" altLang="ko-KR" sz="1500" dirty="0">
                  <a:solidFill>
                    <a:schemeClr val="tx1">
                      <a:lumMod val="75000"/>
                      <a:lumOff val="25000"/>
                    </a:schemeClr>
                  </a:solidFill>
                  <a:cs typeface="Arial" pitchFamily="34" charset="0"/>
                </a:rPr>
                <a:t>The </a:t>
              </a:r>
              <a:r>
                <a:rPr lang="en-GB" altLang="ko-KR" sz="1500" b="1" dirty="0">
                  <a:solidFill>
                    <a:schemeClr val="accent3"/>
                  </a:solidFill>
                  <a:cs typeface="Arial" pitchFamily="34" charset="0"/>
                </a:rPr>
                <a:t>GDSII</a:t>
              </a:r>
              <a:r>
                <a:rPr lang="en-GB" altLang="ko-KR" sz="1500" dirty="0">
                  <a:solidFill>
                    <a:schemeClr val="tx1">
                      <a:lumMod val="75000"/>
                      <a:lumOff val="25000"/>
                    </a:schemeClr>
                  </a:solidFill>
                  <a:cs typeface="Arial" pitchFamily="34" charset="0"/>
                </a:rPr>
                <a:t> layout file represents the final layout representation </a:t>
              </a:r>
              <a:endParaRPr lang="ko-KR" altLang="en-US" sz="1500" dirty="0">
                <a:solidFill>
                  <a:schemeClr val="tx1">
                    <a:lumMod val="75000"/>
                    <a:lumOff val="25000"/>
                  </a:schemeClr>
                </a:solidFill>
                <a:cs typeface="Arial" pitchFamily="34" charset="0"/>
              </a:endParaRPr>
            </a:p>
          </p:txBody>
        </p:sp>
      </p:grpSp>
      <p:sp>
        <p:nvSpPr>
          <p:cNvPr id="60" name="TextBox 59">
            <a:extLst>
              <a:ext uri="{FF2B5EF4-FFF2-40B4-BE49-F238E27FC236}">
                <a16:creationId xmlns:a16="http://schemas.microsoft.com/office/drawing/2014/main" id="{3A9A7228-48E8-4464-A085-14C51091CEC7}"/>
              </a:ext>
            </a:extLst>
          </p:cNvPr>
          <p:cNvSpPr txBox="1"/>
          <p:nvPr/>
        </p:nvSpPr>
        <p:spPr>
          <a:xfrm>
            <a:off x="9815002" y="5725464"/>
            <a:ext cx="2107662" cy="369332"/>
          </a:xfrm>
          <a:prstGeom prst="rect">
            <a:avLst/>
          </a:prstGeom>
          <a:noFill/>
        </p:spPr>
        <p:txBody>
          <a:bodyPr wrap="square" rtlCol="0">
            <a:spAutoFit/>
          </a:bodyPr>
          <a:lstStyle/>
          <a:p>
            <a:pPr algn="ctr"/>
            <a:r>
              <a:rPr lang="en-US" altLang="ko-KR" b="1" dirty="0">
                <a:cs typeface="Arial" pitchFamily="34" charset="0"/>
              </a:rPr>
              <a:t>Fabrication</a:t>
            </a:r>
            <a:endParaRPr lang="ko-KR" altLang="en-US" b="1" dirty="0">
              <a:cs typeface="Arial" pitchFamily="34" charset="0"/>
            </a:endParaRPr>
          </a:p>
        </p:txBody>
      </p:sp>
      <p:sp>
        <p:nvSpPr>
          <p:cNvPr id="7" name="TextBox 26">
            <a:extLst>
              <a:ext uri="{FF2B5EF4-FFF2-40B4-BE49-F238E27FC236}">
                <a16:creationId xmlns:a16="http://schemas.microsoft.com/office/drawing/2014/main" id="{B94BA39B-005C-C627-4876-72CA12A52270}"/>
              </a:ext>
            </a:extLst>
          </p:cNvPr>
          <p:cNvSpPr txBox="1"/>
          <p:nvPr/>
        </p:nvSpPr>
        <p:spPr>
          <a:xfrm>
            <a:off x="39396" y="1465699"/>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02</a:t>
            </a:r>
            <a:endParaRPr lang="ko-KR" altLang="en-US" sz="2800" b="1" dirty="0">
              <a:solidFill>
                <a:schemeClr val="accent6"/>
              </a:solidFill>
              <a:cs typeface="Arial" pitchFamily="34" charset="0"/>
            </a:endParaRPr>
          </a:p>
        </p:txBody>
      </p:sp>
      <p:sp>
        <p:nvSpPr>
          <p:cNvPr id="8" name="Freeform: Shape 45">
            <a:extLst>
              <a:ext uri="{FF2B5EF4-FFF2-40B4-BE49-F238E27FC236}">
                <a16:creationId xmlns:a16="http://schemas.microsoft.com/office/drawing/2014/main" id="{0A04CF70-274E-5DE4-30F9-88EEF0A576E8}"/>
              </a:ext>
            </a:extLst>
          </p:cNvPr>
          <p:cNvSpPr/>
          <p:nvPr/>
        </p:nvSpPr>
        <p:spPr>
          <a:xfrm>
            <a:off x="39396" y="1248261"/>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2"/>
          </a:solidFill>
          <a:ln w="9525" cap="flat">
            <a:noFill/>
            <a:prstDash val="solid"/>
            <a:miter/>
          </a:ln>
        </p:spPr>
        <p:txBody>
          <a:bodyPr rtlCol="0" anchor="ctr"/>
          <a:lstStyle/>
          <a:p>
            <a:endParaRPr lang="en-US" dirty="0"/>
          </a:p>
        </p:txBody>
      </p:sp>
      <p:sp>
        <p:nvSpPr>
          <p:cNvPr id="9" name="CasellaDiTesto 8">
            <a:extLst>
              <a:ext uri="{FF2B5EF4-FFF2-40B4-BE49-F238E27FC236}">
                <a16:creationId xmlns:a16="http://schemas.microsoft.com/office/drawing/2014/main" id="{7C438662-2823-FE34-D7B1-431DD4858C06}"/>
              </a:ext>
            </a:extLst>
          </p:cNvPr>
          <p:cNvSpPr txBox="1"/>
          <p:nvPr/>
        </p:nvSpPr>
        <p:spPr>
          <a:xfrm>
            <a:off x="841163" y="1319769"/>
            <a:ext cx="11176124" cy="553998"/>
          </a:xfrm>
          <a:prstGeom prst="rect">
            <a:avLst/>
          </a:prstGeom>
          <a:noFill/>
        </p:spPr>
        <p:txBody>
          <a:bodyPr wrap="square" rtlCol="0">
            <a:spAutoFit/>
          </a:bodyPr>
          <a:lstStyle/>
          <a:p>
            <a:pPr algn="ctr"/>
            <a:r>
              <a:rPr lang="en-GB" sz="15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Prototypes-A1 </a:t>
            </a:r>
            <a:r>
              <a:rPr lang="en-GB" sz="1500" dirty="0">
                <a:solidFill>
                  <a:schemeClr val="accent6"/>
                </a:solidFill>
                <a:effectLst/>
                <a:latin typeface="Calibri" panose="020F0502020204030204" pitchFamily="34" charset="0"/>
                <a:ea typeface="Calibri" panose="020F0502020204030204" pitchFamily="34" charset="0"/>
                <a:cs typeface="Calibri" panose="020F0502020204030204" pitchFamily="34" charset="0"/>
              </a:rPr>
              <a:t>of the </a:t>
            </a:r>
            <a:r>
              <a:rPr lang="en-GB" sz="15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Resonant Capacitive Pressure </a:t>
            </a:r>
            <a:r>
              <a:rPr lang="en-GB" sz="15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sensor </a:t>
            </a:r>
            <a:r>
              <a:rPr lang="en-GB" sz="1500" dirty="0">
                <a:solidFill>
                  <a:schemeClr val="accent6"/>
                </a:solidFill>
                <a:latin typeface="Calibri" panose="020F0502020204030204" pitchFamily="34" charset="0"/>
                <a:ea typeface="Calibri" panose="020F0502020204030204" pitchFamily="34" charset="0"/>
                <a:cs typeface="Calibri" panose="020F0502020204030204" pitchFamily="34" charset="0"/>
              </a:rPr>
              <a:t>[“</a:t>
            </a:r>
            <a:r>
              <a:rPr lang="en-GB" sz="1500" i="1" dirty="0">
                <a:solidFill>
                  <a:schemeClr val="accent6"/>
                </a:solidFill>
                <a:latin typeface="Calibri" panose="020F0502020204030204" pitchFamily="34" charset="0"/>
                <a:ea typeface="Calibri" panose="020F0502020204030204" pitchFamily="34" charset="0"/>
                <a:cs typeface="Calibri" panose="020F0502020204030204" pitchFamily="34" charset="0"/>
              </a:rPr>
              <a:t>Resonant MEMS Pressure Sensor in 180 nm CMOS Technology Obtained by BEOL Isotropic Etching</a:t>
            </a:r>
            <a:r>
              <a:rPr lang="en-GB" sz="1500" dirty="0">
                <a:solidFill>
                  <a:schemeClr val="accent6"/>
                </a:solidFill>
                <a:latin typeface="Calibri" panose="020F0502020204030204" pitchFamily="34" charset="0"/>
                <a:ea typeface="Calibri" panose="020F0502020204030204" pitchFamily="34" charset="0"/>
                <a:cs typeface="Calibri" panose="020F0502020204030204" pitchFamily="34" charset="0"/>
              </a:rPr>
              <a:t>” Diana Mata-Hernandez, Daniel Fernández, </a:t>
            </a:r>
            <a:r>
              <a:rPr lang="en-GB" sz="1500" dirty="0" err="1">
                <a:solidFill>
                  <a:schemeClr val="accent6"/>
                </a:solidFill>
                <a:latin typeface="Calibri" panose="020F0502020204030204" pitchFamily="34" charset="0"/>
                <a:ea typeface="Calibri" panose="020F0502020204030204" pitchFamily="34" charset="0"/>
                <a:cs typeface="Calibri" panose="020F0502020204030204" pitchFamily="34" charset="0"/>
              </a:rPr>
              <a:t>Saoni</a:t>
            </a:r>
            <a:r>
              <a:rPr lang="en-GB" sz="1500" dirty="0">
                <a:solidFill>
                  <a:schemeClr val="accent6"/>
                </a:solidFill>
                <a:latin typeface="Calibri" panose="020F0502020204030204" pitchFamily="34" charset="0"/>
                <a:ea typeface="Calibri" panose="020F0502020204030204" pitchFamily="34" charset="0"/>
                <a:cs typeface="Calibri" panose="020F0502020204030204" pitchFamily="34" charset="0"/>
              </a:rPr>
              <a:t> Banerji and Jordi </a:t>
            </a:r>
            <a:r>
              <a:rPr lang="en-GB" sz="1500" dirty="0" err="1">
                <a:solidFill>
                  <a:schemeClr val="accent6"/>
                </a:solidFill>
                <a:latin typeface="Calibri" panose="020F0502020204030204" pitchFamily="34" charset="0"/>
                <a:ea typeface="Calibri" panose="020F0502020204030204" pitchFamily="34" charset="0"/>
                <a:cs typeface="Calibri" panose="020F0502020204030204" pitchFamily="34" charset="0"/>
              </a:rPr>
              <a:t>Madrenas</a:t>
            </a:r>
            <a:r>
              <a:rPr lang="en-GB" sz="1500" dirty="0">
                <a:solidFill>
                  <a:schemeClr val="accent6"/>
                </a:solidFill>
                <a:latin typeface="Calibri" panose="020F0502020204030204" pitchFamily="34" charset="0"/>
                <a:ea typeface="Calibri" panose="020F0502020204030204" pitchFamily="34" charset="0"/>
                <a:cs typeface="Calibri" panose="020F0502020204030204" pitchFamily="34" charset="0"/>
              </a:rPr>
              <a:t>] </a:t>
            </a:r>
            <a:r>
              <a:rPr lang="en-GB" sz="1500" dirty="0">
                <a:solidFill>
                  <a:schemeClr val="accent6"/>
                </a:solidFill>
                <a:effectLst/>
                <a:latin typeface="Calibri" panose="020F0502020204030204" pitchFamily="34" charset="0"/>
                <a:ea typeface="Calibri" panose="020F0502020204030204" pitchFamily="34" charset="0"/>
                <a:cs typeface="Calibri" panose="020F0502020204030204" pitchFamily="34" charset="0"/>
              </a:rPr>
              <a:t>and the </a:t>
            </a:r>
            <a:r>
              <a:rPr lang="en-GB" sz="15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Accelerometer </a:t>
            </a:r>
            <a:r>
              <a:rPr lang="en-GB" sz="1500" dirty="0">
                <a:solidFill>
                  <a:schemeClr val="accent6"/>
                </a:solidFill>
                <a:latin typeface="Calibri" panose="020F0502020204030204" pitchFamily="34" charset="0"/>
                <a:ea typeface="Calibri" panose="020F0502020204030204" pitchFamily="34" charset="0"/>
                <a:cs typeface="Calibri" panose="020F0502020204030204" pitchFamily="34" charset="0"/>
              </a:rPr>
              <a:t>layout migration</a:t>
            </a:r>
            <a:endParaRPr lang="en-GB" sz="1500" dirty="0">
              <a:solidFill>
                <a:schemeClr val="accent6"/>
              </a:solidFill>
              <a:latin typeface="Calibri" panose="020F0502020204030204" pitchFamily="34" charset="0"/>
              <a:cs typeface="Calibri" panose="020F0502020204030204" pitchFamily="34" charset="0"/>
            </a:endParaRPr>
          </a:p>
        </p:txBody>
      </p:sp>
      <p:sp>
        <p:nvSpPr>
          <p:cNvPr id="10" name="CasellaDiTesto 9">
            <a:extLst>
              <a:ext uri="{FF2B5EF4-FFF2-40B4-BE49-F238E27FC236}">
                <a16:creationId xmlns:a16="http://schemas.microsoft.com/office/drawing/2014/main" id="{3D27DD4D-84E8-DD84-9F35-7A272002984D}"/>
              </a:ext>
            </a:extLst>
          </p:cNvPr>
          <p:cNvSpPr txBox="1"/>
          <p:nvPr/>
        </p:nvSpPr>
        <p:spPr>
          <a:xfrm>
            <a:off x="3664225" y="7511893"/>
            <a:ext cx="877163" cy="477054"/>
          </a:xfrm>
          <a:prstGeom prst="rect">
            <a:avLst/>
          </a:prstGeom>
          <a:noFill/>
        </p:spPr>
        <p:txBody>
          <a:bodyPr wrap="none" rtlCol="0">
            <a:spAutoFit/>
          </a:bodyPr>
          <a:lstStyle/>
          <a:p>
            <a:r>
              <a:rPr lang="it-IT" sz="2500" b="1" dirty="0"/>
              <a:t>DRC</a:t>
            </a:r>
            <a:endParaRPr lang="en-GB" sz="2500" b="1" dirty="0"/>
          </a:p>
        </p:txBody>
      </p:sp>
      <p:sp>
        <p:nvSpPr>
          <p:cNvPr id="11" name="Frame 17">
            <a:extLst>
              <a:ext uri="{FF2B5EF4-FFF2-40B4-BE49-F238E27FC236}">
                <a16:creationId xmlns:a16="http://schemas.microsoft.com/office/drawing/2014/main" id="{C2BAC00D-3603-93AA-3CE9-F64C2020A7B9}"/>
              </a:ext>
            </a:extLst>
          </p:cNvPr>
          <p:cNvSpPr/>
          <p:nvPr/>
        </p:nvSpPr>
        <p:spPr>
          <a:xfrm>
            <a:off x="4570246" y="7251459"/>
            <a:ext cx="846236" cy="903141"/>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17" name="Graphic 2">
            <a:extLst>
              <a:ext uri="{FF2B5EF4-FFF2-40B4-BE49-F238E27FC236}">
                <a16:creationId xmlns:a16="http://schemas.microsoft.com/office/drawing/2014/main" id="{13FE41FF-3FB4-8938-B1D5-3BD846D9F638}"/>
              </a:ext>
            </a:extLst>
          </p:cNvPr>
          <p:cNvGrpSpPr/>
          <p:nvPr/>
        </p:nvGrpSpPr>
        <p:grpSpPr>
          <a:xfrm>
            <a:off x="223199" y="159385"/>
            <a:ext cx="367759" cy="599105"/>
            <a:chOff x="8544791" y="2061601"/>
            <a:chExt cx="2445519" cy="4313293"/>
          </a:xfrm>
        </p:grpSpPr>
        <p:sp>
          <p:nvSpPr>
            <p:cNvPr id="23" name="Freeform: Shape 203">
              <a:extLst>
                <a:ext uri="{FF2B5EF4-FFF2-40B4-BE49-F238E27FC236}">
                  <a16:creationId xmlns:a16="http://schemas.microsoft.com/office/drawing/2014/main" id="{AA076BA0-70DC-1BE0-1031-11B0D21F6150}"/>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7" name="Freeform: Shape 204">
              <a:extLst>
                <a:ext uri="{FF2B5EF4-FFF2-40B4-BE49-F238E27FC236}">
                  <a16:creationId xmlns:a16="http://schemas.microsoft.com/office/drawing/2014/main" id="{FBE8C568-D9BC-4975-28C8-7923B15E501B}"/>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9" name="Freeform: Shape 205">
              <a:extLst>
                <a:ext uri="{FF2B5EF4-FFF2-40B4-BE49-F238E27FC236}">
                  <a16:creationId xmlns:a16="http://schemas.microsoft.com/office/drawing/2014/main" id="{02A09D7A-C55E-1929-9E4B-2830DF3EE413}"/>
                </a:ext>
              </a:extLst>
            </p:cNvPr>
            <p:cNvSpPr/>
            <p:nvPr/>
          </p:nvSpPr>
          <p:spPr>
            <a:xfrm>
              <a:off x="8544791" y="2061601"/>
              <a:ext cx="2445519"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500" b="1" dirty="0">
                  <a:solidFill>
                    <a:schemeClr val="bg1"/>
                  </a:solidFill>
                </a:rPr>
                <a:t>5</a:t>
              </a:r>
            </a:p>
          </p:txBody>
        </p:sp>
        <p:sp>
          <p:nvSpPr>
            <p:cNvPr id="61" name="Freeform: Shape 206">
              <a:extLst>
                <a:ext uri="{FF2B5EF4-FFF2-40B4-BE49-F238E27FC236}">
                  <a16:creationId xmlns:a16="http://schemas.microsoft.com/office/drawing/2014/main" id="{09AD9B61-F1CA-691D-4CCC-6BBFFB9F0658}"/>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39619406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r>
              <a:rPr lang="en-US" altLang="ko-KR" b="1" dirty="0">
                <a:solidFill>
                  <a:schemeClr val="accent6"/>
                </a:solidFill>
                <a:cs typeface="Arial" pitchFamily="34" charset="0"/>
              </a:rPr>
              <a:t>Migration from TSMC to UMC</a:t>
            </a:r>
            <a:endParaRPr lang="ko-KR" altLang="en-US" b="1" dirty="0">
              <a:solidFill>
                <a:schemeClr val="accent6"/>
              </a:solidFill>
              <a:cs typeface="Arial" pitchFamily="34" charset="0"/>
            </a:endParaRPr>
          </a:p>
        </p:txBody>
      </p:sp>
      <p:grpSp>
        <p:nvGrpSpPr>
          <p:cNvPr id="35" name="Group 34">
            <a:extLst>
              <a:ext uri="{FF2B5EF4-FFF2-40B4-BE49-F238E27FC236}">
                <a16:creationId xmlns:a16="http://schemas.microsoft.com/office/drawing/2014/main" id="{D10080F2-DC61-4320-ACE0-67A1388F9F7C}"/>
              </a:ext>
            </a:extLst>
          </p:cNvPr>
          <p:cNvGrpSpPr/>
          <p:nvPr/>
        </p:nvGrpSpPr>
        <p:grpSpPr>
          <a:xfrm>
            <a:off x="158647" y="2401022"/>
            <a:ext cx="341258" cy="406231"/>
            <a:chOff x="5236240" y="2093096"/>
            <a:chExt cx="2154752" cy="1766817"/>
          </a:xfrm>
        </p:grpSpPr>
        <p:sp>
          <p:nvSpPr>
            <p:cNvPr id="36" name="Freeform: Shape 35">
              <a:extLst>
                <a:ext uri="{FF2B5EF4-FFF2-40B4-BE49-F238E27FC236}">
                  <a16:creationId xmlns:a16="http://schemas.microsoft.com/office/drawing/2014/main" id="{2BD364AD-951B-4020-BB57-FFCE790338A7}"/>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37" name="Freeform: Shape 36">
              <a:extLst>
                <a:ext uri="{FF2B5EF4-FFF2-40B4-BE49-F238E27FC236}">
                  <a16:creationId xmlns:a16="http://schemas.microsoft.com/office/drawing/2014/main" id="{4A03CFFB-9F2A-4E3C-BB8A-53681C482A8F}"/>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sp>
        <p:nvSpPr>
          <p:cNvPr id="7" name="TextBox 26">
            <a:extLst>
              <a:ext uri="{FF2B5EF4-FFF2-40B4-BE49-F238E27FC236}">
                <a16:creationId xmlns:a16="http://schemas.microsoft.com/office/drawing/2014/main" id="{B94BA39B-005C-C627-4876-72CA12A52270}"/>
              </a:ext>
            </a:extLst>
          </p:cNvPr>
          <p:cNvSpPr txBox="1"/>
          <p:nvPr/>
        </p:nvSpPr>
        <p:spPr>
          <a:xfrm>
            <a:off x="-12514" y="1480021"/>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02</a:t>
            </a:r>
            <a:endParaRPr lang="ko-KR" altLang="en-US" sz="2800" b="1" dirty="0">
              <a:solidFill>
                <a:schemeClr val="accent6"/>
              </a:solidFill>
              <a:cs typeface="Arial" pitchFamily="34" charset="0"/>
            </a:endParaRPr>
          </a:p>
        </p:txBody>
      </p:sp>
      <p:sp>
        <p:nvSpPr>
          <p:cNvPr id="8" name="Freeform: Shape 45">
            <a:extLst>
              <a:ext uri="{FF2B5EF4-FFF2-40B4-BE49-F238E27FC236}">
                <a16:creationId xmlns:a16="http://schemas.microsoft.com/office/drawing/2014/main" id="{0A04CF70-274E-5DE4-30F9-88EEF0A576E8}"/>
              </a:ext>
            </a:extLst>
          </p:cNvPr>
          <p:cNvSpPr/>
          <p:nvPr/>
        </p:nvSpPr>
        <p:spPr>
          <a:xfrm>
            <a:off x="-12514" y="1262583"/>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2"/>
          </a:solidFill>
          <a:ln w="9525" cap="flat">
            <a:noFill/>
            <a:prstDash val="solid"/>
            <a:miter/>
          </a:ln>
        </p:spPr>
        <p:txBody>
          <a:bodyPr rtlCol="0" anchor="ctr"/>
          <a:lstStyle/>
          <a:p>
            <a:endParaRPr lang="en-US" dirty="0"/>
          </a:p>
        </p:txBody>
      </p:sp>
      <p:grpSp>
        <p:nvGrpSpPr>
          <p:cNvPr id="10" name="Group 34">
            <a:extLst>
              <a:ext uri="{FF2B5EF4-FFF2-40B4-BE49-F238E27FC236}">
                <a16:creationId xmlns:a16="http://schemas.microsoft.com/office/drawing/2014/main" id="{C49D50B1-3AA9-F0EE-29BC-DF5B53D82C68}"/>
              </a:ext>
            </a:extLst>
          </p:cNvPr>
          <p:cNvGrpSpPr/>
          <p:nvPr/>
        </p:nvGrpSpPr>
        <p:grpSpPr>
          <a:xfrm>
            <a:off x="182933" y="2873935"/>
            <a:ext cx="341258" cy="406231"/>
            <a:chOff x="5236240" y="2093096"/>
            <a:chExt cx="2154752" cy="1766817"/>
          </a:xfrm>
        </p:grpSpPr>
        <p:sp>
          <p:nvSpPr>
            <p:cNvPr id="11" name="Freeform: Shape 35">
              <a:extLst>
                <a:ext uri="{FF2B5EF4-FFF2-40B4-BE49-F238E27FC236}">
                  <a16:creationId xmlns:a16="http://schemas.microsoft.com/office/drawing/2014/main" id="{6EC94AE3-8BC2-5727-85DD-A1858EDFFFC6}"/>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12" name="Freeform: Shape 36">
              <a:extLst>
                <a:ext uri="{FF2B5EF4-FFF2-40B4-BE49-F238E27FC236}">
                  <a16:creationId xmlns:a16="http://schemas.microsoft.com/office/drawing/2014/main" id="{2A75F818-6771-A6DF-23B0-E46DB2A9AB46}"/>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grpSp>
        <p:nvGrpSpPr>
          <p:cNvPr id="13" name="Group 34">
            <a:extLst>
              <a:ext uri="{FF2B5EF4-FFF2-40B4-BE49-F238E27FC236}">
                <a16:creationId xmlns:a16="http://schemas.microsoft.com/office/drawing/2014/main" id="{D5E42A68-F414-0AE4-78B5-C0E7ACF6913C}"/>
              </a:ext>
            </a:extLst>
          </p:cNvPr>
          <p:cNvGrpSpPr/>
          <p:nvPr/>
        </p:nvGrpSpPr>
        <p:grpSpPr>
          <a:xfrm>
            <a:off x="158647" y="3346328"/>
            <a:ext cx="341258" cy="406231"/>
            <a:chOff x="5236240" y="2093096"/>
            <a:chExt cx="2154752" cy="1766817"/>
          </a:xfrm>
        </p:grpSpPr>
        <p:sp>
          <p:nvSpPr>
            <p:cNvPr id="14" name="Freeform: Shape 35">
              <a:extLst>
                <a:ext uri="{FF2B5EF4-FFF2-40B4-BE49-F238E27FC236}">
                  <a16:creationId xmlns:a16="http://schemas.microsoft.com/office/drawing/2014/main" id="{E0F9AB28-C554-F63D-BC0B-5CED47FA92EF}"/>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15" name="Freeform: Shape 36">
              <a:extLst>
                <a:ext uri="{FF2B5EF4-FFF2-40B4-BE49-F238E27FC236}">
                  <a16:creationId xmlns:a16="http://schemas.microsoft.com/office/drawing/2014/main" id="{8B770BF3-4B35-9926-BE4A-437A44EB6E42}"/>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grpSp>
        <p:nvGrpSpPr>
          <p:cNvPr id="16" name="Group 34">
            <a:extLst>
              <a:ext uri="{FF2B5EF4-FFF2-40B4-BE49-F238E27FC236}">
                <a16:creationId xmlns:a16="http://schemas.microsoft.com/office/drawing/2014/main" id="{6AE7F7D0-E652-2E4C-24A0-8B619A2A08BE}"/>
              </a:ext>
            </a:extLst>
          </p:cNvPr>
          <p:cNvGrpSpPr/>
          <p:nvPr/>
        </p:nvGrpSpPr>
        <p:grpSpPr>
          <a:xfrm>
            <a:off x="158647" y="3819241"/>
            <a:ext cx="341258" cy="406231"/>
            <a:chOff x="5236240" y="2093096"/>
            <a:chExt cx="2154752" cy="1766817"/>
          </a:xfrm>
        </p:grpSpPr>
        <p:sp>
          <p:nvSpPr>
            <p:cNvPr id="17" name="Freeform: Shape 35">
              <a:extLst>
                <a:ext uri="{FF2B5EF4-FFF2-40B4-BE49-F238E27FC236}">
                  <a16:creationId xmlns:a16="http://schemas.microsoft.com/office/drawing/2014/main" id="{F5648364-B64C-3D98-30A2-097F4BF763EE}"/>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23" name="Freeform: Shape 36">
              <a:extLst>
                <a:ext uri="{FF2B5EF4-FFF2-40B4-BE49-F238E27FC236}">
                  <a16:creationId xmlns:a16="http://schemas.microsoft.com/office/drawing/2014/main" id="{362F3E82-F78B-4A25-69AB-221192E4C926}"/>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grpSp>
        <p:nvGrpSpPr>
          <p:cNvPr id="27" name="Group 34">
            <a:extLst>
              <a:ext uri="{FF2B5EF4-FFF2-40B4-BE49-F238E27FC236}">
                <a16:creationId xmlns:a16="http://schemas.microsoft.com/office/drawing/2014/main" id="{1D67597D-3FE9-2A78-F2BF-9ED8A825B1EA}"/>
              </a:ext>
            </a:extLst>
          </p:cNvPr>
          <p:cNvGrpSpPr/>
          <p:nvPr/>
        </p:nvGrpSpPr>
        <p:grpSpPr>
          <a:xfrm>
            <a:off x="158647" y="4306759"/>
            <a:ext cx="341258" cy="406231"/>
            <a:chOff x="5236240" y="2093096"/>
            <a:chExt cx="2154752" cy="1766817"/>
          </a:xfrm>
        </p:grpSpPr>
        <p:sp>
          <p:nvSpPr>
            <p:cNvPr id="59" name="Freeform: Shape 35">
              <a:extLst>
                <a:ext uri="{FF2B5EF4-FFF2-40B4-BE49-F238E27FC236}">
                  <a16:creationId xmlns:a16="http://schemas.microsoft.com/office/drawing/2014/main" id="{94FC826F-78D8-4D0E-395E-A18FCD37C709}"/>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61" name="Freeform: Shape 36">
              <a:extLst>
                <a:ext uri="{FF2B5EF4-FFF2-40B4-BE49-F238E27FC236}">
                  <a16:creationId xmlns:a16="http://schemas.microsoft.com/office/drawing/2014/main" id="{E9FDFC92-90B3-5759-1E77-FF789370B6DE}"/>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grpSp>
        <p:nvGrpSpPr>
          <p:cNvPr id="62" name="Group 34">
            <a:extLst>
              <a:ext uri="{FF2B5EF4-FFF2-40B4-BE49-F238E27FC236}">
                <a16:creationId xmlns:a16="http://schemas.microsoft.com/office/drawing/2014/main" id="{A7978FDE-1ABF-DAB2-1F4C-37CC2C3DD035}"/>
              </a:ext>
            </a:extLst>
          </p:cNvPr>
          <p:cNvGrpSpPr/>
          <p:nvPr/>
        </p:nvGrpSpPr>
        <p:grpSpPr>
          <a:xfrm>
            <a:off x="182933" y="4779672"/>
            <a:ext cx="341258" cy="406231"/>
            <a:chOff x="5236240" y="2093096"/>
            <a:chExt cx="2154752" cy="1766817"/>
          </a:xfrm>
        </p:grpSpPr>
        <p:sp>
          <p:nvSpPr>
            <p:cNvPr id="63" name="Freeform: Shape 35">
              <a:extLst>
                <a:ext uri="{FF2B5EF4-FFF2-40B4-BE49-F238E27FC236}">
                  <a16:creationId xmlns:a16="http://schemas.microsoft.com/office/drawing/2014/main" id="{6E62A7B3-3C3F-8B84-2C58-DC500ACF916D}"/>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64" name="Freeform: Shape 36">
              <a:extLst>
                <a:ext uri="{FF2B5EF4-FFF2-40B4-BE49-F238E27FC236}">
                  <a16:creationId xmlns:a16="http://schemas.microsoft.com/office/drawing/2014/main" id="{95ACB1DB-BFD4-CAE0-7B52-1816BEBDDD5C}"/>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grpSp>
        <p:nvGrpSpPr>
          <p:cNvPr id="65" name="Group 34">
            <a:extLst>
              <a:ext uri="{FF2B5EF4-FFF2-40B4-BE49-F238E27FC236}">
                <a16:creationId xmlns:a16="http://schemas.microsoft.com/office/drawing/2014/main" id="{C30D0689-5AF3-5EAB-E761-56BA256818D1}"/>
              </a:ext>
            </a:extLst>
          </p:cNvPr>
          <p:cNvGrpSpPr/>
          <p:nvPr/>
        </p:nvGrpSpPr>
        <p:grpSpPr>
          <a:xfrm>
            <a:off x="158647" y="5252065"/>
            <a:ext cx="341258" cy="406231"/>
            <a:chOff x="5236240" y="2093096"/>
            <a:chExt cx="2154752" cy="1766817"/>
          </a:xfrm>
        </p:grpSpPr>
        <p:sp>
          <p:nvSpPr>
            <p:cNvPr id="66" name="Freeform: Shape 35">
              <a:extLst>
                <a:ext uri="{FF2B5EF4-FFF2-40B4-BE49-F238E27FC236}">
                  <a16:creationId xmlns:a16="http://schemas.microsoft.com/office/drawing/2014/main" id="{6C9122B9-AB05-A565-29B9-25884A1B44BB}"/>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67" name="Freeform: Shape 36">
              <a:extLst>
                <a:ext uri="{FF2B5EF4-FFF2-40B4-BE49-F238E27FC236}">
                  <a16:creationId xmlns:a16="http://schemas.microsoft.com/office/drawing/2014/main" id="{7B6BF0E6-920D-52C2-D93A-A9DE969B781C}"/>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grpSp>
        <p:nvGrpSpPr>
          <p:cNvPr id="68" name="Group 34">
            <a:extLst>
              <a:ext uri="{FF2B5EF4-FFF2-40B4-BE49-F238E27FC236}">
                <a16:creationId xmlns:a16="http://schemas.microsoft.com/office/drawing/2014/main" id="{6B76C9E0-50E2-2B20-E246-A7E65C64780A}"/>
              </a:ext>
            </a:extLst>
          </p:cNvPr>
          <p:cNvGrpSpPr/>
          <p:nvPr/>
        </p:nvGrpSpPr>
        <p:grpSpPr>
          <a:xfrm>
            <a:off x="158647" y="5724978"/>
            <a:ext cx="341258" cy="406231"/>
            <a:chOff x="5236240" y="2093096"/>
            <a:chExt cx="2154752" cy="1766817"/>
          </a:xfrm>
        </p:grpSpPr>
        <p:sp>
          <p:nvSpPr>
            <p:cNvPr id="69" name="Freeform: Shape 35">
              <a:extLst>
                <a:ext uri="{FF2B5EF4-FFF2-40B4-BE49-F238E27FC236}">
                  <a16:creationId xmlns:a16="http://schemas.microsoft.com/office/drawing/2014/main" id="{9FB03DCA-6840-2877-62E8-161320B3EB46}"/>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70" name="Freeform: Shape 36">
              <a:extLst>
                <a:ext uri="{FF2B5EF4-FFF2-40B4-BE49-F238E27FC236}">
                  <a16:creationId xmlns:a16="http://schemas.microsoft.com/office/drawing/2014/main" id="{74F14980-8581-D57F-B6AB-EB556E02B1A0}"/>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sp>
        <p:nvSpPr>
          <p:cNvPr id="71" name="CasellaDiTesto 70">
            <a:extLst>
              <a:ext uri="{FF2B5EF4-FFF2-40B4-BE49-F238E27FC236}">
                <a16:creationId xmlns:a16="http://schemas.microsoft.com/office/drawing/2014/main" id="{8673D579-ABEC-F620-F9C3-67628905A85C}"/>
              </a:ext>
            </a:extLst>
          </p:cNvPr>
          <p:cNvSpPr txBox="1"/>
          <p:nvPr/>
        </p:nvSpPr>
        <p:spPr>
          <a:xfrm>
            <a:off x="607716" y="2348951"/>
            <a:ext cx="2797304"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Thin Oxide for device and interconnection</a:t>
            </a:r>
            <a:endParaRPr lang="en-GB" sz="1200" dirty="0"/>
          </a:p>
        </p:txBody>
      </p:sp>
      <p:sp>
        <p:nvSpPr>
          <p:cNvPr id="72" name="CasellaDiTesto 71">
            <a:extLst>
              <a:ext uri="{FF2B5EF4-FFF2-40B4-BE49-F238E27FC236}">
                <a16:creationId xmlns:a16="http://schemas.microsoft.com/office/drawing/2014/main" id="{3F48DED6-617A-517D-C001-7ACF7CA8904E}"/>
              </a:ext>
            </a:extLst>
          </p:cNvPr>
          <p:cNvSpPr txBox="1"/>
          <p:nvPr/>
        </p:nvSpPr>
        <p:spPr>
          <a:xfrm>
            <a:off x="607716" y="2831202"/>
            <a:ext cx="1433534"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P+ S/D implantation</a:t>
            </a:r>
            <a:endParaRPr lang="en-GB" sz="1200" dirty="0"/>
          </a:p>
        </p:txBody>
      </p:sp>
      <p:sp>
        <p:nvSpPr>
          <p:cNvPr id="73" name="CasellaDiTesto 72">
            <a:extLst>
              <a:ext uri="{FF2B5EF4-FFF2-40B4-BE49-F238E27FC236}">
                <a16:creationId xmlns:a16="http://schemas.microsoft.com/office/drawing/2014/main" id="{71BAC3A4-8483-F811-7F53-94FDF35E7BF2}"/>
              </a:ext>
            </a:extLst>
          </p:cNvPr>
          <p:cNvSpPr txBox="1"/>
          <p:nvPr/>
        </p:nvSpPr>
        <p:spPr>
          <a:xfrm>
            <a:off x="607715" y="3325411"/>
            <a:ext cx="2967544"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Contact hole between Metal1 and thin oxide</a:t>
            </a:r>
            <a:endParaRPr lang="en-GB" sz="1200" dirty="0"/>
          </a:p>
        </p:txBody>
      </p:sp>
      <p:sp>
        <p:nvSpPr>
          <p:cNvPr id="74" name="CasellaDiTesto 73">
            <a:extLst>
              <a:ext uri="{FF2B5EF4-FFF2-40B4-BE49-F238E27FC236}">
                <a16:creationId xmlns:a16="http://schemas.microsoft.com/office/drawing/2014/main" id="{6BA06F0A-D093-2523-C413-14A6755D2F30}"/>
              </a:ext>
            </a:extLst>
          </p:cNvPr>
          <p:cNvSpPr txBox="1"/>
          <p:nvPr/>
        </p:nvSpPr>
        <p:spPr>
          <a:xfrm>
            <a:off x="600554" y="3805658"/>
            <a:ext cx="629211"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Metal1</a:t>
            </a:r>
            <a:endParaRPr lang="en-GB" sz="1200" dirty="0"/>
          </a:p>
        </p:txBody>
      </p:sp>
      <p:sp>
        <p:nvSpPr>
          <p:cNvPr id="75" name="CasellaDiTesto 74">
            <a:extLst>
              <a:ext uri="{FF2B5EF4-FFF2-40B4-BE49-F238E27FC236}">
                <a16:creationId xmlns:a16="http://schemas.microsoft.com/office/drawing/2014/main" id="{86937F83-9EFB-DFF6-6D1D-A2A5C2E8B8F4}"/>
              </a:ext>
            </a:extLst>
          </p:cNvPr>
          <p:cNvSpPr txBox="1"/>
          <p:nvPr/>
        </p:nvSpPr>
        <p:spPr>
          <a:xfrm>
            <a:off x="600554" y="4311612"/>
            <a:ext cx="2273828" cy="276999"/>
          </a:xfrm>
          <a:prstGeom prst="rect">
            <a:avLst/>
          </a:prstGeom>
          <a:noFill/>
        </p:spPr>
        <p:txBody>
          <a:bodyPr wrap="none" rtlCol="0">
            <a:spAutoFit/>
          </a:bodyPr>
          <a:lstStyle/>
          <a:p>
            <a:r>
              <a:rPr lang="nl-NL" sz="1200" dirty="0">
                <a:effectLst/>
                <a:latin typeface="Calibri" panose="020F0502020204030204" pitchFamily="34" charset="0"/>
                <a:ea typeface="Calibri" panose="020F0502020204030204" pitchFamily="34" charset="0"/>
                <a:cs typeface="Arial" panose="020B0604020202020204" pitchFamily="34" charset="0"/>
              </a:rPr>
              <a:t>Via1 between Metal1 and Metal2</a:t>
            </a:r>
            <a:endParaRPr lang="en-GB" sz="1200" dirty="0"/>
          </a:p>
        </p:txBody>
      </p:sp>
      <p:sp>
        <p:nvSpPr>
          <p:cNvPr id="76" name="CasellaDiTesto 75">
            <a:extLst>
              <a:ext uri="{FF2B5EF4-FFF2-40B4-BE49-F238E27FC236}">
                <a16:creationId xmlns:a16="http://schemas.microsoft.com/office/drawing/2014/main" id="{32410B6B-7894-2BB9-7F68-C4154661FCA1}"/>
              </a:ext>
            </a:extLst>
          </p:cNvPr>
          <p:cNvSpPr txBox="1"/>
          <p:nvPr/>
        </p:nvSpPr>
        <p:spPr>
          <a:xfrm>
            <a:off x="565360" y="4766089"/>
            <a:ext cx="629211"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Metal2</a:t>
            </a:r>
            <a:endParaRPr lang="en-GB" sz="1200" dirty="0"/>
          </a:p>
        </p:txBody>
      </p:sp>
      <p:sp>
        <p:nvSpPr>
          <p:cNvPr id="77" name="CasellaDiTesto 76">
            <a:extLst>
              <a:ext uri="{FF2B5EF4-FFF2-40B4-BE49-F238E27FC236}">
                <a16:creationId xmlns:a16="http://schemas.microsoft.com/office/drawing/2014/main" id="{7922CB50-78B1-1E63-8208-DAD3568D5C66}"/>
              </a:ext>
            </a:extLst>
          </p:cNvPr>
          <p:cNvSpPr txBox="1"/>
          <p:nvPr/>
        </p:nvSpPr>
        <p:spPr>
          <a:xfrm>
            <a:off x="565360" y="5248565"/>
            <a:ext cx="629211"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Metal3</a:t>
            </a:r>
            <a:endParaRPr lang="en-GB" sz="1200" dirty="0"/>
          </a:p>
        </p:txBody>
      </p:sp>
      <p:sp>
        <p:nvSpPr>
          <p:cNvPr id="78" name="CasellaDiTesto 77">
            <a:extLst>
              <a:ext uri="{FF2B5EF4-FFF2-40B4-BE49-F238E27FC236}">
                <a16:creationId xmlns:a16="http://schemas.microsoft.com/office/drawing/2014/main" id="{67E626BD-CF9C-7713-4577-BFA3774A3CDF}"/>
              </a:ext>
            </a:extLst>
          </p:cNvPr>
          <p:cNvSpPr txBox="1"/>
          <p:nvPr/>
        </p:nvSpPr>
        <p:spPr>
          <a:xfrm>
            <a:off x="565360" y="5711395"/>
            <a:ext cx="629211"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Metal4</a:t>
            </a:r>
            <a:endParaRPr lang="en-GB" sz="1200" dirty="0"/>
          </a:p>
        </p:txBody>
      </p:sp>
      <p:grpSp>
        <p:nvGrpSpPr>
          <p:cNvPr id="79" name="Group 34">
            <a:extLst>
              <a:ext uri="{FF2B5EF4-FFF2-40B4-BE49-F238E27FC236}">
                <a16:creationId xmlns:a16="http://schemas.microsoft.com/office/drawing/2014/main" id="{C91D5F1E-85E6-3024-9DFC-F865C8AB125F}"/>
              </a:ext>
            </a:extLst>
          </p:cNvPr>
          <p:cNvGrpSpPr/>
          <p:nvPr/>
        </p:nvGrpSpPr>
        <p:grpSpPr>
          <a:xfrm>
            <a:off x="193841" y="6207697"/>
            <a:ext cx="341258" cy="406231"/>
            <a:chOff x="5236240" y="2093096"/>
            <a:chExt cx="2154752" cy="1766817"/>
          </a:xfrm>
        </p:grpSpPr>
        <p:sp>
          <p:nvSpPr>
            <p:cNvPr id="80" name="Freeform: Shape 35">
              <a:extLst>
                <a:ext uri="{FF2B5EF4-FFF2-40B4-BE49-F238E27FC236}">
                  <a16:creationId xmlns:a16="http://schemas.microsoft.com/office/drawing/2014/main" id="{61D269A7-F2E9-50B5-0317-C6DDDD7DEEA2}"/>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1" name="Freeform: Shape 36">
              <a:extLst>
                <a:ext uri="{FF2B5EF4-FFF2-40B4-BE49-F238E27FC236}">
                  <a16:creationId xmlns:a16="http://schemas.microsoft.com/office/drawing/2014/main" id="{12D6F926-9FDE-4FB8-9BF7-B9433C5B5DD7}"/>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grpSp>
        <p:nvGrpSpPr>
          <p:cNvPr id="82" name="Group 34">
            <a:extLst>
              <a:ext uri="{FF2B5EF4-FFF2-40B4-BE49-F238E27FC236}">
                <a16:creationId xmlns:a16="http://schemas.microsoft.com/office/drawing/2014/main" id="{D627D8FE-D363-581A-901E-8484DFB41170}"/>
              </a:ext>
            </a:extLst>
          </p:cNvPr>
          <p:cNvGrpSpPr/>
          <p:nvPr/>
        </p:nvGrpSpPr>
        <p:grpSpPr>
          <a:xfrm>
            <a:off x="3637997" y="2400375"/>
            <a:ext cx="341258" cy="406231"/>
            <a:chOff x="5236240" y="2093096"/>
            <a:chExt cx="2154752" cy="1766817"/>
          </a:xfrm>
        </p:grpSpPr>
        <p:sp>
          <p:nvSpPr>
            <p:cNvPr id="83" name="Freeform: Shape 35">
              <a:extLst>
                <a:ext uri="{FF2B5EF4-FFF2-40B4-BE49-F238E27FC236}">
                  <a16:creationId xmlns:a16="http://schemas.microsoft.com/office/drawing/2014/main" id="{EFBFA456-2AA2-2FA9-0C2D-EA63CE8B1613}"/>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4" name="Freeform: Shape 36">
              <a:extLst>
                <a:ext uri="{FF2B5EF4-FFF2-40B4-BE49-F238E27FC236}">
                  <a16:creationId xmlns:a16="http://schemas.microsoft.com/office/drawing/2014/main" id="{C476B7F8-3405-1FC9-5FF8-142FC48CD17B}"/>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sp>
        <p:nvSpPr>
          <p:cNvPr id="85" name="CasellaDiTesto 84">
            <a:extLst>
              <a:ext uri="{FF2B5EF4-FFF2-40B4-BE49-F238E27FC236}">
                <a16:creationId xmlns:a16="http://schemas.microsoft.com/office/drawing/2014/main" id="{C0BDBD44-43CE-6987-D121-DE8C249F9B92}"/>
              </a:ext>
            </a:extLst>
          </p:cNvPr>
          <p:cNvSpPr txBox="1"/>
          <p:nvPr/>
        </p:nvSpPr>
        <p:spPr>
          <a:xfrm>
            <a:off x="600554" y="6204197"/>
            <a:ext cx="2273828" cy="276999"/>
          </a:xfrm>
          <a:prstGeom prst="rect">
            <a:avLst/>
          </a:prstGeom>
          <a:noFill/>
        </p:spPr>
        <p:txBody>
          <a:bodyPr wrap="none" rtlCol="0">
            <a:spAutoFit/>
          </a:bodyPr>
          <a:lstStyle/>
          <a:p>
            <a:r>
              <a:rPr lang="nl-NL" sz="1200" dirty="0">
                <a:effectLst/>
                <a:latin typeface="Calibri" panose="020F0502020204030204" pitchFamily="34" charset="0"/>
                <a:ea typeface="Calibri" panose="020F0502020204030204" pitchFamily="34" charset="0"/>
                <a:cs typeface="Arial" panose="020B0604020202020204" pitchFamily="34" charset="0"/>
              </a:rPr>
              <a:t>Via4 between Metal4 and Metal5</a:t>
            </a:r>
            <a:endParaRPr lang="en-GB" sz="1200" dirty="0"/>
          </a:p>
        </p:txBody>
      </p:sp>
      <p:sp>
        <p:nvSpPr>
          <p:cNvPr id="86" name="CasellaDiTesto 85">
            <a:extLst>
              <a:ext uri="{FF2B5EF4-FFF2-40B4-BE49-F238E27FC236}">
                <a16:creationId xmlns:a16="http://schemas.microsoft.com/office/drawing/2014/main" id="{CD318B4B-A93D-A334-F967-E244021D3423}"/>
              </a:ext>
            </a:extLst>
          </p:cNvPr>
          <p:cNvSpPr txBox="1"/>
          <p:nvPr/>
        </p:nvSpPr>
        <p:spPr>
          <a:xfrm>
            <a:off x="4044710" y="2386792"/>
            <a:ext cx="629211"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Metal5</a:t>
            </a:r>
            <a:endParaRPr lang="en-GB" sz="1200" dirty="0"/>
          </a:p>
        </p:txBody>
      </p:sp>
      <p:grpSp>
        <p:nvGrpSpPr>
          <p:cNvPr id="87" name="Group 34">
            <a:extLst>
              <a:ext uri="{FF2B5EF4-FFF2-40B4-BE49-F238E27FC236}">
                <a16:creationId xmlns:a16="http://schemas.microsoft.com/office/drawing/2014/main" id="{C4C40A78-EDAA-6DA9-DDAB-72341E00842D}"/>
              </a:ext>
            </a:extLst>
          </p:cNvPr>
          <p:cNvGrpSpPr/>
          <p:nvPr/>
        </p:nvGrpSpPr>
        <p:grpSpPr>
          <a:xfrm>
            <a:off x="3647948" y="2880805"/>
            <a:ext cx="341258" cy="406231"/>
            <a:chOff x="5236240" y="2093096"/>
            <a:chExt cx="2154752" cy="1766817"/>
          </a:xfrm>
        </p:grpSpPr>
        <p:sp>
          <p:nvSpPr>
            <p:cNvPr id="88" name="Freeform: Shape 35">
              <a:extLst>
                <a:ext uri="{FF2B5EF4-FFF2-40B4-BE49-F238E27FC236}">
                  <a16:creationId xmlns:a16="http://schemas.microsoft.com/office/drawing/2014/main" id="{FDFFA871-7589-70B5-39D6-0D0C01A8BF26}"/>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9" name="Freeform: Shape 36">
              <a:extLst>
                <a:ext uri="{FF2B5EF4-FFF2-40B4-BE49-F238E27FC236}">
                  <a16:creationId xmlns:a16="http://schemas.microsoft.com/office/drawing/2014/main" id="{DFE05E3C-6AE1-F14B-4979-AE983686C248}"/>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sp>
        <p:nvSpPr>
          <p:cNvPr id="90" name="CasellaDiTesto 89">
            <a:extLst>
              <a:ext uri="{FF2B5EF4-FFF2-40B4-BE49-F238E27FC236}">
                <a16:creationId xmlns:a16="http://schemas.microsoft.com/office/drawing/2014/main" id="{BBFA38F5-1237-6C02-878F-7F0FE8901E02}"/>
              </a:ext>
            </a:extLst>
          </p:cNvPr>
          <p:cNvSpPr txBox="1"/>
          <p:nvPr/>
        </p:nvSpPr>
        <p:spPr>
          <a:xfrm>
            <a:off x="4054661" y="2867222"/>
            <a:ext cx="2273828" cy="276999"/>
          </a:xfrm>
          <a:prstGeom prst="rect">
            <a:avLst/>
          </a:prstGeom>
          <a:noFill/>
        </p:spPr>
        <p:txBody>
          <a:bodyPr wrap="none" rtlCol="0">
            <a:spAutoFit/>
          </a:bodyPr>
          <a:lstStyle/>
          <a:p>
            <a:r>
              <a:rPr lang="nl-NL" sz="1200" dirty="0">
                <a:effectLst/>
                <a:latin typeface="Calibri" panose="020F0502020204030204" pitchFamily="34" charset="0"/>
                <a:ea typeface="Calibri" panose="020F0502020204030204" pitchFamily="34" charset="0"/>
                <a:cs typeface="Arial" panose="020B0604020202020204" pitchFamily="34" charset="0"/>
              </a:rPr>
              <a:t>Via5 between Metal5 and Metal6</a:t>
            </a:r>
            <a:endParaRPr lang="en-GB" sz="1200" dirty="0"/>
          </a:p>
        </p:txBody>
      </p:sp>
      <p:grpSp>
        <p:nvGrpSpPr>
          <p:cNvPr id="91" name="Group 34">
            <a:extLst>
              <a:ext uri="{FF2B5EF4-FFF2-40B4-BE49-F238E27FC236}">
                <a16:creationId xmlns:a16="http://schemas.microsoft.com/office/drawing/2014/main" id="{03918A73-D162-8ACA-82F4-790D1C3045E1}"/>
              </a:ext>
            </a:extLst>
          </p:cNvPr>
          <p:cNvGrpSpPr/>
          <p:nvPr/>
        </p:nvGrpSpPr>
        <p:grpSpPr>
          <a:xfrm>
            <a:off x="3683142" y="3363524"/>
            <a:ext cx="341258" cy="406231"/>
            <a:chOff x="5236240" y="2093096"/>
            <a:chExt cx="2154752" cy="1766817"/>
          </a:xfrm>
        </p:grpSpPr>
        <p:sp>
          <p:nvSpPr>
            <p:cNvPr id="92" name="Freeform: Shape 35">
              <a:extLst>
                <a:ext uri="{FF2B5EF4-FFF2-40B4-BE49-F238E27FC236}">
                  <a16:creationId xmlns:a16="http://schemas.microsoft.com/office/drawing/2014/main" id="{617131E0-6DC8-790A-602C-12C058FDFDF5}"/>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93" name="Freeform: Shape 36">
              <a:extLst>
                <a:ext uri="{FF2B5EF4-FFF2-40B4-BE49-F238E27FC236}">
                  <a16:creationId xmlns:a16="http://schemas.microsoft.com/office/drawing/2014/main" id="{275580C0-842C-6751-2AD1-FB13DAFEDDE7}"/>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grpSp>
        <p:nvGrpSpPr>
          <p:cNvPr id="94" name="Group 34">
            <a:extLst>
              <a:ext uri="{FF2B5EF4-FFF2-40B4-BE49-F238E27FC236}">
                <a16:creationId xmlns:a16="http://schemas.microsoft.com/office/drawing/2014/main" id="{1A7B3DA6-44AC-7B0B-04C9-86EF67E5904A}"/>
              </a:ext>
            </a:extLst>
          </p:cNvPr>
          <p:cNvGrpSpPr/>
          <p:nvPr/>
        </p:nvGrpSpPr>
        <p:grpSpPr>
          <a:xfrm>
            <a:off x="3683142" y="3836437"/>
            <a:ext cx="341258" cy="406231"/>
            <a:chOff x="5236240" y="2093096"/>
            <a:chExt cx="2154752" cy="1766817"/>
          </a:xfrm>
        </p:grpSpPr>
        <p:sp>
          <p:nvSpPr>
            <p:cNvPr id="95" name="Freeform: Shape 35">
              <a:extLst>
                <a:ext uri="{FF2B5EF4-FFF2-40B4-BE49-F238E27FC236}">
                  <a16:creationId xmlns:a16="http://schemas.microsoft.com/office/drawing/2014/main" id="{7E7DDBA3-DF16-E760-1710-FB6AF68F727E}"/>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96" name="Freeform: Shape 36">
              <a:extLst>
                <a:ext uri="{FF2B5EF4-FFF2-40B4-BE49-F238E27FC236}">
                  <a16:creationId xmlns:a16="http://schemas.microsoft.com/office/drawing/2014/main" id="{2011DFB1-AF65-F897-6D8C-10D517E09825}"/>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sp>
        <p:nvSpPr>
          <p:cNvPr id="97" name="CasellaDiTesto 96">
            <a:extLst>
              <a:ext uri="{FF2B5EF4-FFF2-40B4-BE49-F238E27FC236}">
                <a16:creationId xmlns:a16="http://schemas.microsoft.com/office/drawing/2014/main" id="{2C9008CF-3E0A-C7D0-0888-A34F46D3EFF7}"/>
              </a:ext>
            </a:extLst>
          </p:cNvPr>
          <p:cNvSpPr txBox="1"/>
          <p:nvPr/>
        </p:nvSpPr>
        <p:spPr>
          <a:xfrm>
            <a:off x="4089855" y="3360024"/>
            <a:ext cx="629211" cy="276999"/>
          </a:xfrm>
          <a:prstGeom prst="rect">
            <a:avLst/>
          </a:prstGeom>
          <a:noFill/>
        </p:spPr>
        <p:txBody>
          <a:bodyPr wrap="none" rtlCol="0">
            <a:spAutoFit/>
          </a:bodyPr>
          <a:lstStyle/>
          <a:p>
            <a:r>
              <a:rPr lang="nl-NL" sz="1200" dirty="0">
                <a:effectLst/>
                <a:latin typeface="Calibri" panose="020F0502020204030204" pitchFamily="34" charset="0"/>
                <a:ea typeface="Calibri" panose="020F0502020204030204" pitchFamily="34" charset="0"/>
                <a:cs typeface="Arial" panose="020B0604020202020204" pitchFamily="34" charset="0"/>
              </a:rPr>
              <a:t>Metal6</a:t>
            </a:r>
            <a:endParaRPr lang="en-GB" sz="1200" dirty="0"/>
          </a:p>
        </p:txBody>
      </p:sp>
      <p:sp>
        <p:nvSpPr>
          <p:cNvPr id="98" name="CasellaDiTesto 97">
            <a:extLst>
              <a:ext uri="{FF2B5EF4-FFF2-40B4-BE49-F238E27FC236}">
                <a16:creationId xmlns:a16="http://schemas.microsoft.com/office/drawing/2014/main" id="{78769919-E485-CD48-6FF3-63A0AD8FB361}"/>
              </a:ext>
            </a:extLst>
          </p:cNvPr>
          <p:cNvSpPr txBox="1"/>
          <p:nvPr/>
        </p:nvSpPr>
        <p:spPr>
          <a:xfrm>
            <a:off x="4089855" y="3822854"/>
            <a:ext cx="1687578"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Passivation Pad opening</a:t>
            </a:r>
            <a:endParaRPr lang="en-GB" sz="1200" dirty="0"/>
          </a:p>
        </p:txBody>
      </p:sp>
      <p:sp>
        <p:nvSpPr>
          <p:cNvPr id="99" name="CasellaDiTesto 98">
            <a:extLst>
              <a:ext uri="{FF2B5EF4-FFF2-40B4-BE49-F238E27FC236}">
                <a16:creationId xmlns:a16="http://schemas.microsoft.com/office/drawing/2014/main" id="{08DE541D-45A7-EEEC-78AE-587F983945F0}"/>
              </a:ext>
            </a:extLst>
          </p:cNvPr>
          <p:cNvSpPr txBox="1"/>
          <p:nvPr/>
        </p:nvSpPr>
        <p:spPr>
          <a:xfrm>
            <a:off x="1110288" y="1567429"/>
            <a:ext cx="3700043" cy="400110"/>
          </a:xfrm>
          <a:prstGeom prst="rect">
            <a:avLst/>
          </a:prstGeom>
          <a:noFill/>
        </p:spPr>
        <p:txBody>
          <a:bodyPr wrap="square" rtlCol="0">
            <a:spAutoFit/>
          </a:bodyPr>
          <a:lstStyle/>
          <a:p>
            <a:r>
              <a:rPr lang="it-IT" sz="2000" b="1" dirty="0"/>
              <a:t>Pressure </a:t>
            </a:r>
            <a:r>
              <a:rPr lang="it-IT" sz="2000" b="1" dirty="0" err="1"/>
              <a:t>sensor</a:t>
            </a:r>
            <a:r>
              <a:rPr lang="it-IT" sz="2000" b="1" dirty="0"/>
              <a:t> </a:t>
            </a:r>
            <a:r>
              <a:rPr lang="it-IT" b="1" dirty="0" err="1"/>
              <a:t>Layers</a:t>
            </a:r>
            <a:endParaRPr lang="en-GB" b="1" dirty="0"/>
          </a:p>
        </p:txBody>
      </p:sp>
      <p:pic>
        <p:nvPicPr>
          <p:cNvPr id="100" name="Immagine 99">
            <a:extLst>
              <a:ext uri="{FF2B5EF4-FFF2-40B4-BE49-F238E27FC236}">
                <a16:creationId xmlns:a16="http://schemas.microsoft.com/office/drawing/2014/main" id="{42C03868-F4AD-9D61-9FCC-4314747C395A}"/>
              </a:ext>
            </a:extLst>
          </p:cNvPr>
          <p:cNvPicPr>
            <a:picLocks noChangeAspect="1"/>
          </p:cNvPicPr>
          <p:nvPr/>
        </p:nvPicPr>
        <p:blipFill rotWithShape="1">
          <a:blip r:embed="rId2"/>
          <a:srcRect l="1468"/>
          <a:stretch/>
        </p:blipFill>
        <p:spPr>
          <a:xfrm>
            <a:off x="6677370" y="1510351"/>
            <a:ext cx="4998884" cy="4789063"/>
          </a:xfrm>
          <a:prstGeom prst="rect">
            <a:avLst/>
          </a:prstGeom>
        </p:spPr>
      </p:pic>
      <p:pic>
        <p:nvPicPr>
          <p:cNvPr id="101" name="Immagine 100">
            <a:extLst>
              <a:ext uri="{FF2B5EF4-FFF2-40B4-BE49-F238E27FC236}">
                <a16:creationId xmlns:a16="http://schemas.microsoft.com/office/drawing/2014/main" id="{3436588E-82F5-F6FC-7878-21180C21E4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4082" y="1215539"/>
            <a:ext cx="5052683" cy="5597001"/>
          </a:xfrm>
          <a:prstGeom prst="rect">
            <a:avLst/>
          </a:prstGeom>
        </p:spPr>
      </p:pic>
      <p:grpSp>
        <p:nvGrpSpPr>
          <p:cNvPr id="102" name="Group 34">
            <a:extLst>
              <a:ext uri="{FF2B5EF4-FFF2-40B4-BE49-F238E27FC236}">
                <a16:creationId xmlns:a16="http://schemas.microsoft.com/office/drawing/2014/main" id="{915146AD-03F3-01DA-CB82-B03996C27C6E}"/>
              </a:ext>
            </a:extLst>
          </p:cNvPr>
          <p:cNvGrpSpPr/>
          <p:nvPr/>
        </p:nvGrpSpPr>
        <p:grpSpPr>
          <a:xfrm>
            <a:off x="3706676" y="4325195"/>
            <a:ext cx="341258" cy="406231"/>
            <a:chOff x="5236240" y="2093096"/>
            <a:chExt cx="2154752" cy="1766817"/>
          </a:xfrm>
        </p:grpSpPr>
        <p:sp>
          <p:nvSpPr>
            <p:cNvPr id="103" name="Freeform: Shape 35">
              <a:extLst>
                <a:ext uri="{FF2B5EF4-FFF2-40B4-BE49-F238E27FC236}">
                  <a16:creationId xmlns:a16="http://schemas.microsoft.com/office/drawing/2014/main" id="{6E9A84AD-1604-BB78-7E8E-B481CBA26DE4}"/>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104" name="Freeform: Shape 36">
              <a:extLst>
                <a:ext uri="{FF2B5EF4-FFF2-40B4-BE49-F238E27FC236}">
                  <a16:creationId xmlns:a16="http://schemas.microsoft.com/office/drawing/2014/main" id="{80E7602A-BA7A-D6D1-8285-FD8083962E4F}"/>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sp>
        <p:nvSpPr>
          <p:cNvPr id="105" name="CasellaDiTesto 104">
            <a:extLst>
              <a:ext uri="{FF2B5EF4-FFF2-40B4-BE49-F238E27FC236}">
                <a16:creationId xmlns:a16="http://schemas.microsoft.com/office/drawing/2014/main" id="{A26B55C6-526E-E145-8AC4-DB4AEDF4E0F4}"/>
              </a:ext>
            </a:extLst>
          </p:cNvPr>
          <p:cNvSpPr txBox="1"/>
          <p:nvPr/>
        </p:nvSpPr>
        <p:spPr>
          <a:xfrm>
            <a:off x="4113389" y="4311612"/>
            <a:ext cx="1097736" cy="276999"/>
          </a:xfrm>
          <a:prstGeom prst="rect">
            <a:avLst/>
          </a:prstGeom>
          <a:noFill/>
        </p:spPr>
        <p:txBody>
          <a:bodyPr wrap="none" rtlCol="0">
            <a:spAutoFit/>
          </a:bodyPr>
          <a:lstStyle/>
          <a:p>
            <a:r>
              <a:rPr lang="en-GB" sz="1200" dirty="0">
                <a:effectLst/>
                <a:latin typeface="Calibri" panose="020F0502020204030204" pitchFamily="34" charset="0"/>
                <a:ea typeface="Calibri" panose="020F0502020204030204" pitchFamily="34" charset="0"/>
                <a:cs typeface="Arial" panose="020B0604020202020204" pitchFamily="34" charset="0"/>
              </a:rPr>
              <a:t>Dummy Layers</a:t>
            </a:r>
            <a:endParaRPr lang="en-GB" sz="1200" dirty="0"/>
          </a:p>
        </p:txBody>
      </p:sp>
      <p:pic>
        <p:nvPicPr>
          <p:cNvPr id="106" name="Immagine 105">
            <a:extLst>
              <a:ext uri="{FF2B5EF4-FFF2-40B4-BE49-F238E27FC236}">
                <a16:creationId xmlns:a16="http://schemas.microsoft.com/office/drawing/2014/main" id="{28E06761-F327-4010-4CC8-4C53CFBBF666}"/>
              </a:ext>
            </a:extLst>
          </p:cNvPr>
          <p:cNvPicPr>
            <a:picLocks noChangeAspect="1"/>
          </p:cNvPicPr>
          <p:nvPr/>
        </p:nvPicPr>
        <p:blipFill>
          <a:blip r:embed="rId4"/>
          <a:stretch>
            <a:fillRect/>
          </a:stretch>
        </p:blipFill>
        <p:spPr>
          <a:xfrm>
            <a:off x="2871312" y="-4016839"/>
            <a:ext cx="6120130" cy="3472815"/>
          </a:xfrm>
          <a:prstGeom prst="rect">
            <a:avLst/>
          </a:prstGeom>
        </p:spPr>
      </p:pic>
      <p:pic>
        <p:nvPicPr>
          <p:cNvPr id="107" name="Immagine 106">
            <a:extLst>
              <a:ext uri="{FF2B5EF4-FFF2-40B4-BE49-F238E27FC236}">
                <a16:creationId xmlns:a16="http://schemas.microsoft.com/office/drawing/2014/main" id="{EA08E2D1-955D-BFC3-31BE-6E7DAE9A5325}"/>
              </a:ext>
            </a:extLst>
          </p:cNvPr>
          <p:cNvPicPr>
            <a:picLocks noChangeAspect="1"/>
          </p:cNvPicPr>
          <p:nvPr/>
        </p:nvPicPr>
        <p:blipFill>
          <a:blip r:embed="rId5"/>
          <a:stretch>
            <a:fillRect/>
          </a:stretch>
        </p:blipFill>
        <p:spPr>
          <a:xfrm>
            <a:off x="2871312" y="7156149"/>
            <a:ext cx="6120130" cy="2874010"/>
          </a:xfrm>
          <a:prstGeom prst="rect">
            <a:avLst/>
          </a:prstGeom>
        </p:spPr>
      </p:pic>
      <p:sp>
        <p:nvSpPr>
          <p:cNvPr id="3" name="CasellaDiTesto 2">
            <a:extLst>
              <a:ext uri="{FF2B5EF4-FFF2-40B4-BE49-F238E27FC236}">
                <a16:creationId xmlns:a16="http://schemas.microsoft.com/office/drawing/2014/main" id="{5BEF6934-3B0D-82F6-1B29-275B6BAB9DAD}"/>
              </a:ext>
            </a:extLst>
          </p:cNvPr>
          <p:cNvSpPr txBox="1"/>
          <p:nvPr/>
        </p:nvSpPr>
        <p:spPr>
          <a:xfrm>
            <a:off x="3562092" y="5508272"/>
            <a:ext cx="877163" cy="477054"/>
          </a:xfrm>
          <a:prstGeom prst="rect">
            <a:avLst/>
          </a:prstGeom>
          <a:noFill/>
        </p:spPr>
        <p:txBody>
          <a:bodyPr wrap="none" rtlCol="0">
            <a:spAutoFit/>
          </a:bodyPr>
          <a:lstStyle/>
          <a:p>
            <a:r>
              <a:rPr lang="it-IT" sz="2500" b="1" dirty="0"/>
              <a:t>DRC</a:t>
            </a:r>
            <a:endParaRPr lang="en-GB" sz="2500" b="1" dirty="0"/>
          </a:p>
        </p:txBody>
      </p:sp>
      <p:sp>
        <p:nvSpPr>
          <p:cNvPr id="4" name="Frame 17">
            <a:extLst>
              <a:ext uri="{FF2B5EF4-FFF2-40B4-BE49-F238E27FC236}">
                <a16:creationId xmlns:a16="http://schemas.microsoft.com/office/drawing/2014/main" id="{82A93514-C139-7ADD-D490-16584F2F7B81}"/>
              </a:ext>
            </a:extLst>
          </p:cNvPr>
          <p:cNvSpPr/>
          <p:nvPr/>
        </p:nvSpPr>
        <p:spPr>
          <a:xfrm>
            <a:off x="4468113" y="5247838"/>
            <a:ext cx="846236" cy="903141"/>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5" name="Graphic 2">
            <a:extLst>
              <a:ext uri="{FF2B5EF4-FFF2-40B4-BE49-F238E27FC236}">
                <a16:creationId xmlns:a16="http://schemas.microsoft.com/office/drawing/2014/main" id="{36F48B3D-1C8D-B206-9341-99B439D1E67A}"/>
              </a:ext>
            </a:extLst>
          </p:cNvPr>
          <p:cNvGrpSpPr/>
          <p:nvPr/>
        </p:nvGrpSpPr>
        <p:grpSpPr>
          <a:xfrm>
            <a:off x="223199" y="159385"/>
            <a:ext cx="367759" cy="599105"/>
            <a:chOff x="8544791" y="2061601"/>
            <a:chExt cx="2445519" cy="4313293"/>
          </a:xfrm>
        </p:grpSpPr>
        <p:sp>
          <p:nvSpPr>
            <p:cNvPr id="6" name="Freeform: Shape 203">
              <a:extLst>
                <a:ext uri="{FF2B5EF4-FFF2-40B4-BE49-F238E27FC236}">
                  <a16:creationId xmlns:a16="http://schemas.microsoft.com/office/drawing/2014/main" id="{BAFE2F08-BFFD-6022-CA87-09F47878422A}"/>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Freeform: Shape 204">
              <a:extLst>
                <a:ext uri="{FF2B5EF4-FFF2-40B4-BE49-F238E27FC236}">
                  <a16:creationId xmlns:a16="http://schemas.microsoft.com/office/drawing/2014/main" id="{6E7DD2FF-2AC2-E7D4-E337-7918794D3A26}"/>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Shape 205">
              <a:extLst>
                <a:ext uri="{FF2B5EF4-FFF2-40B4-BE49-F238E27FC236}">
                  <a16:creationId xmlns:a16="http://schemas.microsoft.com/office/drawing/2014/main" id="{68AFC9AE-F87A-1ABD-4CEC-7EB13041C1C3}"/>
                </a:ext>
              </a:extLst>
            </p:cNvPr>
            <p:cNvSpPr/>
            <p:nvPr/>
          </p:nvSpPr>
          <p:spPr>
            <a:xfrm>
              <a:off x="8544791" y="2061601"/>
              <a:ext cx="2445519"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500" b="1" dirty="0">
                  <a:solidFill>
                    <a:schemeClr val="bg1"/>
                  </a:solidFill>
                </a:rPr>
                <a:t>6</a:t>
              </a:r>
            </a:p>
          </p:txBody>
        </p:sp>
        <p:sp>
          <p:nvSpPr>
            <p:cNvPr id="19" name="Freeform: Shape 206">
              <a:extLst>
                <a:ext uri="{FF2B5EF4-FFF2-40B4-BE49-F238E27FC236}">
                  <a16:creationId xmlns:a16="http://schemas.microsoft.com/office/drawing/2014/main" id="{20AE773C-1AB5-CC7D-5259-E021B26B757E}"/>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3905591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arn(inVertical)">
                                      <p:cBhvr>
                                        <p:cTn id="7" dur="500"/>
                                        <p:tgtEl>
                                          <p:spTgt spid="101"/>
                                        </p:tgtEl>
                                      </p:cBhvr>
                                    </p:animEffect>
                                  </p:childTnLst>
                                </p:cTn>
                              </p:par>
                              <p:par>
                                <p:cTn id="8" presetID="16" presetClass="entr" presetSubtype="21" fill="hold" nodeType="withEffect">
                                  <p:stCondLst>
                                    <p:cond delay="0"/>
                                  </p:stCondLst>
                                  <p:childTnLst>
                                    <p:set>
                                      <p:cBhvr>
                                        <p:cTn id="9" dur="1" fill="hold">
                                          <p:stCondLst>
                                            <p:cond delay="0"/>
                                          </p:stCondLst>
                                        </p:cTn>
                                        <p:tgtEl>
                                          <p:spTgt spid="102"/>
                                        </p:tgtEl>
                                        <p:attrNameLst>
                                          <p:attrName>style.visibility</p:attrName>
                                        </p:attrNameLst>
                                      </p:cBhvr>
                                      <p:to>
                                        <p:strVal val="visible"/>
                                      </p:to>
                                    </p:set>
                                    <p:animEffect transition="in" filter="barn(inVertical)">
                                      <p:cBhvr>
                                        <p:cTn id="10" dur="500"/>
                                        <p:tgtEl>
                                          <p:spTgt spid="10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barn(inVertical)">
                                      <p:cBhvr>
                                        <p:cTn id="13"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r>
              <a:rPr lang="en-US" altLang="ko-KR" b="1" dirty="0">
                <a:solidFill>
                  <a:schemeClr val="accent6"/>
                </a:solidFill>
                <a:cs typeface="Arial" pitchFamily="34" charset="0"/>
              </a:rPr>
              <a:t>Migration from TSMC to UMC</a:t>
            </a:r>
            <a:endParaRPr lang="ko-KR" altLang="en-US" b="1" dirty="0">
              <a:solidFill>
                <a:schemeClr val="accent6"/>
              </a:solidFill>
              <a:cs typeface="Arial" pitchFamily="34" charset="0"/>
            </a:endParaRPr>
          </a:p>
        </p:txBody>
      </p:sp>
      <p:sp>
        <p:nvSpPr>
          <p:cNvPr id="7" name="TextBox 26">
            <a:extLst>
              <a:ext uri="{FF2B5EF4-FFF2-40B4-BE49-F238E27FC236}">
                <a16:creationId xmlns:a16="http://schemas.microsoft.com/office/drawing/2014/main" id="{B94BA39B-005C-C627-4876-72CA12A52270}"/>
              </a:ext>
            </a:extLst>
          </p:cNvPr>
          <p:cNvSpPr txBox="1"/>
          <p:nvPr/>
        </p:nvSpPr>
        <p:spPr>
          <a:xfrm>
            <a:off x="-12514" y="1480021"/>
            <a:ext cx="958096" cy="523220"/>
          </a:xfrm>
          <a:prstGeom prst="rect">
            <a:avLst/>
          </a:prstGeom>
          <a:noFill/>
        </p:spPr>
        <p:txBody>
          <a:bodyPr wrap="square" lIns="108000" rIns="108000" rtlCol="0">
            <a:spAutoFit/>
          </a:bodyPr>
          <a:lstStyle/>
          <a:p>
            <a:pPr algn="ctr"/>
            <a:r>
              <a:rPr lang="en-US" altLang="ko-KR" sz="2800" b="1" dirty="0">
                <a:solidFill>
                  <a:schemeClr val="accent6"/>
                </a:solidFill>
                <a:cs typeface="Arial" pitchFamily="34" charset="0"/>
              </a:rPr>
              <a:t>02</a:t>
            </a:r>
            <a:endParaRPr lang="ko-KR" altLang="en-US" sz="2800" b="1" dirty="0">
              <a:solidFill>
                <a:schemeClr val="accent6"/>
              </a:solidFill>
              <a:cs typeface="Arial" pitchFamily="34" charset="0"/>
            </a:endParaRPr>
          </a:p>
        </p:txBody>
      </p:sp>
      <p:sp>
        <p:nvSpPr>
          <p:cNvPr id="8" name="Freeform: Shape 45">
            <a:extLst>
              <a:ext uri="{FF2B5EF4-FFF2-40B4-BE49-F238E27FC236}">
                <a16:creationId xmlns:a16="http://schemas.microsoft.com/office/drawing/2014/main" id="{0A04CF70-274E-5DE4-30F9-88EEF0A576E8}"/>
              </a:ext>
            </a:extLst>
          </p:cNvPr>
          <p:cNvSpPr/>
          <p:nvPr/>
        </p:nvSpPr>
        <p:spPr>
          <a:xfrm>
            <a:off x="-12514" y="1262583"/>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2"/>
          </a:solidFill>
          <a:ln w="9525" cap="flat">
            <a:noFill/>
            <a:prstDash val="solid"/>
            <a:miter/>
          </a:ln>
        </p:spPr>
        <p:txBody>
          <a:bodyPr rtlCol="0" anchor="ctr"/>
          <a:lstStyle/>
          <a:p>
            <a:endParaRPr lang="en-US" dirty="0"/>
          </a:p>
        </p:txBody>
      </p:sp>
      <p:grpSp>
        <p:nvGrpSpPr>
          <p:cNvPr id="87" name="Group 34">
            <a:extLst>
              <a:ext uri="{FF2B5EF4-FFF2-40B4-BE49-F238E27FC236}">
                <a16:creationId xmlns:a16="http://schemas.microsoft.com/office/drawing/2014/main" id="{C4C40A78-EDAA-6DA9-DDAB-72341E00842D}"/>
              </a:ext>
            </a:extLst>
          </p:cNvPr>
          <p:cNvGrpSpPr/>
          <p:nvPr/>
        </p:nvGrpSpPr>
        <p:grpSpPr>
          <a:xfrm>
            <a:off x="6997039" y="2349098"/>
            <a:ext cx="341258" cy="406231"/>
            <a:chOff x="5236240" y="2093096"/>
            <a:chExt cx="2154752" cy="1766817"/>
          </a:xfrm>
        </p:grpSpPr>
        <p:sp>
          <p:nvSpPr>
            <p:cNvPr id="88" name="Freeform: Shape 35">
              <a:extLst>
                <a:ext uri="{FF2B5EF4-FFF2-40B4-BE49-F238E27FC236}">
                  <a16:creationId xmlns:a16="http://schemas.microsoft.com/office/drawing/2014/main" id="{FDFFA871-7589-70B5-39D6-0D0C01A8BF26}"/>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9" name="Freeform: Shape 36">
              <a:extLst>
                <a:ext uri="{FF2B5EF4-FFF2-40B4-BE49-F238E27FC236}">
                  <a16:creationId xmlns:a16="http://schemas.microsoft.com/office/drawing/2014/main" id="{DFE05E3C-6AE1-F14B-4979-AE983686C248}"/>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sp>
        <p:nvSpPr>
          <p:cNvPr id="90" name="CasellaDiTesto 89">
            <a:extLst>
              <a:ext uri="{FF2B5EF4-FFF2-40B4-BE49-F238E27FC236}">
                <a16:creationId xmlns:a16="http://schemas.microsoft.com/office/drawing/2014/main" id="{BBFA38F5-1237-6C02-878F-7F0FE8901E02}"/>
              </a:ext>
            </a:extLst>
          </p:cNvPr>
          <p:cNvSpPr txBox="1"/>
          <p:nvPr/>
        </p:nvSpPr>
        <p:spPr>
          <a:xfrm>
            <a:off x="-4156552" y="-200891"/>
            <a:ext cx="497252" cy="276999"/>
          </a:xfrm>
          <a:prstGeom prst="rect">
            <a:avLst/>
          </a:prstGeom>
          <a:noFill/>
        </p:spPr>
        <p:txBody>
          <a:bodyPr wrap="none" rtlCol="0">
            <a:spAutoFit/>
          </a:bodyPr>
          <a:lstStyle/>
          <a:p>
            <a:r>
              <a:rPr lang="nl-NL" sz="1200" b="1" dirty="0">
                <a:effectLst/>
                <a:latin typeface="Calibri" panose="020F0502020204030204" pitchFamily="34" charset="0"/>
                <a:ea typeface="Calibri" panose="020F0502020204030204" pitchFamily="34" charset="0"/>
                <a:cs typeface="Arial" panose="020B0604020202020204" pitchFamily="34" charset="0"/>
              </a:rPr>
              <a:t>UMC</a:t>
            </a:r>
            <a:endParaRPr lang="en-GB" sz="1200" b="1" dirty="0"/>
          </a:p>
        </p:txBody>
      </p:sp>
      <p:grpSp>
        <p:nvGrpSpPr>
          <p:cNvPr id="82" name="Group 34">
            <a:extLst>
              <a:ext uri="{FF2B5EF4-FFF2-40B4-BE49-F238E27FC236}">
                <a16:creationId xmlns:a16="http://schemas.microsoft.com/office/drawing/2014/main" id="{D627D8FE-D363-581A-901E-8484DFB41170}"/>
              </a:ext>
            </a:extLst>
          </p:cNvPr>
          <p:cNvGrpSpPr/>
          <p:nvPr/>
        </p:nvGrpSpPr>
        <p:grpSpPr>
          <a:xfrm>
            <a:off x="-8339229" y="-150040"/>
            <a:ext cx="341258" cy="406231"/>
            <a:chOff x="5236240" y="2093096"/>
            <a:chExt cx="2154752" cy="1766817"/>
          </a:xfrm>
        </p:grpSpPr>
        <p:sp>
          <p:nvSpPr>
            <p:cNvPr id="83" name="Freeform: Shape 35">
              <a:extLst>
                <a:ext uri="{FF2B5EF4-FFF2-40B4-BE49-F238E27FC236}">
                  <a16:creationId xmlns:a16="http://schemas.microsoft.com/office/drawing/2014/main" id="{EFBFA456-2AA2-2FA9-0C2D-EA63CE8B1613}"/>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sz="1200"/>
            </a:p>
          </p:txBody>
        </p:sp>
        <p:sp>
          <p:nvSpPr>
            <p:cNvPr id="84" name="Freeform: Shape 36">
              <a:extLst>
                <a:ext uri="{FF2B5EF4-FFF2-40B4-BE49-F238E27FC236}">
                  <a16:creationId xmlns:a16="http://schemas.microsoft.com/office/drawing/2014/main" id="{C476B7F8-3405-1FC9-5FF8-142FC48CD17B}"/>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sz="1200" dirty="0"/>
            </a:p>
          </p:txBody>
        </p:sp>
      </p:grpSp>
      <p:sp>
        <p:nvSpPr>
          <p:cNvPr id="86" name="CasellaDiTesto 85">
            <a:extLst>
              <a:ext uri="{FF2B5EF4-FFF2-40B4-BE49-F238E27FC236}">
                <a16:creationId xmlns:a16="http://schemas.microsoft.com/office/drawing/2014/main" id="{CD318B4B-A93D-A334-F967-E244021D3423}"/>
              </a:ext>
            </a:extLst>
          </p:cNvPr>
          <p:cNvSpPr txBox="1"/>
          <p:nvPr/>
        </p:nvSpPr>
        <p:spPr>
          <a:xfrm>
            <a:off x="-7932516" y="-163623"/>
            <a:ext cx="549381" cy="276999"/>
          </a:xfrm>
          <a:prstGeom prst="rect">
            <a:avLst/>
          </a:prstGeom>
          <a:noFill/>
        </p:spPr>
        <p:txBody>
          <a:bodyPr wrap="none" rtlCol="0">
            <a:spAutoFit/>
          </a:bodyPr>
          <a:lstStyle/>
          <a:p>
            <a:r>
              <a:rPr lang="en-GB" sz="1200" b="1" dirty="0">
                <a:effectLst/>
                <a:latin typeface="Calibri" panose="020F0502020204030204" pitchFamily="34" charset="0"/>
                <a:ea typeface="Calibri" panose="020F0502020204030204" pitchFamily="34" charset="0"/>
                <a:cs typeface="Arial" panose="020B0604020202020204" pitchFamily="34" charset="0"/>
              </a:rPr>
              <a:t>TSMC</a:t>
            </a:r>
            <a:endParaRPr lang="en-GB" sz="1200" b="1" dirty="0"/>
          </a:p>
        </p:txBody>
      </p:sp>
      <p:sp>
        <p:nvSpPr>
          <p:cNvPr id="3" name="CasellaDiTesto 2">
            <a:extLst>
              <a:ext uri="{FF2B5EF4-FFF2-40B4-BE49-F238E27FC236}">
                <a16:creationId xmlns:a16="http://schemas.microsoft.com/office/drawing/2014/main" id="{779C38D6-1E0B-77FD-7410-9643AB67CF8B}"/>
              </a:ext>
            </a:extLst>
          </p:cNvPr>
          <p:cNvSpPr txBox="1"/>
          <p:nvPr/>
        </p:nvSpPr>
        <p:spPr>
          <a:xfrm>
            <a:off x="1155865" y="-3515899"/>
            <a:ext cx="10888599" cy="323165"/>
          </a:xfrm>
          <a:prstGeom prst="rect">
            <a:avLst/>
          </a:prstGeom>
          <a:noFill/>
        </p:spPr>
        <p:txBody>
          <a:bodyPr wrap="square" rtlCol="0">
            <a:spAutoFit/>
          </a:bodyPr>
          <a:lstStyle/>
          <a:p>
            <a:pPr algn="just"/>
            <a:r>
              <a:rPr lang="en-GB" sz="1500" b="1" dirty="0">
                <a:effectLst/>
                <a:latin typeface="Calibri" panose="020F0502020204030204" pitchFamily="34" charset="0"/>
                <a:ea typeface="Calibri" panose="020F0502020204030204" pitchFamily="34" charset="0"/>
                <a:cs typeface="Arial" panose="020B0604020202020204" pitchFamily="34" charset="0"/>
              </a:rPr>
              <a:t>Hierarchy: </a:t>
            </a:r>
            <a:r>
              <a:rPr lang="en-GB" sz="1400" dirty="0">
                <a:effectLst/>
                <a:latin typeface="Calibri" panose="020F0502020204030204" pitchFamily="34" charset="0"/>
                <a:ea typeface="Calibri" panose="020F0502020204030204" pitchFamily="34" charset="0"/>
                <a:cs typeface="Arial" panose="020B0604020202020204" pitchFamily="34" charset="0"/>
              </a:rPr>
              <a:t>it allows for a well organization of the design, DRC  of single blocks can be performed, </a:t>
            </a:r>
            <a:r>
              <a:rPr lang="en-GB" sz="1400" dirty="0">
                <a:latin typeface="Calibri" panose="020F0502020204030204" pitchFamily="34" charset="0"/>
                <a:ea typeface="Calibri" panose="020F0502020204030204" pitchFamily="34" charset="0"/>
                <a:cs typeface="Arial" panose="020B0604020202020204" pitchFamily="34" charset="0"/>
              </a:rPr>
              <a:t>s</a:t>
            </a:r>
            <a:r>
              <a:rPr lang="en-GB" sz="1400" dirty="0">
                <a:effectLst/>
                <a:latin typeface="Calibri" panose="020F0502020204030204" pitchFamily="34" charset="0"/>
                <a:ea typeface="Calibri" panose="020F0502020204030204" pitchFamily="34" charset="0"/>
                <a:cs typeface="Arial" panose="020B0604020202020204" pitchFamily="34" charset="0"/>
              </a:rPr>
              <a:t>ingle blocks can be re-used.</a:t>
            </a:r>
            <a:endParaRPr lang="en-GB" sz="1400" b="1" dirty="0"/>
          </a:p>
        </p:txBody>
      </p:sp>
      <p:sp>
        <p:nvSpPr>
          <p:cNvPr id="4" name="CasellaDiTesto 3">
            <a:extLst>
              <a:ext uri="{FF2B5EF4-FFF2-40B4-BE49-F238E27FC236}">
                <a16:creationId xmlns:a16="http://schemas.microsoft.com/office/drawing/2014/main" id="{28201D2E-B96E-DEC1-12C8-E4A5B848F39A}"/>
              </a:ext>
            </a:extLst>
          </p:cNvPr>
          <p:cNvSpPr txBox="1"/>
          <p:nvPr/>
        </p:nvSpPr>
        <p:spPr>
          <a:xfrm>
            <a:off x="564630" y="7773580"/>
            <a:ext cx="7541893" cy="323165"/>
          </a:xfrm>
          <a:prstGeom prst="rect">
            <a:avLst/>
          </a:prstGeom>
          <a:noFill/>
        </p:spPr>
        <p:txBody>
          <a:bodyPr wrap="square" rtlCol="0">
            <a:spAutoFit/>
          </a:bodyPr>
          <a:lstStyle/>
          <a:p>
            <a:pPr algn="just"/>
            <a:r>
              <a:rPr lang="en-GB" sz="1500" b="1" dirty="0">
                <a:latin typeface="Calibri" panose="020F0502020204030204" pitchFamily="34" charset="0"/>
                <a:ea typeface="Calibri" panose="020F0502020204030204" pitchFamily="34" charset="0"/>
                <a:cs typeface="Arial" panose="020B0604020202020204" pitchFamily="34" charset="0"/>
              </a:rPr>
              <a:t>Expected errors</a:t>
            </a:r>
            <a:endParaRPr lang="en-GB" sz="1500" b="1" dirty="0"/>
          </a:p>
        </p:txBody>
      </p:sp>
      <p:sp>
        <p:nvSpPr>
          <p:cNvPr id="5" name="Rounded Rectangle 51">
            <a:extLst>
              <a:ext uri="{FF2B5EF4-FFF2-40B4-BE49-F238E27FC236}">
                <a16:creationId xmlns:a16="http://schemas.microsoft.com/office/drawing/2014/main" id="{1311FB87-3D85-060B-3049-4BF489718705}"/>
              </a:ext>
            </a:extLst>
          </p:cNvPr>
          <p:cNvSpPr/>
          <p:nvPr/>
        </p:nvSpPr>
        <p:spPr>
          <a:xfrm rot="16200000" flipH="1">
            <a:off x="871893" y="-3591065"/>
            <a:ext cx="394278" cy="331640"/>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 name="Rounded Rectangle 51">
            <a:extLst>
              <a:ext uri="{FF2B5EF4-FFF2-40B4-BE49-F238E27FC236}">
                <a16:creationId xmlns:a16="http://schemas.microsoft.com/office/drawing/2014/main" id="{36DE885A-A443-77DE-8C82-1367ABA14586}"/>
              </a:ext>
            </a:extLst>
          </p:cNvPr>
          <p:cNvSpPr/>
          <p:nvPr/>
        </p:nvSpPr>
        <p:spPr>
          <a:xfrm rot="16200000" flipH="1">
            <a:off x="292210" y="7695031"/>
            <a:ext cx="394278" cy="331640"/>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pic>
        <p:nvPicPr>
          <p:cNvPr id="9" name="Immagine 8">
            <a:extLst>
              <a:ext uri="{FF2B5EF4-FFF2-40B4-BE49-F238E27FC236}">
                <a16:creationId xmlns:a16="http://schemas.microsoft.com/office/drawing/2014/main" id="{BD2DCC28-4178-551B-DA96-D3DE853D169C}"/>
              </a:ext>
            </a:extLst>
          </p:cNvPr>
          <p:cNvPicPr>
            <a:picLocks noChangeAspect="1"/>
          </p:cNvPicPr>
          <p:nvPr/>
        </p:nvPicPr>
        <p:blipFill>
          <a:blip r:embed="rId2"/>
          <a:stretch>
            <a:fillRect/>
          </a:stretch>
        </p:blipFill>
        <p:spPr>
          <a:xfrm>
            <a:off x="945582" y="-3147512"/>
            <a:ext cx="9654892" cy="2279656"/>
          </a:xfrm>
          <a:prstGeom prst="rect">
            <a:avLst/>
          </a:prstGeom>
        </p:spPr>
      </p:pic>
      <p:pic>
        <p:nvPicPr>
          <p:cNvPr id="18" name="Immagine 17">
            <a:extLst>
              <a:ext uri="{FF2B5EF4-FFF2-40B4-BE49-F238E27FC236}">
                <a16:creationId xmlns:a16="http://schemas.microsoft.com/office/drawing/2014/main" id="{93D0D9E9-F247-D619-9F40-7D64D5391302}"/>
              </a:ext>
            </a:extLst>
          </p:cNvPr>
          <p:cNvPicPr>
            <a:picLocks noChangeAspect="1"/>
          </p:cNvPicPr>
          <p:nvPr/>
        </p:nvPicPr>
        <p:blipFill>
          <a:blip r:embed="rId3"/>
          <a:stretch>
            <a:fillRect/>
          </a:stretch>
        </p:blipFill>
        <p:spPr>
          <a:xfrm>
            <a:off x="14691652" y="4281398"/>
            <a:ext cx="4246618" cy="2339209"/>
          </a:xfrm>
          <a:prstGeom prst="rect">
            <a:avLst/>
          </a:prstGeom>
        </p:spPr>
      </p:pic>
      <p:sp>
        <p:nvSpPr>
          <p:cNvPr id="20" name="CasellaDiTesto 19">
            <a:extLst>
              <a:ext uri="{FF2B5EF4-FFF2-40B4-BE49-F238E27FC236}">
                <a16:creationId xmlns:a16="http://schemas.microsoft.com/office/drawing/2014/main" id="{7D641A45-205C-FAC9-FA37-E603C8255B07}"/>
              </a:ext>
            </a:extLst>
          </p:cNvPr>
          <p:cNvSpPr txBox="1"/>
          <p:nvPr/>
        </p:nvSpPr>
        <p:spPr>
          <a:xfrm>
            <a:off x="13474303" y="4211230"/>
            <a:ext cx="7541893" cy="323165"/>
          </a:xfrm>
          <a:prstGeom prst="rect">
            <a:avLst/>
          </a:prstGeom>
          <a:noFill/>
        </p:spPr>
        <p:txBody>
          <a:bodyPr wrap="square" rtlCol="0">
            <a:spAutoFit/>
          </a:bodyPr>
          <a:lstStyle/>
          <a:p>
            <a:pPr algn="just"/>
            <a:r>
              <a:rPr lang="en-GB" sz="1500" b="1" dirty="0">
                <a:latin typeface="Calibri" panose="020F0502020204030204" pitchFamily="34" charset="0"/>
                <a:ea typeface="Calibri" panose="020F0502020204030204" pitchFamily="34" charset="0"/>
                <a:cs typeface="Arial" panose="020B0604020202020204" pitchFamily="34" charset="0"/>
              </a:rPr>
              <a:t>Springs</a:t>
            </a:r>
            <a:endParaRPr lang="en-GB" sz="1500" b="1" dirty="0"/>
          </a:p>
        </p:txBody>
      </p:sp>
      <p:sp>
        <p:nvSpPr>
          <p:cNvPr id="21" name="Rounded Rectangle 51">
            <a:extLst>
              <a:ext uri="{FF2B5EF4-FFF2-40B4-BE49-F238E27FC236}">
                <a16:creationId xmlns:a16="http://schemas.microsoft.com/office/drawing/2014/main" id="{B36C0B7E-7D76-8BC0-0121-CECFF3A13189}"/>
              </a:ext>
            </a:extLst>
          </p:cNvPr>
          <p:cNvSpPr/>
          <p:nvPr/>
        </p:nvSpPr>
        <p:spPr>
          <a:xfrm rot="16200000" flipH="1">
            <a:off x="13201883" y="4132681"/>
            <a:ext cx="394278" cy="331640"/>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2" name="CasellaDiTesto 21">
            <a:extLst>
              <a:ext uri="{FF2B5EF4-FFF2-40B4-BE49-F238E27FC236}">
                <a16:creationId xmlns:a16="http://schemas.microsoft.com/office/drawing/2014/main" id="{AE618F6A-0BA1-D0B7-F0A4-3CE794E9016E}"/>
              </a:ext>
            </a:extLst>
          </p:cNvPr>
          <p:cNvSpPr txBox="1"/>
          <p:nvPr/>
        </p:nvSpPr>
        <p:spPr>
          <a:xfrm>
            <a:off x="323803" y="8188488"/>
            <a:ext cx="4637780" cy="1900905"/>
          </a:xfrm>
          <a:prstGeom prst="rect">
            <a:avLst/>
          </a:prstGeom>
          <a:noFill/>
        </p:spPr>
        <p:txBody>
          <a:bodyPr wrap="square" rtlCol="0">
            <a:spAutoFit/>
          </a:bodyPr>
          <a:lstStyle/>
          <a:p>
            <a:pPr algn="just">
              <a:lnSpc>
                <a:spcPct val="107000"/>
              </a:lnSpc>
              <a:spcAft>
                <a:spcPts val="800"/>
              </a:spcAft>
            </a:pPr>
            <a:r>
              <a:rPr lang="en-GB" sz="1400" dirty="0">
                <a:latin typeface="Calibri" panose="020F0502020204030204" pitchFamily="34" charset="0"/>
                <a:ea typeface="Calibri" panose="020F0502020204030204" pitchFamily="34" charset="0"/>
                <a:cs typeface="Arial" panose="020B0604020202020204" pitchFamily="34" charset="0"/>
              </a:rPr>
              <a:t>° </a:t>
            </a:r>
            <a:r>
              <a:rPr lang="en-GB" sz="1400" b="1" dirty="0">
                <a:effectLst/>
                <a:latin typeface="Calibri" panose="020F0502020204030204" pitchFamily="34" charset="0"/>
                <a:ea typeface="Calibri" panose="020F0502020204030204" pitchFamily="34" charset="0"/>
                <a:cs typeface="Arial" panose="020B0604020202020204" pitchFamily="34" charset="0"/>
              </a:rPr>
              <a:t>Length of the Vias</a:t>
            </a:r>
            <a:r>
              <a:rPr lang="en-GB" sz="1400" dirty="0">
                <a:effectLst/>
                <a:latin typeface="Calibri" panose="020F0502020204030204" pitchFamily="34" charset="0"/>
                <a:ea typeface="Calibri" panose="020F0502020204030204" pitchFamily="34" charset="0"/>
                <a:cs typeface="Arial" panose="020B0604020202020204" pitchFamily="34" charset="0"/>
              </a:rPr>
              <a:t>: the manufacturer imposes a fixed width for the vias.</a:t>
            </a:r>
          </a:p>
          <a:p>
            <a:pPr algn="just">
              <a:lnSpc>
                <a:spcPct val="107000"/>
              </a:lnSpc>
              <a:spcAft>
                <a:spcPts val="800"/>
              </a:spcAft>
            </a:pPr>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GB" sz="1400" dirty="0">
                <a:effectLst/>
                <a:latin typeface="Calibri" panose="020F0502020204030204" pitchFamily="34" charset="0"/>
                <a:ea typeface="Calibri" panose="020F0502020204030204" pitchFamily="34" charset="0"/>
                <a:cs typeface="Arial" panose="020B0604020202020204" pitchFamily="34" charset="0"/>
              </a:rPr>
              <a:t>° </a:t>
            </a:r>
            <a:r>
              <a:rPr lang="en-GB" sz="1400" b="1" dirty="0">
                <a:effectLst/>
                <a:latin typeface="Calibri" panose="020F0502020204030204" pitchFamily="34" charset="0"/>
                <a:ea typeface="Calibri" panose="020F0502020204030204" pitchFamily="34" charset="0"/>
                <a:cs typeface="Arial" panose="020B0604020202020204" pitchFamily="34" charset="0"/>
              </a:rPr>
              <a:t>Missing slotting metal</a:t>
            </a:r>
            <a:r>
              <a:rPr lang="en-GB" sz="1400" dirty="0">
                <a:effectLst/>
                <a:latin typeface="Calibri" panose="020F0502020204030204" pitchFamily="34" charset="0"/>
                <a:ea typeface="Calibri" panose="020F0502020204030204" pitchFamily="34" charset="0"/>
                <a:cs typeface="Arial" panose="020B0604020202020204" pitchFamily="34" charset="0"/>
              </a:rPr>
              <a:t>: it states that the width and the length of a certain metal should be limited. Those errors occurred for the Metal1 and Metal3, that belong to the bottom plate and bottom cavity seal respectively.</a:t>
            </a:r>
          </a:p>
        </p:txBody>
      </p:sp>
      <p:pic>
        <p:nvPicPr>
          <p:cNvPr id="24" name="Immagine 23">
            <a:extLst>
              <a:ext uri="{FF2B5EF4-FFF2-40B4-BE49-F238E27FC236}">
                <a16:creationId xmlns:a16="http://schemas.microsoft.com/office/drawing/2014/main" id="{6D1ECFDB-7515-2798-9C74-1F652FCE3BF6}"/>
              </a:ext>
            </a:extLst>
          </p:cNvPr>
          <p:cNvPicPr>
            <a:picLocks noChangeAspect="1"/>
          </p:cNvPicPr>
          <p:nvPr/>
        </p:nvPicPr>
        <p:blipFill>
          <a:blip r:embed="rId4"/>
          <a:stretch>
            <a:fillRect/>
          </a:stretch>
        </p:blipFill>
        <p:spPr>
          <a:xfrm>
            <a:off x="970889" y="1317699"/>
            <a:ext cx="5629275" cy="5448300"/>
          </a:xfrm>
          <a:prstGeom prst="rect">
            <a:avLst/>
          </a:prstGeom>
        </p:spPr>
      </p:pic>
      <p:pic>
        <p:nvPicPr>
          <p:cNvPr id="25" name="Immagine 24">
            <a:extLst>
              <a:ext uri="{FF2B5EF4-FFF2-40B4-BE49-F238E27FC236}">
                <a16:creationId xmlns:a16="http://schemas.microsoft.com/office/drawing/2014/main" id="{DCF19882-4C2A-ABB2-6213-AB7AE6320526}"/>
              </a:ext>
            </a:extLst>
          </p:cNvPr>
          <p:cNvPicPr>
            <a:picLocks noChangeAspect="1"/>
          </p:cNvPicPr>
          <p:nvPr/>
        </p:nvPicPr>
        <p:blipFill>
          <a:blip r:embed="rId5"/>
          <a:stretch>
            <a:fillRect/>
          </a:stretch>
        </p:blipFill>
        <p:spPr>
          <a:xfrm>
            <a:off x="7436313" y="3585186"/>
            <a:ext cx="3581400" cy="3062605"/>
          </a:xfrm>
          <a:prstGeom prst="rect">
            <a:avLst/>
          </a:prstGeom>
        </p:spPr>
      </p:pic>
      <p:sp>
        <p:nvSpPr>
          <p:cNvPr id="11" name="Ovale 10">
            <a:extLst>
              <a:ext uri="{FF2B5EF4-FFF2-40B4-BE49-F238E27FC236}">
                <a16:creationId xmlns:a16="http://schemas.microsoft.com/office/drawing/2014/main" id="{4068F64A-2B4B-8AA3-3097-EEAF44BE22FF}"/>
              </a:ext>
            </a:extLst>
          </p:cNvPr>
          <p:cNvSpPr/>
          <p:nvPr/>
        </p:nvSpPr>
        <p:spPr>
          <a:xfrm>
            <a:off x="6096000" y="6041752"/>
            <a:ext cx="760983" cy="724247"/>
          </a:xfrm>
          <a:prstGeom prst="ellipse">
            <a:avLst/>
          </a:prstGeom>
          <a:noFill/>
          <a:ln w="2857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i="1" dirty="0"/>
          </a:p>
        </p:txBody>
      </p:sp>
      <p:cxnSp>
        <p:nvCxnSpPr>
          <p:cNvPr id="13" name="Connettore 2 12">
            <a:extLst>
              <a:ext uri="{FF2B5EF4-FFF2-40B4-BE49-F238E27FC236}">
                <a16:creationId xmlns:a16="http://schemas.microsoft.com/office/drawing/2014/main" id="{06884EEE-DC5F-DE72-6A6F-2D9299633B0E}"/>
              </a:ext>
            </a:extLst>
          </p:cNvPr>
          <p:cNvCxnSpPr>
            <a:stCxn id="11" idx="7"/>
          </p:cNvCxnSpPr>
          <p:nvPr/>
        </p:nvCxnSpPr>
        <p:spPr>
          <a:xfrm flipV="1">
            <a:off x="6745540" y="5943600"/>
            <a:ext cx="598235" cy="204216"/>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CasellaDiTesto 13">
            <a:extLst>
              <a:ext uri="{FF2B5EF4-FFF2-40B4-BE49-F238E27FC236}">
                <a16:creationId xmlns:a16="http://schemas.microsoft.com/office/drawing/2014/main" id="{0ECE0D09-E5D4-381D-58F9-616E262EBEB2}"/>
              </a:ext>
            </a:extLst>
          </p:cNvPr>
          <p:cNvSpPr txBox="1"/>
          <p:nvPr/>
        </p:nvSpPr>
        <p:spPr>
          <a:xfrm>
            <a:off x="7394323" y="2385997"/>
            <a:ext cx="1787669" cy="369332"/>
          </a:xfrm>
          <a:prstGeom prst="rect">
            <a:avLst/>
          </a:prstGeom>
          <a:noFill/>
        </p:spPr>
        <p:txBody>
          <a:bodyPr wrap="none" rtlCol="0">
            <a:spAutoFit/>
          </a:bodyPr>
          <a:lstStyle/>
          <a:p>
            <a:r>
              <a:rPr lang="it-IT" b="1" dirty="0" err="1"/>
              <a:t>Accelerometer</a:t>
            </a:r>
            <a:endParaRPr lang="en-GB" b="1" dirty="0"/>
          </a:p>
        </p:txBody>
      </p:sp>
      <p:sp>
        <p:nvSpPr>
          <p:cNvPr id="15" name="CasellaDiTesto 14">
            <a:extLst>
              <a:ext uri="{FF2B5EF4-FFF2-40B4-BE49-F238E27FC236}">
                <a16:creationId xmlns:a16="http://schemas.microsoft.com/office/drawing/2014/main" id="{F262F7F5-194B-1E99-F34A-113CD6A94CDF}"/>
              </a:ext>
            </a:extLst>
          </p:cNvPr>
          <p:cNvSpPr txBox="1"/>
          <p:nvPr/>
        </p:nvSpPr>
        <p:spPr>
          <a:xfrm>
            <a:off x="6935256" y="2678628"/>
            <a:ext cx="4999807" cy="830997"/>
          </a:xfrm>
          <a:prstGeom prst="rect">
            <a:avLst/>
          </a:prstGeom>
          <a:noFill/>
        </p:spPr>
        <p:txBody>
          <a:bodyPr wrap="square" rtlCol="0">
            <a:spAutoFit/>
          </a:bodyPr>
          <a:lstStyle/>
          <a:p>
            <a:pPr algn="just"/>
            <a:r>
              <a:rPr lang="en-GB" sz="1600" dirty="0"/>
              <a:t>The Metal4 layer that runs along the edges represents the metal in which capacitance sensing is performed by the external circuit.</a:t>
            </a:r>
          </a:p>
        </p:txBody>
      </p:sp>
      <mc:AlternateContent xmlns:mc="http://schemas.openxmlformats.org/markup-compatibility/2006" xmlns:a14="http://schemas.microsoft.com/office/drawing/2010/main">
        <mc:Choice Requires="a14">
          <p:graphicFrame>
            <p:nvGraphicFramePr>
              <p:cNvPr id="16" name="Tabella 15">
                <a:extLst>
                  <a:ext uri="{FF2B5EF4-FFF2-40B4-BE49-F238E27FC236}">
                    <a16:creationId xmlns:a16="http://schemas.microsoft.com/office/drawing/2014/main" id="{0531E4C8-44E0-53FB-8471-D1EF9CDC5827}"/>
                  </a:ext>
                </a:extLst>
              </p:cNvPr>
              <p:cNvGraphicFramePr>
                <a:graphicFrameLocks noGrp="1"/>
              </p:cNvGraphicFramePr>
              <p:nvPr>
                <p:extLst>
                  <p:ext uri="{D42A27DB-BD31-4B8C-83A1-F6EECF244321}">
                    <p14:modId xmlns:p14="http://schemas.microsoft.com/office/powerpoint/2010/main" val="3673803637"/>
                  </p:ext>
                </p:extLst>
              </p:nvPr>
            </p:nvGraphicFramePr>
            <p:xfrm>
              <a:off x="-13198268" y="3250530"/>
              <a:ext cx="5967290" cy="3115061"/>
            </p:xfrm>
            <a:graphic>
              <a:graphicData uri="http://schemas.openxmlformats.org/drawingml/2006/table">
                <a:tbl>
                  <a:tblPr firstRow="1" firstCol="1" bandRow="1">
                    <a:tableStyleId>{5C22544A-7EE6-4342-B048-85BDC9FD1C3A}</a:tableStyleId>
                  </a:tblPr>
                  <a:tblGrid>
                    <a:gridCol w="2983645">
                      <a:extLst>
                        <a:ext uri="{9D8B030D-6E8A-4147-A177-3AD203B41FA5}">
                          <a16:colId xmlns:a16="http://schemas.microsoft.com/office/drawing/2014/main" val="2772899823"/>
                        </a:ext>
                      </a:extLst>
                    </a:gridCol>
                    <a:gridCol w="2983645">
                      <a:extLst>
                        <a:ext uri="{9D8B030D-6E8A-4147-A177-3AD203B41FA5}">
                          <a16:colId xmlns:a16="http://schemas.microsoft.com/office/drawing/2014/main" val="2467211541"/>
                        </a:ext>
                      </a:extLst>
                    </a:gridCol>
                  </a:tblGrid>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𝐖</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𝟏𝟒𝟔</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𝟐𝟐𝐮𝐦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Width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528574598"/>
                      </a:ext>
                    </a:extLst>
                  </a:tr>
                  <a:tr h="65504">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𝐋</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𝟏𝟒𝟔</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𝟐𝟐𝐮𝐦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Length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02998845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𝐋</m:t>
                                    </m:r>
                                  </m:e>
                                  <m:sub>
                                    <m:r>
                                      <a:rPr lang="it-IT" sz="1100" b="1" i="1" smtClean="0">
                                        <a:solidFill>
                                          <a:schemeClr val="tx1"/>
                                        </a:solidFill>
                                        <a:effectLst/>
                                        <a:latin typeface="Cambria Math" panose="02040503050406030204" pitchFamily="18" charset="0"/>
                                      </a:rPr>
                                      <m:t>𝐡</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𝟏𝟕</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𝟓𝟔𝐮𝐦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Perforation length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076231074"/>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𝐬</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𝟓</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𝟖𝟔𝐮𝐦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Spacing between perforations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306667813"/>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𝐡</m:t>
                                    </m:r>
                                  </m:e>
                                  <m:sub>
                                    <m:r>
                                      <a:rPr lang="it-IT" sz="1100" b="1" i="1" smtClean="0">
                                        <a:solidFill>
                                          <a:schemeClr val="tx1"/>
                                        </a:solidFill>
                                        <a:effectLst/>
                                        <a:latin typeface="Cambria Math" panose="02040503050406030204" pitchFamily="18" charset="0"/>
                                      </a:rPr>
                                      <m:t>𝟎</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𝟐𝟑𝐮𝐦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Air gap</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113486819"/>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𝐓</m:t>
                                    </m:r>
                                  </m:e>
                                  <m:sub>
                                    <m:r>
                                      <a:rPr lang="it-IT" sz="1100" b="1" i="1" smtClean="0">
                                        <a:solidFill>
                                          <a:schemeClr val="tx1"/>
                                        </a:solidFill>
                                        <a:effectLst/>
                                        <a:latin typeface="Cambria Math" panose="02040503050406030204" pitchFamily="18" charset="0"/>
                                      </a:rPr>
                                      <m:t>𝐩</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𝟑</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𝟑𝟖𝐮𝐦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Thickness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04127233"/>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𝐦</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𝟓𝟑𝐱</m:t>
                                </m:r>
                                <m:sSup>
                                  <m:sSupPr>
                                    <m:ctrlPr>
                                      <a:rPr lang="en-GB" sz="1100" b="1" i="1">
                                        <a:solidFill>
                                          <a:schemeClr val="tx1"/>
                                        </a:solidFill>
                                        <a:effectLst/>
                                        <a:latin typeface="Cambria Math" panose="02040503050406030204" pitchFamily="18" charset="0"/>
                                      </a:rPr>
                                    </m:ctrlPr>
                                  </m:sSupPr>
                                  <m:e>
                                    <m:r>
                                      <a:rPr lang="it-IT" sz="1100" b="1" i="1" smtClean="0">
                                        <a:solidFill>
                                          <a:schemeClr val="tx1"/>
                                        </a:solidFill>
                                        <a:effectLst/>
                                        <a:latin typeface="Cambria Math" panose="02040503050406030204" pitchFamily="18" charset="0"/>
                                      </a:rPr>
                                      <m:t>𝟏𝟎</m:t>
                                    </m:r>
                                  </m:e>
                                  <m:sup>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𝟏𝟎</m:t>
                                    </m:r>
                                  </m:sup>
                                </m:sSup>
                                <m:r>
                                  <a:rPr lang="it-IT" sz="1100" b="1" i="1" smtClean="0">
                                    <a:solidFill>
                                      <a:schemeClr val="tx1"/>
                                    </a:solidFill>
                                    <a:effectLst/>
                                    <a:latin typeface="Cambria Math" panose="02040503050406030204" pitchFamily="18" charset="0"/>
                                  </a:rPr>
                                  <m:t>𝐤𝐠</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Mass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47876085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𝐐</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𝟖𝟕</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𝟔𝟓</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Quality factor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267685589"/>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𝐟</m:t>
                                    </m:r>
                                  </m:e>
                                  <m:sub>
                                    <m:r>
                                      <a:rPr lang="it-IT" sz="1100" b="1" i="1" smtClean="0">
                                        <a:solidFill>
                                          <a:schemeClr val="tx1"/>
                                        </a:solidFill>
                                        <a:effectLst/>
                                        <a:latin typeface="Cambria Math" panose="02040503050406030204" pitchFamily="18" charset="0"/>
                                      </a:rPr>
                                      <m:t>𝐫</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𝟏𝟑𝟓𝐤𝐇𝐳</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Resonance frequency</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23291732"/>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𝐛</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𝟒𝟖𝐱</m:t>
                                </m:r>
                                <m:sSup>
                                  <m:sSupPr>
                                    <m:ctrlPr>
                                      <a:rPr lang="en-GB" sz="1100" b="1" i="1">
                                        <a:solidFill>
                                          <a:schemeClr val="tx1"/>
                                        </a:solidFill>
                                        <a:effectLst/>
                                        <a:latin typeface="Cambria Math" panose="02040503050406030204" pitchFamily="18" charset="0"/>
                                      </a:rPr>
                                    </m:ctrlPr>
                                  </m:sSupPr>
                                  <m:e>
                                    <m:r>
                                      <a:rPr lang="it-IT" sz="1100" b="1" i="1" smtClean="0">
                                        <a:solidFill>
                                          <a:schemeClr val="tx1"/>
                                        </a:solidFill>
                                        <a:effectLst/>
                                        <a:latin typeface="Cambria Math" panose="02040503050406030204" pitchFamily="18" charset="0"/>
                                      </a:rPr>
                                      <m:t>𝟏𝟎</m:t>
                                    </m:r>
                                  </m:e>
                                  <m:sup>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𝟔</m:t>
                                    </m:r>
                                  </m:sup>
                                </m:sSup>
                                <m:r>
                                  <a:rPr lang="it-IT" sz="1100" b="1" smtClean="0">
                                    <a:solidFill>
                                      <a:schemeClr val="tx1"/>
                                    </a:solidFill>
                                    <a:effectLst/>
                                    <a:latin typeface="Cambria Math" panose="02040503050406030204" pitchFamily="18" charset="0"/>
                                  </a:rPr>
                                  <m:t> </m:t>
                                </m:r>
                                <m:r>
                                  <a:rPr lang="it-IT" sz="1100" b="1" i="1">
                                    <a:solidFill>
                                      <a:schemeClr val="tx1"/>
                                    </a:solidFill>
                                    <a:effectLst/>
                                    <a:latin typeface="Cambria Math" panose="02040503050406030204" pitchFamily="18" charset="0"/>
                                  </a:rPr>
                                  <m:t>𝐍𝐬</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Damping coefficient</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877652766"/>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𝐤</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𝟏𝟏𝟎</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𝟎𝟖</m:t>
                                </m:r>
                                <m:r>
                                  <a:rPr lang="it-IT" sz="1100" b="1" smtClean="0">
                                    <a:solidFill>
                                      <a:schemeClr val="tx1"/>
                                    </a:solidFill>
                                    <a:effectLst/>
                                    <a:latin typeface="Cambria Math" panose="02040503050406030204" pitchFamily="18" charset="0"/>
                                  </a:rPr>
                                  <m:t> </m:t>
                                </m:r>
                                <m:r>
                                  <a:rPr lang="it-IT" sz="1100" b="1" i="1" smtClean="0">
                                    <a:solidFill>
                                      <a:schemeClr val="tx1"/>
                                    </a:solidFill>
                                    <a:effectLst/>
                                    <a:latin typeface="Cambria Math" panose="02040503050406030204" pitchFamily="18" charset="0"/>
                                  </a:rPr>
                                  <m:t>𝐍</m:t>
                                </m:r>
                                <m:r>
                                  <a:rPr lang="it-IT" sz="1100" b="1" smtClean="0">
                                    <a:solidFill>
                                      <a:schemeClr val="tx1"/>
                                    </a:solidFill>
                                    <a:effectLst/>
                                    <a:latin typeface="Cambria Math" panose="02040503050406030204" pitchFamily="18" charset="0"/>
                                  </a:rPr>
                                  <m:t>/</m:t>
                                </m:r>
                                <m:r>
                                  <a:rPr lang="it-IT" sz="1100" b="1" i="1" smtClean="0">
                                    <a:solidFill>
                                      <a:schemeClr val="tx1"/>
                                    </a:solidFill>
                                    <a:effectLst/>
                                    <a:latin typeface="Cambria Math" panose="02040503050406030204" pitchFamily="18" charset="0"/>
                                  </a:rPr>
                                  <m:t>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just">
                            <a:lnSpc>
                              <a:spcPct val="107000"/>
                            </a:lnSpc>
                            <a:spcAft>
                              <a:spcPts val="800"/>
                            </a:spcAft>
                          </a:pPr>
                          <a:r>
                            <a:rPr lang="en-GB" sz="1100" b="1" dirty="0">
                              <a:solidFill>
                                <a:schemeClr val="tx1"/>
                              </a:solidFill>
                              <a:effectLst/>
                            </a:rPr>
                            <a:t>Stiffness constant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175678048"/>
                      </a:ext>
                    </a:extLst>
                  </a:tr>
                </a:tbl>
              </a:graphicData>
            </a:graphic>
          </p:graphicFrame>
        </mc:Choice>
        <mc:Fallback xmlns="">
          <p:graphicFrame>
            <p:nvGraphicFramePr>
              <p:cNvPr id="16" name="Tabella 15">
                <a:extLst>
                  <a:ext uri="{FF2B5EF4-FFF2-40B4-BE49-F238E27FC236}">
                    <a16:creationId xmlns:a16="http://schemas.microsoft.com/office/drawing/2014/main" id="{0531E4C8-44E0-53FB-8471-D1EF9CDC5827}"/>
                  </a:ext>
                </a:extLst>
              </p:cNvPr>
              <p:cNvGraphicFramePr>
                <a:graphicFrameLocks noGrp="1"/>
              </p:cNvGraphicFramePr>
              <p:nvPr>
                <p:extLst>
                  <p:ext uri="{D42A27DB-BD31-4B8C-83A1-F6EECF244321}">
                    <p14:modId xmlns:p14="http://schemas.microsoft.com/office/powerpoint/2010/main" val="3673803637"/>
                  </p:ext>
                </p:extLst>
              </p:nvPr>
            </p:nvGraphicFramePr>
            <p:xfrm>
              <a:off x="-13198268" y="3250530"/>
              <a:ext cx="5967290" cy="3115061"/>
            </p:xfrm>
            <a:graphic>
              <a:graphicData uri="http://schemas.openxmlformats.org/drawingml/2006/table">
                <a:tbl>
                  <a:tblPr firstRow="1" firstCol="1" bandRow="1">
                    <a:tableStyleId>{5C22544A-7EE6-4342-B048-85BDC9FD1C3A}</a:tableStyleId>
                  </a:tblPr>
                  <a:tblGrid>
                    <a:gridCol w="2983645">
                      <a:extLst>
                        <a:ext uri="{9D8B030D-6E8A-4147-A177-3AD203B41FA5}">
                          <a16:colId xmlns:a16="http://schemas.microsoft.com/office/drawing/2014/main" val="2772899823"/>
                        </a:ext>
                      </a:extLst>
                    </a:gridCol>
                    <a:gridCol w="2983645">
                      <a:extLst>
                        <a:ext uri="{9D8B030D-6E8A-4147-A177-3AD203B41FA5}">
                          <a16:colId xmlns:a16="http://schemas.microsoft.com/office/drawing/2014/main" val="2467211541"/>
                        </a:ext>
                      </a:extLst>
                    </a:gridCol>
                  </a:tblGrid>
                  <a:tr h="280988">
                    <a:tc>
                      <a:txBody>
                        <a:bodyPr/>
                        <a:lstStyle/>
                        <a:p>
                          <a:endParaRPr lang="en-US"/>
                        </a:p>
                      </a:txBody>
                      <a:tcPr marL="68580" marR="68580" marT="0" marB="0">
                        <a:blipFill>
                          <a:blip r:embed="rId6"/>
                          <a:stretch>
                            <a:fillRect l="-204" t="-17391" r="-100816" b="-1017391"/>
                          </a:stretch>
                        </a:blipFill>
                      </a:tcPr>
                    </a:tc>
                    <a:tc>
                      <a:txBody>
                        <a:bodyPr/>
                        <a:lstStyle/>
                        <a:p>
                          <a:pPr algn="just">
                            <a:lnSpc>
                              <a:spcPct val="107000"/>
                            </a:lnSpc>
                            <a:spcAft>
                              <a:spcPts val="800"/>
                            </a:spcAft>
                          </a:pPr>
                          <a:r>
                            <a:rPr lang="en-GB" sz="1100" b="1" dirty="0">
                              <a:solidFill>
                                <a:schemeClr val="tx1"/>
                              </a:solidFill>
                              <a:effectLst/>
                            </a:rPr>
                            <a:t>Width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528574598"/>
                      </a:ext>
                    </a:extLst>
                  </a:tr>
                  <a:tr h="280988">
                    <a:tc>
                      <a:txBody>
                        <a:bodyPr/>
                        <a:lstStyle/>
                        <a:p>
                          <a:endParaRPr lang="en-US"/>
                        </a:p>
                      </a:txBody>
                      <a:tcPr marL="68580" marR="68580" marT="0" marB="0">
                        <a:blipFill>
                          <a:blip r:embed="rId6"/>
                          <a:stretch>
                            <a:fillRect l="-204" t="-117391" r="-100816" b="-917391"/>
                          </a:stretch>
                        </a:blipFill>
                      </a:tcPr>
                    </a:tc>
                    <a:tc>
                      <a:txBody>
                        <a:bodyPr/>
                        <a:lstStyle/>
                        <a:p>
                          <a:pPr algn="just">
                            <a:lnSpc>
                              <a:spcPct val="107000"/>
                            </a:lnSpc>
                            <a:spcAft>
                              <a:spcPts val="800"/>
                            </a:spcAft>
                          </a:pPr>
                          <a:r>
                            <a:rPr lang="en-GB" sz="1100" b="1" dirty="0">
                              <a:solidFill>
                                <a:schemeClr val="tx1"/>
                              </a:solidFill>
                              <a:effectLst/>
                            </a:rPr>
                            <a:t>Length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029988451"/>
                      </a:ext>
                    </a:extLst>
                  </a:tr>
                  <a:tr h="280988">
                    <a:tc>
                      <a:txBody>
                        <a:bodyPr/>
                        <a:lstStyle/>
                        <a:p>
                          <a:endParaRPr lang="en-US"/>
                        </a:p>
                      </a:txBody>
                      <a:tcPr marL="68580" marR="68580" marT="0" marB="0">
                        <a:blipFill>
                          <a:blip r:embed="rId6"/>
                          <a:stretch>
                            <a:fillRect l="-204" t="-212766" r="-100816" b="-797872"/>
                          </a:stretch>
                        </a:blipFill>
                      </a:tcPr>
                    </a:tc>
                    <a:tc>
                      <a:txBody>
                        <a:bodyPr/>
                        <a:lstStyle/>
                        <a:p>
                          <a:pPr algn="just">
                            <a:lnSpc>
                              <a:spcPct val="107000"/>
                            </a:lnSpc>
                            <a:spcAft>
                              <a:spcPts val="800"/>
                            </a:spcAft>
                          </a:pPr>
                          <a:r>
                            <a:rPr lang="en-GB" sz="1100" b="1" dirty="0">
                              <a:solidFill>
                                <a:schemeClr val="tx1"/>
                              </a:solidFill>
                              <a:effectLst/>
                            </a:rPr>
                            <a:t>Perforation length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076231074"/>
                      </a:ext>
                    </a:extLst>
                  </a:tr>
                  <a:tr h="280988">
                    <a:tc>
                      <a:txBody>
                        <a:bodyPr/>
                        <a:lstStyle/>
                        <a:p>
                          <a:endParaRPr lang="en-US"/>
                        </a:p>
                      </a:txBody>
                      <a:tcPr marL="68580" marR="68580" marT="0" marB="0">
                        <a:blipFill>
                          <a:blip r:embed="rId6"/>
                          <a:stretch>
                            <a:fillRect l="-204" t="-319565" r="-100816" b="-715217"/>
                          </a:stretch>
                        </a:blipFill>
                      </a:tcPr>
                    </a:tc>
                    <a:tc>
                      <a:txBody>
                        <a:bodyPr/>
                        <a:lstStyle/>
                        <a:p>
                          <a:pPr algn="just">
                            <a:lnSpc>
                              <a:spcPct val="107000"/>
                            </a:lnSpc>
                            <a:spcAft>
                              <a:spcPts val="800"/>
                            </a:spcAft>
                          </a:pPr>
                          <a:r>
                            <a:rPr lang="en-GB" sz="1100" b="1" dirty="0">
                              <a:solidFill>
                                <a:schemeClr val="tx1"/>
                              </a:solidFill>
                              <a:effectLst/>
                            </a:rPr>
                            <a:t>Spacing between perforations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306667813"/>
                      </a:ext>
                    </a:extLst>
                  </a:tr>
                  <a:tr h="280988">
                    <a:tc>
                      <a:txBody>
                        <a:bodyPr/>
                        <a:lstStyle/>
                        <a:p>
                          <a:endParaRPr lang="en-US"/>
                        </a:p>
                      </a:txBody>
                      <a:tcPr marL="68580" marR="68580" marT="0" marB="0">
                        <a:blipFill>
                          <a:blip r:embed="rId6"/>
                          <a:stretch>
                            <a:fillRect l="-204" t="-419565" r="-100816" b="-615217"/>
                          </a:stretch>
                        </a:blipFill>
                      </a:tcPr>
                    </a:tc>
                    <a:tc>
                      <a:txBody>
                        <a:bodyPr/>
                        <a:lstStyle/>
                        <a:p>
                          <a:pPr algn="just">
                            <a:lnSpc>
                              <a:spcPct val="107000"/>
                            </a:lnSpc>
                            <a:spcAft>
                              <a:spcPts val="800"/>
                            </a:spcAft>
                          </a:pPr>
                          <a:r>
                            <a:rPr lang="en-GB" sz="1100" b="1" dirty="0">
                              <a:solidFill>
                                <a:schemeClr val="tx1"/>
                              </a:solidFill>
                              <a:effectLst/>
                            </a:rPr>
                            <a:t>Air gap</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113486819"/>
                      </a:ext>
                    </a:extLst>
                  </a:tr>
                  <a:tr h="297053">
                    <a:tc>
                      <a:txBody>
                        <a:bodyPr/>
                        <a:lstStyle/>
                        <a:p>
                          <a:endParaRPr lang="en-US"/>
                        </a:p>
                      </a:txBody>
                      <a:tcPr marL="68580" marR="68580" marT="0" marB="0">
                        <a:blipFill>
                          <a:blip r:embed="rId6"/>
                          <a:stretch>
                            <a:fillRect l="-204" t="-487755" r="-100816" b="-477551"/>
                          </a:stretch>
                        </a:blipFill>
                      </a:tcPr>
                    </a:tc>
                    <a:tc>
                      <a:txBody>
                        <a:bodyPr/>
                        <a:lstStyle/>
                        <a:p>
                          <a:pPr algn="just">
                            <a:lnSpc>
                              <a:spcPct val="107000"/>
                            </a:lnSpc>
                            <a:spcAft>
                              <a:spcPts val="800"/>
                            </a:spcAft>
                          </a:pPr>
                          <a:r>
                            <a:rPr lang="en-GB" sz="1100" b="1" dirty="0">
                              <a:solidFill>
                                <a:schemeClr val="tx1"/>
                              </a:solidFill>
                              <a:effectLst/>
                            </a:rPr>
                            <a:t>Thickness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04127233"/>
                      </a:ext>
                    </a:extLst>
                  </a:tr>
                  <a:tr h="285052">
                    <a:tc>
                      <a:txBody>
                        <a:bodyPr/>
                        <a:lstStyle/>
                        <a:p>
                          <a:endParaRPr lang="en-US"/>
                        </a:p>
                      </a:txBody>
                      <a:tcPr marL="68580" marR="68580" marT="0" marB="0">
                        <a:blipFill>
                          <a:blip r:embed="rId6"/>
                          <a:stretch>
                            <a:fillRect l="-204" t="-612766" r="-100816" b="-397872"/>
                          </a:stretch>
                        </a:blipFill>
                      </a:tcPr>
                    </a:tc>
                    <a:tc>
                      <a:txBody>
                        <a:bodyPr/>
                        <a:lstStyle/>
                        <a:p>
                          <a:pPr algn="just">
                            <a:lnSpc>
                              <a:spcPct val="107000"/>
                            </a:lnSpc>
                            <a:spcAft>
                              <a:spcPts val="800"/>
                            </a:spcAft>
                          </a:pPr>
                          <a:r>
                            <a:rPr lang="en-GB" sz="1100" b="1" dirty="0">
                              <a:solidFill>
                                <a:schemeClr val="tx1"/>
                              </a:solidFill>
                              <a:effectLst/>
                            </a:rPr>
                            <a:t>Mass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478760851"/>
                      </a:ext>
                    </a:extLst>
                  </a:tr>
                  <a:tr h="280988">
                    <a:tc>
                      <a:txBody>
                        <a:bodyPr/>
                        <a:lstStyle/>
                        <a:p>
                          <a:endParaRPr lang="en-US"/>
                        </a:p>
                      </a:txBody>
                      <a:tcPr marL="68580" marR="68580" marT="0" marB="0">
                        <a:blipFill>
                          <a:blip r:embed="rId6"/>
                          <a:stretch>
                            <a:fillRect l="-204" t="-728261" r="-100816" b="-306522"/>
                          </a:stretch>
                        </a:blipFill>
                      </a:tcPr>
                    </a:tc>
                    <a:tc>
                      <a:txBody>
                        <a:bodyPr/>
                        <a:lstStyle/>
                        <a:p>
                          <a:pPr algn="just">
                            <a:lnSpc>
                              <a:spcPct val="107000"/>
                            </a:lnSpc>
                            <a:spcAft>
                              <a:spcPts val="800"/>
                            </a:spcAft>
                          </a:pPr>
                          <a:r>
                            <a:rPr lang="en-GB" sz="1100" b="1" dirty="0">
                              <a:solidFill>
                                <a:schemeClr val="tx1"/>
                              </a:solidFill>
                              <a:effectLst/>
                            </a:rPr>
                            <a:t>Quality factor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267685589"/>
                      </a:ext>
                    </a:extLst>
                  </a:tr>
                  <a:tr h="280988">
                    <a:tc>
                      <a:txBody>
                        <a:bodyPr/>
                        <a:lstStyle/>
                        <a:p>
                          <a:endParaRPr lang="en-US"/>
                        </a:p>
                      </a:txBody>
                      <a:tcPr marL="68580" marR="68580" marT="0" marB="0">
                        <a:blipFill>
                          <a:blip r:embed="rId6"/>
                          <a:stretch>
                            <a:fillRect l="-204" t="-828261" r="-100816" b="-206522"/>
                          </a:stretch>
                        </a:blipFill>
                      </a:tcPr>
                    </a:tc>
                    <a:tc>
                      <a:txBody>
                        <a:bodyPr/>
                        <a:lstStyle/>
                        <a:p>
                          <a:pPr algn="just">
                            <a:lnSpc>
                              <a:spcPct val="107000"/>
                            </a:lnSpc>
                            <a:spcAft>
                              <a:spcPts val="800"/>
                            </a:spcAft>
                          </a:pPr>
                          <a:r>
                            <a:rPr lang="en-GB" sz="1100" b="1" dirty="0">
                              <a:solidFill>
                                <a:schemeClr val="tx1"/>
                              </a:solidFill>
                              <a:effectLst/>
                            </a:rPr>
                            <a:t>Resonance frequency</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23291732"/>
                      </a:ext>
                    </a:extLst>
                  </a:tr>
                  <a:tr h="285052">
                    <a:tc>
                      <a:txBody>
                        <a:bodyPr/>
                        <a:lstStyle/>
                        <a:p>
                          <a:endParaRPr lang="en-US"/>
                        </a:p>
                      </a:txBody>
                      <a:tcPr marL="68580" marR="68580" marT="0" marB="0">
                        <a:blipFill>
                          <a:blip r:embed="rId6"/>
                          <a:stretch>
                            <a:fillRect l="-204" t="-908511" r="-100816" b="-102128"/>
                          </a:stretch>
                        </a:blipFill>
                      </a:tcPr>
                    </a:tc>
                    <a:tc>
                      <a:txBody>
                        <a:bodyPr/>
                        <a:lstStyle/>
                        <a:p>
                          <a:pPr algn="just">
                            <a:lnSpc>
                              <a:spcPct val="107000"/>
                            </a:lnSpc>
                            <a:spcAft>
                              <a:spcPts val="800"/>
                            </a:spcAft>
                          </a:pPr>
                          <a:r>
                            <a:rPr lang="en-GB" sz="1100" b="1" dirty="0">
                              <a:solidFill>
                                <a:schemeClr val="tx1"/>
                              </a:solidFill>
                              <a:effectLst/>
                            </a:rPr>
                            <a:t>Damping coefficient</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877652766"/>
                      </a:ext>
                    </a:extLst>
                  </a:tr>
                  <a:tr h="280988">
                    <a:tc>
                      <a:txBody>
                        <a:bodyPr/>
                        <a:lstStyle/>
                        <a:p>
                          <a:endParaRPr lang="en-US"/>
                        </a:p>
                      </a:txBody>
                      <a:tcPr marL="68580" marR="68580" marT="0" marB="0">
                        <a:blipFill>
                          <a:blip r:embed="rId6"/>
                          <a:stretch>
                            <a:fillRect l="-204" t="-1030435" r="-100816" b="-4348"/>
                          </a:stretch>
                        </a:blipFill>
                      </a:tcPr>
                    </a:tc>
                    <a:tc>
                      <a:txBody>
                        <a:bodyPr/>
                        <a:lstStyle/>
                        <a:p>
                          <a:pPr algn="just">
                            <a:lnSpc>
                              <a:spcPct val="107000"/>
                            </a:lnSpc>
                            <a:spcAft>
                              <a:spcPts val="800"/>
                            </a:spcAft>
                          </a:pPr>
                          <a:r>
                            <a:rPr lang="en-GB" sz="1100" b="1" dirty="0">
                              <a:solidFill>
                                <a:schemeClr val="tx1"/>
                              </a:solidFill>
                              <a:effectLst/>
                            </a:rPr>
                            <a:t>Stiffness constant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175678048"/>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7" name="Tabella 16">
                <a:extLst>
                  <a:ext uri="{FF2B5EF4-FFF2-40B4-BE49-F238E27FC236}">
                    <a16:creationId xmlns:a16="http://schemas.microsoft.com/office/drawing/2014/main" id="{929EBD83-F6D4-7F68-91DC-A6FBF645CF62}"/>
                  </a:ext>
                </a:extLst>
              </p:cNvPr>
              <p:cNvGraphicFramePr>
                <a:graphicFrameLocks noGrp="1"/>
              </p:cNvGraphicFramePr>
              <p:nvPr>
                <p:extLst>
                  <p:ext uri="{D42A27DB-BD31-4B8C-83A1-F6EECF244321}">
                    <p14:modId xmlns:p14="http://schemas.microsoft.com/office/powerpoint/2010/main" val="1790381831"/>
                  </p:ext>
                </p:extLst>
              </p:nvPr>
            </p:nvGraphicFramePr>
            <p:xfrm>
              <a:off x="-7037580" y="3250365"/>
              <a:ext cx="5762056" cy="1701993"/>
            </p:xfrm>
            <a:graphic>
              <a:graphicData uri="http://schemas.openxmlformats.org/drawingml/2006/table">
                <a:tbl>
                  <a:tblPr firstRow="1" firstCol="1" bandRow="1">
                    <a:tableStyleId>{5C22544A-7EE6-4342-B048-85BDC9FD1C3A}</a:tableStyleId>
                  </a:tblPr>
                  <a:tblGrid>
                    <a:gridCol w="2881028">
                      <a:extLst>
                        <a:ext uri="{9D8B030D-6E8A-4147-A177-3AD203B41FA5}">
                          <a16:colId xmlns:a16="http://schemas.microsoft.com/office/drawing/2014/main" val="2954977899"/>
                        </a:ext>
                      </a:extLst>
                    </a:gridCol>
                    <a:gridCol w="2881028">
                      <a:extLst>
                        <a:ext uri="{9D8B030D-6E8A-4147-A177-3AD203B41FA5}">
                          <a16:colId xmlns:a16="http://schemas.microsoft.com/office/drawing/2014/main" val="11219257"/>
                        </a:ext>
                      </a:extLst>
                    </a:gridCol>
                  </a:tblGrid>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𝐖</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𝟏𝟒𝟔</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𝟐𝟐𝐮𝐦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100" b="1" dirty="0">
                              <a:solidFill>
                                <a:schemeClr val="tx1"/>
                              </a:solidFill>
                              <a:effectLst/>
                            </a:rPr>
                            <a:t>Width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23570797"/>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𝐋</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𝟏𝟒𝟔</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𝟐𝟐𝐮𝐦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100" b="1" dirty="0">
                              <a:solidFill>
                                <a:schemeClr val="tx1"/>
                              </a:solidFill>
                              <a:effectLst/>
                            </a:rPr>
                            <a:t>Length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436191920"/>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𝐋</m:t>
                                    </m:r>
                                  </m:e>
                                  <m:sub>
                                    <m:r>
                                      <a:rPr lang="it-IT" sz="1100" b="1" i="1" smtClean="0">
                                        <a:solidFill>
                                          <a:schemeClr val="tx1"/>
                                        </a:solidFill>
                                        <a:effectLst/>
                                        <a:latin typeface="Cambria Math" panose="02040503050406030204" pitchFamily="18" charset="0"/>
                                      </a:rPr>
                                      <m:t>𝐡</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𝟏𝟕</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𝟓𝟔𝐮𝐦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100" b="1" dirty="0">
                              <a:solidFill>
                                <a:schemeClr val="tx1"/>
                              </a:solidFill>
                              <a:effectLst/>
                            </a:rPr>
                            <a:t>Perforation length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553705403"/>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it-IT" sz="1100" b="1" i="1" smtClean="0">
                                    <a:solidFill>
                                      <a:schemeClr val="tx1"/>
                                    </a:solidFill>
                                    <a:effectLst/>
                                    <a:latin typeface="Cambria Math" panose="02040503050406030204" pitchFamily="18" charset="0"/>
                                  </a:rPr>
                                  <m:t>𝐬</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𝟓</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𝟖𝟔𝐮𝐦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100" b="1" dirty="0">
                              <a:solidFill>
                                <a:schemeClr val="tx1"/>
                              </a:solidFill>
                              <a:effectLst/>
                            </a:rPr>
                            <a:t>Spacing between perforations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433086826"/>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𝐡</m:t>
                                    </m:r>
                                  </m:e>
                                  <m:sub>
                                    <m:r>
                                      <a:rPr lang="it-IT" sz="1100" b="1" i="1" smtClean="0">
                                        <a:solidFill>
                                          <a:schemeClr val="tx1"/>
                                        </a:solidFill>
                                        <a:effectLst/>
                                        <a:latin typeface="Cambria Math" panose="02040503050406030204" pitchFamily="18" charset="0"/>
                                      </a:rPr>
                                      <m:t>𝟎</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𝟐𝟑𝐮𝐦</m:t>
                                </m:r>
                              </m:oMath>
                            </m:oMathPara>
                          </a14:m>
                          <a:endParaRPr lang="en-GB" sz="11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100" b="1" dirty="0">
                              <a:solidFill>
                                <a:schemeClr val="tx1"/>
                              </a:solidFill>
                              <a:effectLst/>
                            </a:rPr>
                            <a:t>Air gap</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045370961"/>
                      </a:ext>
                    </a:extLst>
                  </a:tr>
                  <a:tr h="0">
                    <a:tc>
                      <a:txBody>
                        <a:bodyPr/>
                        <a:lstStyle/>
                        <a:p>
                          <a:pPr algn="just">
                            <a:lnSpc>
                              <a:spcPct val="107000"/>
                            </a:lnSpc>
                            <a:spcAft>
                              <a:spcPts val="800"/>
                            </a:spcAft>
                          </a:pPr>
                          <a14:m>
                            <m:oMathPara xmlns:m="http://schemas.openxmlformats.org/officeDocument/2006/math">
                              <m:oMathParaPr>
                                <m:jc m:val="centerGroup"/>
                              </m:oMathParaPr>
                              <m:oMath xmlns:m="http://schemas.openxmlformats.org/officeDocument/2006/math">
                                <m:sSub>
                                  <m:sSubPr>
                                    <m:ctrlPr>
                                      <a:rPr lang="en-GB" sz="1100" b="1" i="1" smtClean="0">
                                        <a:solidFill>
                                          <a:schemeClr val="tx1"/>
                                        </a:solidFill>
                                        <a:effectLst/>
                                        <a:latin typeface="Cambria Math" panose="02040503050406030204" pitchFamily="18" charset="0"/>
                                      </a:rPr>
                                    </m:ctrlPr>
                                  </m:sSubPr>
                                  <m:e>
                                    <m:r>
                                      <a:rPr lang="it-IT" sz="1100" b="1" i="1" smtClean="0">
                                        <a:solidFill>
                                          <a:schemeClr val="tx1"/>
                                        </a:solidFill>
                                        <a:effectLst/>
                                        <a:latin typeface="Cambria Math" panose="02040503050406030204" pitchFamily="18" charset="0"/>
                                      </a:rPr>
                                      <m:t>𝐓</m:t>
                                    </m:r>
                                  </m:e>
                                  <m:sub>
                                    <m:r>
                                      <a:rPr lang="it-IT" sz="1100" b="1" i="1" smtClean="0">
                                        <a:solidFill>
                                          <a:schemeClr val="tx1"/>
                                        </a:solidFill>
                                        <a:effectLst/>
                                        <a:latin typeface="Cambria Math" panose="02040503050406030204" pitchFamily="18" charset="0"/>
                                      </a:rPr>
                                      <m:t>𝐩</m:t>
                                    </m:r>
                                  </m:sub>
                                </m:sSub>
                                <m:r>
                                  <a:rPr lang="it-IT" sz="1100" b="1" smtClean="0">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𝟑</m:t>
                                </m:r>
                                <m:r>
                                  <a:rPr lang="it-IT" sz="1100" b="1">
                                    <a:solidFill>
                                      <a:schemeClr val="tx1"/>
                                    </a:solidFill>
                                    <a:effectLst/>
                                    <a:latin typeface="Cambria Math" panose="02040503050406030204" pitchFamily="18" charset="0"/>
                                  </a:rPr>
                                  <m:t>.</m:t>
                                </m:r>
                                <m:r>
                                  <a:rPr lang="it-IT" sz="1100" b="1" i="1">
                                    <a:solidFill>
                                      <a:schemeClr val="tx1"/>
                                    </a:solidFill>
                                    <a:effectLst/>
                                    <a:latin typeface="Cambria Math" panose="02040503050406030204" pitchFamily="18" charset="0"/>
                                  </a:rPr>
                                  <m:t>𝟖𝟕𝐮𝐦</m:t>
                                </m:r>
                              </m:oMath>
                            </m:oMathPara>
                          </a14:m>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just">
                            <a:lnSpc>
                              <a:spcPct val="107000"/>
                            </a:lnSpc>
                            <a:spcAft>
                              <a:spcPts val="800"/>
                            </a:spcAft>
                          </a:pPr>
                          <a:r>
                            <a:rPr lang="en-GB" sz="1100" b="1" dirty="0">
                              <a:solidFill>
                                <a:schemeClr val="tx1"/>
                              </a:solidFill>
                              <a:effectLst/>
                            </a:rPr>
                            <a:t>Thickness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00065066"/>
                      </a:ext>
                    </a:extLst>
                  </a:tr>
                </a:tbl>
              </a:graphicData>
            </a:graphic>
          </p:graphicFrame>
        </mc:Choice>
        <mc:Fallback xmlns="">
          <p:graphicFrame>
            <p:nvGraphicFramePr>
              <p:cNvPr id="17" name="Tabella 16">
                <a:extLst>
                  <a:ext uri="{FF2B5EF4-FFF2-40B4-BE49-F238E27FC236}">
                    <a16:creationId xmlns:a16="http://schemas.microsoft.com/office/drawing/2014/main" id="{929EBD83-F6D4-7F68-91DC-A6FBF645CF62}"/>
                  </a:ext>
                </a:extLst>
              </p:cNvPr>
              <p:cNvGraphicFramePr>
                <a:graphicFrameLocks noGrp="1"/>
              </p:cNvGraphicFramePr>
              <p:nvPr>
                <p:extLst>
                  <p:ext uri="{D42A27DB-BD31-4B8C-83A1-F6EECF244321}">
                    <p14:modId xmlns:p14="http://schemas.microsoft.com/office/powerpoint/2010/main" val="1790381831"/>
                  </p:ext>
                </p:extLst>
              </p:nvPr>
            </p:nvGraphicFramePr>
            <p:xfrm>
              <a:off x="-7037580" y="3250365"/>
              <a:ext cx="5762056" cy="1701993"/>
            </p:xfrm>
            <a:graphic>
              <a:graphicData uri="http://schemas.openxmlformats.org/drawingml/2006/table">
                <a:tbl>
                  <a:tblPr firstRow="1" firstCol="1" bandRow="1">
                    <a:tableStyleId>{5C22544A-7EE6-4342-B048-85BDC9FD1C3A}</a:tableStyleId>
                  </a:tblPr>
                  <a:tblGrid>
                    <a:gridCol w="2881028">
                      <a:extLst>
                        <a:ext uri="{9D8B030D-6E8A-4147-A177-3AD203B41FA5}">
                          <a16:colId xmlns:a16="http://schemas.microsoft.com/office/drawing/2014/main" val="2954977899"/>
                        </a:ext>
                      </a:extLst>
                    </a:gridCol>
                    <a:gridCol w="2881028">
                      <a:extLst>
                        <a:ext uri="{9D8B030D-6E8A-4147-A177-3AD203B41FA5}">
                          <a16:colId xmlns:a16="http://schemas.microsoft.com/office/drawing/2014/main" val="11219257"/>
                        </a:ext>
                      </a:extLst>
                    </a:gridCol>
                  </a:tblGrid>
                  <a:tr h="280988">
                    <a:tc>
                      <a:txBody>
                        <a:bodyPr/>
                        <a:lstStyle/>
                        <a:p>
                          <a:endParaRPr lang="en-US"/>
                        </a:p>
                      </a:txBody>
                      <a:tcPr marL="68580" marR="68580" marT="0" marB="0">
                        <a:blipFill>
                          <a:blip r:embed="rId7"/>
                          <a:stretch>
                            <a:fillRect l="-211" t="-17391" r="-100846" b="-513043"/>
                          </a:stretch>
                        </a:blipFill>
                      </a:tcPr>
                    </a:tc>
                    <a:tc>
                      <a:txBody>
                        <a:bodyPr/>
                        <a:lstStyle/>
                        <a:p>
                          <a:pPr algn="just">
                            <a:lnSpc>
                              <a:spcPct val="107000"/>
                            </a:lnSpc>
                            <a:spcAft>
                              <a:spcPts val="800"/>
                            </a:spcAft>
                          </a:pPr>
                          <a:r>
                            <a:rPr lang="en-GB" sz="1100" b="1" dirty="0">
                              <a:solidFill>
                                <a:schemeClr val="tx1"/>
                              </a:solidFill>
                              <a:effectLst/>
                            </a:rPr>
                            <a:t>Width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23570797"/>
                      </a:ext>
                    </a:extLst>
                  </a:tr>
                  <a:tr h="280988">
                    <a:tc>
                      <a:txBody>
                        <a:bodyPr/>
                        <a:lstStyle/>
                        <a:p>
                          <a:endParaRPr lang="en-US"/>
                        </a:p>
                      </a:txBody>
                      <a:tcPr marL="68580" marR="68580" marT="0" marB="0">
                        <a:blipFill>
                          <a:blip r:embed="rId7"/>
                          <a:stretch>
                            <a:fillRect l="-211" t="-117391" r="-100846" b="-413043"/>
                          </a:stretch>
                        </a:blipFill>
                      </a:tcPr>
                    </a:tc>
                    <a:tc>
                      <a:txBody>
                        <a:bodyPr/>
                        <a:lstStyle/>
                        <a:p>
                          <a:pPr algn="just">
                            <a:lnSpc>
                              <a:spcPct val="107000"/>
                            </a:lnSpc>
                            <a:spcAft>
                              <a:spcPts val="800"/>
                            </a:spcAft>
                          </a:pPr>
                          <a:r>
                            <a:rPr lang="en-GB" sz="1100" b="1" dirty="0">
                              <a:solidFill>
                                <a:schemeClr val="tx1"/>
                              </a:solidFill>
                              <a:effectLst/>
                            </a:rPr>
                            <a:t>Length central resonator plate</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436191920"/>
                      </a:ext>
                    </a:extLst>
                  </a:tr>
                  <a:tr h="280988">
                    <a:tc>
                      <a:txBody>
                        <a:bodyPr/>
                        <a:lstStyle/>
                        <a:p>
                          <a:endParaRPr lang="en-US"/>
                        </a:p>
                      </a:txBody>
                      <a:tcPr marL="68580" marR="68580" marT="0" marB="0">
                        <a:blipFill>
                          <a:blip r:embed="rId7"/>
                          <a:stretch>
                            <a:fillRect l="-211" t="-212766" r="-100846" b="-304255"/>
                          </a:stretch>
                        </a:blipFill>
                      </a:tcPr>
                    </a:tc>
                    <a:tc>
                      <a:txBody>
                        <a:bodyPr/>
                        <a:lstStyle/>
                        <a:p>
                          <a:pPr algn="just">
                            <a:lnSpc>
                              <a:spcPct val="107000"/>
                            </a:lnSpc>
                            <a:spcAft>
                              <a:spcPts val="800"/>
                            </a:spcAft>
                          </a:pPr>
                          <a:r>
                            <a:rPr lang="en-GB" sz="1100" b="1" dirty="0">
                              <a:solidFill>
                                <a:schemeClr val="tx1"/>
                              </a:solidFill>
                              <a:effectLst/>
                            </a:rPr>
                            <a:t>Perforation length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2553705403"/>
                      </a:ext>
                    </a:extLst>
                  </a:tr>
                  <a:tr h="280988">
                    <a:tc>
                      <a:txBody>
                        <a:bodyPr/>
                        <a:lstStyle/>
                        <a:p>
                          <a:endParaRPr lang="en-US"/>
                        </a:p>
                      </a:txBody>
                      <a:tcPr marL="68580" marR="68580" marT="0" marB="0">
                        <a:blipFill>
                          <a:blip r:embed="rId7"/>
                          <a:stretch>
                            <a:fillRect l="-211" t="-319565" r="-100846" b="-210870"/>
                          </a:stretch>
                        </a:blipFill>
                      </a:tcPr>
                    </a:tc>
                    <a:tc>
                      <a:txBody>
                        <a:bodyPr/>
                        <a:lstStyle/>
                        <a:p>
                          <a:pPr algn="just">
                            <a:lnSpc>
                              <a:spcPct val="107000"/>
                            </a:lnSpc>
                            <a:spcAft>
                              <a:spcPts val="800"/>
                            </a:spcAft>
                          </a:pPr>
                          <a:r>
                            <a:rPr lang="en-GB" sz="1100" b="1" dirty="0">
                              <a:solidFill>
                                <a:schemeClr val="tx1"/>
                              </a:solidFill>
                              <a:effectLst/>
                            </a:rPr>
                            <a:t>Spacing between perforations </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3433086826"/>
                      </a:ext>
                    </a:extLst>
                  </a:tr>
                  <a:tr h="280988">
                    <a:tc>
                      <a:txBody>
                        <a:bodyPr/>
                        <a:lstStyle/>
                        <a:p>
                          <a:endParaRPr lang="en-US"/>
                        </a:p>
                      </a:txBody>
                      <a:tcPr marL="68580" marR="68580" marT="0" marB="0">
                        <a:blipFill>
                          <a:blip r:embed="rId7"/>
                          <a:stretch>
                            <a:fillRect l="-211" t="-419565" r="-100846" b="-110870"/>
                          </a:stretch>
                        </a:blipFill>
                      </a:tcPr>
                    </a:tc>
                    <a:tc>
                      <a:txBody>
                        <a:bodyPr/>
                        <a:lstStyle/>
                        <a:p>
                          <a:pPr algn="just">
                            <a:lnSpc>
                              <a:spcPct val="107000"/>
                            </a:lnSpc>
                            <a:spcAft>
                              <a:spcPts val="800"/>
                            </a:spcAft>
                          </a:pPr>
                          <a:r>
                            <a:rPr lang="en-GB" sz="1100" b="1" dirty="0">
                              <a:solidFill>
                                <a:schemeClr val="tx1"/>
                              </a:solidFill>
                              <a:effectLst/>
                            </a:rPr>
                            <a:t>Air gap</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045370961"/>
                      </a:ext>
                    </a:extLst>
                  </a:tr>
                  <a:tr h="297053">
                    <a:tc>
                      <a:txBody>
                        <a:bodyPr/>
                        <a:lstStyle/>
                        <a:p>
                          <a:endParaRPr lang="en-US"/>
                        </a:p>
                      </a:txBody>
                      <a:tcPr marL="68580" marR="68580" marT="0" marB="0">
                        <a:blipFill>
                          <a:blip r:embed="rId7"/>
                          <a:stretch>
                            <a:fillRect l="-211" t="-487755" r="-100846" b="-4082"/>
                          </a:stretch>
                        </a:blipFill>
                      </a:tcPr>
                    </a:tc>
                    <a:tc>
                      <a:txBody>
                        <a:bodyPr/>
                        <a:lstStyle/>
                        <a:p>
                          <a:pPr algn="just">
                            <a:lnSpc>
                              <a:spcPct val="107000"/>
                            </a:lnSpc>
                            <a:spcAft>
                              <a:spcPts val="800"/>
                            </a:spcAft>
                          </a:pPr>
                          <a:r>
                            <a:rPr lang="en-GB" sz="1100" b="1" dirty="0">
                              <a:solidFill>
                                <a:schemeClr val="tx1"/>
                              </a:solidFill>
                              <a:effectLst/>
                            </a:rPr>
                            <a:t>Thickness central plate resonator</a:t>
                          </a:r>
                          <a:endParaRPr lang="en-GB" sz="11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4100065066"/>
                      </a:ext>
                    </a:extLst>
                  </a:tr>
                </a:tbl>
              </a:graphicData>
            </a:graphic>
          </p:graphicFrame>
        </mc:Fallback>
      </mc:AlternateContent>
      <p:sp>
        <p:nvSpPr>
          <p:cNvPr id="19" name="Rectangle 1">
            <a:extLst>
              <a:ext uri="{FF2B5EF4-FFF2-40B4-BE49-F238E27FC236}">
                <a16:creationId xmlns:a16="http://schemas.microsoft.com/office/drawing/2014/main" id="{23FC4D12-4C3E-FDD3-B1AC-E7ED16F9D9C3}"/>
              </a:ext>
            </a:extLst>
          </p:cNvPr>
          <p:cNvSpPr>
            <a:spLocks noChangeArrowheads="1"/>
          </p:cNvSpPr>
          <p:nvPr/>
        </p:nvSpPr>
        <p:spPr bwMode="auto">
          <a:xfrm>
            <a:off x="-7200211" y="5061329"/>
            <a:ext cx="618132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1" u="none" strike="noStrike" cap="none" normalizeH="0" baseline="0" dirty="0" bmk="_Toc143255807">
                <a:ln>
                  <a:noFill/>
                </a:ln>
                <a:solidFill>
                  <a:srgbClr val="1F497D"/>
                </a:solidFill>
                <a:effectLst/>
                <a:latin typeface="Verdana" panose="020B0604030504040204" pitchFamily="34" charset="0"/>
                <a:ea typeface="Calibri" panose="020F0502020204030204" pitchFamily="34" charset="0"/>
                <a:cs typeface="Times New Roman" panose="02020603050405020304" pitchFamily="18" charset="0"/>
              </a:rPr>
              <a:t>Parameters 180nm TSMC capacitive resonant pressure sensor prototype-A1 pre-fabrication</a:t>
            </a:r>
            <a:endParaRPr kumimoji="0" lang="en-GB" altLang="en-US" sz="1000" b="0" i="0" u="none" strike="noStrike" cap="none" normalizeH="0" baseline="0" dirty="0">
              <a:ln>
                <a:noFill/>
              </a:ln>
              <a:solidFill>
                <a:schemeClr val="tx1"/>
              </a:solidFill>
              <a:effectLst/>
              <a:latin typeface="Arial" panose="020B0604020202020204" pitchFamily="34" charset="0"/>
            </a:endParaRPr>
          </a:p>
        </p:txBody>
      </p:sp>
      <p:sp>
        <p:nvSpPr>
          <p:cNvPr id="23" name="CasellaDiTesto 22">
            <a:extLst>
              <a:ext uri="{FF2B5EF4-FFF2-40B4-BE49-F238E27FC236}">
                <a16:creationId xmlns:a16="http://schemas.microsoft.com/office/drawing/2014/main" id="{787C171C-F35B-683C-92C4-DC3F759D2676}"/>
              </a:ext>
            </a:extLst>
          </p:cNvPr>
          <p:cNvSpPr txBox="1"/>
          <p:nvPr/>
        </p:nvSpPr>
        <p:spPr>
          <a:xfrm>
            <a:off x="-13287203" y="6354638"/>
            <a:ext cx="6525614" cy="2462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1" u="none" strike="noStrike" cap="none" normalizeH="0" baseline="0" dirty="0">
                <a:ln>
                  <a:noFill/>
                </a:ln>
                <a:solidFill>
                  <a:srgbClr val="1F497D"/>
                </a:solidFill>
                <a:effectLst/>
                <a:latin typeface="Verdana" panose="020B0604030504040204" pitchFamily="34" charset="0"/>
                <a:ea typeface="Calibri" panose="020F0502020204030204" pitchFamily="34" charset="0"/>
                <a:cs typeface="Times New Roman" panose="02020603050405020304" pitchFamily="18" charset="0"/>
              </a:rPr>
              <a:t>P</a:t>
            </a:r>
            <a:r>
              <a:rPr kumimoji="0" lang="en-GB" altLang="en-US" sz="1000" b="0" i="1" u="none" strike="noStrike" cap="none" normalizeH="0" baseline="0" dirty="0" bmk="">
                <a:ln>
                  <a:noFill/>
                </a:ln>
                <a:solidFill>
                  <a:srgbClr val="1F497D"/>
                </a:solidFill>
                <a:effectLst/>
                <a:latin typeface="Verdana" panose="020B0604030504040204" pitchFamily="34" charset="0"/>
                <a:ea typeface="Calibri" panose="020F0502020204030204" pitchFamily="34" charset="0"/>
                <a:cs typeface="Times New Roman" panose="02020603050405020304" pitchFamily="18" charset="0"/>
              </a:rPr>
              <a:t>arameters 180nm TSMC capacitive resonant pressure sensor prototype-A1 post-fabrication [1]</a:t>
            </a:r>
            <a:endParaRPr kumimoji="0" lang="en-GB" altLang="en-US" sz="1000" b="0" i="0" u="none" strike="noStrike" cap="none" normalizeH="0" baseline="0" dirty="0" bmk="">
              <a:ln>
                <a:noFill/>
              </a:ln>
              <a:solidFill>
                <a:schemeClr val="tx1"/>
              </a:solidFill>
              <a:effectLst/>
            </a:endParaRPr>
          </a:p>
        </p:txBody>
      </p:sp>
      <p:grpSp>
        <p:nvGrpSpPr>
          <p:cNvPr id="26" name="Group 72">
            <a:extLst>
              <a:ext uri="{FF2B5EF4-FFF2-40B4-BE49-F238E27FC236}">
                <a16:creationId xmlns:a16="http://schemas.microsoft.com/office/drawing/2014/main" id="{D2A172C6-3ED5-5B51-02CB-7BBB596F046E}"/>
              </a:ext>
            </a:extLst>
          </p:cNvPr>
          <p:cNvGrpSpPr/>
          <p:nvPr/>
        </p:nvGrpSpPr>
        <p:grpSpPr>
          <a:xfrm rot="8668927">
            <a:off x="8004599" y="8387102"/>
            <a:ext cx="5079769" cy="4292108"/>
            <a:chOff x="529632" y="1735015"/>
            <a:chExt cx="5452397" cy="4606957"/>
          </a:xfrm>
        </p:grpSpPr>
        <p:sp>
          <p:nvSpPr>
            <p:cNvPr id="27" name="Freeform: Shape 3">
              <a:extLst>
                <a:ext uri="{FF2B5EF4-FFF2-40B4-BE49-F238E27FC236}">
                  <a16:creationId xmlns:a16="http://schemas.microsoft.com/office/drawing/2014/main" id="{8C9D39F4-05A4-B46A-3864-31FE76202722}"/>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28" name="Freeform: Shape 4">
              <a:extLst>
                <a:ext uri="{FF2B5EF4-FFF2-40B4-BE49-F238E27FC236}">
                  <a16:creationId xmlns:a16="http://schemas.microsoft.com/office/drawing/2014/main" id="{8F551432-A298-5D7A-85E9-1FE9015794ED}"/>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29" name="Freeform: Shape 51">
              <a:extLst>
                <a:ext uri="{FF2B5EF4-FFF2-40B4-BE49-F238E27FC236}">
                  <a16:creationId xmlns:a16="http://schemas.microsoft.com/office/drawing/2014/main" id="{42B4E3E4-95B0-15CB-CCB7-0DA891AFE553}"/>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30" name="Freeform: Shape 52">
              <a:extLst>
                <a:ext uri="{FF2B5EF4-FFF2-40B4-BE49-F238E27FC236}">
                  <a16:creationId xmlns:a16="http://schemas.microsoft.com/office/drawing/2014/main" id="{A66E02A4-B483-323C-EDB6-381972FD70DF}"/>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31" name="Group 56">
              <a:extLst>
                <a:ext uri="{FF2B5EF4-FFF2-40B4-BE49-F238E27FC236}">
                  <a16:creationId xmlns:a16="http://schemas.microsoft.com/office/drawing/2014/main" id="{6DC9E05D-F213-79E1-5343-C982F3F83264}"/>
                </a:ext>
              </a:extLst>
            </p:cNvPr>
            <p:cNvGrpSpPr/>
            <p:nvPr/>
          </p:nvGrpSpPr>
          <p:grpSpPr>
            <a:xfrm>
              <a:off x="575753" y="1783904"/>
              <a:ext cx="5287780" cy="4558068"/>
              <a:chOff x="575753" y="1783904"/>
              <a:chExt cx="5287780" cy="4558068"/>
            </a:xfrm>
            <a:solidFill>
              <a:schemeClr val="accent3"/>
            </a:solidFill>
          </p:grpSpPr>
          <p:sp>
            <p:nvSpPr>
              <p:cNvPr id="32" name="Freeform: Shape 5">
                <a:extLst>
                  <a:ext uri="{FF2B5EF4-FFF2-40B4-BE49-F238E27FC236}">
                    <a16:creationId xmlns:a16="http://schemas.microsoft.com/office/drawing/2014/main" id="{F9428EE2-BD6A-FB08-3B47-2B51034A18A1}"/>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33" name="Freeform: Shape 6">
                <a:extLst>
                  <a:ext uri="{FF2B5EF4-FFF2-40B4-BE49-F238E27FC236}">
                    <a16:creationId xmlns:a16="http://schemas.microsoft.com/office/drawing/2014/main" id="{E7D785B6-D510-2CAE-017D-FD14E28E0A69}"/>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34" name="Freeform: Shape 7">
                <a:extLst>
                  <a:ext uri="{FF2B5EF4-FFF2-40B4-BE49-F238E27FC236}">
                    <a16:creationId xmlns:a16="http://schemas.microsoft.com/office/drawing/2014/main" id="{AAEBAF68-1336-C00B-A1D6-3CD5962981D1}"/>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35" name="Freeform: Shape 8">
                <a:extLst>
                  <a:ext uri="{FF2B5EF4-FFF2-40B4-BE49-F238E27FC236}">
                    <a16:creationId xmlns:a16="http://schemas.microsoft.com/office/drawing/2014/main" id="{4D81D68A-B788-5393-6067-43527E121420}"/>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36" name="Freeform: Shape 9">
                <a:extLst>
                  <a:ext uri="{FF2B5EF4-FFF2-40B4-BE49-F238E27FC236}">
                    <a16:creationId xmlns:a16="http://schemas.microsoft.com/office/drawing/2014/main" id="{1E9BABD0-A849-01FA-D6B7-F7D1AA38B700}"/>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37" name="Freeform: Shape 10">
                <a:extLst>
                  <a:ext uri="{FF2B5EF4-FFF2-40B4-BE49-F238E27FC236}">
                    <a16:creationId xmlns:a16="http://schemas.microsoft.com/office/drawing/2014/main" id="{96021389-EE41-1B37-5F31-B91740D77B13}"/>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38" name="Freeform: Shape 11">
                <a:extLst>
                  <a:ext uri="{FF2B5EF4-FFF2-40B4-BE49-F238E27FC236}">
                    <a16:creationId xmlns:a16="http://schemas.microsoft.com/office/drawing/2014/main" id="{AE03084F-7081-002A-F1AB-9C1F91AB68E7}"/>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39" name="Freeform: Shape 12">
                <a:extLst>
                  <a:ext uri="{FF2B5EF4-FFF2-40B4-BE49-F238E27FC236}">
                    <a16:creationId xmlns:a16="http://schemas.microsoft.com/office/drawing/2014/main" id="{32A45D03-9AD7-1622-6DF2-5D010D785A20}"/>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40" name="Freeform: Shape 13">
                <a:extLst>
                  <a:ext uri="{FF2B5EF4-FFF2-40B4-BE49-F238E27FC236}">
                    <a16:creationId xmlns:a16="http://schemas.microsoft.com/office/drawing/2014/main" id="{7CD8D42F-5029-6F47-6BEC-404C7DA60FC2}"/>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41" name="Freeform: Shape 14">
                <a:extLst>
                  <a:ext uri="{FF2B5EF4-FFF2-40B4-BE49-F238E27FC236}">
                    <a16:creationId xmlns:a16="http://schemas.microsoft.com/office/drawing/2014/main" id="{0EB12FA4-AE49-7BD9-9B0E-535CB3E9CE3C}"/>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42" name="Freeform: Shape 15">
                <a:extLst>
                  <a:ext uri="{FF2B5EF4-FFF2-40B4-BE49-F238E27FC236}">
                    <a16:creationId xmlns:a16="http://schemas.microsoft.com/office/drawing/2014/main" id="{941713DB-8F75-CB14-417D-28BCC988A89D}"/>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43" name="Freeform: Shape 16">
                <a:extLst>
                  <a:ext uri="{FF2B5EF4-FFF2-40B4-BE49-F238E27FC236}">
                    <a16:creationId xmlns:a16="http://schemas.microsoft.com/office/drawing/2014/main" id="{EC7A95BC-6138-59D1-E3A7-8DBCEB583E2F}"/>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44" name="Freeform: Shape 17">
                <a:extLst>
                  <a:ext uri="{FF2B5EF4-FFF2-40B4-BE49-F238E27FC236}">
                    <a16:creationId xmlns:a16="http://schemas.microsoft.com/office/drawing/2014/main" id="{62AB2446-84A0-0DE5-5E3E-EC5B6595D545}"/>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45" name="Freeform: Shape 18">
                <a:extLst>
                  <a:ext uri="{FF2B5EF4-FFF2-40B4-BE49-F238E27FC236}">
                    <a16:creationId xmlns:a16="http://schemas.microsoft.com/office/drawing/2014/main" id="{21BD914D-73B6-255D-A989-940EE3B52D96}"/>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46" name="Freeform: Shape 19">
                <a:extLst>
                  <a:ext uri="{FF2B5EF4-FFF2-40B4-BE49-F238E27FC236}">
                    <a16:creationId xmlns:a16="http://schemas.microsoft.com/office/drawing/2014/main" id="{780B7553-CEB9-C6D7-4E02-9EE2CD12440D}"/>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47" name="Freeform: Shape 20">
                <a:extLst>
                  <a:ext uri="{FF2B5EF4-FFF2-40B4-BE49-F238E27FC236}">
                    <a16:creationId xmlns:a16="http://schemas.microsoft.com/office/drawing/2014/main" id="{BB9A9A6B-EA4B-04D3-A629-409B125B3B63}"/>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48" name="Freeform: Shape 21">
                <a:extLst>
                  <a:ext uri="{FF2B5EF4-FFF2-40B4-BE49-F238E27FC236}">
                    <a16:creationId xmlns:a16="http://schemas.microsoft.com/office/drawing/2014/main" id="{8DA1D32F-5AD0-2C14-942E-C2F40664D5B0}"/>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49" name="Freeform: Shape 22">
                <a:extLst>
                  <a:ext uri="{FF2B5EF4-FFF2-40B4-BE49-F238E27FC236}">
                    <a16:creationId xmlns:a16="http://schemas.microsoft.com/office/drawing/2014/main" id="{B78B01E4-B5F4-380E-509A-A8A94869A9A8}"/>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50" name="Freeform: Shape 23">
                <a:extLst>
                  <a:ext uri="{FF2B5EF4-FFF2-40B4-BE49-F238E27FC236}">
                    <a16:creationId xmlns:a16="http://schemas.microsoft.com/office/drawing/2014/main" id="{F6136252-BBB3-0F75-5800-217491C64D8A}"/>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51" name="Freeform: Shape 24">
                <a:extLst>
                  <a:ext uri="{FF2B5EF4-FFF2-40B4-BE49-F238E27FC236}">
                    <a16:creationId xmlns:a16="http://schemas.microsoft.com/office/drawing/2014/main" id="{9FC3AFCE-18E9-4011-907E-C3EE3BC5136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52" name="Freeform: Shape 25">
                <a:extLst>
                  <a:ext uri="{FF2B5EF4-FFF2-40B4-BE49-F238E27FC236}">
                    <a16:creationId xmlns:a16="http://schemas.microsoft.com/office/drawing/2014/main" id="{1E2F2D00-D40D-F0BE-41CC-01067F0240D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53" name="Freeform: Shape 26">
                <a:extLst>
                  <a:ext uri="{FF2B5EF4-FFF2-40B4-BE49-F238E27FC236}">
                    <a16:creationId xmlns:a16="http://schemas.microsoft.com/office/drawing/2014/main" id="{3D59F714-F663-1692-B54C-080984C93D26}"/>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54" name="Freeform: Shape 27">
                <a:extLst>
                  <a:ext uri="{FF2B5EF4-FFF2-40B4-BE49-F238E27FC236}">
                    <a16:creationId xmlns:a16="http://schemas.microsoft.com/office/drawing/2014/main" id="{24B60C07-5EAC-97B2-C2D9-026114B1753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55" name="Freeform: Shape 28">
                <a:extLst>
                  <a:ext uri="{FF2B5EF4-FFF2-40B4-BE49-F238E27FC236}">
                    <a16:creationId xmlns:a16="http://schemas.microsoft.com/office/drawing/2014/main" id="{AC43A174-0B72-3E34-986B-E172BB96D3FC}"/>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56" name="Freeform: Shape 29">
                <a:extLst>
                  <a:ext uri="{FF2B5EF4-FFF2-40B4-BE49-F238E27FC236}">
                    <a16:creationId xmlns:a16="http://schemas.microsoft.com/office/drawing/2014/main" id="{CC7C589E-7BE1-41E3-7F90-AEDB6F5C466A}"/>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57" name="Freeform: Shape 30">
                <a:extLst>
                  <a:ext uri="{FF2B5EF4-FFF2-40B4-BE49-F238E27FC236}">
                    <a16:creationId xmlns:a16="http://schemas.microsoft.com/office/drawing/2014/main" id="{ED59412D-0B25-1D02-BCFC-A3BA63EB7F6E}"/>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58" name="Freeform: Shape 31">
                <a:extLst>
                  <a:ext uri="{FF2B5EF4-FFF2-40B4-BE49-F238E27FC236}">
                    <a16:creationId xmlns:a16="http://schemas.microsoft.com/office/drawing/2014/main" id="{A7076E65-6D3D-2410-004C-008C79DC58E4}"/>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59" name="Freeform: Shape 32">
                <a:extLst>
                  <a:ext uri="{FF2B5EF4-FFF2-40B4-BE49-F238E27FC236}">
                    <a16:creationId xmlns:a16="http://schemas.microsoft.com/office/drawing/2014/main" id="{77E4E1B7-AF1E-7060-A162-8ECCD9FCAEAA}"/>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60" name="Freeform: Shape 33">
                <a:extLst>
                  <a:ext uri="{FF2B5EF4-FFF2-40B4-BE49-F238E27FC236}">
                    <a16:creationId xmlns:a16="http://schemas.microsoft.com/office/drawing/2014/main" id="{5679D966-3680-E9AA-DD8B-3A314D6EE37D}"/>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61" name="Freeform: Shape 34">
                <a:extLst>
                  <a:ext uri="{FF2B5EF4-FFF2-40B4-BE49-F238E27FC236}">
                    <a16:creationId xmlns:a16="http://schemas.microsoft.com/office/drawing/2014/main" id="{7FDAEA1A-D344-DD1C-0B81-9B1BE1A6ADAE}"/>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62" name="Freeform: Shape 35">
                <a:extLst>
                  <a:ext uri="{FF2B5EF4-FFF2-40B4-BE49-F238E27FC236}">
                    <a16:creationId xmlns:a16="http://schemas.microsoft.com/office/drawing/2014/main" id="{4F9C8FA8-DDA3-0DAF-6E5D-B53FB8412B5B}"/>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63" name="Freeform: Shape 36">
                <a:extLst>
                  <a:ext uri="{FF2B5EF4-FFF2-40B4-BE49-F238E27FC236}">
                    <a16:creationId xmlns:a16="http://schemas.microsoft.com/office/drawing/2014/main" id="{5E559B05-9D7B-0465-C8F4-3E8B5A0D8536}"/>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64" name="Freeform: Shape 37">
                <a:extLst>
                  <a:ext uri="{FF2B5EF4-FFF2-40B4-BE49-F238E27FC236}">
                    <a16:creationId xmlns:a16="http://schemas.microsoft.com/office/drawing/2014/main" id="{6972939B-854E-9372-6877-5AD9D1F8899F}"/>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65" name="Freeform: Shape 38">
                <a:extLst>
                  <a:ext uri="{FF2B5EF4-FFF2-40B4-BE49-F238E27FC236}">
                    <a16:creationId xmlns:a16="http://schemas.microsoft.com/office/drawing/2014/main" id="{3A1DCD42-9675-14C8-7E6C-9CE0751E9A64}"/>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66" name="Freeform: Shape 39">
                <a:extLst>
                  <a:ext uri="{FF2B5EF4-FFF2-40B4-BE49-F238E27FC236}">
                    <a16:creationId xmlns:a16="http://schemas.microsoft.com/office/drawing/2014/main" id="{AD5E835C-4DBB-95D3-C7FA-62B77F7263F9}"/>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67" name="Freeform: Shape 40">
                <a:extLst>
                  <a:ext uri="{FF2B5EF4-FFF2-40B4-BE49-F238E27FC236}">
                    <a16:creationId xmlns:a16="http://schemas.microsoft.com/office/drawing/2014/main" id="{486337C5-8451-AD6F-1642-A093E3B44797}"/>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68" name="Freeform: Shape 41">
                <a:extLst>
                  <a:ext uri="{FF2B5EF4-FFF2-40B4-BE49-F238E27FC236}">
                    <a16:creationId xmlns:a16="http://schemas.microsoft.com/office/drawing/2014/main" id="{25728EF8-3526-8D54-73F6-DFE3F16E4981}"/>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69" name="Freeform: Shape 42">
                <a:extLst>
                  <a:ext uri="{FF2B5EF4-FFF2-40B4-BE49-F238E27FC236}">
                    <a16:creationId xmlns:a16="http://schemas.microsoft.com/office/drawing/2014/main" id="{2E4A77A3-93DD-321C-385E-EB5D19266E85}"/>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70" name="Freeform: Shape 43">
                <a:extLst>
                  <a:ext uri="{FF2B5EF4-FFF2-40B4-BE49-F238E27FC236}">
                    <a16:creationId xmlns:a16="http://schemas.microsoft.com/office/drawing/2014/main" id="{DAD51C4E-6D49-3F13-8B65-38FB7B9DC831}"/>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71" name="Freeform: Shape 44">
                <a:extLst>
                  <a:ext uri="{FF2B5EF4-FFF2-40B4-BE49-F238E27FC236}">
                    <a16:creationId xmlns:a16="http://schemas.microsoft.com/office/drawing/2014/main" id="{0D5576D6-9B0F-58F9-7E32-2053F8B71111}"/>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72" name="Freeform: Shape 45">
                <a:extLst>
                  <a:ext uri="{FF2B5EF4-FFF2-40B4-BE49-F238E27FC236}">
                    <a16:creationId xmlns:a16="http://schemas.microsoft.com/office/drawing/2014/main" id="{EF75570E-52A1-F875-4A2E-451FC915B701}"/>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73" name="Freeform: Shape 46">
                <a:extLst>
                  <a:ext uri="{FF2B5EF4-FFF2-40B4-BE49-F238E27FC236}">
                    <a16:creationId xmlns:a16="http://schemas.microsoft.com/office/drawing/2014/main" id="{E415EF0B-C380-4023-2BAD-814494C59E6F}"/>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74" name="Freeform: Shape 47">
                <a:extLst>
                  <a:ext uri="{FF2B5EF4-FFF2-40B4-BE49-F238E27FC236}">
                    <a16:creationId xmlns:a16="http://schemas.microsoft.com/office/drawing/2014/main" id="{3FFDD251-0E29-8F66-F670-2719BFC57AB2}"/>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75" name="Freeform: Shape 48">
                <a:extLst>
                  <a:ext uri="{FF2B5EF4-FFF2-40B4-BE49-F238E27FC236}">
                    <a16:creationId xmlns:a16="http://schemas.microsoft.com/office/drawing/2014/main" id="{6F278AFB-1918-0BDD-D38E-941F7553C837}"/>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76" name="Freeform: Shape 49">
                <a:extLst>
                  <a:ext uri="{FF2B5EF4-FFF2-40B4-BE49-F238E27FC236}">
                    <a16:creationId xmlns:a16="http://schemas.microsoft.com/office/drawing/2014/main" id="{3E23B1EA-D777-5C6D-DFC5-2AAD36A0AE76}"/>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77" name="Freeform: Shape 50">
                <a:extLst>
                  <a:ext uri="{FF2B5EF4-FFF2-40B4-BE49-F238E27FC236}">
                    <a16:creationId xmlns:a16="http://schemas.microsoft.com/office/drawing/2014/main" id="{C1A64541-1FA5-C723-E74C-33D728B3787A}"/>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78" name="Freeform: Shape 53">
                <a:extLst>
                  <a:ext uri="{FF2B5EF4-FFF2-40B4-BE49-F238E27FC236}">
                    <a16:creationId xmlns:a16="http://schemas.microsoft.com/office/drawing/2014/main" id="{484EA44F-6A4C-C312-574C-6EF094F32C1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79" name="Freeform: Shape 54">
                <a:extLst>
                  <a:ext uri="{FF2B5EF4-FFF2-40B4-BE49-F238E27FC236}">
                    <a16:creationId xmlns:a16="http://schemas.microsoft.com/office/drawing/2014/main" id="{F07F2B02-D8E3-150C-3EE4-66D4A9BCAAFE}"/>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sp>
        <p:nvSpPr>
          <p:cNvPr id="80" name="CasellaDiTesto 79">
            <a:extLst>
              <a:ext uri="{FF2B5EF4-FFF2-40B4-BE49-F238E27FC236}">
                <a16:creationId xmlns:a16="http://schemas.microsoft.com/office/drawing/2014/main" id="{B50B061B-AFCF-99BA-4F51-66E0629B4DE3}"/>
              </a:ext>
            </a:extLst>
          </p:cNvPr>
          <p:cNvSpPr txBox="1"/>
          <p:nvPr/>
        </p:nvSpPr>
        <p:spPr>
          <a:xfrm>
            <a:off x="9959239" y="1741631"/>
            <a:ext cx="877163" cy="477054"/>
          </a:xfrm>
          <a:prstGeom prst="rect">
            <a:avLst/>
          </a:prstGeom>
          <a:noFill/>
        </p:spPr>
        <p:txBody>
          <a:bodyPr wrap="none" rtlCol="0">
            <a:spAutoFit/>
          </a:bodyPr>
          <a:lstStyle/>
          <a:p>
            <a:r>
              <a:rPr lang="it-IT" sz="2500" b="1" dirty="0"/>
              <a:t>DRC</a:t>
            </a:r>
            <a:endParaRPr lang="en-GB" sz="2500" b="1" dirty="0"/>
          </a:p>
        </p:txBody>
      </p:sp>
      <p:sp>
        <p:nvSpPr>
          <p:cNvPr id="81" name="Frame 17">
            <a:extLst>
              <a:ext uri="{FF2B5EF4-FFF2-40B4-BE49-F238E27FC236}">
                <a16:creationId xmlns:a16="http://schemas.microsoft.com/office/drawing/2014/main" id="{64ADADF1-51AE-AE8D-428D-E7B690F5CE26}"/>
              </a:ext>
            </a:extLst>
          </p:cNvPr>
          <p:cNvSpPr/>
          <p:nvPr/>
        </p:nvSpPr>
        <p:spPr>
          <a:xfrm>
            <a:off x="10865260" y="1481197"/>
            <a:ext cx="846236" cy="903141"/>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10" name="Graphic 2">
            <a:extLst>
              <a:ext uri="{FF2B5EF4-FFF2-40B4-BE49-F238E27FC236}">
                <a16:creationId xmlns:a16="http://schemas.microsoft.com/office/drawing/2014/main" id="{3C6588C3-E034-587D-0226-2D1153CC3654}"/>
              </a:ext>
            </a:extLst>
          </p:cNvPr>
          <p:cNvGrpSpPr/>
          <p:nvPr/>
        </p:nvGrpSpPr>
        <p:grpSpPr>
          <a:xfrm>
            <a:off x="223199" y="159385"/>
            <a:ext cx="367759" cy="599105"/>
            <a:chOff x="8544791" y="2061601"/>
            <a:chExt cx="2445519" cy="4313293"/>
          </a:xfrm>
        </p:grpSpPr>
        <p:sp>
          <p:nvSpPr>
            <p:cNvPr id="12" name="Freeform: Shape 203">
              <a:extLst>
                <a:ext uri="{FF2B5EF4-FFF2-40B4-BE49-F238E27FC236}">
                  <a16:creationId xmlns:a16="http://schemas.microsoft.com/office/drawing/2014/main" id="{50A03BD1-FD7A-7CFC-8335-3E642E03582C}"/>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5" name="Freeform: Shape 204">
              <a:extLst>
                <a:ext uri="{FF2B5EF4-FFF2-40B4-BE49-F238E27FC236}">
                  <a16:creationId xmlns:a16="http://schemas.microsoft.com/office/drawing/2014/main" id="{4DDACA7D-B643-A595-A877-A7231A6DEB04}"/>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1" name="Freeform: Shape 205">
              <a:extLst>
                <a:ext uri="{FF2B5EF4-FFF2-40B4-BE49-F238E27FC236}">
                  <a16:creationId xmlns:a16="http://schemas.microsoft.com/office/drawing/2014/main" id="{E23A734E-52E1-3006-8BF0-E063EB20BDC8}"/>
                </a:ext>
              </a:extLst>
            </p:cNvPr>
            <p:cNvSpPr/>
            <p:nvPr/>
          </p:nvSpPr>
          <p:spPr>
            <a:xfrm>
              <a:off x="8544791" y="2061601"/>
              <a:ext cx="2445519"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1">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500" b="1" dirty="0">
                  <a:solidFill>
                    <a:schemeClr val="bg1"/>
                  </a:solidFill>
                </a:rPr>
                <a:t>7</a:t>
              </a:r>
            </a:p>
          </p:txBody>
        </p:sp>
        <p:sp>
          <p:nvSpPr>
            <p:cNvPr id="92" name="Freeform: Shape 206">
              <a:extLst>
                <a:ext uri="{FF2B5EF4-FFF2-40B4-BE49-F238E27FC236}">
                  <a16:creationId xmlns:a16="http://schemas.microsoft.com/office/drawing/2014/main" id="{FF213DB6-9855-E5C3-1C08-30C505486C9D}"/>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solidFill>
                <a:schemeClr val="accent1"/>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32865062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Cover and End Slide Master">
  <a:themeElements>
    <a:clrScheme name="ALLPPT - COLOR 001">
      <a:dk1>
        <a:sysClr val="windowText" lastClr="000000"/>
      </a:dk1>
      <a:lt1>
        <a:sysClr val="window" lastClr="FFFFFF"/>
      </a:lt1>
      <a:dk2>
        <a:srgbClr val="44546A"/>
      </a:dk2>
      <a:lt2>
        <a:srgbClr val="E7E6E6"/>
      </a:lt2>
      <a:accent1>
        <a:srgbClr val="1FFBFD"/>
      </a:accent1>
      <a:accent2>
        <a:srgbClr val="0AA6ED"/>
      </a:accent2>
      <a:accent3>
        <a:srgbClr val="0085F2"/>
      </a:accent3>
      <a:accent4>
        <a:srgbClr val="125AC4"/>
      </a:accent4>
      <a:accent5>
        <a:srgbClr val="00307E"/>
      </a:accent5>
      <a:accent6>
        <a:srgbClr val="00001F"/>
      </a:accent6>
      <a:hlink>
        <a:srgbClr val="FFFFFF"/>
      </a:hlink>
      <a:folHlink>
        <a:srgbClr val="26262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 - COLOR 001">
      <a:dk1>
        <a:sysClr val="windowText" lastClr="000000"/>
      </a:dk1>
      <a:lt1>
        <a:sysClr val="window" lastClr="FFFFFF"/>
      </a:lt1>
      <a:dk2>
        <a:srgbClr val="44546A"/>
      </a:dk2>
      <a:lt2>
        <a:srgbClr val="E7E6E6"/>
      </a:lt2>
      <a:accent1>
        <a:srgbClr val="1FFBFD"/>
      </a:accent1>
      <a:accent2>
        <a:srgbClr val="0AA6ED"/>
      </a:accent2>
      <a:accent3>
        <a:srgbClr val="0085F2"/>
      </a:accent3>
      <a:accent4>
        <a:srgbClr val="125AC4"/>
      </a:accent4>
      <a:accent5>
        <a:srgbClr val="00307E"/>
      </a:accent5>
      <a:accent6>
        <a:srgbClr val="00001F"/>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 - COLOR 001">
      <a:dk1>
        <a:sysClr val="windowText" lastClr="000000"/>
      </a:dk1>
      <a:lt1>
        <a:sysClr val="window" lastClr="FFFFFF"/>
      </a:lt1>
      <a:dk2>
        <a:srgbClr val="44546A"/>
      </a:dk2>
      <a:lt2>
        <a:srgbClr val="E7E6E6"/>
      </a:lt2>
      <a:accent1>
        <a:srgbClr val="1FFBFD"/>
      </a:accent1>
      <a:accent2>
        <a:srgbClr val="0AA6ED"/>
      </a:accent2>
      <a:accent3>
        <a:srgbClr val="0085F2"/>
      </a:accent3>
      <a:accent4>
        <a:srgbClr val="125AC4"/>
      </a:accent4>
      <a:accent5>
        <a:srgbClr val="00307E"/>
      </a:accent5>
      <a:accent6>
        <a:srgbClr val="00001F"/>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7752</TotalTime>
  <Words>5112</Words>
  <Application>Microsoft Office PowerPoint</Application>
  <PresentationFormat>Widescreen</PresentationFormat>
  <Paragraphs>1263</Paragraphs>
  <Slides>31</Slides>
  <Notes>0</Notes>
  <HiddenSlides>0</HiddenSlides>
  <MMClips>0</MMClips>
  <ScaleCrop>false</ScaleCrop>
  <HeadingPairs>
    <vt:vector size="6" baseType="variant">
      <vt:variant>
        <vt:lpstr>Caratteri utilizzati</vt:lpstr>
      </vt:variant>
      <vt:variant>
        <vt:i4>8</vt:i4>
      </vt:variant>
      <vt:variant>
        <vt:lpstr>Tema</vt:lpstr>
      </vt:variant>
      <vt:variant>
        <vt:i4>3</vt:i4>
      </vt:variant>
      <vt:variant>
        <vt:lpstr>Titoli diapositive</vt:lpstr>
      </vt:variant>
      <vt:variant>
        <vt:i4>31</vt:i4>
      </vt:variant>
    </vt:vector>
  </HeadingPairs>
  <TitlesOfParts>
    <vt:vector size="42" baseType="lpstr">
      <vt:lpstr>Arial</vt:lpstr>
      <vt:lpstr>Calibri</vt:lpstr>
      <vt:lpstr>Calibri Light</vt:lpstr>
      <vt:lpstr>Cambria Math</vt:lpstr>
      <vt:lpstr>OpenSans-Bold</vt:lpstr>
      <vt:lpstr>OpenSans-Regular</vt:lpstr>
      <vt:lpstr>Verdana</vt:lpstr>
      <vt:lpstr>Wingdings</vt:lpstr>
      <vt:lpstr>Cover and End Slide Master</vt:lpstr>
      <vt:lpstr>Contents Slide Master</vt:lpstr>
      <vt:lpstr>Section Break Slide Master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leonardo santoro</cp:lastModifiedBy>
  <cp:revision>172</cp:revision>
  <dcterms:created xsi:type="dcterms:W3CDTF">2020-01-20T05:08:25Z</dcterms:created>
  <dcterms:modified xsi:type="dcterms:W3CDTF">2023-10-11T10:12:06Z</dcterms:modified>
</cp:coreProperties>
</file>