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316" r:id="rId4"/>
    <p:sldId id="317" r:id="rId5"/>
    <p:sldId id="318" r:id="rId6"/>
    <p:sldId id="258" r:id="rId7"/>
    <p:sldId id="259" r:id="rId8"/>
    <p:sldId id="260" r:id="rId9"/>
    <p:sldId id="289" r:id="rId10"/>
    <p:sldId id="261" r:id="rId11"/>
    <p:sldId id="290" r:id="rId12"/>
    <p:sldId id="262" r:id="rId13"/>
    <p:sldId id="291" r:id="rId14"/>
    <p:sldId id="263" r:id="rId15"/>
    <p:sldId id="292" r:id="rId16"/>
    <p:sldId id="293" r:id="rId17"/>
    <p:sldId id="294" r:id="rId18"/>
    <p:sldId id="310" r:id="rId19"/>
    <p:sldId id="265" r:id="rId20"/>
    <p:sldId id="281" r:id="rId21"/>
    <p:sldId id="282" r:id="rId22"/>
    <p:sldId id="324" r:id="rId23"/>
    <p:sldId id="327" r:id="rId24"/>
    <p:sldId id="328" r:id="rId25"/>
    <p:sldId id="329" r:id="rId26"/>
    <p:sldId id="309" r:id="rId27"/>
    <p:sldId id="314" r:id="rId28"/>
    <p:sldId id="296" r:id="rId29"/>
    <p:sldId id="315" r:id="rId30"/>
    <p:sldId id="312" r:id="rId31"/>
    <p:sldId id="307" r:id="rId32"/>
    <p:sldId id="308" r:id="rId33"/>
    <p:sldId id="270" r:id="rId34"/>
    <p:sldId id="298" r:id="rId35"/>
    <p:sldId id="271" r:id="rId36"/>
    <p:sldId id="272" r:id="rId37"/>
    <p:sldId id="301" r:id="rId38"/>
    <p:sldId id="304" r:id="rId39"/>
    <p:sldId id="305" r:id="rId40"/>
    <p:sldId id="313" r:id="rId41"/>
    <p:sldId id="273" r:id="rId42"/>
    <p:sldId id="274" r:id="rId43"/>
    <p:sldId id="275" r:id="rId44"/>
    <p:sldId id="276" r:id="rId45"/>
    <p:sldId id="277" r:id="rId46"/>
    <p:sldId id="278" r:id="rId47"/>
    <p:sldId id="286" r:id="rId48"/>
    <p:sldId id="287" r:id="rId49"/>
    <p:sldId id="288" r:id="rId50"/>
    <p:sldId id="280" r:id="rId51"/>
  </p:sldIdLst>
  <p:sldSz cx="18288000" cy="10287000"/>
  <p:notesSz cx="6858000" cy="9144000"/>
  <p:embeddedFontLs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Cambria Math" panose="02040503050406030204" pitchFamily="18" charset="0"/>
      <p:regular r:id="rId56"/>
    </p:embeddedFont>
    <p:embeddedFont>
      <p:font typeface="Consolas" panose="020B0609020204030204" pitchFamily="49" charset="0"/>
      <p:regular r:id="rId57"/>
      <p:bold r:id="rId58"/>
      <p:italic r:id="rId59"/>
      <p:boldItalic r:id="rId60"/>
    </p:embeddedFont>
    <p:embeddedFont>
      <p:font typeface="Fira Sans Light Bold" panose="020B0604020202020204" charset="0"/>
      <p:regular r:id="rId61"/>
    </p:embeddedFont>
    <p:embeddedFont>
      <p:font typeface="Fira Sans Light Italics" panose="020B0604020202020204" charset="0"/>
      <p:regular r:id="rId62"/>
    </p:embeddedFont>
    <p:embeddedFont>
      <p:font typeface="Lato" panose="020F0502020204030203" pitchFamily="34" charset="0"/>
      <p:regular r:id="rId63"/>
      <p:bold r:id="rId64"/>
      <p:italic r:id="rId65"/>
      <p:boldItalic r:id="rId66"/>
    </p:embeddedFont>
    <p:embeddedFont>
      <p:font typeface="Montserrat" panose="00000500000000000000" pitchFamily="2" charset="0"/>
      <p:regular r:id="rId67"/>
      <p:bold r:id="rId68"/>
      <p:italic r:id="rId69"/>
      <p:boldItalic r:id="rId70"/>
    </p:embeddedFont>
    <p:embeddedFont>
      <p:font typeface="Montserrat Bold" panose="00000800000000000000" charset="0"/>
      <p:regular r:id="rId71"/>
    </p:embeddedFont>
    <p:embeddedFont>
      <p:font typeface="Montserrat Bold Italics" panose="020B0604020202020204" charset="0"/>
      <p:regular r:id="rId72"/>
    </p:embeddedFont>
    <p:embeddedFont>
      <p:font typeface="Open Sans" panose="020B0606030504020204" pitchFamily="34" charset="0"/>
      <p:regular r:id="rId73"/>
      <p:bold r:id="rId74"/>
      <p:italic r:id="rId75"/>
      <p:boldItalic r:id="rId76"/>
    </p:embeddedFont>
    <p:embeddedFont>
      <p:font typeface="Open Sans Bold" panose="020B0806030504020204" charset="0"/>
      <p:regular r:id="rId77"/>
    </p:embeddedFont>
    <p:embeddedFont>
      <p:font typeface="Open Sans Extra Bold" panose="020B0604020202020204" charset="0"/>
      <p:regular r:id="rId7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zione predefinita" id="{9E19C395-51C6-44AB-97AE-6D457A908E26}">
          <p14:sldIdLst>
            <p14:sldId id="256"/>
            <p14:sldId id="257"/>
            <p14:sldId id="316"/>
            <p14:sldId id="317"/>
            <p14:sldId id="318"/>
            <p14:sldId id="258"/>
            <p14:sldId id="259"/>
            <p14:sldId id="260"/>
            <p14:sldId id="289"/>
            <p14:sldId id="261"/>
            <p14:sldId id="290"/>
            <p14:sldId id="262"/>
            <p14:sldId id="291"/>
            <p14:sldId id="263"/>
            <p14:sldId id="292"/>
            <p14:sldId id="293"/>
            <p14:sldId id="294"/>
            <p14:sldId id="310"/>
            <p14:sldId id="265"/>
            <p14:sldId id="281"/>
            <p14:sldId id="282"/>
            <p14:sldId id="324"/>
            <p14:sldId id="327"/>
            <p14:sldId id="328"/>
            <p14:sldId id="329"/>
            <p14:sldId id="309"/>
            <p14:sldId id="314"/>
            <p14:sldId id="296"/>
            <p14:sldId id="315"/>
            <p14:sldId id="312"/>
            <p14:sldId id="307"/>
            <p14:sldId id="308"/>
            <p14:sldId id="270"/>
            <p14:sldId id="298"/>
            <p14:sldId id="271"/>
            <p14:sldId id="272"/>
            <p14:sldId id="301"/>
          </p14:sldIdLst>
        </p14:section>
        <p14:section name="Sezione senza titolo" id="{FAB25A75-3CAF-4049-86F4-2C64C14CFDB5}">
          <p14:sldIdLst>
            <p14:sldId id="304"/>
            <p14:sldId id="305"/>
            <p14:sldId id="313"/>
            <p14:sldId id="273"/>
            <p14:sldId id="274"/>
            <p14:sldId id="275"/>
            <p14:sldId id="276"/>
            <p14:sldId id="277"/>
            <p14:sldId id="278"/>
            <p14:sldId id="286"/>
            <p14:sldId id="287"/>
            <p14:sldId id="288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6600"/>
    <a:srgbClr val="00FF00"/>
    <a:srgbClr val="00B050"/>
    <a:srgbClr val="FF9900"/>
    <a:srgbClr val="98A5C5"/>
    <a:srgbClr val="287878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2" autoAdjust="0"/>
  </p:normalViewPr>
  <p:slideViewPr>
    <p:cSldViewPr>
      <p:cViewPr varScale="1">
        <p:scale>
          <a:sx n="55" d="100"/>
          <a:sy n="55" d="100"/>
        </p:scale>
        <p:origin x="68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74" Type="http://schemas.openxmlformats.org/officeDocument/2006/relationships/font" Target="fonts/font23.fntdata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0.fntdata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1.fntdata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font" Target="fonts/font22.fntdata"/><Relationship Id="rId78" Type="http://schemas.openxmlformats.org/officeDocument/2006/relationships/font" Target="fonts/font27.fntdata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6" Type="http://schemas.openxmlformats.org/officeDocument/2006/relationships/font" Target="fonts/font25.fntdata"/><Relationship Id="rId7" Type="http://schemas.openxmlformats.org/officeDocument/2006/relationships/slide" Target="slides/slide6.xml"/><Relationship Id="rId71" Type="http://schemas.openxmlformats.org/officeDocument/2006/relationships/font" Target="fonts/font2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7.svg"/><Relationship Id="rId9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openxmlformats.org/officeDocument/2006/relationships/image" Target="../media/image47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9.svg"/><Relationship Id="rId7" Type="http://schemas.openxmlformats.org/officeDocument/2006/relationships/image" Target="../media/image47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9" Type="http://schemas.openxmlformats.org/officeDocument/2006/relationships/image" Target="../media/image43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9.svg"/><Relationship Id="rId7" Type="http://schemas.openxmlformats.org/officeDocument/2006/relationships/image" Target="../media/image47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9" Type="http://schemas.openxmlformats.org/officeDocument/2006/relationships/image" Target="../media/image43.sv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svg"/><Relationship Id="rId7" Type="http://schemas.openxmlformats.org/officeDocument/2006/relationships/image" Target="../media/image10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5.png"/><Relationship Id="rId9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0826" y="7143814"/>
            <a:ext cx="9084174" cy="2657892"/>
            <a:chOff x="0" y="0"/>
            <a:chExt cx="2464276" cy="70002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64276" cy="700021"/>
            </a:xfrm>
            <a:custGeom>
              <a:avLst/>
              <a:gdLst/>
              <a:ahLst/>
              <a:cxnLst/>
              <a:rect l="l" t="t" r="r" b="b"/>
              <a:pathLst>
                <a:path w="2464276" h="700021">
                  <a:moveTo>
                    <a:pt x="42199" y="0"/>
                  </a:moveTo>
                  <a:lnTo>
                    <a:pt x="2422077" y="0"/>
                  </a:lnTo>
                  <a:cubicBezTo>
                    <a:pt x="2445383" y="0"/>
                    <a:pt x="2464276" y="18893"/>
                    <a:pt x="2464276" y="42199"/>
                  </a:cubicBezTo>
                  <a:lnTo>
                    <a:pt x="2464276" y="657822"/>
                  </a:lnTo>
                  <a:cubicBezTo>
                    <a:pt x="2464276" y="681128"/>
                    <a:pt x="2445383" y="700021"/>
                    <a:pt x="2422077" y="700021"/>
                  </a:cubicBezTo>
                  <a:lnTo>
                    <a:pt x="42199" y="700021"/>
                  </a:lnTo>
                  <a:cubicBezTo>
                    <a:pt x="18893" y="700021"/>
                    <a:pt x="0" y="681128"/>
                    <a:pt x="0" y="657822"/>
                  </a:cubicBezTo>
                  <a:lnTo>
                    <a:pt x="0" y="42199"/>
                  </a:lnTo>
                  <a:cubicBezTo>
                    <a:pt x="0" y="18893"/>
                    <a:pt x="18893" y="0"/>
                    <a:pt x="4219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</a:pPr>
              <a:endParaRPr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1607124" y="7856482"/>
            <a:ext cx="4445447" cy="3145154"/>
          </a:xfrm>
          <a:custGeom>
            <a:avLst/>
            <a:gdLst/>
            <a:ahLst/>
            <a:cxnLst/>
            <a:rect l="l" t="t" r="r" b="b"/>
            <a:pathLst>
              <a:path w="4445447" h="3145154">
                <a:moveTo>
                  <a:pt x="0" y="0"/>
                </a:moveTo>
                <a:lnTo>
                  <a:pt x="4445447" y="0"/>
                </a:lnTo>
                <a:lnTo>
                  <a:pt x="4445447" y="3145153"/>
                </a:lnTo>
                <a:lnTo>
                  <a:pt x="0" y="314515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Freeform 6"/>
          <p:cNvSpPr/>
          <p:nvPr/>
        </p:nvSpPr>
        <p:spPr>
          <a:xfrm>
            <a:off x="14716657" y="8283129"/>
            <a:ext cx="2671828" cy="2003871"/>
          </a:xfrm>
          <a:custGeom>
            <a:avLst/>
            <a:gdLst/>
            <a:ahLst/>
            <a:cxnLst/>
            <a:rect l="l" t="t" r="r" b="b"/>
            <a:pathLst>
              <a:path w="2671828" h="2003871">
                <a:moveTo>
                  <a:pt x="0" y="0"/>
                </a:moveTo>
                <a:lnTo>
                  <a:pt x="2671828" y="0"/>
                </a:lnTo>
                <a:lnTo>
                  <a:pt x="2671828" y="2003871"/>
                </a:lnTo>
                <a:lnTo>
                  <a:pt x="0" y="200387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5562192" y="7272700"/>
            <a:ext cx="4788958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000000"/>
                </a:solidFill>
                <a:latin typeface="Montserrat Bold"/>
              </a:rPr>
              <a:t>Candidate</a:t>
            </a:r>
          </a:p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Montserrat"/>
              </a:rPr>
              <a:t>Flavio Patti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12662" y="7272700"/>
            <a:ext cx="5286795" cy="27805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Montserrat Bold"/>
              </a:rPr>
              <a:t>Supervisors </a:t>
            </a:r>
          </a:p>
          <a:p>
            <a:pPr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Montserrat"/>
              </a:rPr>
              <a:t>Prof. Daniele </a:t>
            </a:r>
            <a:r>
              <a:rPr lang="en-US" sz="3000" dirty="0" err="1">
                <a:solidFill>
                  <a:srgbClr val="000000"/>
                </a:solidFill>
                <a:latin typeface="Montserrat"/>
              </a:rPr>
              <a:t>Jahier</a:t>
            </a:r>
            <a:r>
              <a:rPr lang="en-US" sz="30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Montserrat"/>
              </a:rPr>
              <a:t>Pagliari</a:t>
            </a:r>
            <a:r>
              <a:rPr lang="en-US" sz="3000" dirty="0">
                <a:solidFill>
                  <a:srgbClr val="000000"/>
                </a:solidFill>
                <a:latin typeface="Montserrat"/>
              </a:rPr>
              <a:t>                                                                                  </a:t>
            </a:r>
          </a:p>
          <a:p>
            <a:pPr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Montserrat"/>
              </a:rPr>
              <a:t>Dr. Alessio </a:t>
            </a:r>
            <a:r>
              <a:rPr lang="en-US" sz="3000" dirty="0" err="1">
                <a:solidFill>
                  <a:srgbClr val="000000"/>
                </a:solidFill>
                <a:latin typeface="Montserrat"/>
              </a:rPr>
              <a:t>Burrello</a:t>
            </a:r>
            <a:r>
              <a:rPr lang="en-US" sz="3000" dirty="0">
                <a:solidFill>
                  <a:srgbClr val="000000"/>
                </a:solidFill>
                <a:latin typeface="Montserrat"/>
              </a:rPr>
              <a:t>                </a:t>
            </a:r>
          </a:p>
          <a:p>
            <a:pPr>
              <a:lnSpc>
                <a:spcPts val="4200"/>
              </a:lnSpc>
            </a:pPr>
            <a:r>
              <a:rPr lang="en-US" sz="3000" dirty="0">
                <a:solidFill>
                  <a:srgbClr val="000000"/>
                </a:solidFill>
                <a:latin typeface="Montserrat"/>
              </a:rPr>
              <a:t>Dr. </a:t>
            </a:r>
            <a:r>
              <a:rPr lang="en-US" sz="3000" dirty="0" err="1">
                <a:solidFill>
                  <a:srgbClr val="000000"/>
                </a:solidFill>
                <a:latin typeface="Montserrat"/>
              </a:rPr>
              <a:t>Kasnesis</a:t>
            </a:r>
            <a:r>
              <a:rPr lang="en-US" sz="3000" dirty="0">
                <a:solidFill>
                  <a:srgbClr val="000000"/>
                </a:solidFill>
                <a:latin typeface="Montserrat"/>
              </a:rPr>
              <a:t> Panagiotis</a:t>
            </a:r>
          </a:p>
          <a:p>
            <a:pPr>
              <a:lnSpc>
                <a:spcPts val="3931"/>
              </a:lnSpc>
            </a:pPr>
            <a:endParaRPr lang="en-US" sz="3000" dirty="0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0" y="3816555"/>
            <a:ext cx="18288000" cy="2009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25"/>
              </a:lnSpc>
            </a:pPr>
            <a:r>
              <a:rPr lang="en-US" sz="7500" dirty="0">
                <a:solidFill>
                  <a:srgbClr val="000000"/>
                </a:solidFill>
                <a:latin typeface="Montserrat"/>
              </a:rPr>
              <a:t>Exploring Self-supervised Learning for PPG-Based Heart-Rate Estimation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48980" y="292476"/>
            <a:ext cx="12752039" cy="24109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552"/>
              </a:lnSpc>
              <a:spcBef>
                <a:spcPct val="0"/>
              </a:spcBef>
            </a:pPr>
            <a:r>
              <a:rPr lang="en-US" sz="6500" dirty="0">
                <a:solidFill>
                  <a:srgbClr val="FF9405"/>
                </a:solidFill>
                <a:latin typeface="Fira Sans Light Bold"/>
              </a:rPr>
              <a:t>POLITECNICO DI TORINO</a:t>
            </a:r>
          </a:p>
          <a:p>
            <a:pPr algn="ctr">
              <a:lnSpc>
                <a:spcPts val="6032"/>
              </a:lnSpc>
              <a:spcBef>
                <a:spcPct val="0"/>
              </a:spcBef>
            </a:pPr>
            <a:r>
              <a:rPr lang="en-US" sz="4500" dirty="0">
                <a:solidFill>
                  <a:srgbClr val="000000"/>
                </a:solidFill>
                <a:latin typeface="Fira Sans Light Italics"/>
              </a:rPr>
              <a:t>Master Degree Course in </a:t>
            </a:r>
            <a:r>
              <a:rPr lang="en-US" sz="4500" dirty="0" err="1">
                <a:solidFill>
                  <a:srgbClr val="000000"/>
                </a:solidFill>
                <a:latin typeface="Fira Sans Light Italics"/>
              </a:rPr>
              <a:t>Ingegneria</a:t>
            </a:r>
            <a:r>
              <a:rPr lang="en-US" sz="4500" dirty="0">
                <a:solidFill>
                  <a:srgbClr val="000000"/>
                </a:solidFill>
                <a:latin typeface="Fira Sans Light Italics"/>
              </a:rPr>
              <a:t> Informatica</a:t>
            </a:r>
          </a:p>
          <a:p>
            <a:pPr algn="ctr">
              <a:lnSpc>
                <a:spcPts val="4212"/>
              </a:lnSpc>
              <a:spcBef>
                <a:spcPct val="0"/>
              </a:spcBef>
            </a:pPr>
            <a:r>
              <a:rPr lang="en-US" sz="3500" dirty="0">
                <a:solidFill>
                  <a:srgbClr val="000000"/>
                </a:solidFill>
                <a:latin typeface="Fira Sans Light Italics"/>
              </a:rPr>
              <a:t>Master Degree Thesis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23807" y="4418867"/>
            <a:ext cx="10149325" cy="5647951"/>
          </a:xfrm>
          <a:custGeom>
            <a:avLst/>
            <a:gdLst/>
            <a:ahLst/>
            <a:cxnLst/>
            <a:rect l="l" t="t" r="r" b="b"/>
            <a:pathLst>
              <a:path w="10149325" h="5647951">
                <a:moveTo>
                  <a:pt x="0" y="0"/>
                </a:moveTo>
                <a:lnTo>
                  <a:pt x="10149325" y="0"/>
                </a:lnTo>
                <a:lnTo>
                  <a:pt x="10149325" y="5647951"/>
                </a:lnTo>
                <a:lnTo>
                  <a:pt x="0" y="56479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5" name="TextBox 5"/>
          <p:cNvSpPr txBox="1"/>
          <p:nvPr/>
        </p:nvSpPr>
        <p:spPr>
          <a:xfrm>
            <a:off x="1028700" y="1104900"/>
            <a:ext cx="15635962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PPG-Based Heart-Rate Monitoring (2)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41555" y="2454093"/>
            <a:ext cx="17375767" cy="569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Real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dirty="0">
                <a:solidFill>
                  <a:srgbClr val="000000"/>
                </a:solidFill>
                <a:latin typeface="Montserrat Bold"/>
              </a:rPr>
              <a:t>PPG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dirty="0">
                <a:solidFill>
                  <a:srgbClr val="000000"/>
                </a:solidFill>
                <a:latin typeface="Montserrat Bold"/>
              </a:rPr>
              <a:t>waveform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with Motion Artifacts (MAs): very difficult to identify peaks.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6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23807" y="4418867"/>
            <a:ext cx="10149325" cy="5647951"/>
          </a:xfrm>
          <a:custGeom>
            <a:avLst/>
            <a:gdLst/>
            <a:ahLst/>
            <a:cxnLst/>
            <a:rect l="l" t="t" r="r" b="b"/>
            <a:pathLst>
              <a:path w="10149325" h="5647951">
                <a:moveTo>
                  <a:pt x="0" y="0"/>
                </a:moveTo>
                <a:lnTo>
                  <a:pt x="10149325" y="0"/>
                </a:lnTo>
                <a:lnTo>
                  <a:pt x="10149325" y="5647951"/>
                </a:lnTo>
                <a:lnTo>
                  <a:pt x="0" y="56479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3" name="Freeform 3"/>
          <p:cNvSpPr/>
          <p:nvPr/>
        </p:nvSpPr>
        <p:spPr>
          <a:xfrm>
            <a:off x="6017496" y="4692633"/>
            <a:ext cx="1378292" cy="1378292"/>
          </a:xfrm>
          <a:custGeom>
            <a:avLst/>
            <a:gdLst/>
            <a:ahLst/>
            <a:cxnLst/>
            <a:rect l="l" t="t" r="r" b="b"/>
            <a:pathLst>
              <a:path w="1378292" h="1378292">
                <a:moveTo>
                  <a:pt x="0" y="0"/>
                </a:moveTo>
                <a:lnTo>
                  <a:pt x="1378293" y="0"/>
                </a:lnTo>
                <a:lnTo>
                  <a:pt x="1378293" y="1378292"/>
                </a:lnTo>
                <a:lnTo>
                  <a:pt x="0" y="13782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 rot="-1419257">
            <a:off x="7078054" y="4222840"/>
            <a:ext cx="2358225" cy="392055"/>
          </a:xfrm>
          <a:custGeom>
            <a:avLst/>
            <a:gdLst/>
            <a:ahLst/>
            <a:cxnLst/>
            <a:rect l="l" t="t" r="r" b="b"/>
            <a:pathLst>
              <a:path w="2358225" h="392055">
                <a:moveTo>
                  <a:pt x="0" y="0"/>
                </a:moveTo>
                <a:lnTo>
                  <a:pt x="2358225" y="0"/>
                </a:lnTo>
                <a:lnTo>
                  <a:pt x="2358225" y="392055"/>
                </a:lnTo>
                <a:lnTo>
                  <a:pt x="0" y="3920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1028700" y="1104900"/>
            <a:ext cx="15635962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PPG-Based Heart-Rate Monitoring (2)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41555" y="2454093"/>
            <a:ext cx="17375767" cy="569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Real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dirty="0">
                <a:solidFill>
                  <a:srgbClr val="000000"/>
                </a:solidFill>
                <a:latin typeface="Montserrat Bold"/>
              </a:rPr>
              <a:t>PPG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dirty="0">
                <a:solidFill>
                  <a:srgbClr val="000000"/>
                </a:solidFill>
                <a:latin typeface="Montserrat Bold"/>
              </a:rPr>
              <a:t>waveform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with Motion Artifacts (MAs): very difficult to identify peaks.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6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9086559" y="3699554"/>
            <a:ext cx="668250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100" dirty="0">
                <a:solidFill>
                  <a:srgbClr val="FF0505"/>
                </a:solidFill>
                <a:latin typeface="Montserrat" panose="00000500000000000000" pitchFamily="2" charset="0"/>
              </a:rPr>
              <a:t>Fluctuations in the amplitude</a:t>
            </a:r>
          </a:p>
        </p:txBody>
      </p:sp>
      <p:sp>
        <p:nvSpPr>
          <p:cNvPr id="9" name="Freeform 9"/>
          <p:cNvSpPr/>
          <p:nvPr/>
        </p:nvSpPr>
        <p:spPr>
          <a:xfrm rot="-5400000">
            <a:off x="2753888" y="6393396"/>
            <a:ext cx="3588634" cy="2238410"/>
          </a:xfrm>
          <a:custGeom>
            <a:avLst/>
            <a:gdLst/>
            <a:ahLst/>
            <a:cxnLst/>
            <a:rect l="l" t="t" r="r" b="b"/>
            <a:pathLst>
              <a:path w="3588634" h="2238410">
                <a:moveTo>
                  <a:pt x="0" y="0"/>
                </a:moveTo>
                <a:lnTo>
                  <a:pt x="3588633" y="0"/>
                </a:lnTo>
                <a:lnTo>
                  <a:pt x="3588633" y="2238410"/>
                </a:lnTo>
                <a:lnTo>
                  <a:pt x="0" y="223841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0" name="Freeform 10"/>
          <p:cNvSpPr/>
          <p:nvPr/>
        </p:nvSpPr>
        <p:spPr>
          <a:xfrm rot="-6943355">
            <a:off x="2085506" y="5519390"/>
            <a:ext cx="2161282" cy="258866"/>
          </a:xfrm>
          <a:custGeom>
            <a:avLst/>
            <a:gdLst/>
            <a:ahLst/>
            <a:cxnLst/>
            <a:rect l="l" t="t" r="r" b="b"/>
            <a:pathLst>
              <a:path w="2383595" h="396273">
                <a:moveTo>
                  <a:pt x="0" y="0"/>
                </a:moveTo>
                <a:lnTo>
                  <a:pt x="2383595" y="0"/>
                </a:lnTo>
                <a:lnTo>
                  <a:pt x="2383595" y="396273"/>
                </a:lnTo>
                <a:lnTo>
                  <a:pt x="0" y="3962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1" name="TextBox 11"/>
          <p:cNvSpPr txBox="1"/>
          <p:nvPr/>
        </p:nvSpPr>
        <p:spPr>
          <a:xfrm>
            <a:off x="-578084" y="4059211"/>
            <a:ext cx="668250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100" dirty="0">
                <a:solidFill>
                  <a:srgbClr val="FF0505"/>
                </a:solidFill>
                <a:latin typeface="Montserrat" panose="00000500000000000000" pitchFamily="2" charset="0"/>
              </a:rPr>
              <a:t>Fluctuations in the shape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698839" y="5302808"/>
            <a:ext cx="5164286" cy="4161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Cause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of MAs: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walking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talking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muscle contractions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...</a:t>
            </a:r>
          </a:p>
          <a:p>
            <a:pPr algn="ctr">
              <a:lnSpc>
                <a:spcPts val="8119"/>
              </a:lnSpc>
            </a:pPr>
            <a:endParaRPr lang="en-US" sz="3500" dirty="0">
              <a:solidFill>
                <a:srgbClr val="000000"/>
              </a:solidFill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772406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3448392"/>
            <a:ext cx="10931080" cy="6979172"/>
          </a:xfrm>
          <a:custGeom>
            <a:avLst/>
            <a:gdLst/>
            <a:ahLst/>
            <a:cxnLst/>
            <a:rect l="l" t="t" r="r" b="b"/>
            <a:pathLst>
              <a:path w="10931080" h="6979172">
                <a:moveTo>
                  <a:pt x="0" y="0"/>
                </a:moveTo>
                <a:lnTo>
                  <a:pt x="10931080" y="0"/>
                </a:lnTo>
                <a:lnTo>
                  <a:pt x="10931080" y="6979172"/>
                </a:lnTo>
                <a:lnTo>
                  <a:pt x="0" y="69791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260656" y="2295156"/>
            <a:ext cx="9290220" cy="1149336"/>
            <a:chOff x="0" y="0"/>
            <a:chExt cx="2446807" cy="3027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46807" cy="302706"/>
            </a:xfrm>
            <a:custGeom>
              <a:avLst/>
              <a:gdLst/>
              <a:ahLst/>
              <a:cxnLst/>
              <a:rect l="l" t="t" r="r" b="b"/>
              <a:pathLst>
                <a:path w="2446807" h="302706">
                  <a:moveTo>
                    <a:pt x="77501" y="0"/>
                  </a:moveTo>
                  <a:lnTo>
                    <a:pt x="2369306" y="0"/>
                  </a:lnTo>
                  <a:cubicBezTo>
                    <a:pt x="2389861" y="0"/>
                    <a:pt x="2409573" y="8165"/>
                    <a:pt x="2424108" y="22699"/>
                  </a:cubicBezTo>
                  <a:cubicBezTo>
                    <a:pt x="2438642" y="37234"/>
                    <a:pt x="2446807" y="56946"/>
                    <a:pt x="2446807" y="77501"/>
                  </a:cubicBezTo>
                  <a:lnTo>
                    <a:pt x="2446807" y="225205"/>
                  </a:lnTo>
                  <a:cubicBezTo>
                    <a:pt x="2446807" y="245760"/>
                    <a:pt x="2438642" y="265472"/>
                    <a:pt x="2424108" y="280006"/>
                  </a:cubicBezTo>
                  <a:cubicBezTo>
                    <a:pt x="2409573" y="294541"/>
                    <a:pt x="2389861" y="302706"/>
                    <a:pt x="2369306" y="302706"/>
                  </a:cubicBezTo>
                  <a:lnTo>
                    <a:pt x="77501" y="302706"/>
                  </a:lnTo>
                  <a:cubicBezTo>
                    <a:pt x="56946" y="302706"/>
                    <a:pt x="37234" y="294541"/>
                    <a:pt x="22699" y="280006"/>
                  </a:cubicBezTo>
                  <a:cubicBezTo>
                    <a:pt x="8165" y="265472"/>
                    <a:pt x="0" y="245760"/>
                    <a:pt x="0" y="225205"/>
                  </a:cubicBezTo>
                  <a:lnTo>
                    <a:pt x="0" y="77501"/>
                  </a:lnTo>
                  <a:cubicBezTo>
                    <a:pt x="0" y="56946"/>
                    <a:pt x="8165" y="37234"/>
                    <a:pt x="22699" y="22699"/>
                  </a:cubicBezTo>
                  <a:cubicBezTo>
                    <a:pt x="37234" y="8165"/>
                    <a:pt x="56946" y="0"/>
                    <a:pt x="7750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-2240111" y="2566952"/>
            <a:ext cx="14277947" cy="539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12"/>
              </a:lnSpc>
              <a:spcBef>
                <a:spcPct val="0"/>
              </a:spcBef>
            </a:pPr>
            <a:r>
              <a:rPr lang="en-US" sz="3151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Couple PPG signal with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inertial sensor data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5800" y="1103342"/>
            <a:ext cx="9941362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How to track HR with MAs?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7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89305" y="4148604"/>
            <a:ext cx="4998695" cy="5578748"/>
          </a:xfrm>
          <a:custGeom>
            <a:avLst/>
            <a:gdLst/>
            <a:ahLst/>
            <a:cxnLst/>
            <a:rect l="l" t="t" r="r" b="b"/>
            <a:pathLst>
              <a:path w="4998695" h="5578748">
                <a:moveTo>
                  <a:pt x="0" y="0"/>
                </a:moveTo>
                <a:lnTo>
                  <a:pt x="4998695" y="0"/>
                </a:lnTo>
                <a:lnTo>
                  <a:pt x="4998695" y="5578748"/>
                </a:lnTo>
                <a:lnTo>
                  <a:pt x="0" y="55787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0" y="3448392"/>
            <a:ext cx="10931080" cy="6979172"/>
          </a:xfrm>
          <a:custGeom>
            <a:avLst/>
            <a:gdLst/>
            <a:ahLst/>
            <a:cxnLst/>
            <a:rect l="l" t="t" r="r" b="b"/>
            <a:pathLst>
              <a:path w="10931080" h="6979172">
                <a:moveTo>
                  <a:pt x="0" y="0"/>
                </a:moveTo>
                <a:lnTo>
                  <a:pt x="10931080" y="0"/>
                </a:lnTo>
                <a:lnTo>
                  <a:pt x="10931080" y="6979172"/>
                </a:lnTo>
                <a:lnTo>
                  <a:pt x="0" y="69791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260656" y="2295156"/>
            <a:ext cx="9290220" cy="1149336"/>
            <a:chOff x="0" y="0"/>
            <a:chExt cx="2446807" cy="302706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46807" cy="302706"/>
            </a:xfrm>
            <a:custGeom>
              <a:avLst/>
              <a:gdLst/>
              <a:ahLst/>
              <a:cxnLst/>
              <a:rect l="l" t="t" r="r" b="b"/>
              <a:pathLst>
                <a:path w="2446807" h="302706">
                  <a:moveTo>
                    <a:pt x="77501" y="0"/>
                  </a:moveTo>
                  <a:lnTo>
                    <a:pt x="2369306" y="0"/>
                  </a:lnTo>
                  <a:cubicBezTo>
                    <a:pt x="2389861" y="0"/>
                    <a:pt x="2409573" y="8165"/>
                    <a:pt x="2424108" y="22699"/>
                  </a:cubicBezTo>
                  <a:cubicBezTo>
                    <a:pt x="2438642" y="37234"/>
                    <a:pt x="2446807" y="56946"/>
                    <a:pt x="2446807" y="77501"/>
                  </a:cubicBezTo>
                  <a:lnTo>
                    <a:pt x="2446807" y="225205"/>
                  </a:lnTo>
                  <a:cubicBezTo>
                    <a:pt x="2446807" y="245760"/>
                    <a:pt x="2438642" y="265472"/>
                    <a:pt x="2424108" y="280006"/>
                  </a:cubicBezTo>
                  <a:cubicBezTo>
                    <a:pt x="2409573" y="294541"/>
                    <a:pt x="2389861" y="302706"/>
                    <a:pt x="2369306" y="302706"/>
                  </a:cubicBezTo>
                  <a:lnTo>
                    <a:pt x="77501" y="302706"/>
                  </a:lnTo>
                  <a:cubicBezTo>
                    <a:pt x="56946" y="302706"/>
                    <a:pt x="37234" y="294541"/>
                    <a:pt x="22699" y="280006"/>
                  </a:cubicBezTo>
                  <a:cubicBezTo>
                    <a:pt x="8165" y="265472"/>
                    <a:pt x="0" y="245760"/>
                    <a:pt x="0" y="225205"/>
                  </a:cubicBezTo>
                  <a:lnTo>
                    <a:pt x="0" y="77501"/>
                  </a:lnTo>
                  <a:cubicBezTo>
                    <a:pt x="0" y="56946"/>
                    <a:pt x="8165" y="37234"/>
                    <a:pt x="22699" y="22699"/>
                  </a:cubicBezTo>
                  <a:cubicBezTo>
                    <a:pt x="37234" y="8165"/>
                    <a:pt x="56946" y="0"/>
                    <a:pt x="7750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-2240111" y="2566952"/>
            <a:ext cx="14277947" cy="539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12"/>
              </a:lnSpc>
              <a:spcBef>
                <a:spcPct val="0"/>
              </a:spcBef>
            </a:pPr>
            <a:r>
              <a:rPr lang="en-US" sz="3151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Couple PPG signal with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inertial sensor data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2051643" y="2292122"/>
            <a:ext cx="5811482" cy="1149336"/>
            <a:chOff x="0" y="0"/>
            <a:chExt cx="1573657" cy="51235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73657" cy="512354"/>
            </a:xfrm>
            <a:custGeom>
              <a:avLst/>
              <a:gdLst/>
              <a:ahLst/>
              <a:cxnLst/>
              <a:rect l="l" t="t" r="r" b="b"/>
              <a:pathLst>
                <a:path w="1573657" h="512354">
                  <a:moveTo>
                    <a:pt x="120502" y="0"/>
                  </a:moveTo>
                  <a:lnTo>
                    <a:pt x="1453154" y="0"/>
                  </a:lnTo>
                  <a:cubicBezTo>
                    <a:pt x="1519706" y="0"/>
                    <a:pt x="1573657" y="53951"/>
                    <a:pt x="1573657" y="120502"/>
                  </a:cubicBezTo>
                  <a:lnTo>
                    <a:pt x="1573657" y="391852"/>
                  </a:lnTo>
                  <a:cubicBezTo>
                    <a:pt x="1573657" y="423811"/>
                    <a:pt x="1560961" y="454461"/>
                    <a:pt x="1538362" y="477060"/>
                  </a:cubicBezTo>
                  <a:cubicBezTo>
                    <a:pt x="1515764" y="499658"/>
                    <a:pt x="1485114" y="512354"/>
                    <a:pt x="1453154" y="512354"/>
                  </a:cubicBezTo>
                  <a:lnTo>
                    <a:pt x="120502" y="512354"/>
                  </a:lnTo>
                  <a:cubicBezTo>
                    <a:pt x="88543" y="512354"/>
                    <a:pt x="57893" y="499658"/>
                    <a:pt x="35294" y="477060"/>
                  </a:cubicBezTo>
                  <a:cubicBezTo>
                    <a:pt x="12696" y="454461"/>
                    <a:pt x="0" y="423811"/>
                    <a:pt x="0" y="391852"/>
                  </a:cubicBezTo>
                  <a:lnTo>
                    <a:pt x="0" y="120502"/>
                  </a:lnTo>
                  <a:cubicBezTo>
                    <a:pt x="0" y="88543"/>
                    <a:pt x="12696" y="57893"/>
                    <a:pt x="35294" y="35294"/>
                  </a:cubicBezTo>
                  <a:cubicBezTo>
                    <a:pt x="57893" y="12696"/>
                    <a:pt x="88543" y="0"/>
                    <a:pt x="12050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33906" y="122514"/>
              <a:ext cx="1515557" cy="219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 dirty="0">
                  <a:solidFill>
                    <a:srgbClr val="000000"/>
                  </a:solidFill>
                  <a:latin typeface="Montserrat"/>
                </a:rPr>
                <a:t>Neural Network regressor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10931080" y="6649515"/>
            <a:ext cx="2358225" cy="392055"/>
          </a:xfrm>
          <a:custGeom>
            <a:avLst/>
            <a:gdLst/>
            <a:ahLst/>
            <a:cxnLst/>
            <a:rect l="l" t="t" r="r" b="b"/>
            <a:pathLst>
              <a:path w="2358225" h="392055">
                <a:moveTo>
                  <a:pt x="0" y="0"/>
                </a:moveTo>
                <a:lnTo>
                  <a:pt x="2358225" y="0"/>
                </a:lnTo>
                <a:lnTo>
                  <a:pt x="2358225" y="392055"/>
                </a:lnTo>
                <a:lnTo>
                  <a:pt x="0" y="3920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2" name="TextBox 12"/>
          <p:cNvSpPr txBox="1"/>
          <p:nvPr/>
        </p:nvSpPr>
        <p:spPr>
          <a:xfrm>
            <a:off x="685800" y="1103342"/>
            <a:ext cx="9941362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How to track HR with MAs?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7</a:t>
            </a:r>
          </a:p>
        </p:txBody>
      </p:sp>
      <p:sp>
        <p:nvSpPr>
          <p:cNvPr id="14" name="Freeform 14"/>
          <p:cNvSpPr/>
          <p:nvPr/>
        </p:nvSpPr>
        <p:spPr>
          <a:xfrm>
            <a:off x="9550876" y="2713966"/>
            <a:ext cx="2411419" cy="392055"/>
          </a:xfrm>
          <a:custGeom>
            <a:avLst/>
            <a:gdLst/>
            <a:ahLst/>
            <a:cxnLst/>
            <a:rect l="l" t="t" r="r" b="b"/>
            <a:pathLst>
              <a:path w="2358225" h="392055">
                <a:moveTo>
                  <a:pt x="0" y="0"/>
                </a:moveTo>
                <a:lnTo>
                  <a:pt x="2358225" y="0"/>
                </a:lnTo>
                <a:lnTo>
                  <a:pt x="2358225" y="392055"/>
                </a:lnTo>
                <a:lnTo>
                  <a:pt x="0" y="39205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31951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1028700" y="1104900"/>
            <a:ext cx="16116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Vision Transformer and Masked Autoencoder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07745" y="1919190"/>
            <a:ext cx="7712993" cy="6272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4810" indent="-421005">
              <a:lnSpc>
                <a:spcPts val="545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Reference model: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8</a:t>
            </a:r>
          </a:p>
        </p:txBody>
      </p:sp>
      <p:pic>
        <p:nvPicPr>
          <p:cNvPr id="20" name="Immagine 19" descr="Immagine che contiene testo, schermata, diagramma&#10;&#10;Descrizione generata automaticamente">
            <a:extLst>
              <a:ext uri="{FF2B5EF4-FFF2-40B4-BE49-F238E27FC236}">
                <a16:creationId xmlns:a16="http://schemas.microsoft.com/office/drawing/2014/main" id="{F79D1FC5-146A-C269-679C-47C363360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98" y="3009900"/>
            <a:ext cx="10293962" cy="5769789"/>
          </a:xfrm>
          <a:prstGeom prst="rect">
            <a:avLst/>
          </a:prstGeom>
        </p:spPr>
      </p:pic>
      <p:grpSp>
        <p:nvGrpSpPr>
          <p:cNvPr id="23" name="Group 8">
            <a:extLst>
              <a:ext uri="{FF2B5EF4-FFF2-40B4-BE49-F238E27FC236}">
                <a16:creationId xmlns:a16="http://schemas.microsoft.com/office/drawing/2014/main" id="{4BED0FB6-4642-293B-FCF8-5623494F6057}"/>
              </a:ext>
            </a:extLst>
          </p:cNvPr>
          <p:cNvGrpSpPr/>
          <p:nvPr/>
        </p:nvGrpSpPr>
        <p:grpSpPr>
          <a:xfrm>
            <a:off x="11116935" y="2647681"/>
            <a:ext cx="6765855" cy="1744964"/>
            <a:chOff x="-290452" y="-335499"/>
            <a:chExt cx="1839915" cy="677838"/>
          </a:xfrm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0735E86A-87D1-D2F2-316C-9053A47668D5}"/>
                </a:ext>
              </a:extLst>
            </p:cNvPr>
            <p:cNvSpPr/>
            <p:nvPr/>
          </p:nvSpPr>
          <p:spPr>
            <a:xfrm>
              <a:off x="-290452" y="-335499"/>
              <a:ext cx="1771701" cy="512354"/>
            </a:xfrm>
            <a:custGeom>
              <a:avLst/>
              <a:gdLst/>
              <a:ahLst/>
              <a:cxnLst/>
              <a:rect l="l" t="t" r="r" b="b"/>
              <a:pathLst>
                <a:path w="1573657" h="512354">
                  <a:moveTo>
                    <a:pt x="120502" y="0"/>
                  </a:moveTo>
                  <a:lnTo>
                    <a:pt x="1453154" y="0"/>
                  </a:lnTo>
                  <a:cubicBezTo>
                    <a:pt x="1519706" y="0"/>
                    <a:pt x="1573657" y="53951"/>
                    <a:pt x="1573657" y="120502"/>
                  </a:cubicBezTo>
                  <a:lnTo>
                    <a:pt x="1573657" y="391852"/>
                  </a:lnTo>
                  <a:cubicBezTo>
                    <a:pt x="1573657" y="423811"/>
                    <a:pt x="1560961" y="454461"/>
                    <a:pt x="1538362" y="477060"/>
                  </a:cubicBezTo>
                  <a:cubicBezTo>
                    <a:pt x="1515764" y="499658"/>
                    <a:pt x="1485114" y="512354"/>
                    <a:pt x="1453154" y="512354"/>
                  </a:cubicBezTo>
                  <a:lnTo>
                    <a:pt x="120502" y="512354"/>
                  </a:lnTo>
                  <a:cubicBezTo>
                    <a:pt x="88543" y="512354"/>
                    <a:pt x="57893" y="499658"/>
                    <a:pt x="35294" y="477060"/>
                  </a:cubicBezTo>
                  <a:cubicBezTo>
                    <a:pt x="12696" y="454461"/>
                    <a:pt x="0" y="423811"/>
                    <a:pt x="0" y="391852"/>
                  </a:cubicBezTo>
                  <a:lnTo>
                    <a:pt x="0" y="120502"/>
                  </a:lnTo>
                  <a:cubicBezTo>
                    <a:pt x="0" y="88543"/>
                    <a:pt x="12696" y="57893"/>
                    <a:pt x="35294" y="35294"/>
                  </a:cubicBezTo>
                  <a:cubicBezTo>
                    <a:pt x="57893" y="12696"/>
                    <a:pt x="88543" y="0"/>
                    <a:pt x="12050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6C8767CA-C255-7F7B-9C78-C8A7C9A6475F}"/>
                </a:ext>
              </a:extLst>
            </p:cNvPr>
            <p:cNvSpPr txBox="1"/>
            <p:nvPr/>
          </p:nvSpPr>
          <p:spPr>
            <a:xfrm>
              <a:off x="33906" y="122514"/>
              <a:ext cx="1515557" cy="219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endParaRPr lang="en-US" sz="3099" dirty="0">
                <a:solidFill>
                  <a:srgbClr val="000000"/>
                </a:solidFill>
                <a:latin typeface="Montserrat"/>
              </a:endParaRPr>
            </a:p>
          </p:txBody>
        </p:sp>
      </p:grp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C8077F97-46B1-BBD3-B997-D467F6EDAD72}"/>
              </a:ext>
            </a:extLst>
          </p:cNvPr>
          <p:cNvSpPr txBox="1"/>
          <p:nvPr/>
        </p:nvSpPr>
        <p:spPr>
          <a:xfrm>
            <a:off x="11515025" y="2666795"/>
            <a:ext cx="6367765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900" b="1" dirty="0">
                <a:solidFill>
                  <a:srgbClr val="000000"/>
                </a:solidFill>
                <a:latin typeface="Montserrat"/>
              </a:rPr>
              <a:t>Transformer-based </a:t>
            </a:r>
          </a:p>
          <a:p>
            <a:r>
              <a:rPr lang="en-US" sz="3900" b="1" dirty="0">
                <a:solidFill>
                  <a:srgbClr val="000000"/>
                </a:solidFill>
                <a:latin typeface="Montserrat"/>
              </a:rPr>
              <a:t>Masked Autoencoder</a:t>
            </a:r>
            <a:endParaRPr lang="en-US" sz="3900" dirty="0">
              <a:solidFill>
                <a:srgbClr val="000000"/>
              </a:solidFill>
              <a:latin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1028700" y="1104900"/>
            <a:ext cx="16116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Vision Transformer and Masked Autoencoder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07745" y="1919190"/>
            <a:ext cx="7712993" cy="6272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4810" indent="-421005">
              <a:lnSpc>
                <a:spcPts val="545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Reference model: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8</a:t>
            </a:r>
          </a:p>
        </p:txBody>
      </p:sp>
      <p:pic>
        <p:nvPicPr>
          <p:cNvPr id="20" name="Immagine 19" descr="Immagine che contiene testo, schermata, diagramma&#10;&#10;Descrizione generata automaticamente">
            <a:extLst>
              <a:ext uri="{FF2B5EF4-FFF2-40B4-BE49-F238E27FC236}">
                <a16:creationId xmlns:a16="http://schemas.microsoft.com/office/drawing/2014/main" id="{F79D1FC5-146A-C269-679C-47C363360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98" y="3009900"/>
            <a:ext cx="10293962" cy="5769789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9626C01-EB31-F1C0-7724-F5DABB4B821D}"/>
              </a:ext>
            </a:extLst>
          </p:cNvPr>
          <p:cNvSpPr txBox="1"/>
          <p:nvPr/>
        </p:nvSpPr>
        <p:spPr>
          <a:xfrm>
            <a:off x="10071224" y="4538906"/>
            <a:ext cx="8046099" cy="74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2505" lvl="1" indent="-571500">
              <a:lnSpc>
                <a:spcPts val="5459"/>
              </a:lnSpc>
              <a:buFont typeface="Arial" panose="020B0604020202020204" pitchFamily="34" charset="0"/>
              <a:buChar char="•"/>
            </a:pPr>
            <a:r>
              <a:rPr lang="en-US" sz="3100" b="0" i="0" dirty="0">
                <a:effectLst/>
                <a:latin typeface="Montserrat" panose="00000500000000000000" pitchFamily="2" charset="0"/>
              </a:rPr>
              <a:t>Made up of two main parts: </a:t>
            </a:r>
          </a:p>
        </p:txBody>
      </p:sp>
      <p:grpSp>
        <p:nvGrpSpPr>
          <p:cNvPr id="23" name="Group 8">
            <a:extLst>
              <a:ext uri="{FF2B5EF4-FFF2-40B4-BE49-F238E27FC236}">
                <a16:creationId xmlns:a16="http://schemas.microsoft.com/office/drawing/2014/main" id="{4BED0FB6-4642-293B-FCF8-5623494F6057}"/>
              </a:ext>
            </a:extLst>
          </p:cNvPr>
          <p:cNvGrpSpPr/>
          <p:nvPr/>
        </p:nvGrpSpPr>
        <p:grpSpPr>
          <a:xfrm>
            <a:off x="11116935" y="2647681"/>
            <a:ext cx="6765855" cy="1744964"/>
            <a:chOff x="-290452" y="-335499"/>
            <a:chExt cx="1839915" cy="677838"/>
          </a:xfrm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0735E86A-87D1-D2F2-316C-9053A47668D5}"/>
                </a:ext>
              </a:extLst>
            </p:cNvPr>
            <p:cNvSpPr/>
            <p:nvPr/>
          </p:nvSpPr>
          <p:spPr>
            <a:xfrm>
              <a:off x="-290452" y="-335499"/>
              <a:ext cx="1771701" cy="512354"/>
            </a:xfrm>
            <a:custGeom>
              <a:avLst/>
              <a:gdLst/>
              <a:ahLst/>
              <a:cxnLst/>
              <a:rect l="l" t="t" r="r" b="b"/>
              <a:pathLst>
                <a:path w="1573657" h="512354">
                  <a:moveTo>
                    <a:pt x="120502" y="0"/>
                  </a:moveTo>
                  <a:lnTo>
                    <a:pt x="1453154" y="0"/>
                  </a:lnTo>
                  <a:cubicBezTo>
                    <a:pt x="1519706" y="0"/>
                    <a:pt x="1573657" y="53951"/>
                    <a:pt x="1573657" y="120502"/>
                  </a:cubicBezTo>
                  <a:lnTo>
                    <a:pt x="1573657" y="391852"/>
                  </a:lnTo>
                  <a:cubicBezTo>
                    <a:pt x="1573657" y="423811"/>
                    <a:pt x="1560961" y="454461"/>
                    <a:pt x="1538362" y="477060"/>
                  </a:cubicBezTo>
                  <a:cubicBezTo>
                    <a:pt x="1515764" y="499658"/>
                    <a:pt x="1485114" y="512354"/>
                    <a:pt x="1453154" y="512354"/>
                  </a:cubicBezTo>
                  <a:lnTo>
                    <a:pt x="120502" y="512354"/>
                  </a:lnTo>
                  <a:cubicBezTo>
                    <a:pt x="88543" y="512354"/>
                    <a:pt x="57893" y="499658"/>
                    <a:pt x="35294" y="477060"/>
                  </a:cubicBezTo>
                  <a:cubicBezTo>
                    <a:pt x="12696" y="454461"/>
                    <a:pt x="0" y="423811"/>
                    <a:pt x="0" y="391852"/>
                  </a:cubicBezTo>
                  <a:lnTo>
                    <a:pt x="0" y="120502"/>
                  </a:lnTo>
                  <a:cubicBezTo>
                    <a:pt x="0" y="88543"/>
                    <a:pt x="12696" y="57893"/>
                    <a:pt x="35294" y="35294"/>
                  </a:cubicBezTo>
                  <a:cubicBezTo>
                    <a:pt x="57893" y="12696"/>
                    <a:pt x="88543" y="0"/>
                    <a:pt x="12050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6C8767CA-C255-7F7B-9C78-C8A7C9A6475F}"/>
                </a:ext>
              </a:extLst>
            </p:cNvPr>
            <p:cNvSpPr txBox="1"/>
            <p:nvPr/>
          </p:nvSpPr>
          <p:spPr>
            <a:xfrm>
              <a:off x="33906" y="122514"/>
              <a:ext cx="1515557" cy="219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endParaRPr lang="en-US" sz="3099" dirty="0">
                <a:solidFill>
                  <a:srgbClr val="000000"/>
                </a:solidFill>
                <a:latin typeface="Montserrat"/>
              </a:endParaRPr>
            </a:p>
          </p:txBody>
        </p:sp>
      </p:grp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C8077F97-46B1-BBD3-B997-D467F6EDAD72}"/>
              </a:ext>
            </a:extLst>
          </p:cNvPr>
          <p:cNvSpPr txBox="1"/>
          <p:nvPr/>
        </p:nvSpPr>
        <p:spPr>
          <a:xfrm>
            <a:off x="11515025" y="2666795"/>
            <a:ext cx="6367765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900" b="1" dirty="0">
                <a:solidFill>
                  <a:srgbClr val="000000"/>
                </a:solidFill>
                <a:latin typeface="Montserrat"/>
              </a:rPr>
              <a:t>Transformer-based </a:t>
            </a:r>
          </a:p>
          <a:p>
            <a:r>
              <a:rPr lang="en-US" sz="3900" b="1" dirty="0">
                <a:solidFill>
                  <a:srgbClr val="000000"/>
                </a:solidFill>
                <a:latin typeface="Montserrat"/>
              </a:rPr>
              <a:t>Masked Autoencoder</a:t>
            </a:r>
            <a:endParaRPr lang="en-US" sz="3900" dirty="0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A0962F68-2D25-51F6-A49A-FA351AF3D028}"/>
              </a:ext>
            </a:extLst>
          </p:cNvPr>
          <p:cNvSpPr txBox="1"/>
          <p:nvPr/>
        </p:nvSpPr>
        <p:spPr>
          <a:xfrm>
            <a:off x="10784780" y="5241226"/>
            <a:ext cx="7068323" cy="2056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6610" lvl="1" indent="-514350">
              <a:lnSpc>
                <a:spcPts val="3920"/>
              </a:lnSpc>
              <a:buAutoNum type="arabicPeriod"/>
            </a:pPr>
            <a:r>
              <a:rPr lang="en-US" sz="3100" b="1" dirty="0">
                <a:solidFill>
                  <a:srgbClr val="000000"/>
                </a:solidFill>
                <a:latin typeface="Montserrat"/>
              </a:rPr>
              <a:t>Encoder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 Transformer Encoder blocks</a:t>
            </a:r>
          </a:p>
          <a:p>
            <a:pPr marL="816610" lvl="1" indent="-514350">
              <a:lnSpc>
                <a:spcPts val="3920"/>
              </a:lnSpc>
              <a:buAutoNum type="arabicPeriod"/>
            </a:pPr>
            <a:r>
              <a:rPr lang="en-US" sz="3100" b="1" dirty="0">
                <a:solidFill>
                  <a:srgbClr val="000000"/>
                </a:solidFill>
                <a:latin typeface="Montserrat"/>
              </a:rPr>
              <a:t>Decoder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 Transformer Encoder blocks</a:t>
            </a:r>
          </a:p>
        </p:txBody>
      </p:sp>
      <p:sp>
        <p:nvSpPr>
          <p:cNvPr id="30" name="AutoShape 20">
            <a:extLst>
              <a:ext uri="{FF2B5EF4-FFF2-40B4-BE49-F238E27FC236}">
                <a16:creationId xmlns:a16="http://schemas.microsoft.com/office/drawing/2014/main" id="{789A052D-952E-DAC5-2A8A-E94D98FC9CAF}"/>
              </a:ext>
            </a:extLst>
          </p:cNvPr>
          <p:cNvSpPr/>
          <p:nvPr/>
        </p:nvSpPr>
        <p:spPr>
          <a:xfrm flipH="1">
            <a:off x="14325600" y="3959457"/>
            <a:ext cx="0" cy="766664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10398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/>
          <p:cNvSpPr txBox="1"/>
          <p:nvPr/>
        </p:nvSpPr>
        <p:spPr>
          <a:xfrm>
            <a:off x="1028700" y="1104900"/>
            <a:ext cx="16116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Vision Transformer and Masked Autoencoder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176331" y="7390537"/>
            <a:ext cx="8559462" cy="6272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42010" lvl="1" indent="-421005">
              <a:lnSpc>
                <a:spcPts val="545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Attention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mechanism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965854" y="8087915"/>
            <a:ext cx="7466106" cy="19737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16610" lvl="1" indent="-514350">
              <a:lnSpc>
                <a:spcPts val="3920"/>
              </a:lnSpc>
              <a:buAutoNum type="arabicPeriod"/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Assigning different weights to         positions within a sequence</a:t>
            </a:r>
          </a:p>
          <a:p>
            <a:pPr marL="816610" lvl="1" indent="-514350">
              <a:lnSpc>
                <a:spcPts val="3920"/>
              </a:lnSpc>
              <a:buAutoNum type="arabicPeriod"/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Capturing long-range relationships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07745" y="1919190"/>
            <a:ext cx="7712993" cy="6272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84810" indent="-421005">
              <a:lnSpc>
                <a:spcPts val="545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Reference model: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8</a:t>
            </a:r>
          </a:p>
        </p:txBody>
      </p:sp>
      <p:pic>
        <p:nvPicPr>
          <p:cNvPr id="20" name="Immagine 19" descr="Immagine che contiene testo, schermata, diagramma&#10;&#10;Descrizione generata automaticamente">
            <a:extLst>
              <a:ext uri="{FF2B5EF4-FFF2-40B4-BE49-F238E27FC236}">
                <a16:creationId xmlns:a16="http://schemas.microsoft.com/office/drawing/2014/main" id="{F79D1FC5-146A-C269-679C-47C363360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98" y="3009900"/>
            <a:ext cx="10293962" cy="5769789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D9626C01-EB31-F1C0-7724-F5DABB4B821D}"/>
              </a:ext>
            </a:extLst>
          </p:cNvPr>
          <p:cNvSpPr txBox="1"/>
          <p:nvPr/>
        </p:nvSpPr>
        <p:spPr>
          <a:xfrm>
            <a:off x="10071224" y="4538906"/>
            <a:ext cx="8046099" cy="744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92505" lvl="1" indent="-571500">
              <a:lnSpc>
                <a:spcPts val="5459"/>
              </a:lnSpc>
              <a:buFont typeface="Arial" panose="020B0604020202020204" pitchFamily="34" charset="0"/>
              <a:buChar char="•"/>
            </a:pPr>
            <a:r>
              <a:rPr lang="en-US" sz="3100" b="0" i="0" dirty="0">
                <a:effectLst/>
                <a:latin typeface="Montserrat" panose="00000500000000000000" pitchFamily="2" charset="0"/>
              </a:rPr>
              <a:t>Made up of two main parts: </a:t>
            </a:r>
          </a:p>
        </p:txBody>
      </p:sp>
      <p:grpSp>
        <p:nvGrpSpPr>
          <p:cNvPr id="23" name="Group 8">
            <a:extLst>
              <a:ext uri="{FF2B5EF4-FFF2-40B4-BE49-F238E27FC236}">
                <a16:creationId xmlns:a16="http://schemas.microsoft.com/office/drawing/2014/main" id="{4BED0FB6-4642-293B-FCF8-5623494F6057}"/>
              </a:ext>
            </a:extLst>
          </p:cNvPr>
          <p:cNvGrpSpPr/>
          <p:nvPr/>
        </p:nvGrpSpPr>
        <p:grpSpPr>
          <a:xfrm>
            <a:off x="11116935" y="2647681"/>
            <a:ext cx="6765855" cy="1744964"/>
            <a:chOff x="-290452" y="-335499"/>
            <a:chExt cx="1839915" cy="677838"/>
          </a:xfrm>
        </p:grpSpPr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0735E86A-87D1-D2F2-316C-9053A47668D5}"/>
                </a:ext>
              </a:extLst>
            </p:cNvPr>
            <p:cNvSpPr/>
            <p:nvPr/>
          </p:nvSpPr>
          <p:spPr>
            <a:xfrm>
              <a:off x="-290452" y="-335499"/>
              <a:ext cx="1771701" cy="512354"/>
            </a:xfrm>
            <a:custGeom>
              <a:avLst/>
              <a:gdLst/>
              <a:ahLst/>
              <a:cxnLst/>
              <a:rect l="l" t="t" r="r" b="b"/>
              <a:pathLst>
                <a:path w="1573657" h="512354">
                  <a:moveTo>
                    <a:pt x="120502" y="0"/>
                  </a:moveTo>
                  <a:lnTo>
                    <a:pt x="1453154" y="0"/>
                  </a:lnTo>
                  <a:cubicBezTo>
                    <a:pt x="1519706" y="0"/>
                    <a:pt x="1573657" y="53951"/>
                    <a:pt x="1573657" y="120502"/>
                  </a:cubicBezTo>
                  <a:lnTo>
                    <a:pt x="1573657" y="391852"/>
                  </a:lnTo>
                  <a:cubicBezTo>
                    <a:pt x="1573657" y="423811"/>
                    <a:pt x="1560961" y="454461"/>
                    <a:pt x="1538362" y="477060"/>
                  </a:cubicBezTo>
                  <a:cubicBezTo>
                    <a:pt x="1515764" y="499658"/>
                    <a:pt x="1485114" y="512354"/>
                    <a:pt x="1453154" y="512354"/>
                  </a:cubicBezTo>
                  <a:lnTo>
                    <a:pt x="120502" y="512354"/>
                  </a:lnTo>
                  <a:cubicBezTo>
                    <a:pt x="88543" y="512354"/>
                    <a:pt x="57893" y="499658"/>
                    <a:pt x="35294" y="477060"/>
                  </a:cubicBezTo>
                  <a:cubicBezTo>
                    <a:pt x="12696" y="454461"/>
                    <a:pt x="0" y="423811"/>
                    <a:pt x="0" y="391852"/>
                  </a:cubicBezTo>
                  <a:lnTo>
                    <a:pt x="0" y="120502"/>
                  </a:lnTo>
                  <a:cubicBezTo>
                    <a:pt x="0" y="88543"/>
                    <a:pt x="12696" y="57893"/>
                    <a:pt x="35294" y="35294"/>
                  </a:cubicBezTo>
                  <a:cubicBezTo>
                    <a:pt x="57893" y="12696"/>
                    <a:pt x="88543" y="0"/>
                    <a:pt x="12050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25" name="TextBox 10">
              <a:extLst>
                <a:ext uri="{FF2B5EF4-FFF2-40B4-BE49-F238E27FC236}">
                  <a16:creationId xmlns:a16="http://schemas.microsoft.com/office/drawing/2014/main" id="{6C8767CA-C255-7F7B-9C78-C8A7C9A6475F}"/>
                </a:ext>
              </a:extLst>
            </p:cNvPr>
            <p:cNvSpPr txBox="1"/>
            <p:nvPr/>
          </p:nvSpPr>
          <p:spPr>
            <a:xfrm>
              <a:off x="33906" y="122514"/>
              <a:ext cx="1515557" cy="219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endParaRPr lang="en-US" sz="3099" dirty="0">
                <a:solidFill>
                  <a:srgbClr val="000000"/>
                </a:solidFill>
                <a:latin typeface="Montserrat"/>
              </a:endParaRPr>
            </a:p>
          </p:txBody>
        </p:sp>
      </p:grp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C8077F97-46B1-BBD3-B997-D467F6EDAD72}"/>
              </a:ext>
            </a:extLst>
          </p:cNvPr>
          <p:cNvSpPr txBox="1"/>
          <p:nvPr/>
        </p:nvSpPr>
        <p:spPr>
          <a:xfrm>
            <a:off x="11515025" y="2666795"/>
            <a:ext cx="6367765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900" b="1" dirty="0">
                <a:solidFill>
                  <a:srgbClr val="000000"/>
                </a:solidFill>
                <a:latin typeface="Montserrat"/>
              </a:rPr>
              <a:t>Transformer-based </a:t>
            </a:r>
          </a:p>
          <a:p>
            <a:r>
              <a:rPr lang="en-US" sz="3900" b="1" dirty="0">
                <a:solidFill>
                  <a:srgbClr val="000000"/>
                </a:solidFill>
                <a:latin typeface="Montserrat"/>
              </a:rPr>
              <a:t>Masked Autoencoder</a:t>
            </a:r>
            <a:endParaRPr lang="en-US" sz="3900" dirty="0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A0962F68-2D25-51F6-A49A-FA351AF3D028}"/>
              </a:ext>
            </a:extLst>
          </p:cNvPr>
          <p:cNvSpPr txBox="1"/>
          <p:nvPr/>
        </p:nvSpPr>
        <p:spPr>
          <a:xfrm>
            <a:off x="10784780" y="5241226"/>
            <a:ext cx="7068323" cy="2056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16610" lvl="1" indent="-514350">
              <a:lnSpc>
                <a:spcPts val="3920"/>
              </a:lnSpc>
              <a:buAutoNum type="arabicPeriod"/>
            </a:pPr>
            <a:r>
              <a:rPr lang="en-US" sz="3100" b="1" dirty="0">
                <a:solidFill>
                  <a:srgbClr val="000000"/>
                </a:solidFill>
                <a:latin typeface="Montserrat"/>
              </a:rPr>
              <a:t>Encoder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 Transformer Encoder blocks</a:t>
            </a:r>
          </a:p>
          <a:p>
            <a:pPr marL="816610" lvl="1" indent="-514350">
              <a:lnSpc>
                <a:spcPts val="3920"/>
              </a:lnSpc>
              <a:buAutoNum type="arabicPeriod"/>
            </a:pPr>
            <a:r>
              <a:rPr lang="en-US" sz="3100" b="1" dirty="0">
                <a:solidFill>
                  <a:srgbClr val="000000"/>
                </a:solidFill>
                <a:latin typeface="Montserrat"/>
              </a:rPr>
              <a:t>Decoder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 Transformer Encoder blocks</a:t>
            </a:r>
          </a:p>
        </p:txBody>
      </p:sp>
      <p:sp>
        <p:nvSpPr>
          <p:cNvPr id="30" name="AutoShape 20">
            <a:extLst>
              <a:ext uri="{FF2B5EF4-FFF2-40B4-BE49-F238E27FC236}">
                <a16:creationId xmlns:a16="http://schemas.microsoft.com/office/drawing/2014/main" id="{789A052D-952E-DAC5-2A8A-E94D98FC9CAF}"/>
              </a:ext>
            </a:extLst>
          </p:cNvPr>
          <p:cNvSpPr/>
          <p:nvPr/>
        </p:nvSpPr>
        <p:spPr>
          <a:xfrm flipH="1">
            <a:off x="14325600" y="3959457"/>
            <a:ext cx="0" cy="766664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70006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 txBox="1"/>
          <p:nvPr/>
        </p:nvSpPr>
        <p:spPr>
          <a:xfrm>
            <a:off x="1028700" y="1104900"/>
            <a:ext cx="16230600" cy="13486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State-of-the-art: PPG-based HR</a:t>
            </a:r>
          </a:p>
          <a:p>
            <a:pPr>
              <a:lnSpc>
                <a:spcPts val="5244"/>
              </a:lnSpc>
            </a:pPr>
            <a:endParaRPr lang="en-US" sz="4995" dirty="0">
              <a:solidFill>
                <a:srgbClr val="FF9405"/>
              </a:solidFill>
              <a:latin typeface="Montserrat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2400" y="2118584"/>
            <a:ext cx="759975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Montserrat Bold"/>
              </a:rPr>
              <a:t>1. Classical Approaches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50962" y="4762500"/>
            <a:ext cx="8328458" cy="371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35023" lvl="1" indent="-457200">
              <a:lnSpc>
                <a:spcPts val="4899"/>
              </a:lnSpc>
              <a:buFont typeface="Arial" panose="020B0604020202020204" pitchFamily="34" charset="0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TROIKA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JOSS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ICA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Kalman filtering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SpaMa</a:t>
            </a:r>
            <a:endParaRPr lang="en-US" sz="31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Schaeck2017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9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829D9E4-F900-B2DE-5FA2-C919837C3ABB}"/>
              </a:ext>
            </a:extLst>
          </p:cNvPr>
          <p:cNvSpPr txBox="1"/>
          <p:nvPr/>
        </p:nvSpPr>
        <p:spPr>
          <a:xfrm>
            <a:off x="1014845" y="2950921"/>
            <a:ext cx="7599758" cy="1565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2260" lvl="1">
              <a:lnSpc>
                <a:spcPts val="3920"/>
              </a:lnSpc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Based on time or frequency related features, as well as filtering and peak detection functions.</a:t>
            </a:r>
          </a:p>
        </p:txBody>
      </p:sp>
    </p:spTree>
    <p:extLst>
      <p:ext uri="{BB962C8B-B14F-4D97-AF65-F5344CB8AC3E}">
        <p14:creationId xmlns:p14="http://schemas.microsoft.com/office/powerpoint/2010/main" val="659982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/>
          <p:nvPr/>
        </p:nvSpPr>
        <p:spPr>
          <a:xfrm>
            <a:off x="9261576" y="2145132"/>
            <a:ext cx="8328459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Montserrat Bold"/>
              </a:rPr>
              <a:t>2. Deep Learning Approaches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1104900"/>
            <a:ext cx="16230600" cy="13486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State-of-the-art: PPG-based HR</a:t>
            </a:r>
          </a:p>
          <a:p>
            <a:pPr>
              <a:lnSpc>
                <a:spcPts val="5244"/>
              </a:lnSpc>
            </a:pPr>
            <a:endParaRPr lang="en-US" sz="4995" dirty="0">
              <a:solidFill>
                <a:srgbClr val="FF9405"/>
              </a:solidFill>
              <a:latin typeface="Montserrat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52400" y="2118584"/>
            <a:ext cx="7599758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Montserrat Bold"/>
              </a:rPr>
              <a:t>1. Classical Approaches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50962" y="4762500"/>
            <a:ext cx="8328458" cy="371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35023" lvl="1" indent="-457200">
              <a:lnSpc>
                <a:spcPts val="4899"/>
              </a:lnSpc>
              <a:buFont typeface="Arial" panose="020B0604020202020204" pitchFamily="34" charset="0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TROIKA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JOSS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ICA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Kalman filtering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SpaMa</a:t>
            </a:r>
            <a:endParaRPr lang="en-US" sz="31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Schaeck2017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449858" y="4762500"/>
            <a:ext cx="7140177" cy="3728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CorNET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, Binary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CorNET</a:t>
            </a:r>
            <a:endParaRPr lang="en-US" sz="31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CNNs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TCNs</a:t>
            </a: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TimePPG</a:t>
            </a:r>
            <a:endParaRPr lang="en-US" sz="31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ActPPG</a:t>
            </a:r>
            <a:endParaRPr lang="en-US" sz="31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Q-PPG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9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7829D9E4-F900-B2DE-5FA2-C919837C3ABB}"/>
              </a:ext>
            </a:extLst>
          </p:cNvPr>
          <p:cNvSpPr txBox="1"/>
          <p:nvPr/>
        </p:nvSpPr>
        <p:spPr>
          <a:xfrm>
            <a:off x="1014845" y="2950921"/>
            <a:ext cx="7599758" cy="1565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02260" lvl="1">
              <a:lnSpc>
                <a:spcPts val="3920"/>
              </a:lnSpc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Based on time or frequency related features, as well as filtering and peak detection functions.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D6D807B8-C106-B020-47C2-F3947BD91AE4}"/>
              </a:ext>
            </a:extLst>
          </p:cNvPr>
          <p:cNvSpPr txBox="1"/>
          <p:nvPr/>
        </p:nvSpPr>
        <p:spPr>
          <a:xfrm>
            <a:off x="10070451" y="2950921"/>
            <a:ext cx="789899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100" i="0" u="none" strike="noStrike" baseline="0" dirty="0">
                <a:latin typeface="Montserrat" panose="00000500000000000000" pitchFamily="2" charset="0"/>
              </a:rPr>
              <a:t>Achieve better generalization</a:t>
            </a:r>
            <a:r>
              <a:rPr lang="en-US" sz="3100" dirty="0">
                <a:latin typeface="Montserrat" panose="00000500000000000000" pitchFamily="2" charset="0"/>
              </a:rPr>
              <a:t> </a:t>
            </a:r>
            <a:r>
              <a:rPr lang="en-US" sz="3100" i="0" u="none" strike="noStrike" baseline="0" dirty="0">
                <a:latin typeface="Montserrat" panose="00000500000000000000" pitchFamily="2" charset="0"/>
              </a:rPr>
              <a:t>by training deep neural networks (NNs) but require a huge amount of data.</a:t>
            </a:r>
            <a:endParaRPr lang="it-IT" sz="3100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758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36414"/>
            <a:ext cx="14590303" cy="7821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2"/>
              </a:lnSpc>
            </a:pPr>
            <a:endParaRPr/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Overview and Backgrond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000000"/>
                </a:solidFill>
                <a:latin typeface="Montserrat"/>
              </a:rPr>
              <a:t>Method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000000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Datasets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Experimental Results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Outline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646050" y="1974242"/>
            <a:ext cx="6995898" cy="1947388"/>
            <a:chOff x="0" y="0"/>
            <a:chExt cx="1887493" cy="5128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87493" cy="512892"/>
            </a:xfrm>
            <a:custGeom>
              <a:avLst/>
              <a:gdLst/>
              <a:ahLst/>
              <a:cxnLst/>
              <a:rect l="l" t="t" r="r" b="b"/>
              <a:pathLst>
                <a:path w="1887493" h="512892">
                  <a:moveTo>
                    <a:pt x="100466" y="0"/>
                  </a:moveTo>
                  <a:lnTo>
                    <a:pt x="1787027" y="0"/>
                  </a:lnTo>
                  <a:cubicBezTo>
                    <a:pt x="1842513" y="0"/>
                    <a:pt x="1887493" y="44980"/>
                    <a:pt x="1887493" y="100466"/>
                  </a:cubicBezTo>
                  <a:lnTo>
                    <a:pt x="1887493" y="412426"/>
                  </a:lnTo>
                  <a:cubicBezTo>
                    <a:pt x="1887493" y="467912"/>
                    <a:pt x="1842513" y="512892"/>
                    <a:pt x="1787027" y="512892"/>
                  </a:cubicBezTo>
                  <a:lnTo>
                    <a:pt x="100466" y="512892"/>
                  </a:lnTo>
                  <a:cubicBezTo>
                    <a:pt x="44980" y="512892"/>
                    <a:pt x="0" y="467912"/>
                    <a:pt x="0" y="412426"/>
                  </a:cubicBezTo>
                  <a:lnTo>
                    <a:pt x="0" y="100466"/>
                  </a:lnTo>
                  <a:cubicBezTo>
                    <a:pt x="0" y="44980"/>
                    <a:pt x="44980" y="0"/>
                    <a:pt x="100466" y="0"/>
                  </a:cubicBezTo>
                  <a:close/>
                </a:path>
              </a:pathLst>
            </a:custGeom>
            <a:solidFill>
              <a:srgbClr val="FFAA00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000000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5560711" y="2138928"/>
            <a:ext cx="7166575" cy="1616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dirty="0">
                <a:solidFill>
                  <a:srgbClr val="231F20"/>
                </a:solidFill>
                <a:latin typeface="Montserrat"/>
              </a:rPr>
              <a:t>Exploit the advantages of </a:t>
            </a:r>
            <a:r>
              <a:rPr lang="en-US" sz="3099" dirty="0">
                <a:solidFill>
                  <a:srgbClr val="231F20"/>
                </a:solidFill>
                <a:latin typeface="Montserrat Bold"/>
              </a:rPr>
              <a:t>Self-supervised Learning </a:t>
            </a:r>
            <a:r>
              <a:rPr lang="en-US" sz="3099" dirty="0">
                <a:solidFill>
                  <a:srgbClr val="231F20"/>
                </a:solidFill>
                <a:latin typeface="Montserrat"/>
              </a:rPr>
              <a:t>to predict Heart-Rates from PPG signals.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264884" y="1211161"/>
            <a:ext cx="1498629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0505"/>
                </a:solidFill>
                <a:latin typeface="Montserrat Bold"/>
              </a:rPr>
              <a:t>Goal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2</a:t>
            </a:r>
          </a:p>
        </p:txBody>
      </p:sp>
      <p:sp>
        <p:nvSpPr>
          <p:cNvPr id="46" name="TextBox 3">
            <a:extLst>
              <a:ext uri="{FF2B5EF4-FFF2-40B4-BE49-F238E27FC236}">
                <a16:creationId xmlns:a16="http://schemas.microsoft.com/office/drawing/2014/main" id="{31A526AA-FE29-61CC-70CD-7C22D013A6AF}"/>
              </a:ext>
            </a:extLst>
          </p:cNvPr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Objectives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EEC79508-D650-9B10-B500-1F14BF9CA64D}"/>
              </a:ext>
            </a:extLst>
          </p:cNvPr>
          <p:cNvSpPr txBox="1"/>
          <p:nvPr/>
        </p:nvSpPr>
        <p:spPr>
          <a:xfrm>
            <a:off x="914400" y="1104900"/>
            <a:ext cx="104394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Self-supervised Learning flow</a:t>
            </a:r>
          </a:p>
        </p:txBody>
      </p:sp>
      <p:pic>
        <p:nvPicPr>
          <p:cNvPr id="5" name="Immagine 4" descr="Immagine che contiene diagramma, testo, schermata, Piano&#10;&#10;Descrizione generata automaticamente">
            <a:extLst>
              <a:ext uri="{FF2B5EF4-FFF2-40B4-BE49-F238E27FC236}">
                <a16:creationId xmlns:a16="http://schemas.microsoft.com/office/drawing/2014/main" id="{A51630A9-2A41-9681-5E7E-7681E31205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59"/>
          <a:stretch/>
        </p:blipFill>
        <p:spPr>
          <a:xfrm>
            <a:off x="1409700" y="2171700"/>
            <a:ext cx="15468600" cy="4009753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45CF682-9C3C-8111-D8C5-4D92811B2ED6}"/>
              </a:ext>
            </a:extLst>
          </p:cNvPr>
          <p:cNvSpPr txBox="1"/>
          <p:nvPr/>
        </p:nvSpPr>
        <p:spPr>
          <a:xfrm>
            <a:off x="17602200" y="9410700"/>
            <a:ext cx="83820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5333228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testo, diagramma, linea, Diagramma&#10;&#10;Descrizione generata automaticamente">
            <a:extLst>
              <a:ext uri="{FF2B5EF4-FFF2-40B4-BE49-F238E27FC236}">
                <a16:creationId xmlns:a16="http://schemas.microsoft.com/office/drawing/2014/main" id="{0F954BFF-AD37-31F3-83F8-815320903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663" y="6164135"/>
            <a:ext cx="15487419" cy="405334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5BF4615C-D790-FFA5-908D-7113177DF168}"/>
              </a:ext>
            </a:extLst>
          </p:cNvPr>
          <p:cNvSpPr txBox="1"/>
          <p:nvPr/>
        </p:nvSpPr>
        <p:spPr>
          <a:xfrm>
            <a:off x="914400" y="1104900"/>
            <a:ext cx="112014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Self-supervised Learning flow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064B0A1-C653-1BA2-3276-9B1B76B54CE5}"/>
              </a:ext>
            </a:extLst>
          </p:cNvPr>
          <p:cNvSpPr txBox="1"/>
          <p:nvPr/>
        </p:nvSpPr>
        <p:spPr>
          <a:xfrm>
            <a:off x="17602200" y="9410700"/>
            <a:ext cx="83820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11</a:t>
            </a:r>
          </a:p>
        </p:txBody>
      </p:sp>
      <p:pic>
        <p:nvPicPr>
          <p:cNvPr id="3" name="Immagine 2" descr="Immagine che contiene diagramma, testo, schermata, Piano&#10;&#10;Descrizione generata automaticamente">
            <a:extLst>
              <a:ext uri="{FF2B5EF4-FFF2-40B4-BE49-F238E27FC236}">
                <a16:creationId xmlns:a16="http://schemas.microsoft.com/office/drawing/2014/main" id="{5FF816D4-974D-9426-A271-96DC39A50F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59"/>
          <a:stretch/>
        </p:blipFill>
        <p:spPr>
          <a:xfrm>
            <a:off x="1409700" y="2171700"/>
            <a:ext cx="15468600" cy="400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688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8583" y="4257225"/>
            <a:ext cx="14832632" cy="5726846"/>
            <a:chOff x="0" y="0"/>
            <a:chExt cx="3906537" cy="15083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06537" cy="1508305"/>
            </a:xfrm>
            <a:custGeom>
              <a:avLst/>
              <a:gdLst/>
              <a:ahLst/>
              <a:cxnLst/>
              <a:rect l="l" t="t" r="r" b="b"/>
              <a:pathLst>
                <a:path w="3906537" h="1508305">
                  <a:moveTo>
                    <a:pt x="26620" y="0"/>
                  </a:moveTo>
                  <a:lnTo>
                    <a:pt x="3879917" y="0"/>
                  </a:lnTo>
                  <a:cubicBezTo>
                    <a:pt x="3886977" y="0"/>
                    <a:pt x="3893748" y="2805"/>
                    <a:pt x="3898740" y="7797"/>
                  </a:cubicBezTo>
                  <a:cubicBezTo>
                    <a:pt x="3903732" y="12789"/>
                    <a:pt x="3906537" y="19560"/>
                    <a:pt x="3906537" y="26620"/>
                  </a:cubicBezTo>
                  <a:lnTo>
                    <a:pt x="3906537" y="1481686"/>
                  </a:lnTo>
                  <a:cubicBezTo>
                    <a:pt x="3906537" y="1488745"/>
                    <a:pt x="3903732" y="1495516"/>
                    <a:pt x="3898740" y="1500508"/>
                  </a:cubicBezTo>
                  <a:cubicBezTo>
                    <a:pt x="3893748" y="1505500"/>
                    <a:pt x="3886977" y="1508305"/>
                    <a:pt x="3879917" y="1508305"/>
                  </a:cubicBezTo>
                  <a:lnTo>
                    <a:pt x="26620" y="1508305"/>
                  </a:lnTo>
                  <a:cubicBezTo>
                    <a:pt x="19560" y="1508305"/>
                    <a:pt x="12789" y="1505500"/>
                    <a:pt x="7797" y="1500508"/>
                  </a:cubicBezTo>
                  <a:cubicBezTo>
                    <a:pt x="2805" y="1495516"/>
                    <a:pt x="0" y="1488745"/>
                    <a:pt x="0" y="1481686"/>
                  </a:cubicBezTo>
                  <a:lnTo>
                    <a:pt x="0" y="26620"/>
                  </a:lnTo>
                  <a:cubicBezTo>
                    <a:pt x="0" y="19560"/>
                    <a:pt x="2805" y="12789"/>
                    <a:pt x="7797" y="7797"/>
                  </a:cubicBezTo>
                  <a:cubicBezTo>
                    <a:pt x="12789" y="2805"/>
                    <a:pt x="19560" y="0"/>
                    <a:pt x="2662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104900"/>
            <a:ext cx="10782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Pre-training implementation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12</a:t>
            </a:r>
          </a:p>
        </p:txBody>
      </p:sp>
      <p:pic>
        <p:nvPicPr>
          <p:cNvPr id="12" name="Immagine 11" descr="Immagine che contiene testo, diagramma, Arte bambini, linea&#10;&#10;Descrizione generata automaticamente">
            <a:extLst>
              <a:ext uri="{FF2B5EF4-FFF2-40B4-BE49-F238E27FC236}">
                <a16:creationId xmlns:a16="http://schemas.microsoft.com/office/drawing/2014/main" id="{A93A918B-26BB-FD79-B544-F74ECAAF2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33" y="4112564"/>
            <a:ext cx="2439825" cy="603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057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028700" y="1104900"/>
            <a:ext cx="10782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Pre-training implementation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12</a:t>
            </a:r>
          </a:p>
        </p:txBody>
      </p:sp>
      <p:pic>
        <p:nvPicPr>
          <p:cNvPr id="12" name="Immagine 11" descr="Immagine che contiene testo, diagramma, Arte bambini, linea&#10;&#10;Descrizione generata automaticamente">
            <a:extLst>
              <a:ext uri="{FF2B5EF4-FFF2-40B4-BE49-F238E27FC236}">
                <a16:creationId xmlns:a16="http://schemas.microsoft.com/office/drawing/2014/main" id="{A93A918B-26BB-FD79-B544-F74ECAAF2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33" y="4112564"/>
            <a:ext cx="2439825" cy="6037533"/>
          </a:xfrm>
          <a:prstGeom prst="rect">
            <a:avLst/>
          </a:prstGeom>
        </p:spPr>
      </p:pic>
      <p:pic>
        <p:nvPicPr>
          <p:cNvPr id="7" name="Immagine 6" descr="Immagine che contiene testo, schermata, diagramma, linea&#10;&#10;Descrizione generata automaticamente">
            <a:extLst>
              <a:ext uri="{FF2B5EF4-FFF2-40B4-BE49-F238E27FC236}">
                <a16:creationId xmlns:a16="http://schemas.microsoft.com/office/drawing/2014/main" id="{3C49FBA3-1688-F3F7-E15A-700C3D249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1" y="6096767"/>
            <a:ext cx="5658219" cy="245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542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028700" y="1104900"/>
            <a:ext cx="10782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Pre-training implementation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12</a:t>
            </a:r>
          </a:p>
        </p:txBody>
      </p:sp>
      <p:pic>
        <p:nvPicPr>
          <p:cNvPr id="12" name="Immagine 11" descr="Immagine che contiene testo, diagramma, Arte bambini, linea&#10;&#10;Descrizione generata automaticamente">
            <a:extLst>
              <a:ext uri="{FF2B5EF4-FFF2-40B4-BE49-F238E27FC236}">
                <a16:creationId xmlns:a16="http://schemas.microsoft.com/office/drawing/2014/main" id="{A93A918B-26BB-FD79-B544-F74ECAAF2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33" y="4112564"/>
            <a:ext cx="2439825" cy="6037533"/>
          </a:xfrm>
          <a:prstGeom prst="rect">
            <a:avLst/>
          </a:prstGeom>
        </p:spPr>
      </p:pic>
      <p:pic>
        <p:nvPicPr>
          <p:cNvPr id="2" name="Immagine 1" descr="Immagine che contiene testo, diagramma, schermata, Carattere&#10;&#10;Descrizione generata automaticamente">
            <a:extLst>
              <a:ext uri="{FF2B5EF4-FFF2-40B4-BE49-F238E27FC236}">
                <a16:creationId xmlns:a16="http://schemas.microsoft.com/office/drawing/2014/main" id="{E4114649-E4BE-1F18-0DAB-CB34982DC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030" y="5970708"/>
            <a:ext cx="4904961" cy="2745233"/>
          </a:xfrm>
          <a:prstGeom prst="rect">
            <a:avLst/>
          </a:prstGeom>
        </p:spPr>
      </p:pic>
      <p:pic>
        <p:nvPicPr>
          <p:cNvPr id="7" name="Immagine 6" descr="Immagine che contiene testo, schermata, diagramma, linea&#10;&#10;Descrizione generata automaticamente">
            <a:extLst>
              <a:ext uri="{FF2B5EF4-FFF2-40B4-BE49-F238E27FC236}">
                <a16:creationId xmlns:a16="http://schemas.microsoft.com/office/drawing/2014/main" id="{3CC61D1D-234F-D8E9-111A-BE430B722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1" y="6096767"/>
            <a:ext cx="5658219" cy="245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177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028700" y="1104900"/>
            <a:ext cx="10782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Pre-training implementation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12</a:t>
            </a:r>
          </a:p>
        </p:txBody>
      </p:sp>
      <p:pic>
        <p:nvPicPr>
          <p:cNvPr id="12" name="Immagine 11" descr="Immagine che contiene testo, diagramma, Arte bambini, linea&#10;&#10;Descrizione generata automaticamente">
            <a:extLst>
              <a:ext uri="{FF2B5EF4-FFF2-40B4-BE49-F238E27FC236}">
                <a16:creationId xmlns:a16="http://schemas.microsoft.com/office/drawing/2014/main" id="{A93A918B-26BB-FD79-B544-F74ECAAF21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633" y="4112564"/>
            <a:ext cx="2439825" cy="6037533"/>
          </a:xfrm>
          <a:prstGeom prst="rect">
            <a:avLst/>
          </a:prstGeom>
        </p:spPr>
      </p:pic>
      <p:pic>
        <p:nvPicPr>
          <p:cNvPr id="2" name="Immagine 1" descr="Immagine che contiene testo, diagramma, schermata, Carattere&#10;&#10;Descrizione generata automaticamente">
            <a:extLst>
              <a:ext uri="{FF2B5EF4-FFF2-40B4-BE49-F238E27FC236}">
                <a16:creationId xmlns:a16="http://schemas.microsoft.com/office/drawing/2014/main" id="{E4114649-E4BE-1F18-0DAB-CB34982DC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030" y="5970708"/>
            <a:ext cx="4904961" cy="2745233"/>
          </a:xfrm>
          <a:prstGeom prst="rect">
            <a:avLst/>
          </a:prstGeom>
        </p:spPr>
      </p:pic>
      <p:pic>
        <p:nvPicPr>
          <p:cNvPr id="7" name="Immagine 6" descr="Immagine che contiene testo, schermata, diagramma, linea&#10;&#10;Descrizione generata automaticamente">
            <a:extLst>
              <a:ext uri="{FF2B5EF4-FFF2-40B4-BE49-F238E27FC236}">
                <a16:creationId xmlns:a16="http://schemas.microsoft.com/office/drawing/2014/main" id="{3CC61D1D-234F-D8E9-111A-BE430B722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511" y="6096767"/>
            <a:ext cx="5658219" cy="2458329"/>
          </a:xfrm>
          <a:prstGeom prst="rect">
            <a:avLst/>
          </a:prstGeom>
        </p:spPr>
      </p:pic>
      <p:sp>
        <p:nvSpPr>
          <p:cNvPr id="8" name="Ovale 7">
            <a:extLst>
              <a:ext uri="{FF2B5EF4-FFF2-40B4-BE49-F238E27FC236}">
                <a16:creationId xmlns:a16="http://schemas.microsoft.com/office/drawing/2014/main" id="{B7FEE372-43A9-A5C0-40F9-3C9C2A1E041A}"/>
              </a:ext>
            </a:extLst>
          </p:cNvPr>
          <p:cNvSpPr/>
          <p:nvPr/>
        </p:nvSpPr>
        <p:spPr>
          <a:xfrm>
            <a:off x="7470273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E571B66F-E444-7EB8-A68E-771C34BD508B}"/>
              </a:ext>
            </a:extLst>
          </p:cNvPr>
          <p:cNvSpPr/>
          <p:nvPr/>
        </p:nvSpPr>
        <p:spPr>
          <a:xfrm>
            <a:off x="8417997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1" name="Connettore 2 10">
            <a:extLst>
              <a:ext uri="{FF2B5EF4-FFF2-40B4-BE49-F238E27FC236}">
                <a16:creationId xmlns:a16="http://schemas.microsoft.com/office/drawing/2014/main" id="{B415075F-1E5B-6954-EDE0-206685444DEC}"/>
              </a:ext>
            </a:extLst>
          </p:cNvPr>
          <p:cNvCxnSpPr>
            <a:cxnSpLocks/>
          </p:cNvCxnSpPr>
          <p:nvPr/>
        </p:nvCxnSpPr>
        <p:spPr>
          <a:xfrm flipV="1">
            <a:off x="8605052" y="4257225"/>
            <a:ext cx="4653748" cy="1911133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" name="Connettore 2 12">
            <a:extLst>
              <a:ext uri="{FF2B5EF4-FFF2-40B4-BE49-F238E27FC236}">
                <a16:creationId xmlns:a16="http://schemas.microsoft.com/office/drawing/2014/main" id="{C6D4B24E-A936-79E3-CC4F-FB016B95DED1}"/>
              </a:ext>
            </a:extLst>
          </p:cNvPr>
          <p:cNvCxnSpPr>
            <a:cxnSpLocks/>
          </p:cNvCxnSpPr>
          <p:nvPr/>
        </p:nvCxnSpPr>
        <p:spPr>
          <a:xfrm flipV="1">
            <a:off x="12825978" y="4394926"/>
            <a:ext cx="511598" cy="1912821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Ovale 13">
            <a:extLst>
              <a:ext uri="{FF2B5EF4-FFF2-40B4-BE49-F238E27FC236}">
                <a16:creationId xmlns:a16="http://schemas.microsoft.com/office/drawing/2014/main" id="{F388E181-5ED5-6960-EE99-7E3C9368E94F}"/>
              </a:ext>
            </a:extLst>
          </p:cNvPr>
          <p:cNvSpPr/>
          <p:nvPr/>
        </p:nvSpPr>
        <p:spPr>
          <a:xfrm>
            <a:off x="11675351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A1BCC1B-9B1F-2C8A-6828-B373763F24EB}"/>
              </a:ext>
            </a:extLst>
          </p:cNvPr>
          <p:cNvSpPr/>
          <p:nvPr/>
        </p:nvSpPr>
        <p:spPr>
          <a:xfrm>
            <a:off x="12698930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9" name="Freeform 15">
            <a:extLst>
              <a:ext uri="{FF2B5EF4-FFF2-40B4-BE49-F238E27FC236}">
                <a16:creationId xmlns:a16="http://schemas.microsoft.com/office/drawing/2014/main" id="{0A4A6E3D-CDCF-B9A8-0CCF-ABF309807695}"/>
              </a:ext>
            </a:extLst>
          </p:cNvPr>
          <p:cNvSpPr/>
          <p:nvPr/>
        </p:nvSpPr>
        <p:spPr>
          <a:xfrm>
            <a:off x="13348855" y="309396"/>
            <a:ext cx="2222210" cy="4883375"/>
          </a:xfrm>
          <a:custGeom>
            <a:avLst/>
            <a:gdLst/>
            <a:ahLst/>
            <a:cxnLst/>
            <a:rect l="l" t="t" r="r" b="b"/>
            <a:pathLst>
              <a:path w="2222210" h="4883375">
                <a:moveTo>
                  <a:pt x="0" y="0"/>
                </a:moveTo>
                <a:lnTo>
                  <a:pt x="2222210" y="0"/>
                </a:lnTo>
                <a:lnTo>
                  <a:pt x="2222210" y="4883375"/>
                </a:lnTo>
                <a:lnTo>
                  <a:pt x="0" y="48833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1B6C2517-A49C-572B-E0B2-9FF852DF2831}"/>
              </a:ext>
            </a:extLst>
          </p:cNvPr>
          <p:cNvSpPr/>
          <p:nvPr/>
        </p:nvSpPr>
        <p:spPr>
          <a:xfrm>
            <a:off x="12952643" y="248630"/>
            <a:ext cx="3031651" cy="5009259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425135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68583" y="4257225"/>
            <a:ext cx="14832632" cy="5726846"/>
            <a:chOff x="0" y="0"/>
            <a:chExt cx="3906537" cy="150830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906537" cy="1508305"/>
            </a:xfrm>
            <a:custGeom>
              <a:avLst/>
              <a:gdLst/>
              <a:ahLst/>
              <a:cxnLst/>
              <a:rect l="l" t="t" r="r" b="b"/>
              <a:pathLst>
                <a:path w="3906537" h="1508305">
                  <a:moveTo>
                    <a:pt x="26620" y="0"/>
                  </a:moveTo>
                  <a:lnTo>
                    <a:pt x="3879917" y="0"/>
                  </a:lnTo>
                  <a:cubicBezTo>
                    <a:pt x="3886977" y="0"/>
                    <a:pt x="3893748" y="2805"/>
                    <a:pt x="3898740" y="7797"/>
                  </a:cubicBezTo>
                  <a:cubicBezTo>
                    <a:pt x="3903732" y="12789"/>
                    <a:pt x="3906537" y="19560"/>
                    <a:pt x="3906537" y="26620"/>
                  </a:cubicBezTo>
                  <a:lnTo>
                    <a:pt x="3906537" y="1481686"/>
                  </a:lnTo>
                  <a:cubicBezTo>
                    <a:pt x="3906537" y="1488745"/>
                    <a:pt x="3903732" y="1495516"/>
                    <a:pt x="3898740" y="1500508"/>
                  </a:cubicBezTo>
                  <a:cubicBezTo>
                    <a:pt x="3893748" y="1505500"/>
                    <a:pt x="3886977" y="1508305"/>
                    <a:pt x="3879917" y="1508305"/>
                  </a:cubicBezTo>
                  <a:lnTo>
                    <a:pt x="26620" y="1508305"/>
                  </a:lnTo>
                  <a:cubicBezTo>
                    <a:pt x="19560" y="1508305"/>
                    <a:pt x="12789" y="1505500"/>
                    <a:pt x="7797" y="1500508"/>
                  </a:cubicBezTo>
                  <a:cubicBezTo>
                    <a:pt x="2805" y="1495516"/>
                    <a:pt x="0" y="1488745"/>
                    <a:pt x="0" y="1481686"/>
                  </a:cubicBezTo>
                  <a:lnTo>
                    <a:pt x="0" y="26620"/>
                  </a:lnTo>
                  <a:cubicBezTo>
                    <a:pt x="0" y="19560"/>
                    <a:pt x="2805" y="12789"/>
                    <a:pt x="7797" y="7797"/>
                  </a:cubicBezTo>
                  <a:cubicBezTo>
                    <a:pt x="12789" y="2805"/>
                    <a:pt x="19560" y="0"/>
                    <a:pt x="2662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028700" y="1104900"/>
            <a:ext cx="10782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Pre-training implementation</a:t>
            </a:r>
          </a:p>
        </p:txBody>
      </p:sp>
      <p:sp>
        <p:nvSpPr>
          <p:cNvPr id="6" name="Freeform 6"/>
          <p:cNvSpPr/>
          <p:nvPr/>
        </p:nvSpPr>
        <p:spPr>
          <a:xfrm rot="-5400000">
            <a:off x="5654574" y="6482002"/>
            <a:ext cx="2047762" cy="1277292"/>
          </a:xfrm>
          <a:custGeom>
            <a:avLst/>
            <a:gdLst/>
            <a:ahLst/>
            <a:cxnLst/>
            <a:rect l="l" t="t" r="r" b="b"/>
            <a:pathLst>
              <a:path w="2047762" h="1277292">
                <a:moveTo>
                  <a:pt x="0" y="0"/>
                </a:moveTo>
                <a:lnTo>
                  <a:pt x="2047762" y="0"/>
                </a:lnTo>
                <a:lnTo>
                  <a:pt x="2047762" y="1277292"/>
                </a:lnTo>
                <a:lnTo>
                  <a:pt x="0" y="12772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Freeform 7"/>
          <p:cNvSpPr/>
          <p:nvPr/>
        </p:nvSpPr>
        <p:spPr>
          <a:xfrm>
            <a:off x="1295400" y="4257225"/>
            <a:ext cx="16023284" cy="5726846"/>
          </a:xfrm>
          <a:custGeom>
            <a:avLst/>
            <a:gdLst/>
            <a:ahLst/>
            <a:cxnLst/>
            <a:rect l="l" t="t" r="r" b="b"/>
            <a:pathLst>
              <a:path w="16654167" h="5837003">
                <a:moveTo>
                  <a:pt x="0" y="0"/>
                </a:moveTo>
                <a:lnTo>
                  <a:pt x="16654168" y="0"/>
                </a:lnTo>
                <a:lnTo>
                  <a:pt x="16654168" y="5837003"/>
                </a:lnTo>
                <a:lnTo>
                  <a:pt x="0" y="58370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13"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0" name="TextBox 1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12</a:t>
            </a:r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ECF97470-5C38-0DAF-809D-C79A9C263690}"/>
              </a:ext>
            </a:extLst>
          </p:cNvPr>
          <p:cNvSpPr/>
          <p:nvPr/>
        </p:nvSpPr>
        <p:spPr>
          <a:xfrm>
            <a:off x="13348855" y="309396"/>
            <a:ext cx="2222210" cy="4883375"/>
          </a:xfrm>
          <a:custGeom>
            <a:avLst/>
            <a:gdLst/>
            <a:ahLst/>
            <a:cxnLst/>
            <a:rect l="l" t="t" r="r" b="b"/>
            <a:pathLst>
              <a:path w="2222210" h="4883375">
                <a:moveTo>
                  <a:pt x="0" y="0"/>
                </a:moveTo>
                <a:lnTo>
                  <a:pt x="2222210" y="0"/>
                </a:lnTo>
                <a:lnTo>
                  <a:pt x="2222210" y="4883375"/>
                </a:lnTo>
                <a:lnTo>
                  <a:pt x="0" y="48833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33B47038-B18B-FE61-7D3C-1A57FEE2FD7F}"/>
              </a:ext>
            </a:extLst>
          </p:cNvPr>
          <p:cNvSpPr/>
          <p:nvPr/>
        </p:nvSpPr>
        <p:spPr>
          <a:xfrm>
            <a:off x="12952643" y="246453"/>
            <a:ext cx="3031651" cy="5009259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F12BCB54-3A65-CBF2-C143-AE8B83460D70}"/>
              </a:ext>
            </a:extLst>
          </p:cNvPr>
          <p:cNvSpPr/>
          <p:nvPr/>
        </p:nvSpPr>
        <p:spPr>
          <a:xfrm>
            <a:off x="7470273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2EAF6185-0263-55EE-4FDD-B804E5998B40}"/>
              </a:ext>
            </a:extLst>
          </p:cNvPr>
          <p:cNvSpPr/>
          <p:nvPr/>
        </p:nvSpPr>
        <p:spPr>
          <a:xfrm>
            <a:off x="8417997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392C1584-055F-CEBC-43F9-F161F4568751}"/>
              </a:ext>
            </a:extLst>
          </p:cNvPr>
          <p:cNvSpPr/>
          <p:nvPr/>
        </p:nvSpPr>
        <p:spPr>
          <a:xfrm>
            <a:off x="11675351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83C7DCE9-630B-1DD6-61BE-2B6BA1AB658A}"/>
              </a:ext>
            </a:extLst>
          </p:cNvPr>
          <p:cNvSpPr/>
          <p:nvPr/>
        </p:nvSpPr>
        <p:spPr>
          <a:xfrm>
            <a:off x="12698930" y="5829300"/>
            <a:ext cx="1277292" cy="231523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503B0949-B79B-42D6-CE39-943276B0083E}"/>
              </a:ext>
            </a:extLst>
          </p:cNvPr>
          <p:cNvCxnSpPr>
            <a:cxnSpLocks/>
            <a:stCxn id="12" idx="1"/>
          </p:cNvCxnSpPr>
          <p:nvPr/>
        </p:nvCxnSpPr>
        <p:spPr>
          <a:xfrm flipV="1">
            <a:off x="8605052" y="4257225"/>
            <a:ext cx="4653748" cy="1911133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9A413BCB-61C9-305A-A16B-C4EA958A32A3}"/>
              </a:ext>
            </a:extLst>
          </p:cNvPr>
          <p:cNvCxnSpPr>
            <a:cxnSpLocks/>
          </p:cNvCxnSpPr>
          <p:nvPr/>
        </p:nvCxnSpPr>
        <p:spPr>
          <a:xfrm flipV="1">
            <a:off x="12825978" y="4394926"/>
            <a:ext cx="511598" cy="1912821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1720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5E57D4E-1B9D-4D61-83A1-31D35BA23522}"/>
              </a:ext>
            </a:extLst>
          </p:cNvPr>
          <p:cNvSpPr txBox="1"/>
          <p:nvPr/>
        </p:nvSpPr>
        <p:spPr>
          <a:xfrm>
            <a:off x="621978" y="2314767"/>
            <a:ext cx="130302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sz="3100" b="0" i="0" dirty="0" err="1">
                <a:effectLst/>
                <a:latin typeface="Montserrat" panose="00000500000000000000" pitchFamily="2" charset="0"/>
              </a:rPr>
              <a:t>Masked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Autoencoder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-</a:t>
            </a:r>
            <a:r>
              <a:rPr lang="it-IT" sz="3100" b="1" i="0" dirty="0">
                <a:effectLst/>
                <a:latin typeface="Montserrat" panose="00000500000000000000" pitchFamily="2" charset="0"/>
              </a:rPr>
              <a:t>big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for </a:t>
            </a:r>
            <a:r>
              <a:rPr lang="it-IT" sz="3100" b="1" i="0" dirty="0">
                <a:effectLst/>
                <a:latin typeface="Montserrat" panose="00000500000000000000" pitchFamily="2" charset="0"/>
              </a:rPr>
              <a:t>time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experiments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: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90EAF0D-8C33-BDE8-7C41-36220970FEA6}"/>
              </a:ext>
            </a:extLst>
          </p:cNvPr>
          <p:cNvSpPr txBox="1"/>
          <p:nvPr/>
        </p:nvSpPr>
        <p:spPr>
          <a:xfrm>
            <a:off x="899113" y="1130548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Hyperparameters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6108BDB-5D50-D4B6-C635-EB3AAFF5FD55}"/>
              </a:ext>
            </a:extLst>
          </p:cNvPr>
          <p:cNvSpPr txBox="1"/>
          <p:nvPr/>
        </p:nvSpPr>
        <p:spPr>
          <a:xfrm>
            <a:off x="4191000" y="8027938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b="0" i="0" dirty="0">
                <a:solidFill>
                  <a:srgbClr val="5D6879"/>
                </a:solidFill>
                <a:effectLst/>
                <a:latin typeface="Arial" panose="020B0604020202020204" pitchFamily="34" charset="0"/>
              </a:rPr>
              <a:t>•</a:t>
            </a:r>
            <a:endParaRPr lang="it-IT" b="0" i="0" dirty="0">
              <a:solidFill>
                <a:srgbClr val="5D6879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CB682BB-C7D8-FCAF-610A-DA433592B1E6}"/>
              </a:ext>
            </a:extLst>
          </p:cNvPr>
          <p:cNvSpPr txBox="1"/>
          <p:nvPr/>
        </p:nvSpPr>
        <p:spPr>
          <a:xfrm>
            <a:off x="700867" y="3127612"/>
            <a:ext cx="434340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Encoder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16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256</a:t>
            </a:r>
          </a:p>
        </p:txBody>
      </p:sp>
      <p:grpSp>
        <p:nvGrpSpPr>
          <p:cNvPr id="12" name="Group 7">
            <a:extLst>
              <a:ext uri="{FF2B5EF4-FFF2-40B4-BE49-F238E27FC236}">
                <a16:creationId xmlns:a16="http://schemas.microsoft.com/office/drawing/2014/main" id="{AE02052C-E75C-58F6-147F-F4857FBE899C}"/>
              </a:ext>
            </a:extLst>
          </p:cNvPr>
          <p:cNvGrpSpPr/>
          <p:nvPr/>
        </p:nvGrpSpPr>
        <p:grpSpPr>
          <a:xfrm>
            <a:off x="14185870" y="800100"/>
            <a:ext cx="3147056" cy="2203808"/>
            <a:chOff x="0" y="0"/>
            <a:chExt cx="986654" cy="691522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ACBF9FA-F535-01E7-17E4-A7569F1CE8F9}"/>
                </a:ext>
              </a:extLst>
            </p:cNvPr>
            <p:cNvSpPr/>
            <p:nvPr/>
          </p:nvSpPr>
          <p:spPr>
            <a:xfrm>
              <a:off x="0" y="0"/>
              <a:ext cx="986654" cy="691522"/>
            </a:xfrm>
            <a:custGeom>
              <a:avLst/>
              <a:gdLst/>
              <a:ahLst/>
              <a:cxnLst/>
              <a:rect l="l" t="t" r="r" b="b"/>
              <a:pathLst>
                <a:path w="986654" h="691522">
                  <a:moveTo>
                    <a:pt x="105397" y="0"/>
                  </a:moveTo>
                  <a:lnTo>
                    <a:pt x="881257" y="0"/>
                  </a:lnTo>
                  <a:cubicBezTo>
                    <a:pt x="909210" y="0"/>
                    <a:pt x="936018" y="11104"/>
                    <a:pt x="955784" y="30870"/>
                  </a:cubicBezTo>
                  <a:cubicBezTo>
                    <a:pt x="975550" y="50636"/>
                    <a:pt x="986654" y="77444"/>
                    <a:pt x="986654" y="105397"/>
                  </a:cubicBezTo>
                  <a:lnTo>
                    <a:pt x="986654" y="586125"/>
                  </a:lnTo>
                  <a:cubicBezTo>
                    <a:pt x="986654" y="644334"/>
                    <a:pt x="939466" y="691522"/>
                    <a:pt x="881257" y="691522"/>
                  </a:cubicBezTo>
                  <a:lnTo>
                    <a:pt x="105397" y="691522"/>
                  </a:lnTo>
                  <a:cubicBezTo>
                    <a:pt x="47188" y="691522"/>
                    <a:pt x="0" y="644334"/>
                    <a:pt x="0" y="586125"/>
                  </a:cubicBezTo>
                  <a:lnTo>
                    <a:pt x="0" y="105397"/>
                  </a:lnTo>
                  <a:cubicBezTo>
                    <a:pt x="0" y="47188"/>
                    <a:pt x="47188" y="0"/>
                    <a:pt x="10539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D4B2CE4D-7C23-B1B5-3064-189070BA9F7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sz="1050"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sz="1050"/>
            </a:p>
          </p:txBody>
        </p:sp>
      </p:grpSp>
      <p:grpSp>
        <p:nvGrpSpPr>
          <p:cNvPr id="24" name="Group 2">
            <a:extLst>
              <a:ext uri="{FF2B5EF4-FFF2-40B4-BE49-F238E27FC236}">
                <a16:creationId xmlns:a16="http://schemas.microsoft.com/office/drawing/2014/main" id="{FF61AFE1-0DD4-F0AB-534C-DCCA19BD200B}"/>
              </a:ext>
            </a:extLst>
          </p:cNvPr>
          <p:cNvGrpSpPr/>
          <p:nvPr/>
        </p:nvGrpSpPr>
        <p:grpSpPr>
          <a:xfrm>
            <a:off x="14489807" y="1487942"/>
            <a:ext cx="2592527" cy="1260077"/>
            <a:chOff x="0" y="0"/>
            <a:chExt cx="3429000" cy="1716921"/>
          </a:xfrm>
        </p:grpSpPr>
        <p:sp>
          <p:nvSpPr>
            <p:cNvPr id="25" name="TextBox 3">
              <a:extLst>
                <a:ext uri="{FF2B5EF4-FFF2-40B4-BE49-F238E27FC236}">
                  <a16:creationId xmlns:a16="http://schemas.microsoft.com/office/drawing/2014/main" id="{0F489DC6-302C-16F5-D6D7-DEAEC3F2EF36}"/>
                </a:ext>
              </a:extLst>
            </p:cNvPr>
            <p:cNvSpPr txBox="1"/>
            <p:nvPr/>
          </p:nvSpPr>
          <p:spPr>
            <a:xfrm>
              <a:off x="840961" y="818396"/>
              <a:ext cx="1930360" cy="89852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60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Open Sans Extra Bold"/>
                </a:rPr>
                <a:t>75%</a:t>
              </a:r>
            </a:p>
          </p:txBody>
        </p:sp>
        <p:grpSp>
          <p:nvGrpSpPr>
            <p:cNvPr id="26" name="Group 4">
              <a:extLst>
                <a:ext uri="{FF2B5EF4-FFF2-40B4-BE49-F238E27FC236}">
                  <a16:creationId xmlns:a16="http://schemas.microsoft.com/office/drawing/2014/main" id="{C2F08060-3321-1897-2BFA-33302A2531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0"/>
              <a:ext cx="3429000" cy="1714500"/>
              <a:chOff x="0" y="0"/>
              <a:chExt cx="2540000" cy="1270000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B0FA6574-1F47-E40B-45A1-A02522130A1C}"/>
                  </a:ext>
                </a:extLst>
              </p:cNvPr>
              <p:cNvSpPr/>
              <p:nvPr/>
            </p:nvSpPr>
            <p:spPr>
              <a:xfrm>
                <a:off x="0" y="5667"/>
                <a:ext cx="2540000" cy="1264333"/>
              </a:xfrm>
              <a:custGeom>
                <a:avLst/>
                <a:gdLst/>
                <a:ahLst/>
                <a:cxnLst/>
                <a:rect l="l" t="t" r="r" b="b"/>
                <a:pathLst>
                  <a:path w="2540000" h="1264333">
                    <a:moveTo>
                      <a:pt x="0" y="1264333"/>
                    </a:moveTo>
                    <a:cubicBezTo>
                      <a:pt x="3127" y="565148"/>
                      <a:pt x="570808" y="0"/>
                      <a:pt x="1270000" y="0"/>
                    </a:cubicBezTo>
                    <a:cubicBezTo>
                      <a:pt x="1969192" y="0"/>
                      <a:pt x="2536873" y="565148"/>
                      <a:pt x="2540000" y="1264333"/>
                    </a:cubicBezTo>
                    <a:lnTo>
                      <a:pt x="2032000" y="1264333"/>
                    </a:lnTo>
                    <a:cubicBezTo>
                      <a:pt x="2030124" y="844822"/>
                      <a:pt x="1689515" y="505733"/>
                      <a:pt x="1270000" y="505733"/>
                    </a:cubicBezTo>
                    <a:cubicBezTo>
                      <a:pt x="850485" y="505733"/>
                      <a:pt x="509876" y="844822"/>
                      <a:pt x="508000" y="1264333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2246B750-203A-582C-A731-37EB8AC9B113}"/>
                  </a:ext>
                </a:extLst>
              </p:cNvPr>
              <p:cNvSpPr/>
              <p:nvPr/>
            </p:nvSpPr>
            <p:spPr>
              <a:xfrm>
                <a:off x="0" y="-99899"/>
                <a:ext cx="2168026" cy="1369899"/>
              </a:xfrm>
              <a:custGeom>
                <a:avLst/>
                <a:gdLst/>
                <a:ahLst/>
                <a:cxnLst/>
                <a:rect l="l" t="t" r="r" b="b"/>
                <a:pathLst>
                  <a:path w="2168026" h="1369899">
                    <a:moveTo>
                      <a:pt x="0" y="1369899"/>
                    </a:moveTo>
                    <a:cubicBezTo>
                      <a:pt x="0" y="856232"/>
                      <a:pt x="309426" y="393144"/>
                      <a:pt x="783992" y="196572"/>
                    </a:cubicBezTo>
                    <a:cubicBezTo>
                      <a:pt x="1258559" y="0"/>
                      <a:pt x="1804808" y="108656"/>
                      <a:pt x="2168026" y="471873"/>
                    </a:cubicBezTo>
                    <a:lnTo>
                      <a:pt x="1808815" y="831084"/>
                    </a:lnTo>
                    <a:cubicBezTo>
                      <a:pt x="1590885" y="613153"/>
                      <a:pt x="1263135" y="547960"/>
                      <a:pt x="978395" y="665903"/>
                    </a:cubicBezTo>
                    <a:cubicBezTo>
                      <a:pt x="693655" y="783846"/>
                      <a:pt x="508000" y="1061699"/>
                      <a:pt x="508000" y="1369899"/>
                    </a:cubicBezTo>
                    <a:close/>
                  </a:path>
                </a:pathLst>
              </a:custGeom>
              <a:solidFill>
                <a:srgbClr val="41B8D5"/>
              </a:solidFill>
            </p:spPr>
            <p:txBody>
              <a:bodyPr/>
              <a:lstStyle/>
              <a:p>
                <a:endParaRPr lang="it-IT" dirty="0"/>
              </a:p>
            </p:txBody>
          </p:sp>
        </p:grp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BD1979-CF62-D81B-30C2-CAF6F76ADB4A}"/>
              </a:ext>
            </a:extLst>
          </p:cNvPr>
          <p:cNvSpPr txBox="1"/>
          <p:nvPr/>
        </p:nvSpPr>
        <p:spPr>
          <a:xfrm>
            <a:off x="13957271" y="895605"/>
            <a:ext cx="3657600" cy="597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500" dirty="0">
                <a:solidFill>
                  <a:srgbClr val="004AAD"/>
                </a:solidFill>
                <a:latin typeface="Montserrat Bold Italics"/>
              </a:rPr>
              <a:t>Mask ratio time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982B55F-E5A2-0907-D82A-FC5F0690CF46}"/>
              </a:ext>
            </a:extLst>
          </p:cNvPr>
          <p:cNvSpPr txBox="1"/>
          <p:nvPr/>
        </p:nvSpPr>
        <p:spPr>
          <a:xfrm>
            <a:off x="700867" y="5608203"/>
            <a:ext cx="492557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Decoder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16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256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07212B-248F-D8CF-879D-13632CF4DB01}"/>
              </a:ext>
            </a:extLst>
          </p:cNvPr>
          <p:cNvSpPr txBox="1"/>
          <p:nvPr/>
        </p:nvSpPr>
        <p:spPr>
          <a:xfrm>
            <a:off x="647307" y="8212604"/>
            <a:ext cx="457200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General </a:t>
            </a:r>
            <a:r>
              <a:rPr lang="it-IT" sz="3100" b="1" dirty="0" err="1">
                <a:latin typeface="Montserrat" panose="00000500000000000000" pitchFamily="2" charset="0"/>
              </a:rPr>
              <a:t>statistics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params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9M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_o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2G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4FE0AD-2593-AB1C-6413-6D15C14C5796}"/>
              </a:ext>
            </a:extLst>
          </p:cNvPr>
          <p:cNvSpPr txBox="1"/>
          <p:nvPr/>
        </p:nvSpPr>
        <p:spPr>
          <a:xfrm>
            <a:off x="17640693" y="9396357"/>
            <a:ext cx="71726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1761037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5E57D4E-1B9D-4D61-83A1-31D35BA23522}"/>
              </a:ext>
            </a:extLst>
          </p:cNvPr>
          <p:cNvSpPr txBox="1"/>
          <p:nvPr/>
        </p:nvSpPr>
        <p:spPr>
          <a:xfrm>
            <a:off x="621978" y="2314767"/>
            <a:ext cx="130302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sz="3100" b="0" i="0" dirty="0" err="1">
                <a:effectLst/>
                <a:latin typeface="Montserrat" panose="00000500000000000000" pitchFamily="2" charset="0"/>
              </a:rPr>
              <a:t>Masked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Autoencoder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-</a:t>
            </a:r>
            <a:r>
              <a:rPr lang="it-IT" sz="3100" b="1" i="0" dirty="0">
                <a:effectLst/>
                <a:latin typeface="Montserrat" panose="00000500000000000000" pitchFamily="2" charset="0"/>
              </a:rPr>
              <a:t>big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for </a:t>
            </a:r>
            <a:r>
              <a:rPr lang="it-IT" sz="3100" b="1" i="0" dirty="0">
                <a:effectLst/>
                <a:latin typeface="Montserrat" panose="00000500000000000000" pitchFamily="2" charset="0"/>
              </a:rPr>
              <a:t>time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experiments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: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90EAF0D-8C33-BDE8-7C41-36220970FEA6}"/>
              </a:ext>
            </a:extLst>
          </p:cNvPr>
          <p:cNvSpPr txBox="1"/>
          <p:nvPr/>
        </p:nvSpPr>
        <p:spPr>
          <a:xfrm>
            <a:off x="899113" y="1130548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Hyperparameters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6108BDB-5D50-D4B6-C635-EB3AAFF5FD55}"/>
              </a:ext>
            </a:extLst>
          </p:cNvPr>
          <p:cNvSpPr txBox="1"/>
          <p:nvPr/>
        </p:nvSpPr>
        <p:spPr>
          <a:xfrm>
            <a:off x="4191000" y="8027938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b="0" i="0" dirty="0">
                <a:solidFill>
                  <a:srgbClr val="5D6879"/>
                </a:solidFill>
                <a:effectLst/>
                <a:latin typeface="Arial" panose="020B0604020202020204" pitchFamily="34" charset="0"/>
              </a:rPr>
              <a:t>•</a:t>
            </a:r>
            <a:endParaRPr lang="it-IT" b="0" i="0" dirty="0">
              <a:solidFill>
                <a:srgbClr val="5D6879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CB682BB-C7D8-FCAF-610A-DA433592B1E6}"/>
              </a:ext>
            </a:extLst>
          </p:cNvPr>
          <p:cNvSpPr txBox="1"/>
          <p:nvPr/>
        </p:nvSpPr>
        <p:spPr>
          <a:xfrm>
            <a:off x="700867" y="3127612"/>
            <a:ext cx="434340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Encoder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16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256</a:t>
            </a:r>
          </a:p>
        </p:txBody>
      </p:sp>
      <p:sp>
        <p:nvSpPr>
          <p:cNvPr id="10" name="Freeform 14">
            <a:extLst>
              <a:ext uri="{FF2B5EF4-FFF2-40B4-BE49-F238E27FC236}">
                <a16:creationId xmlns:a16="http://schemas.microsoft.com/office/drawing/2014/main" id="{B009C600-D9BD-1272-178A-F4148928249C}"/>
              </a:ext>
            </a:extLst>
          </p:cNvPr>
          <p:cNvSpPr/>
          <p:nvPr/>
        </p:nvSpPr>
        <p:spPr>
          <a:xfrm>
            <a:off x="6154526" y="6896593"/>
            <a:ext cx="10401693" cy="3296639"/>
          </a:xfrm>
          <a:custGeom>
            <a:avLst/>
            <a:gdLst/>
            <a:ahLst/>
            <a:cxnLst/>
            <a:rect l="l" t="t" r="r" b="b"/>
            <a:pathLst>
              <a:path w="12100763" h="4033588">
                <a:moveTo>
                  <a:pt x="0" y="0"/>
                </a:moveTo>
                <a:lnTo>
                  <a:pt x="12100763" y="0"/>
                </a:lnTo>
                <a:lnTo>
                  <a:pt x="12100763" y="4033587"/>
                </a:lnTo>
                <a:lnTo>
                  <a:pt x="0" y="40335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6AB1B75C-3135-3400-9FA1-34A08CFE1643}"/>
              </a:ext>
            </a:extLst>
          </p:cNvPr>
          <p:cNvSpPr/>
          <p:nvPr/>
        </p:nvSpPr>
        <p:spPr>
          <a:xfrm>
            <a:off x="6184149" y="3282235"/>
            <a:ext cx="10342448" cy="3373979"/>
          </a:xfrm>
          <a:custGeom>
            <a:avLst/>
            <a:gdLst/>
            <a:ahLst/>
            <a:cxnLst/>
            <a:rect l="l" t="t" r="r" b="b"/>
            <a:pathLst>
              <a:path w="12100763" h="4027285">
                <a:moveTo>
                  <a:pt x="0" y="0"/>
                </a:moveTo>
                <a:lnTo>
                  <a:pt x="12100763" y="0"/>
                </a:lnTo>
                <a:lnTo>
                  <a:pt x="12100763" y="4027285"/>
                </a:lnTo>
                <a:lnTo>
                  <a:pt x="0" y="40272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12" name="Group 7">
            <a:extLst>
              <a:ext uri="{FF2B5EF4-FFF2-40B4-BE49-F238E27FC236}">
                <a16:creationId xmlns:a16="http://schemas.microsoft.com/office/drawing/2014/main" id="{AE02052C-E75C-58F6-147F-F4857FBE899C}"/>
              </a:ext>
            </a:extLst>
          </p:cNvPr>
          <p:cNvGrpSpPr/>
          <p:nvPr/>
        </p:nvGrpSpPr>
        <p:grpSpPr>
          <a:xfrm>
            <a:off x="14185870" y="800100"/>
            <a:ext cx="3147056" cy="2203808"/>
            <a:chOff x="0" y="0"/>
            <a:chExt cx="986654" cy="691522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ACBF9FA-F535-01E7-17E4-A7569F1CE8F9}"/>
                </a:ext>
              </a:extLst>
            </p:cNvPr>
            <p:cNvSpPr/>
            <p:nvPr/>
          </p:nvSpPr>
          <p:spPr>
            <a:xfrm>
              <a:off x="0" y="0"/>
              <a:ext cx="986654" cy="691522"/>
            </a:xfrm>
            <a:custGeom>
              <a:avLst/>
              <a:gdLst/>
              <a:ahLst/>
              <a:cxnLst/>
              <a:rect l="l" t="t" r="r" b="b"/>
              <a:pathLst>
                <a:path w="986654" h="691522">
                  <a:moveTo>
                    <a:pt x="105397" y="0"/>
                  </a:moveTo>
                  <a:lnTo>
                    <a:pt x="881257" y="0"/>
                  </a:lnTo>
                  <a:cubicBezTo>
                    <a:pt x="909210" y="0"/>
                    <a:pt x="936018" y="11104"/>
                    <a:pt x="955784" y="30870"/>
                  </a:cubicBezTo>
                  <a:cubicBezTo>
                    <a:pt x="975550" y="50636"/>
                    <a:pt x="986654" y="77444"/>
                    <a:pt x="986654" y="105397"/>
                  </a:cubicBezTo>
                  <a:lnTo>
                    <a:pt x="986654" y="586125"/>
                  </a:lnTo>
                  <a:cubicBezTo>
                    <a:pt x="986654" y="644334"/>
                    <a:pt x="939466" y="691522"/>
                    <a:pt x="881257" y="691522"/>
                  </a:cubicBezTo>
                  <a:lnTo>
                    <a:pt x="105397" y="691522"/>
                  </a:lnTo>
                  <a:cubicBezTo>
                    <a:pt x="47188" y="691522"/>
                    <a:pt x="0" y="644334"/>
                    <a:pt x="0" y="586125"/>
                  </a:cubicBezTo>
                  <a:lnTo>
                    <a:pt x="0" y="105397"/>
                  </a:lnTo>
                  <a:cubicBezTo>
                    <a:pt x="0" y="47188"/>
                    <a:pt x="47188" y="0"/>
                    <a:pt x="10539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D4B2CE4D-7C23-B1B5-3064-189070BA9F7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sz="1050"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sz="1050"/>
            </a:p>
          </p:txBody>
        </p:sp>
      </p:grpSp>
      <p:grpSp>
        <p:nvGrpSpPr>
          <p:cNvPr id="24" name="Group 2">
            <a:extLst>
              <a:ext uri="{FF2B5EF4-FFF2-40B4-BE49-F238E27FC236}">
                <a16:creationId xmlns:a16="http://schemas.microsoft.com/office/drawing/2014/main" id="{FF61AFE1-0DD4-F0AB-534C-DCCA19BD200B}"/>
              </a:ext>
            </a:extLst>
          </p:cNvPr>
          <p:cNvGrpSpPr/>
          <p:nvPr/>
        </p:nvGrpSpPr>
        <p:grpSpPr>
          <a:xfrm>
            <a:off x="14489807" y="1487942"/>
            <a:ext cx="2592527" cy="1260077"/>
            <a:chOff x="0" y="0"/>
            <a:chExt cx="3429000" cy="1716921"/>
          </a:xfrm>
        </p:grpSpPr>
        <p:sp>
          <p:nvSpPr>
            <p:cNvPr id="25" name="TextBox 3">
              <a:extLst>
                <a:ext uri="{FF2B5EF4-FFF2-40B4-BE49-F238E27FC236}">
                  <a16:creationId xmlns:a16="http://schemas.microsoft.com/office/drawing/2014/main" id="{0F489DC6-302C-16F5-D6D7-DEAEC3F2EF36}"/>
                </a:ext>
              </a:extLst>
            </p:cNvPr>
            <p:cNvSpPr txBox="1"/>
            <p:nvPr/>
          </p:nvSpPr>
          <p:spPr>
            <a:xfrm>
              <a:off x="840961" y="818396"/>
              <a:ext cx="1930360" cy="89852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60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Open Sans Extra Bold"/>
                </a:rPr>
                <a:t>75%</a:t>
              </a:r>
            </a:p>
          </p:txBody>
        </p:sp>
        <p:grpSp>
          <p:nvGrpSpPr>
            <p:cNvPr id="26" name="Group 4">
              <a:extLst>
                <a:ext uri="{FF2B5EF4-FFF2-40B4-BE49-F238E27FC236}">
                  <a16:creationId xmlns:a16="http://schemas.microsoft.com/office/drawing/2014/main" id="{C2F08060-3321-1897-2BFA-33302A2531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0"/>
              <a:ext cx="3429000" cy="1714500"/>
              <a:chOff x="0" y="0"/>
              <a:chExt cx="2540000" cy="1270000"/>
            </a:xfrm>
          </p:grpSpPr>
          <p:sp>
            <p:nvSpPr>
              <p:cNvPr id="27" name="Freeform 5">
                <a:extLst>
                  <a:ext uri="{FF2B5EF4-FFF2-40B4-BE49-F238E27FC236}">
                    <a16:creationId xmlns:a16="http://schemas.microsoft.com/office/drawing/2014/main" id="{B0FA6574-1F47-E40B-45A1-A02522130A1C}"/>
                  </a:ext>
                </a:extLst>
              </p:cNvPr>
              <p:cNvSpPr/>
              <p:nvPr/>
            </p:nvSpPr>
            <p:spPr>
              <a:xfrm>
                <a:off x="0" y="5667"/>
                <a:ext cx="2540000" cy="1264333"/>
              </a:xfrm>
              <a:custGeom>
                <a:avLst/>
                <a:gdLst/>
                <a:ahLst/>
                <a:cxnLst/>
                <a:rect l="l" t="t" r="r" b="b"/>
                <a:pathLst>
                  <a:path w="2540000" h="1264333">
                    <a:moveTo>
                      <a:pt x="0" y="1264333"/>
                    </a:moveTo>
                    <a:cubicBezTo>
                      <a:pt x="3127" y="565148"/>
                      <a:pt x="570808" y="0"/>
                      <a:pt x="1270000" y="0"/>
                    </a:cubicBezTo>
                    <a:cubicBezTo>
                      <a:pt x="1969192" y="0"/>
                      <a:pt x="2536873" y="565148"/>
                      <a:pt x="2540000" y="1264333"/>
                    </a:cubicBezTo>
                    <a:lnTo>
                      <a:pt x="2032000" y="1264333"/>
                    </a:lnTo>
                    <a:cubicBezTo>
                      <a:pt x="2030124" y="844822"/>
                      <a:pt x="1689515" y="505733"/>
                      <a:pt x="1270000" y="505733"/>
                    </a:cubicBezTo>
                    <a:cubicBezTo>
                      <a:pt x="850485" y="505733"/>
                      <a:pt x="509876" y="844822"/>
                      <a:pt x="508000" y="1264333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2246B750-203A-582C-A731-37EB8AC9B113}"/>
                  </a:ext>
                </a:extLst>
              </p:cNvPr>
              <p:cNvSpPr/>
              <p:nvPr/>
            </p:nvSpPr>
            <p:spPr>
              <a:xfrm>
                <a:off x="0" y="-99899"/>
                <a:ext cx="2168026" cy="1369899"/>
              </a:xfrm>
              <a:custGeom>
                <a:avLst/>
                <a:gdLst/>
                <a:ahLst/>
                <a:cxnLst/>
                <a:rect l="l" t="t" r="r" b="b"/>
                <a:pathLst>
                  <a:path w="2168026" h="1369899">
                    <a:moveTo>
                      <a:pt x="0" y="1369899"/>
                    </a:moveTo>
                    <a:cubicBezTo>
                      <a:pt x="0" y="856232"/>
                      <a:pt x="309426" y="393144"/>
                      <a:pt x="783992" y="196572"/>
                    </a:cubicBezTo>
                    <a:cubicBezTo>
                      <a:pt x="1258559" y="0"/>
                      <a:pt x="1804808" y="108656"/>
                      <a:pt x="2168026" y="471873"/>
                    </a:cubicBezTo>
                    <a:lnTo>
                      <a:pt x="1808815" y="831084"/>
                    </a:lnTo>
                    <a:cubicBezTo>
                      <a:pt x="1590885" y="613153"/>
                      <a:pt x="1263135" y="547960"/>
                      <a:pt x="978395" y="665903"/>
                    </a:cubicBezTo>
                    <a:cubicBezTo>
                      <a:pt x="693655" y="783846"/>
                      <a:pt x="508000" y="1061699"/>
                      <a:pt x="508000" y="1369899"/>
                    </a:cubicBezTo>
                    <a:close/>
                  </a:path>
                </a:pathLst>
              </a:custGeom>
              <a:solidFill>
                <a:srgbClr val="41B8D5"/>
              </a:solidFill>
            </p:spPr>
            <p:txBody>
              <a:bodyPr/>
              <a:lstStyle/>
              <a:p>
                <a:endParaRPr lang="it-IT" dirty="0"/>
              </a:p>
            </p:txBody>
          </p:sp>
        </p:grp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BD1979-CF62-D81B-30C2-CAF6F76ADB4A}"/>
              </a:ext>
            </a:extLst>
          </p:cNvPr>
          <p:cNvSpPr txBox="1"/>
          <p:nvPr/>
        </p:nvSpPr>
        <p:spPr>
          <a:xfrm>
            <a:off x="13957271" y="895605"/>
            <a:ext cx="3657600" cy="597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500" dirty="0">
                <a:solidFill>
                  <a:srgbClr val="004AAD"/>
                </a:solidFill>
                <a:latin typeface="Montserrat Bold Italics"/>
              </a:rPr>
              <a:t>Mask ratio time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982B55F-E5A2-0907-D82A-FC5F0690CF46}"/>
              </a:ext>
            </a:extLst>
          </p:cNvPr>
          <p:cNvSpPr txBox="1"/>
          <p:nvPr/>
        </p:nvSpPr>
        <p:spPr>
          <a:xfrm>
            <a:off x="700867" y="5608203"/>
            <a:ext cx="492557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Decoder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16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256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07212B-248F-D8CF-879D-13632CF4DB01}"/>
              </a:ext>
            </a:extLst>
          </p:cNvPr>
          <p:cNvSpPr txBox="1"/>
          <p:nvPr/>
        </p:nvSpPr>
        <p:spPr>
          <a:xfrm>
            <a:off x="647307" y="8212604"/>
            <a:ext cx="4572000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General </a:t>
            </a:r>
            <a:r>
              <a:rPr lang="it-IT" sz="3100" b="1" dirty="0" err="1">
                <a:latin typeface="Montserrat" panose="00000500000000000000" pitchFamily="2" charset="0"/>
              </a:rPr>
              <a:t>statistics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params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9M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_o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2G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91FAA-7DBD-571C-0954-6D2584FAFE9A}"/>
              </a:ext>
            </a:extLst>
          </p:cNvPr>
          <p:cNvSpPr txBox="1"/>
          <p:nvPr/>
        </p:nvSpPr>
        <p:spPr>
          <a:xfrm>
            <a:off x="7264835" y="3127612"/>
            <a:ext cx="151879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b="1" dirty="0">
                <a:solidFill>
                  <a:srgbClr val="FF9900"/>
                </a:solidFill>
                <a:latin typeface="Montserrat" panose="00000500000000000000" pitchFamily="2" charset="0"/>
              </a:rPr>
              <a:t>Input:</a:t>
            </a:r>
            <a:endParaRPr lang="it-IT" sz="3200" b="1" dirty="0">
              <a:solidFill>
                <a:srgbClr val="FF9900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4FE0AD-2593-AB1C-6413-6D15C14C5796}"/>
              </a:ext>
            </a:extLst>
          </p:cNvPr>
          <p:cNvSpPr txBox="1"/>
          <p:nvPr/>
        </p:nvSpPr>
        <p:spPr>
          <a:xfrm>
            <a:off x="17640693" y="9396357"/>
            <a:ext cx="71726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13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05F0AD35-0C5E-49B2-3579-C42DEAD2CA7E}"/>
              </a:ext>
            </a:extLst>
          </p:cNvPr>
          <p:cNvSpPr txBox="1"/>
          <p:nvPr/>
        </p:nvSpPr>
        <p:spPr>
          <a:xfrm>
            <a:off x="7299471" y="6681288"/>
            <a:ext cx="4622365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>
                <a:latin typeface="Montserrat" panose="00000500000000000000" pitchFamily="2" charset="0"/>
              </a:rPr>
              <a:t> </a:t>
            </a:r>
            <a:r>
              <a:rPr lang="it-IT" sz="3100" b="1" dirty="0">
                <a:solidFill>
                  <a:srgbClr val="FF9900"/>
                </a:solidFill>
                <a:latin typeface="Montserrat" panose="00000500000000000000" pitchFamily="2" charset="0"/>
              </a:rPr>
              <a:t>Input </a:t>
            </a:r>
            <a:r>
              <a:rPr lang="it-IT" sz="3100" b="1" dirty="0" err="1">
                <a:solidFill>
                  <a:srgbClr val="FF9900"/>
                </a:solidFill>
                <a:latin typeface="Montserrat" panose="00000500000000000000" pitchFamily="2" charset="0"/>
              </a:rPr>
              <a:t>reconstructed</a:t>
            </a:r>
            <a:r>
              <a:rPr lang="it-IT" sz="3100" b="1" dirty="0">
                <a:solidFill>
                  <a:srgbClr val="FF9900"/>
                </a:solidFill>
                <a:latin typeface="Montserrat" panose="00000500000000000000" pitchFamily="2" charset="0"/>
              </a:rPr>
              <a:t>:</a:t>
            </a:r>
            <a:endParaRPr lang="it-IT" sz="31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598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5E57D4E-1B9D-4D61-83A1-31D35BA23522}"/>
              </a:ext>
            </a:extLst>
          </p:cNvPr>
          <p:cNvSpPr txBox="1"/>
          <p:nvPr/>
        </p:nvSpPr>
        <p:spPr>
          <a:xfrm>
            <a:off x="621978" y="2314767"/>
            <a:ext cx="130302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sz="3100" b="0" i="0" dirty="0" err="1">
                <a:effectLst/>
                <a:latin typeface="Montserrat" panose="00000500000000000000" pitchFamily="2" charset="0"/>
              </a:rPr>
              <a:t>Masked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Autoencoder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-</a:t>
            </a:r>
            <a:r>
              <a:rPr lang="it-IT" sz="3100" b="1" dirty="0">
                <a:latin typeface="Montserrat" panose="00000500000000000000" pitchFamily="2" charset="0"/>
              </a:rPr>
              <a:t>small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for </a:t>
            </a:r>
            <a:r>
              <a:rPr lang="it-IT" sz="3100" b="1" dirty="0">
                <a:latin typeface="Montserrat" panose="00000500000000000000" pitchFamily="2" charset="0"/>
              </a:rPr>
              <a:t>frequency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experiments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: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90EAF0D-8C33-BDE8-7C41-36220970FEA6}"/>
              </a:ext>
            </a:extLst>
          </p:cNvPr>
          <p:cNvSpPr txBox="1"/>
          <p:nvPr/>
        </p:nvSpPr>
        <p:spPr>
          <a:xfrm>
            <a:off x="899113" y="1130548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Hyperparameters (2)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6108BDB-5D50-D4B6-C635-EB3AAFF5FD55}"/>
              </a:ext>
            </a:extLst>
          </p:cNvPr>
          <p:cNvSpPr txBox="1"/>
          <p:nvPr/>
        </p:nvSpPr>
        <p:spPr>
          <a:xfrm>
            <a:off x="4191000" y="8027938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b="0" i="0" dirty="0">
                <a:solidFill>
                  <a:srgbClr val="5D6879"/>
                </a:solidFill>
                <a:effectLst/>
                <a:latin typeface="Arial" panose="020B0604020202020204" pitchFamily="34" charset="0"/>
              </a:rPr>
              <a:t>•</a:t>
            </a:r>
            <a:endParaRPr lang="it-IT" b="0" i="0" dirty="0">
              <a:solidFill>
                <a:srgbClr val="5D6879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CB682BB-C7D8-FCAF-610A-DA433592B1E6}"/>
              </a:ext>
            </a:extLst>
          </p:cNvPr>
          <p:cNvSpPr txBox="1"/>
          <p:nvPr/>
        </p:nvSpPr>
        <p:spPr>
          <a:xfrm>
            <a:off x="700867" y="3127612"/>
            <a:ext cx="434340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Encoder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4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64</a:t>
            </a:r>
          </a:p>
        </p:txBody>
      </p:sp>
      <p:grpSp>
        <p:nvGrpSpPr>
          <p:cNvPr id="12" name="Group 7">
            <a:extLst>
              <a:ext uri="{FF2B5EF4-FFF2-40B4-BE49-F238E27FC236}">
                <a16:creationId xmlns:a16="http://schemas.microsoft.com/office/drawing/2014/main" id="{AE02052C-E75C-58F6-147F-F4857FBE899C}"/>
              </a:ext>
            </a:extLst>
          </p:cNvPr>
          <p:cNvGrpSpPr/>
          <p:nvPr/>
        </p:nvGrpSpPr>
        <p:grpSpPr>
          <a:xfrm>
            <a:off x="14185870" y="800100"/>
            <a:ext cx="3147056" cy="2203808"/>
            <a:chOff x="0" y="0"/>
            <a:chExt cx="986654" cy="691522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ACBF9FA-F535-01E7-17E4-A7569F1CE8F9}"/>
                </a:ext>
              </a:extLst>
            </p:cNvPr>
            <p:cNvSpPr/>
            <p:nvPr/>
          </p:nvSpPr>
          <p:spPr>
            <a:xfrm>
              <a:off x="0" y="0"/>
              <a:ext cx="986654" cy="691522"/>
            </a:xfrm>
            <a:custGeom>
              <a:avLst/>
              <a:gdLst/>
              <a:ahLst/>
              <a:cxnLst/>
              <a:rect l="l" t="t" r="r" b="b"/>
              <a:pathLst>
                <a:path w="986654" h="691522">
                  <a:moveTo>
                    <a:pt x="105397" y="0"/>
                  </a:moveTo>
                  <a:lnTo>
                    <a:pt x="881257" y="0"/>
                  </a:lnTo>
                  <a:cubicBezTo>
                    <a:pt x="909210" y="0"/>
                    <a:pt x="936018" y="11104"/>
                    <a:pt x="955784" y="30870"/>
                  </a:cubicBezTo>
                  <a:cubicBezTo>
                    <a:pt x="975550" y="50636"/>
                    <a:pt x="986654" y="77444"/>
                    <a:pt x="986654" y="105397"/>
                  </a:cubicBezTo>
                  <a:lnTo>
                    <a:pt x="986654" y="586125"/>
                  </a:lnTo>
                  <a:cubicBezTo>
                    <a:pt x="986654" y="644334"/>
                    <a:pt x="939466" y="691522"/>
                    <a:pt x="881257" y="691522"/>
                  </a:cubicBezTo>
                  <a:lnTo>
                    <a:pt x="105397" y="691522"/>
                  </a:lnTo>
                  <a:cubicBezTo>
                    <a:pt x="47188" y="691522"/>
                    <a:pt x="0" y="644334"/>
                    <a:pt x="0" y="586125"/>
                  </a:cubicBezTo>
                  <a:lnTo>
                    <a:pt x="0" y="105397"/>
                  </a:lnTo>
                  <a:cubicBezTo>
                    <a:pt x="0" y="47188"/>
                    <a:pt x="47188" y="0"/>
                    <a:pt x="10539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D4B2CE4D-7C23-B1B5-3064-189070BA9F7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sz="1050"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sz="1050"/>
            </a:p>
          </p:txBody>
        </p: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BD1979-CF62-D81B-30C2-CAF6F76ADB4A}"/>
              </a:ext>
            </a:extLst>
          </p:cNvPr>
          <p:cNvSpPr txBox="1"/>
          <p:nvPr/>
        </p:nvSpPr>
        <p:spPr>
          <a:xfrm>
            <a:off x="13957271" y="895605"/>
            <a:ext cx="3657600" cy="597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500" dirty="0">
                <a:solidFill>
                  <a:srgbClr val="004AAD"/>
                </a:solidFill>
                <a:latin typeface="Montserrat Bold Italics"/>
              </a:rPr>
              <a:t>Mask ratio time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982B55F-E5A2-0907-D82A-FC5F0690CF46}"/>
              </a:ext>
            </a:extLst>
          </p:cNvPr>
          <p:cNvSpPr txBox="1"/>
          <p:nvPr/>
        </p:nvSpPr>
        <p:spPr>
          <a:xfrm>
            <a:off x="700867" y="5608203"/>
            <a:ext cx="492557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Decoder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4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64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07212B-248F-D8CF-879D-13632CF4DB01}"/>
              </a:ext>
            </a:extLst>
          </p:cNvPr>
          <p:cNvSpPr txBox="1"/>
          <p:nvPr/>
        </p:nvSpPr>
        <p:spPr>
          <a:xfrm>
            <a:off x="647306" y="8212604"/>
            <a:ext cx="5372493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General </a:t>
            </a:r>
            <a:r>
              <a:rPr lang="it-IT" sz="3100" b="1" dirty="0" err="1">
                <a:latin typeface="Montserrat" panose="00000500000000000000" pitchFamily="2" charset="0"/>
              </a:rPr>
              <a:t>statistics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params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3</a:t>
            </a:r>
            <a:r>
              <a:rPr lang="it-IT" sz="3100" dirty="0">
                <a:latin typeface="Montserrat" panose="00000500000000000000" pitchFamily="2" charset="0"/>
              </a:rPr>
              <a:t>80k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_o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57M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4FE0AD-2593-AB1C-6413-6D15C14C5796}"/>
              </a:ext>
            </a:extLst>
          </p:cNvPr>
          <p:cNvSpPr txBox="1"/>
          <p:nvPr/>
        </p:nvSpPr>
        <p:spPr>
          <a:xfrm>
            <a:off x="17640693" y="9396357"/>
            <a:ext cx="71726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14</a:t>
            </a:r>
          </a:p>
        </p:txBody>
      </p:sp>
      <p:grpSp>
        <p:nvGrpSpPr>
          <p:cNvPr id="16" name="Group 2">
            <a:extLst>
              <a:ext uri="{FF2B5EF4-FFF2-40B4-BE49-F238E27FC236}">
                <a16:creationId xmlns:a16="http://schemas.microsoft.com/office/drawing/2014/main" id="{5427E09D-6CD8-577F-E96F-16FC50205F2A}"/>
              </a:ext>
            </a:extLst>
          </p:cNvPr>
          <p:cNvGrpSpPr/>
          <p:nvPr/>
        </p:nvGrpSpPr>
        <p:grpSpPr>
          <a:xfrm>
            <a:off x="14500196" y="1449938"/>
            <a:ext cx="2571750" cy="1285875"/>
            <a:chOff x="0" y="0"/>
            <a:chExt cx="3429000" cy="1714500"/>
          </a:xfrm>
        </p:grpSpPr>
        <p:sp>
          <p:nvSpPr>
            <p:cNvPr id="17" name="TextBox 3">
              <a:extLst>
                <a:ext uri="{FF2B5EF4-FFF2-40B4-BE49-F238E27FC236}">
                  <a16:creationId xmlns:a16="http://schemas.microsoft.com/office/drawing/2014/main" id="{18F97641-D93E-D5AD-59D3-EAE4FC3EDF3D}"/>
                </a:ext>
              </a:extLst>
            </p:cNvPr>
            <p:cNvSpPr txBox="1"/>
            <p:nvPr/>
          </p:nvSpPr>
          <p:spPr>
            <a:xfrm>
              <a:off x="996475" y="815975"/>
              <a:ext cx="1513931" cy="89852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60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Open Sans Extra Bold"/>
                </a:rPr>
                <a:t>15%</a:t>
              </a:r>
            </a:p>
          </p:txBody>
        </p:sp>
        <p:grpSp>
          <p:nvGrpSpPr>
            <p:cNvPr id="18" name="Group 4">
              <a:extLst>
                <a:ext uri="{FF2B5EF4-FFF2-40B4-BE49-F238E27FC236}">
                  <a16:creationId xmlns:a16="http://schemas.microsoft.com/office/drawing/2014/main" id="{9FA91B42-58DA-668A-46F9-A333B13F44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0"/>
              <a:ext cx="3429000" cy="1714500"/>
              <a:chOff x="0" y="0"/>
              <a:chExt cx="2540000" cy="1270000"/>
            </a:xfrm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6ACDCE9A-E6D1-1595-1066-8C2D3F05B076}"/>
                  </a:ext>
                </a:extLst>
              </p:cNvPr>
              <p:cNvSpPr/>
              <p:nvPr/>
            </p:nvSpPr>
            <p:spPr>
              <a:xfrm>
                <a:off x="0" y="5667"/>
                <a:ext cx="2540000" cy="1264333"/>
              </a:xfrm>
              <a:custGeom>
                <a:avLst/>
                <a:gdLst/>
                <a:ahLst/>
                <a:cxnLst/>
                <a:rect l="l" t="t" r="r" b="b"/>
                <a:pathLst>
                  <a:path w="2540000" h="1264333">
                    <a:moveTo>
                      <a:pt x="0" y="1264333"/>
                    </a:moveTo>
                    <a:cubicBezTo>
                      <a:pt x="3127" y="565148"/>
                      <a:pt x="570808" y="0"/>
                      <a:pt x="1270000" y="0"/>
                    </a:cubicBezTo>
                    <a:cubicBezTo>
                      <a:pt x="1969192" y="0"/>
                      <a:pt x="2536873" y="565148"/>
                      <a:pt x="2540000" y="1264333"/>
                    </a:cubicBezTo>
                    <a:lnTo>
                      <a:pt x="2032000" y="1264333"/>
                    </a:lnTo>
                    <a:cubicBezTo>
                      <a:pt x="2030124" y="844822"/>
                      <a:pt x="1689515" y="505733"/>
                      <a:pt x="1270000" y="505733"/>
                    </a:cubicBezTo>
                    <a:cubicBezTo>
                      <a:pt x="850485" y="505733"/>
                      <a:pt x="509876" y="844822"/>
                      <a:pt x="508000" y="1264333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6D7BCA5A-E25A-D974-69B8-8296F9A76116}"/>
                  </a:ext>
                </a:extLst>
              </p:cNvPr>
              <p:cNvSpPr/>
              <p:nvPr/>
            </p:nvSpPr>
            <p:spPr>
              <a:xfrm>
                <a:off x="0" y="693432"/>
                <a:ext cx="591053" cy="576568"/>
              </a:xfrm>
              <a:custGeom>
                <a:avLst/>
                <a:gdLst/>
                <a:ahLst/>
                <a:cxnLst/>
                <a:rect l="l" t="t" r="r" b="b"/>
                <a:pathLst>
                  <a:path w="591053" h="576568">
                    <a:moveTo>
                      <a:pt x="0" y="576568"/>
                    </a:moveTo>
                    <a:cubicBezTo>
                      <a:pt x="0" y="376149"/>
                      <a:pt x="47433" y="178575"/>
                      <a:pt x="138422" y="0"/>
                    </a:cubicBezTo>
                    <a:lnTo>
                      <a:pt x="591053" y="230627"/>
                    </a:lnTo>
                    <a:cubicBezTo>
                      <a:pt x="536460" y="337772"/>
                      <a:pt x="508000" y="456316"/>
                      <a:pt x="508000" y="576568"/>
                    </a:cubicBezTo>
                    <a:close/>
                  </a:path>
                </a:pathLst>
              </a:custGeom>
              <a:solidFill>
                <a:srgbClr val="41B8D5"/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580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646050" y="1974242"/>
            <a:ext cx="6995898" cy="1947388"/>
            <a:chOff x="0" y="0"/>
            <a:chExt cx="1887493" cy="5128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87493" cy="512892"/>
            </a:xfrm>
            <a:custGeom>
              <a:avLst/>
              <a:gdLst/>
              <a:ahLst/>
              <a:cxnLst/>
              <a:rect l="l" t="t" r="r" b="b"/>
              <a:pathLst>
                <a:path w="1887493" h="512892">
                  <a:moveTo>
                    <a:pt x="100466" y="0"/>
                  </a:moveTo>
                  <a:lnTo>
                    <a:pt x="1787027" y="0"/>
                  </a:lnTo>
                  <a:cubicBezTo>
                    <a:pt x="1842513" y="0"/>
                    <a:pt x="1887493" y="44980"/>
                    <a:pt x="1887493" y="100466"/>
                  </a:cubicBezTo>
                  <a:lnTo>
                    <a:pt x="1887493" y="412426"/>
                  </a:lnTo>
                  <a:cubicBezTo>
                    <a:pt x="1887493" y="467912"/>
                    <a:pt x="1842513" y="512892"/>
                    <a:pt x="1787027" y="512892"/>
                  </a:cubicBezTo>
                  <a:lnTo>
                    <a:pt x="100466" y="512892"/>
                  </a:lnTo>
                  <a:cubicBezTo>
                    <a:pt x="44980" y="512892"/>
                    <a:pt x="0" y="467912"/>
                    <a:pt x="0" y="412426"/>
                  </a:cubicBezTo>
                  <a:lnTo>
                    <a:pt x="0" y="100466"/>
                  </a:lnTo>
                  <a:cubicBezTo>
                    <a:pt x="0" y="44980"/>
                    <a:pt x="44980" y="0"/>
                    <a:pt x="100466" y="0"/>
                  </a:cubicBezTo>
                  <a:close/>
                </a:path>
              </a:pathLst>
            </a:custGeom>
            <a:solidFill>
              <a:srgbClr val="FFAA00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000000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14866" y="6586698"/>
            <a:ext cx="5804934" cy="2883220"/>
            <a:chOff x="-70035" y="-100951"/>
            <a:chExt cx="1831238" cy="591923"/>
          </a:xfrm>
        </p:grpSpPr>
        <p:sp>
          <p:nvSpPr>
            <p:cNvPr id="6" name="Freeform 6"/>
            <p:cNvSpPr/>
            <p:nvPr/>
          </p:nvSpPr>
          <p:spPr>
            <a:xfrm>
              <a:off x="-21236" y="-55600"/>
              <a:ext cx="1782439" cy="518771"/>
            </a:xfrm>
            <a:custGeom>
              <a:avLst/>
              <a:gdLst/>
              <a:ahLst/>
              <a:cxnLst/>
              <a:rect l="l" t="t" r="r" b="b"/>
              <a:pathLst>
                <a:path w="2137363" h="487676">
                  <a:moveTo>
                    <a:pt x="88721" y="0"/>
                  </a:moveTo>
                  <a:lnTo>
                    <a:pt x="2048642" y="0"/>
                  </a:lnTo>
                  <a:cubicBezTo>
                    <a:pt x="2072172" y="0"/>
                    <a:pt x="2094739" y="9347"/>
                    <a:pt x="2111377" y="25986"/>
                  </a:cubicBezTo>
                  <a:cubicBezTo>
                    <a:pt x="2128016" y="42624"/>
                    <a:pt x="2137363" y="65191"/>
                    <a:pt x="2137363" y="88721"/>
                  </a:cubicBezTo>
                  <a:lnTo>
                    <a:pt x="2137363" y="398955"/>
                  </a:lnTo>
                  <a:cubicBezTo>
                    <a:pt x="2137363" y="422486"/>
                    <a:pt x="2128016" y="445052"/>
                    <a:pt x="2111377" y="461691"/>
                  </a:cubicBezTo>
                  <a:cubicBezTo>
                    <a:pt x="2094739" y="478329"/>
                    <a:pt x="2072172" y="487676"/>
                    <a:pt x="2048642" y="487676"/>
                  </a:cubicBezTo>
                  <a:lnTo>
                    <a:pt x="88721" y="487676"/>
                  </a:lnTo>
                  <a:cubicBezTo>
                    <a:pt x="65191" y="487676"/>
                    <a:pt x="42624" y="478329"/>
                    <a:pt x="25986" y="461691"/>
                  </a:cubicBezTo>
                  <a:cubicBezTo>
                    <a:pt x="9347" y="445052"/>
                    <a:pt x="0" y="422486"/>
                    <a:pt x="0" y="398955"/>
                  </a:cubicBezTo>
                  <a:lnTo>
                    <a:pt x="0" y="88721"/>
                  </a:lnTo>
                  <a:cubicBezTo>
                    <a:pt x="0" y="65191"/>
                    <a:pt x="9347" y="42624"/>
                    <a:pt x="25986" y="25986"/>
                  </a:cubicBezTo>
                  <a:cubicBezTo>
                    <a:pt x="42624" y="9347"/>
                    <a:pt x="65191" y="0"/>
                    <a:pt x="8872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70035" y="-100951"/>
              <a:ext cx="1830514" cy="591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791842" lvl="1" indent="-457200">
                <a:lnSpc>
                  <a:spcPts val="4339"/>
                </a:lnSpc>
                <a:buFont typeface="Arial" panose="020B0604020202020204" pitchFamily="34" charset="0"/>
                <a:buChar char="•"/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Leverage Masked Auto-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   encoders to </a:t>
              </a:r>
              <a:r>
                <a:rPr lang="en-US" sz="3100" dirty="0">
                  <a:solidFill>
                    <a:srgbClr val="000000"/>
                  </a:solidFill>
                  <a:latin typeface="Montserrat Bold"/>
                </a:rPr>
                <a:t>reconstruct  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 Bold"/>
                </a:rPr>
                <a:t>    PPG signals</a:t>
              </a: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both in 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   time and in frequency.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5560711" y="2138928"/>
            <a:ext cx="7166575" cy="1616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dirty="0">
                <a:solidFill>
                  <a:srgbClr val="231F20"/>
                </a:solidFill>
                <a:latin typeface="Montserrat"/>
              </a:rPr>
              <a:t>Exploit the advantages of </a:t>
            </a:r>
            <a:r>
              <a:rPr lang="en-US" sz="3099" dirty="0">
                <a:solidFill>
                  <a:srgbClr val="231F20"/>
                </a:solidFill>
                <a:latin typeface="Montserrat Bold"/>
              </a:rPr>
              <a:t>Self-supervised Learning </a:t>
            </a:r>
            <a:r>
              <a:rPr lang="en-US" sz="3099" dirty="0">
                <a:solidFill>
                  <a:srgbClr val="231F20"/>
                </a:solidFill>
                <a:latin typeface="Montserrat"/>
              </a:rPr>
              <a:t>to predict Heart-Rates from PPG signals.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264884" y="1211161"/>
            <a:ext cx="1498629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0505"/>
                </a:solidFill>
                <a:latin typeface="Montserrat Bold"/>
              </a:rPr>
              <a:t>Goal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2</a:t>
            </a:r>
          </a:p>
        </p:txBody>
      </p:sp>
      <p:sp>
        <p:nvSpPr>
          <p:cNvPr id="18" name="AutoShape 18"/>
          <p:cNvSpPr/>
          <p:nvPr/>
        </p:nvSpPr>
        <p:spPr>
          <a:xfrm flipH="1">
            <a:off x="2951758" y="3946177"/>
            <a:ext cx="6053630" cy="2041934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55011FA-2E6D-C0F4-5772-639625B69916}"/>
              </a:ext>
            </a:extLst>
          </p:cNvPr>
          <p:cNvSpPr txBox="1"/>
          <p:nvPr/>
        </p:nvSpPr>
        <p:spPr>
          <a:xfrm>
            <a:off x="1085058" y="5951567"/>
            <a:ext cx="4062254" cy="69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3100" dirty="0">
                <a:solidFill>
                  <a:srgbClr val="FF9900"/>
                </a:solidFill>
                <a:latin typeface="Montserrat Bold"/>
              </a:rPr>
              <a:t>Pre-training step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33266F75-F2D0-B6BA-2BC7-D37C8E58B299}"/>
              </a:ext>
            </a:extLst>
          </p:cNvPr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39569366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95E57D4E-1B9D-4D61-83A1-31D35BA23522}"/>
              </a:ext>
            </a:extLst>
          </p:cNvPr>
          <p:cNvSpPr txBox="1"/>
          <p:nvPr/>
        </p:nvSpPr>
        <p:spPr>
          <a:xfrm>
            <a:off x="621978" y="2314767"/>
            <a:ext cx="130302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sz="3100" b="0" i="0" dirty="0" err="1">
                <a:effectLst/>
                <a:latin typeface="Montserrat" panose="00000500000000000000" pitchFamily="2" charset="0"/>
              </a:rPr>
              <a:t>Masked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Autoencoder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-</a:t>
            </a:r>
            <a:r>
              <a:rPr lang="it-IT" sz="3100" b="1" dirty="0">
                <a:latin typeface="Montserrat" panose="00000500000000000000" pitchFamily="2" charset="0"/>
              </a:rPr>
              <a:t>small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for </a:t>
            </a:r>
            <a:r>
              <a:rPr lang="it-IT" sz="3100" b="1" dirty="0">
                <a:latin typeface="Montserrat" panose="00000500000000000000" pitchFamily="2" charset="0"/>
              </a:rPr>
              <a:t>frequency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experiments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: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790EAF0D-8C33-BDE8-7C41-36220970FEA6}"/>
              </a:ext>
            </a:extLst>
          </p:cNvPr>
          <p:cNvSpPr txBox="1"/>
          <p:nvPr/>
        </p:nvSpPr>
        <p:spPr>
          <a:xfrm>
            <a:off x="899113" y="1130548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Hyperparameters (2)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6108BDB-5D50-D4B6-C635-EB3AAFF5FD55}"/>
              </a:ext>
            </a:extLst>
          </p:cNvPr>
          <p:cNvSpPr txBox="1"/>
          <p:nvPr/>
        </p:nvSpPr>
        <p:spPr>
          <a:xfrm>
            <a:off x="4191000" y="8027938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it-IT" b="0" i="0" dirty="0">
                <a:solidFill>
                  <a:srgbClr val="5D6879"/>
                </a:solidFill>
                <a:effectLst/>
                <a:latin typeface="Arial" panose="020B0604020202020204" pitchFamily="34" charset="0"/>
              </a:rPr>
              <a:t>•</a:t>
            </a:r>
            <a:endParaRPr lang="it-IT" b="0" i="0" dirty="0">
              <a:solidFill>
                <a:srgbClr val="5D6879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CB682BB-C7D8-FCAF-610A-DA433592B1E6}"/>
              </a:ext>
            </a:extLst>
          </p:cNvPr>
          <p:cNvSpPr txBox="1"/>
          <p:nvPr/>
        </p:nvSpPr>
        <p:spPr>
          <a:xfrm>
            <a:off x="700867" y="3127612"/>
            <a:ext cx="434340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Encoder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4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64</a:t>
            </a:r>
          </a:p>
        </p:txBody>
      </p:sp>
      <p:grpSp>
        <p:nvGrpSpPr>
          <p:cNvPr id="12" name="Group 7">
            <a:extLst>
              <a:ext uri="{FF2B5EF4-FFF2-40B4-BE49-F238E27FC236}">
                <a16:creationId xmlns:a16="http://schemas.microsoft.com/office/drawing/2014/main" id="{AE02052C-E75C-58F6-147F-F4857FBE899C}"/>
              </a:ext>
            </a:extLst>
          </p:cNvPr>
          <p:cNvGrpSpPr/>
          <p:nvPr/>
        </p:nvGrpSpPr>
        <p:grpSpPr>
          <a:xfrm>
            <a:off x="14185870" y="800100"/>
            <a:ext cx="3147056" cy="2203808"/>
            <a:chOff x="0" y="0"/>
            <a:chExt cx="986654" cy="691522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ACBF9FA-F535-01E7-17E4-A7569F1CE8F9}"/>
                </a:ext>
              </a:extLst>
            </p:cNvPr>
            <p:cNvSpPr/>
            <p:nvPr/>
          </p:nvSpPr>
          <p:spPr>
            <a:xfrm>
              <a:off x="0" y="0"/>
              <a:ext cx="986654" cy="691522"/>
            </a:xfrm>
            <a:custGeom>
              <a:avLst/>
              <a:gdLst/>
              <a:ahLst/>
              <a:cxnLst/>
              <a:rect l="l" t="t" r="r" b="b"/>
              <a:pathLst>
                <a:path w="986654" h="691522">
                  <a:moveTo>
                    <a:pt x="105397" y="0"/>
                  </a:moveTo>
                  <a:lnTo>
                    <a:pt x="881257" y="0"/>
                  </a:lnTo>
                  <a:cubicBezTo>
                    <a:pt x="909210" y="0"/>
                    <a:pt x="936018" y="11104"/>
                    <a:pt x="955784" y="30870"/>
                  </a:cubicBezTo>
                  <a:cubicBezTo>
                    <a:pt x="975550" y="50636"/>
                    <a:pt x="986654" y="77444"/>
                    <a:pt x="986654" y="105397"/>
                  </a:cubicBezTo>
                  <a:lnTo>
                    <a:pt x="986654" y="586125"/>
                  </a:lnTo>
                  <a:cubicBezTo>
                    <a:pt x="986654" y="644334"/>
                    <a:pt x="939466" y="691522"/>
                    <a:pt x="881257" y="691522"/>
                  </a:cubicBezTo>
                  <a:lnTo>
                    <a:pt x="105397" y="691522"/>
                  </a:lnTo>
                  <a:cubicBezTo>
                    <a:pt x="47188" y="691522"/>
                    <a:pt x="0" y="644334"/>
                    <a:pt x="0" y="586125"/>
                  </a:cubicBezTo>
                  <a:lnTo>
                    <a:pt x="0" y="105397"/>
                  </a:lnTo>
                  <a:cubicBezTo>
                    <a:pt x="0" y="47188"/>
                    <a:pt x="47188" y="0"/>
                    <a:pt x="10539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D4B2CE4D-7C23-B1B5-3064-189070BA9F7A}"/>
                </a:ext>
              </a:extLst>
            </p:cNvPr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 sz="1050"/>
            </a:p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 sz="1050"/>
            </a:p>
          </p:txBody>
        </p:sp>
      </p:grp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DDBD1979-CF62-D81B-30C2-CAF6F76ADB4A}"/>
              </a:ext>
            </a:extLst>
          </p:cNvPr>
          <p:cNvSpPr txBox="1"/>
          <p:nvPr/>
        </p:nvSpPr>
        <p:spPr>
          <a:xfrm>
            <a:off x="13957271" y="895605"/>
            <a:ext cx="3657600" cy="597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2500" dirty="0">
                <a:solidFill>
                  <a:srgbClr val="004AAD"/>
                </a:solidFill>
                <a:latin typeface="Montserrat Bold Italics"/>
              </a:rPr>
              <a:t>Mask ratio time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1982B55F-E5A2-0907-D82A-FC5F0690CF46}"/>
              </a:ext>
            </a:extLst>
          </p:cNvPr>
          <p:cNvSpPr txBox="1"/>
          <p:nvPr/>
        </p:nvSpPr>
        <p:spPr>
          <a:xfrm>
            <a:off x="700867" y="5608203"/>
            <a:ext cx="4925570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Decoder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depth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4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>
                <a:effectLst/>
                <a:latin typeface="Montserrat" panose="00000500000000000000" pitchFamily="2" charset="0"/>
              </a:rPr>
              <a:t>heads = 12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b="0" i="0" dirty="0" err="1">
                <a:effectLst/>
                <a:latin typeface="Montserrat" panose="00000500000000000000" pitchFamily="2" charset="0"/>
              </a:rPr>
              <a:t>embed_dim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64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3207212B-248F-D8CF-879D-13632CF4DB01}"/>
              </a:ext>
            </a:extLst>
          </p:cNvPr>
          <p:cNvSpPr txBox="1"/>
          <p:nvPr/>
        </p:nvSpPr>
        <p:spPr>
          <a:xfrm>
            <a:off x="647306" y="8212604"/>
            <a:ext cx="5372493" cy="15234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latin typeface="Montserrat" panose="00000500000000000000" pitchFamily="2" charset="0"/>
              </a:rPr>
              <a:t>General </a:t>
            </a:r>
            <a:r>
              <a:rPr lang="it-IT" sz="3100" b="1" dirty="0" err="1">
                <a:latin typeface="Montserrat" panose="00000500000000000000" pitchFamily="2" charset="0"/>
              </a:rPr>
              <a:t>statistics</a:t>
            </a:r>
            <a:r>
              <a:rPr lang="it-IT" sz="3100" dirty="0">
                <a:latin typeface="Montserrat" panose="00000500000000000000" pitchFamily="2" charset="0"/>
              </a:rPr>
              <a:t>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params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3</a:t>
            </a:r>
            <a:r>
              <a:rPr lang="it-IT" sz="3100" dirty="0">
                <a:latin typeface="Montserrat" panose="00000500000000000000" pitchFamily="2" charset="0"/>
              </a:rPr>
              <a:t>80k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n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um</a:t>
            </a:r>
            <a:r>
              <a:rPr lang="it-IT" sz="3100" dirty="0" err="1">
                <a:latin typeface="Montserrat" panose="00000500000000000000" pitchFamily="2" charset="0"/>
              </a:rPr>
              <a:t>_o</a:t>
            </a:r>
            <a:r>
              <a:rPr lang="it-IT" sz="3100" b="0" i="0" dirty="0" err="1">
                <a:effectLst/>
                <a:latin typeface="Montserrat" panose="00000500000000000000" pitchFamily="2" charset="0"/>
              </a:rPr>
              <a:t>ps</a:t>
            </a:r>
            <a:r>
              <a:rPr lang="it-IT" sz="3100" b="0" i="0" dirty="0">
                <a:effectLst/>
                <a:latin typeface="Montserrat" panose="00000500000000000000" pitchFamily="2" charset="0"/>
              </a:rPr>
              <a:t> = </a:t>
            </a:r>
            <a:r>
              <a:rPr lang="it-IT" sz="3100" dirty="0">
                <a:latin typeface="Montserrat" panose="00000500000000000000" pitchFamily="2" charset="0"/>
              </a:rPr>
              <a:t>57M</a:t>
            </a:r>
            <a:endParaRPr lang="it-IT" sz="3100" b="0" i="0" dirty="0">
              <a:effectLst/>
              <a:latin typeface="Montserrat" panose="00000500000000000000" pitchFamily="2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6AA91FAA-7DBD-571C-0954-6D2584FAFE9A}"/>
              </a:ext>
            </a:extLst>
          </p:cNvPr>
          <p:cNvSpPr txBox="1"/>
          <p:nvPr/>
        </p:nvSpPr>
        <p:spPr>
          <a:xfrm>
            <a:off x="7490189" y="4068607"/>
            <a:ext cx="136639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b="1" dirty="0">
                <a:solidFill>
                  <a:srgbClr val="FF9900"/>
                </a:solidFill>
                <a:latin typeface="Montserrat" panose="00000500000000000000" pitchFamily="2" charset="0"/>
              </a:rPr>
              <a:t>Input</a:t>
            </a:r>
            <a:endParaRPr lang="it-IT" b="1" dirty="0">
              <a:solidFill>
                <a:srgbClr val="FF9900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4FE0AD-2593-AB1C-6413-6D15C14C5796}"/>
              </a:ext>
            </a:extLst>
          </p:cNvPr>
          <p:cNvSpPr txBox="1"/>
          <p:nvPr/>
        </p:nvSpPr>
        <p:spPr>
          <a:xfrm>
            <a:off x="17640693" y="9396357"/>
            <a:ext cx="71726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14</a:t>
            </a:r>
          </a:p>
        </p:txBody>
      </p:sp>
      <p:sp>
        <p:nvSpPr>
          <p:cNvPr id="2" name="Freeform 10">
            <a:extLst>
              <a:ext uri="{FF2B5EF4-FFF2-40B4-BE49-F238E27FC236}">
                <a16:creationId xmlns:a16="http://schemas.microsoft.com/office/drawing/2014/main" id="{E1C2DF6D-4A74-64CC-879E-F439F0D53049}"/>
              </a:ext>
            </a:extLst>
          </p:cNvPr>
          <p:cNvSpPr/>
          <p:nvPr/>
        </p:nvSpPr>
        <p:spPr>
          <a:xfrm>
            <a:off x="4972984" y="4557730"/>
            <a:ext cx="6400800" cy="4026596"/>
          </a:xfrm>
          <a:custGeom>
            <a:avLst/>
            <a:gdLst/>
            <a:ahLst/>
            <a:cxnLst/>
            <a:rect l="l" t="t" r="r" b="b"/>
            <a:pathLst>
              <a:path w="7879139" h="5773507">
                <a:moveTo>
                  <a:pt x="0" y="0"/>
                </a:moveTo>
                <a:lnTo>
                  <a:pt x="7879139" y="0"/>
                </a:lnTo>
                <a:lnTo>
                  <a:pt x="7879139" y="5773507"/>
                </a:lnTo>
                <a:lnTo>
                  <a:pt x="0" y="57735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id="{2D7E585D-2C6D-2123-285F-CE3FC2F9671E}"/>
              </a:ext>
            </a:extLst>
          </p:cNvPr>
          <p:cNvSpPr/>
          <p:nvPr/>
        </p:nvSpPr>
        <p:spPr>
          <a:xfrm>
            <a:off x="11713749" y="4557730"/>
            <a:ext cx="6400800" cy="4026596"/>
          </a:xfrm>
          <a:custGeom>
            <a:avLst/>
            <a:gdLst/>
            <a:ahLst/>
            <a:cxnLst/>
            <a:rect l="l" t="t" r="r" b="b"/>
            <a:pathLst>
              <a:path w="7958383" h="5773507">
                <a:moveTo>
                  <a:pt x="0" y="0"/>
                </a:moveTo>
                <a:lnTo>
                  <a:pt x="7958383" y="0"/>
                </a:lnTo>
                <a:lnTo>
                  <a:pt x="7958383" y="5773507"/>
                </a:lnTo>
                <a:lnTo>
                  <a:pt x="0" y="57735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16" name="Group 2">
            <a:extLst>
              <a:ext uri="{FF2B5EF4-FFF2-40B4-BE49-F238E27FC236}">
                <a16:creationId xmlns:a16="http://schemas.microsoft.com/office/drawing/2014/main" id="{5427E09D-6CD8-577F-E96F-16FC50205F2A}"/>
              </a:ext>
            </a:extLst>
          </p:cNvPr>
          <p:cNvGrpSpPr/>
          <p:nvPr/>
        </p:nvGrpSpPr>
        <p:grpSpPr>
          <a:xfrm>
            <a:off x="14500196" y="1449938"/>
            <a:ext cx="2571750" cy="1285875"/>
            <a:chOff x="0" y="0"/>
            <a:chExt cx="3429000" cy="1714500"/>
          </a:xfrm>
        </p:grpSpPr>
        <p:sp>
          <p:nvSpPr>
            <p:cNvPr id="17" name="TextBox 3">
              <a:extLst>
                <a:ext uri="{FF2B5EF4-FFF2-40B4-BE49-F238E27FC236}">
                  <a16:creationId xmlns:a16="http://schemas.microsoft.com/office/drawing/2014/main" id="{18F97641-D93E-D5AD-59D3-EAE4FC3EDF3D}"/>
                </a:ext>
              </a:extLst>
            </p:cNvPr>
            <p:cNvSpPr txBox="1"/>
            <p:nvPr/>
          </p:nvSpPr>
          <p:spPr>
            <a:xfrm>
              <a:off x="996475" y="815975"/>
              <a:ext cx="1513931" cy="89852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600"/>
                </a:lnSpc>
              </a:pPr>
              <a:r>
                <a:rPr lang="en-US" sz="4000" dirty="0">
                  <a:solidFill>
                    <a:srgbClr val="000000"/>
                  </a:solidFill>
                  <a:latin typeface="Open Sans Extra Bold"/>
                </a:rPr>
                <a:t>15%</a:t>
              </a:r>
            </a:p>
          </p:txBody>
        </p:sp>
        <p:grpSp>
          <p:nvGrpSpPr>
            <p:cNvPr id="18" name="Group 4">
              <a:extLst>
                <a:ext uri="{FF2B5EF4-FFF2-40B4-BE49-F238E27FC236}">
                  <a16:creationId xmlns:a16="http://schemas.microsoft.com/office/drawing/2014/main" id="{9FA91B42-58DA-668A-46F9-A333B13F44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0" y="0"/>
              <a:ext cx="3429000" cy="1714500"/>
              <a:chOff x="0" y="0"/>
              <a:chExt cx="2540000" cy="1270000"/>
            </a:xfrm>
          </p:grpSpPr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6ACDCE9A-E6D1-1595-1066-8C2D3F05B076}"/>
                  </a:ext>
                </a:extLst>
              </p:cNvPr>
              <p:cNvSpPr/>
              <p:nvPr/>
            </p:nvSpPr>
            <p:spPr>
              <a:xfrm>
                <a:off x="0" y="5667"/>
                <a:ext cx="2540000" cy="1264333"/>
              </a:xfrm>
              <a:custGeom>
                <a:avLst/>
                <a:gdLst/>
                <a:ahLst/>
                <a:cxnLst/>
                <a:rect l="l" t="t" r="r" b="b"/>
                <a:pathLst>
                  <a:path w="2540000" h="1264333">
                    <a:moveTo>
                      <a:pt x="0" y="1264333"/>
                    </a:moveTo>
                    <a:cubicBezTo>
                      <a:pt x="3127" y="565148"/>
                      <a:pt x="570808" y="0"/>
                      <a:pt x="1270000" y="0"/>
                    </a:cubicBezTo>
                    <a:cubicBezTo>
                      <a:pt x="1969192" y="0"/>
                      <a:pt x="2536873" y="565148"/>
                      <a:pt x="2540000" y="1264333"/>
                    </a:cubicBezTo>
                    <a:lnTo>
                      <a:pt x="2032000" y="1264333"/>
                    </a:lnTo>
                    <a:cubicBezTo>
                      <a:pt x="2030124" y="844822"/>
                      <a:pt x="1689515" y="505733"/>
                      <a:pt x="1270000" y="505733"/>
                    </a:cubicBezTo>
                    <a:cubicBezTo>
                      <a:pt x="850485" y="505733"/>
                      <a:pt x="509876" y="844822"/>
                      <a:pt x="508000" y="1264333"/>
                    </a:cubicBez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6D7BCA5A-E25A-D974-69B8-8296F9A76116}"/>
                  </a:ext>
                </a:extLst>
              </p:cNvPr>
              <p:cNvSpPr/>
              <p:nvPr/>
            </p:nvSpPr>
            <p:spPr>
              <a:xfrm>
                <a:off x="0" y="693432"/>
                <a:ext cx="591053" cy="576568"/>
              </a:xfrm>
              <a:custGeom>
                <a:avLst/>
                <a:gdLst/>
                <a:ahLst/>
                <a:cxnLst/>
                <a:rect l="l" t="t" r="r" b="b"/>
                <a:pathLst>
                  <a:path w="591053" h="576568">
                    <a:moveTo>
                      <a:pt x="0" y="576568"/>
                    </a:moveTo>
                    <a:cubicBezTo>
                      <a:pt x="0" y="376149"/>
                      <a:pt x="47433" y="178575"/>
                      <a:pt x="138422" y="0"/>
                    </a:cubicBezTo>
                    <a:lnTo>
                      <a:pt x="591053" y="230627"/>
                    </a:lnTo>
                    <a:cubicBezTo>
                      <a:pt x="536460" y="337772"/>
                      <a:pt x="508000" y="456316"/>
                      <a:pt x="508000" y="576568"/>
                    </a:cubicBezTo>
                    <a:close/>
                  </a:path>
                </a:pathLst>
              </a:custGeom>
              <a:solidFill>
                <a:srgbClr val="41B8D5"/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D775D93-16E7-B171-D49D-D9E961707D76}"/>
              </a:ext>
            </a:extLst>
          </p:cNvPr>
          <p:cNvSpPr txBox="1"/>
          <p:nvPr/>
        </p:nvSpPr>
        <p:spPr>
          <a:xfrm>
            <a:off x="12468774" y="4068607"/>
            <a:ext cx="4891861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b="1" dirty="0">
                <a:solidFill>
                  <a:srgbClr val="FF9900"/>
                </a:solidFill>
                <a:latin typeface="Montserrat" panose="00000500000000000000" pitchFamily="2" charset="0"/>
              </a:rPr>
              <a:t>Input </a:t>
            </a:r>
            <a:r>
              <a:rPr lang="it-IT" sz="3100" b="1" dirty="0" err="1">
                <a:solidFill>
                  <a:srgbClr val="FF9900"/>
                </a:solidFill>
                <a:latin typeface="Montserrat" panose="00000500000000000000" pitchFamily="2" charset="0"/>
              </a:rPr>
              <a:t>reconstructed</a:t>
            </a:r>
            <a:r>
              <a:rPr lang="it-IT" sz="3100" b="1" dirty="0">
                <a:solidFill>
                  <a:srgbClr val="FF9900"/>
                </a:solidFill>
                <a:latin typeface="Montserrat" panose="00000500000000000000" pitchFamily="2" charset="0"/>
              </a:rPr>
              <a:t>:</a:t>
            </a:r>
            <a:endParaRPr lang="it-IT" sz="3100" b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101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51973" y="3140391"/>
            <a:ext cx="6382228" cy="2383004"/>
            <a:chOff x="0" y="0"/>
            <a:chExt cx="1968216" cy="6276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68216" cy="627622"/>
            </a:xfrm>
            <a:custGeom>
              <a:avLst/>
              <a:gdLst/>
              <a:ahLst/>
              <a:cxnLst/>
              <a:rect l="l" t="t" r="r" b="b"/>
              <a:pathLst>
                <a:path w="1968216" h="627622">
                  <a:moveTo>
                    <a:pt x="96346" y="0"/>
                  </a:moveTo>
                  <a:lnTo>
                    <a:pt x="1871870" y="0"/>
                  </a:lnTo>
                  <a:cubicBezTo>
                    <a:pt x="1925080" y="0"/>
                    <a:pt x="1968216" y="43135"/>
                    <a:pt x="1968216" y="96346"/>
                  </a:cubicBezTo>
                  <a:lnTo>
                    <a:pt x="1968216" y="531277"/>
                  </a:lnTo>
                  <a:cubicBezTo>
                    <a:pt x="1968216" y="584487"/>
                    <a:pt x="1925080" y="627622"/>
                    <a:pt x="1871870" y="627622"/>
                  </a:cubicBezTo>
                  <a:lnTo>
                    <a:pt x="96346" y="627622"/>
                  </a:lnTo>
                  <a:cubicBezTo>
                    <a:pt x="43135" y="627622"/>
                    <a:pt x="0" y="584487"/>
                    <a:pt x="0" y="531277"/>
                  </a:cubicBezTo>
                  <a:lnTo>
                    <a:pt x="0" y="96346"/>
                  </a:lnTo>
                  <a:cubicBezTo>
                    <a:pt x="0" y="43135"/>
                    <a:pt x="43135" y="0"/>
                    <a:pt x="96346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562724" y="3140391"/>
            <a:ext cx="6963276" cy="2383004"/>
            <a:chOff x="0" y="0"/>
            <a:chExt cx="2114978" cy="6276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14978" cy="627622"/>
            </a:xfrm>
            <a:custGeom>
              <a:avLst/>
              <a:gdLst/>
              <a:ahLst/>
              <a:cxnLst/>
              <a:rect l="l" t="t" r="r" b="b"/>
              <a:pathLst>
                <a:path w="2114978" h="627622">
                  <a:moveTo>
                    <a:pt x="89660" y="0"/>
                  </a:moveTo>
                  <a:lnTo>
                    <a:pt x="2025317" y="0"/>
                  </a:lnTo>
                  <a:cubicBezTo>
                    <a:pt x="2074835" y="0"/>
                    <a:pt x="2114978" y="40142"/>
                    <a:pt x="2114978" y="89660"/>
                  </a:cubicBezTo>
                  <a:lnTo>
                    <a:pt x="2114978" y="537962"/>
                  </a:lnTo>
                  <a:cubicBezTo>
                    <a:pt x="2114978" y="587480"/>
                    <a:pt x="2074835" y="627622"/>
                    <a:pt x="2025317" y="627622"/>
                  </a:cubicBezTo>
                  <a:lnTo>
                    <a:pt x="89660" y="627622"/>
                  </a:lnTo>
                  <a:cubicBezTo>
                    <a:pt x="40142" y="627622"/>
                    <a:pt x="0" y="587480"/>
                    <a:pt x="0" y="537962"/>
                  </a:cubicBezTo>
                  <a:lnTo>
                    <a:pt x="0" y="89660"/>
                  </a:lnTo>
                  <a:cubicBezTo>
                    <a:pt x="0" y="40142"/>
                    <a:pt x="40142" y="0"/>
                    <a:pt x="89660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6934201" y="4169065"/>
            <a:ext cx="3628523" cy="497655"/>
          </a:xfrm>
          <a:custGeom>
            <a:avLst/>
            <a:gdLst/>
            <a:ahLst/>
            <a:cxnLst/>
            <a:rect l="l" t="t" r="r" b="b"/>
            <a:pathLst>
              <a:path w="2217986" h="368740">
                <a:moveTo>
                  <a:pt x="0" y="0"/>
                </a:moveTo>
                <a:lnTo>
                  <a:pt x="2217986" y="0"/>
                </a:lnTo>
                <a:lnTo>
                  <a:pt x="2217986" y="368740"/>
                </a:lnTo>
                <a:lnTo>
                  <a:pt x="0" y="3687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4" name="TextBox 14"/>
          <p:cNvSpPr txBox="1"/>
          <p:nvPr/>
        </p:nvSpPr>
        <p:spPr>
          <a:xfrm>
            <a:off x="1028700" y="1104900"/>
            <a:ext cx="10020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Fine-tuning implementation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15731" y="3167997"/>
            <a:ext cx="7082390" cy="220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First 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istance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 of regression: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Conv1d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 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nn.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ReLU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BatchNorm1d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477859" y="3186844"/>
            <a:ext cx="7766564" cy="220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Second 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istance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 of regression: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Conv1d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nn.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ReLU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BatchNorm1d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15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49BB0F6-7AF0-1354-9B7C-21179BBAAF7B}"/>
              </a:ext>
            </a:extLst>
          </p:cNvPr>
          <p:cNvSpPr txBox="1"/>
          <p:nvPr/>
        </p:nvSpPr>
        <p:spPr>
          <a:xfrm>
            <a:off x="551972" y="2022392"/>
            <a:ext cx="17736028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35023" lvl="1" indent="-457200">
              <a:lnSpc>
                <a:spcPts val="4899"/>
              </a:lnSpc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We</a:t>
            </a:r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dirty="0" err="1">
                <a:latin typeface="Montserrat" panose="00000500000000000000" pitchFamily="2" charset="0"/>
              </a:rPr>
              <a:t>discard</a:t>
            </a:r>
            <a:r>
              <a:rPr lang="it-IT" sz="3100" dirty="0">
                <a:latin typeface="Montserrat" panose="00000500000000000000" pitchFamily="2" charset="0"/>
              </a:rPr>
              <a:t> the decoder and </a:t>
            </a:r>
            <a:r>
              <a:rPr lang="it-IT" sz="3100" dirty="0" err="1">
                <a:latin typeface="Montserrat" panose="00000500000000000000" pitchFamily="2" charset="0"/>
              </a:rPr>
              <a:t>insert</a:t>
            </a:r>
            <a:r>
              <a:rPr lang="it-IT" sz="3100" dirty="0">
                <a:latin typeface="Montserrat" panose="00000500000000000000" pitchFamily="2" charset="0"/>
              </a:rPr>
              <a:t>, in </a:t>
            </a:r>
            <a:r>
              <a:rPr lang="it-IT" sz="3100" dirty="0" err="1">
                <a:latin typeface="Montserrat" panose="00000500000000000000" pitchFamily="2" charset="0"/>
              </a:rPr>
              <a:t>his</a:t>
            </a:r>
            <a:r>
              <a:rPr lang="it-IT" sz="3100" dirty="0">
                <a:latin typeface="Montserrat" panose="00000500000000000000" pitchFamily="2" charset="0"/>
              </a:rPr>
              <a:t> place, a </a:t>
            </a:r>
            <a:r>
              <a:rPr lang="it-IT" sz="3100" b="1" dirty="0" err="1">
                <a:latin typeface="Montserrat" panose="00000500000000000000" pitchFamily="2" charset="0"/>
              </a:rPr>
              <a:t>regression</a:t>
            </a:r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b="1" dirty="0" err="1">
                <a:latin typeface="Montserrat" panose="00000500000000000000" pitchFamily="2" charset="0"/>
              </a:rPr>
              <a:t>tail</a:t>
            </a:r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dirty="0">
                <a:latin typeface="Montserrat" panose="00000500000000000000" pitchFamily="2" charset="0"/>
              </a:rPr>
              <a:t>to </a:t>
            </a:r>
            <a:r>
              <a:rPr lang="it-IT" sz="3100" dirty="0" err="1">
                <a:latin typeface="Montserrat" panose="00000500000000000000" pitchFamily="2" charset="0"/>
              </a:rPr>
              <a:t>HRs</a:t>
            </a:r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dirty="0" err="1">
                <a:latin typeface="Montserrat" panose="00000500000000000000" pitchFamily="2" charset="0"/>
              </a:rPr>
              <a:t>prediction</a:t>
            </a:r>
            <a:r>
              <a:rPr lang="it-IT" sz="3100" dirty="0">
                <a:latin typeface="Montserrat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624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51973" y="3140391"/>
            <a:ext cx="6382228" cy="2383004"/>
            <a:chOff x="0" y="0"/>
            <a:chExt cx="1968216" cy="6276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68216" cy="627622"/>
            </a:xfrm>
            <a:custGeom>
              <a:avLst/>
              <a:gdLst/>
              <a:ahLst/>
              <a:cxnLst/>
              <a:rect l="l" t="t" r="r" b="b"/>
              <a:pathLst>
                <a:path w="1968216" h="627622">
                  <a:moveTo>
                    <a:pt x="96346" y="0"/>
                  </a:moveTo>
                  <a:lnTo>
                    <a:pt x="1871870" y="0"/>
                  </a:lnTo>
                  <a:cubicBezTo>
                    <a:pt x="1925080" y="0"/>
                    <a:pt x="1968216" y="43135"/>
                    <a:pt x="1968216" y="96346"/>
                  </a:cubicBezTo>
                  <a:lnTo>
                    <a:pt x="1968216" y="531277"/>
                  </a:lnTo>
                  <a:cubicBezTo>
                    <a:pt x="1968216" y="584487"/>
                    <a:pt x="1925080" y="627622"/>
                    <a:pt x="1871870" y="627622"/>
                  </a:cubicBezTo>
                  <a:lnTo>
                    <a:pt x="96346" y="627622"/>
                  </a:lnTo>
                  <a:cubicBezTo>
                    <a:pt x="43135" y="627622"/>
                    <a:pt x="0" y="584487"/>
                    <a:pt x="0" y="531277"/>
                  </a:cubicBezTo>
                  <a:lnTo>
                    <a:pt x="0" y="96346"/>
                  </a:lnTo>
                  <a:cubicBezTo>
                    <a:pt x="0" y="43135"/>
                    <a:pt x="43135" y="0"/>
                    <a:pt x="96346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562724" y="3140391"/>
            <a:ext cx="6963276" cy="2383004"/>
            <a:chOff x="0" y="0"/>
            <a:chExt cx="2114978" cy="6276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14978" cy="627622"/>
            </a:xfrm>
            <a:custGeom>
              <a:avLst/>
              <a:gdLst/>
              <a:ahLst/>
              <a:cxnLst/>
              <a:rect l="l" t="t" r="r" b="b"/>
              <a:pathLst>
                <a:path w="2114978" h="627622">
                  <a:moveTo>
                    <a:pt x="89660" y="0"/>
                  </a:moveTo>
                  <a:lnTo>
                    <a:pt x="2025317" y="0"/>
                  </a:lnTo>
                  <a:cubicBezTo>
                    <a:pt x="2074835" y="0"/>
                    <a:pt x="2114978" y="40142"/>
                    <a:pt x="2114978" y="89660"/>
                  </a:cubicBezTo>
                  <a:lnTo>
                    <a:pt x="2114978" y="537962"/>
                  </a:lnTo>
                  <a:cubicBezTo>
                    <a:pt x="2114978" y="587480"/>
                    <a:pt x="2074835" y="627622"/>
                    <a:pt x="2025317" y="627622"/>
                  </a:cubicBezTo>
                  <a:lnTo>
                    <a:pt x="89660" y="627622"/>
                  </a:lnTo>
                  <a:cubicBezTo>
                    <a:pt x="40142" y="627622"/>
                    <a:pt x="0" y="587480"/>
                    <a:pt x="0" y="537962"/>
                  </a:cubicBezTo>
                  <a:lnTo>
                    <a:pt x="0" y="89660"/>
                  </a:lnTo>
                  <a:cubicBezTo>
                    <a:pt x="0" y="40142"/>
                    <a:pt x="40142" y="0"/>
                    <a:pt x="89660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458200" y="7766187"/>
            <a:ext cx="9067800" cy="3914653"/>
            <a:chOff x="0" y="-218219"/>
            <a:chExt cx="2585995" cy="1031019"/>
          </a:xfrm>
        </p:grpSpPr>
        <p:sp>
          <p:nvSpPr>
            <p:cNvPr id="9" name="Freeform 9"/>
            <p:cNvSpPr/>
            <p:nvPr/>
          </p:nvSpPr>
          <p:spPr>
            <a:xfrm>
              <a:off x="1387162" y="-218219"/>
              <a:ext cx="1198833" cy="512892"/>
            </a:xfrm>
            <a:custGeom>
              <a:avLst/>
              <a:gdLst/>
              <a:ahLst/>
              <a:cxnLst/>
              <a:rect l="l" t="t" r="r" b="b"/>
              <a:pathLst>
                <a:path w="1299439" h="512892">
                  <a:moveTo>
                    <a:pt x="145932" y="0"/>
                  </a:moveTo>
                  <a:lnTo>
                    <a:pt x="1153508" y="0"/>
                  </a:lnTo>
                  <a:cubicBezTo>
                    <a:pt x="1192211" y="0"/>
                    <a:pt x="1229329" y="15375"/>
                    <a:pt x="1256697" y="42742"/>
                  </a:cubicBezTo>
                  <a:cubicBezTo>
                    <a:pt x="1284064" y="70110"/>
                    <a:pt x="1299439" y="107228"/>
                    <a:pt x="1299439" y="145932"/>
                  </a:cubicBezTo>
                  <a:lnTo>
                    <a:pt x="1299439" y="366961"/>
                  </a:lnTo>
                  <a:cubicBezTo>
                    <a:pt x="1299439" y="405664"/>
                    <a:pt x="1284064" y="442782"/>
                    <a:pt x="1256697" y="470150"/>
                  </a:cubicBezTo>
                  <a:cubicBezTo>
                    <a:pt x="1229329" y="497517"/>
                    <a:pt x="1192211" y="512892"/>
                    <a:pt x="1153508" y="512892"/>
                  </a:cubicBezTo>
                  <a:lnTo>
                    <a:pt x="145932" y="512892"/>
                  </a:lnTo>
                  <a:cubicBezTo>
                    <a:pt x="107228" y="512892"/>
                    <a:pt x="70110" y="497517"/>
                    <a:pt x="42742" y="470150"/>
                  </a:cubicBezTo>
                  <a:cubicBezTo>
                    <a:pt x="15375" y="442782"/>
                    <a:pt x="0" y="405664"/>
                    <a:pt x="0" y="366961"/>
                  </a:cubicBezTo>
                  <a:lnTo>
                    <a:pt x="0" y="145932"/>
                  </a:lnTo>
                  <a:cubicBezTo>
                    <a:pt x="0" y="107228"/>
                    <a:pt x="15375" y="70110"/>
                    <a:pt x="42742" y="42742"/>
                  </a:cubicBezTo>
                  <a:cubicBezTo>
                    <a:pt x="70110" y="15375"/>
                    <a:pt x="107228" y="0"/>
                    <a:pt x="145932" y="0"/>
                  </a:cubicBezTo>
                  <a:close/>
                </a:path>
              </a:pathLst>
            </a:custGeom>
            <a:solidFill>
              <a:srgbClr val="FFAA00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000000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6934201" y="4169065"/>
            <a:ext cx="3628523" cy="497655"/>
          </a:xfrm>
          <a:custGeom>
            <a:avLst/>
            <a:gdLst/>
            <a:ahLst/>
            <a:cxnLst/>
            <a:rect l="l" t="t" r="r" b="b"/>
            <a:pathLst>
              <a:path w="2217986" h="368740">
                <a:moveTo>
                  <a:pt x="0" y="0"/>
                </a:moveTo>
                <a:lnTo>
                  <a:pt x="2217986" y="0"/>
                </a:lnTo>
                <a:lnTo>
                  <a:pt x="2217986" y="368740"/>
                </a:lnTo>
                <a:lnTo>
                  <a:pt x="0" y="3687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2" name="Freeform 12"/>
          <p:cNvSpPr/>
          <p:nvPr/>
        </p:nvSpPr>
        <p:spPr>
          <a:xfrm rot="5400000">
            <a:off x="14302747" y="6410444"/>
            <a:ext cx="2242792" cy="468693"/>
          </a:xfrm>
          <a:custGeom>
            <a:avLst/>
            <a:gdLst/>
            <a:ahLst/>
            <a:cxnLst/>
            <a:rect l="l" t="t" r="r" b="b"/>
            <a:pathLst>
              <a:path w="2731999" h="454195">
                <a:moveTo>
                  <a:pt x="0" y="0"/>
                </a:moveTo>
                <a:lnTo>
                  <a:pt x="2732000" y="0"/>
                </a:lnTo>
                <a:lnTo>
                  <a:pt x="2732000" y="454195"/>
                </a:lnTo>
                <a:lnTo>
                  <a:pt x="0" y="454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TextBox 14"/>
          <p:cNvSpPr txBox="1"/>
          <p:nvPr/>
        </p:nvSpPr>
        <p:spPr>
          <a:xfrm>
            <a:off x="1028700" y="1104900"/>
            <a:ext cx="10020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Fine-tuning implementation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15731" y="3167997"/>
            <a:ext cx="7082390" cy="220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First 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istance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 of regression: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Conv1d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 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nn.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ReLU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BatchNorm1d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477859" y="3186844"/>
            <a:ext cx="7766564" cy="220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Second 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istance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 of regression: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Conv1d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nn.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ReLU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BatchNorm1d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191859" y="7852277"/>
            <a:ext cx="4819147" cy="569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49" lvl="1" indent="-377824" algn="l">
              <a:lnSpc>
                <a:spcPts val="4899"/>
              </a:lnSpc>
              <a:spcBef>
                <a:spcPct val="0"/>
              </a:spcBef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HR predictions: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861227" y="8421792"/>
            <a:ext cx="3992946" cy="10407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- nn.</a:t>
            </a:r>
            <a:r>
              <a:rPr lang="en-US" sz="3100" dirty="0">
                <a:solidFill>
                  <a:srgbClr val="000000"/>
                </a:solidFill>
                <a:latin typeface="Montserrat Bold"/>
              </a:rPr>
              <a:t>AvgPool1d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()</a:t>
            </a:r>
          </a:p>
          <a:p>
            <a:pPr>
              <a:lnSpc>
                <a:spcPts val="4199"/>
              </a:lnSpc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- </a:t>
            </a:r>
            <a:r>
              <a:rPr lang="en-US" sz="3100" dirty="0" err="1">
                <a:solidFill>
                  <a:srgbClr val="000000"/>
                </a:solidFill>
                <a:latin typeface="Montserrat"/>
              </a:rPr>
              <a:t>nn.</a:t>
            </a:r>
            <a:r>
              <a:rPr lang="en-US" sz="3100" dirty="0" err="1">
                <a:solidFill>
                  <a:srgbClr val="000000"/>
                </a:solidFill>
                <a:latin typeface="Montserrat Bold"/>
              </a:rPr>
              <a:t>Linear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()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15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49BB0F6-7AF0-1354-9B7C-21179BBAAF7B}"/>
              </a:ext>
            </a:extLst>
          </p:cNvPr>
          <p:cNvSpPr txBox="1"/>
          <p:nvPr/>
        </p:nvSpPr>
        <p:spPr>
          <a:xfrm>
            <a:off x="551972" y="2022392"/>
            <a:ext cx="17736028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35023" lvl="1" indent="-457200">
              <a:lnSpc>
                <a:spcPts val="4899"/>
              </a:lnSpc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We</a:t>
            </a:r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dirty="0" err="1">
                <a:latin typeface="Montserrat" panose="00000500000000000000" pitchFamily="2" charset="0"/>
              </a:rPr>
              <a:t>discard</a:t>
            </a:r>
            <a:r>
              <a:rPr lang="it-IT" sz="3100" dirty="0">
                <a:latin typeface="Montserrat" panose="00000500000000000000" pitchFamily="2" charset="0"/>
              </a:rPr>
              <a:t> the decoder and </a:t>
            </a:r>
            <a:r>
              <a:rPr lang="it-IT" sz="3100" dirty="0" err="1">
                <a:latin typeface="Montserrat" panose="00000500000000000000" pitchFamily="2" charset="0"/>
              </a:rPr>
              <a:t>insert</a:t>
            </a:r>
            <a:r>
              <a:rPr lang="it-IT" sz="3100" dirty="0">
                <a:latin typeface="Montserrat" panose="00000500000000000000" pitchFamily="2" charset="0"/>
              </a:rPr>
              <a:t>, in </a:t>
            </a:r>
            <a:r>
              <a:rPr lang="it-IT" sz="3100" dirty="0" err="1">
                <a:latin typeface="Montserrat" panose="00000500000000000000" pitchFamily="2" charset="0"/>
              </a:rPr>
              <a:t>his</a:t>
            </a:r>
            <a:r>
              <a:rPr lang="it-IT" sz="3100" dirty="0">
                <a:latin typeface="Montserrat" panose="00000500000000000000" pitchFamily="2" charset="0"/>
              </a:rPr>
              <a:t> place, a </a:t>
            </a:r>
            <a:r>
              <a:rPr lang="it-IT" sz="3100" b="1" dirty="0" err="1">
                <a:latin typeface="Montserrat" panose="00000500000000000000" pitchFamily="2" charset="0"/>
              </a:rPr>
              <a:t>regression</a:t>
            </a:r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b="1" dirty="0" err="1">
                <a:latin typeface="Montserrat" panose="00000500000000000000" pitchFamily="2" charset="0"/>
              </a:rPr>
              <a:t>tail</a:t>
            </a:r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dirty="0">
                <a:latin typeface="Montserrat" panose="00000500000000000000" pitchFamily="2" charset="0"/>
              </a:rPr>
              <a:t>to </a:t>
            </a:r>
            <a:r>
              <a:rPr lang="it-IT" sz="3100" dirty="0" err="1">
                <a:latin typeface="Montserrat" panose="00000500000000000000" pitchFamily="2" charset="0"/>
              </a:rPr>
              <a:t>HRs</a:t>
            </a:r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dirty="0" err="1">
                <a:latin typeface="Montserrat" panose="00000500000000000000" pitchFamily="2" charset="0"/>
              </a:rPr>
              <a:t>prediction</a:t>
            </a:r>
            <a:r>
              <a:rPr lang="it-IT" sz="3100" dirty="0">
                <a:latin typeface="Montserrat" panose="00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02382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51973" y="3140391"/>
            <a:ext cx="6382228" cy="2383004"/>
            <a:chOff x="0" y="0"/>
            <a:chExt cx="1968216" cy="6276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68216" cy="627622"/>
            </a:xfrm>
            <a:custGeom>
              <a:avLst/>
              <a:gdLst/>
              <a:ahLst/>
              <a:cxnLst/>
              <a:rect l="l" t="t" r="r" b="b"/>
              <a:pathLst>
                <a:path w="1968216" h="627622">
                  <a:moveTo>
                    <a:pt x="96346" y="0"/>
                  </a:moveTo>
                  <a:lnTo>
                    <a:pt x="1871870" y="0"/>
                  </a:lnTo>
                  <a:cubicBezTo>
                    <a:pt x="1925080" y="0"/>
                    <a:pt x="1968216" y="43135"/>
                    <a:pt x="1968216" y="96346"/>
                  </a:cubicBezTo>
                  <a:lnTo>
                    <a:pt x="1968216" y="531277"/>
                  </a:lnTo>
                  <a:cubicBezTo>
                    <a:pt x="1968216" y="584487"/>
                    <a:pt x="1925080" y="627622"/>
                    <a:pt x="1871870" y="627622"/>
                  </a:cubicBezTo>
                  <a:lnTo>
                    <a:pt x="96346" y="627622"/>
                  </a:lnTo>
                  <a:cubicBezTo>
                    <a:pt x="43135" y="627622"/>
                    <a:pt x="0" y="584487"/>
                    <a:pt x="0" y="531277"/>
                  </a:cubicBezTo>
                  <a:lnTo>
                    <a:pt x="0" y="96346"/>
                  </a:lnTo>
                  <a:cubicBezTo>
                    <a:pt x="0" y="43135"/>
                    <a:pt x="43135" y="0"/>
                    <a:pt x="96346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562724" y="3140391"/>
            <a:ext cx="6963276" cy="2383004"/>
            <a:chOff x="0" y="0"/>
            <a:chExt cx="2114978" cy="62762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14978" cy="627622"/>
            </a:xfrm>
            <a:custGeom>
              <a:avLst/>
              <a:gdLst/>
              <a:ahLst/>
              <a:cxnLst/>
              <a:rect l="l" t="t" r="r" b="b"/>
              <a:pathLst>
                <a:path w="2114978" h="627622">
                  <a:moveTo>
                    <a:pt x="89660" y="0"/>
                  </a:moveTo>
                  <a:lnTo>
                    <a:pt x="2025317" y="0"/>
                  </a:lnTo>
                  <a:cubicBezTo>
                    <a:pt x="2074835" y="0"/>
                    <a:pt x="2114978" y="40142"/>
                    <a:pt x="2114978" y="89660"/>
                  </a:cubicBezTo>
                  <a:lnTo>
                    <a:pt x="2114978" y="537962"/>
                  </a:lnTo>
                  <a:cubicBezTo>
                    <a:pt x="2114978" y="587480"/>
                    <a:pt x="2074835" y="627622"/>
                    <a:pt x="2025317" y="627622"/>
                  </a:cubicBezTo>
                  <a:lnTo>
                    <a:pt x="89660" y="627622"/>
                  </a:lnTo>
                  <a:cubicBezTo>
                    <a:pt x="40142" y="627622"/>
                    <a:pt x="0" y="587480"/>
                    <a:pt x="0" y="537962"/>
                  </a:cubicBezTo>
                  <a:lnTo>
                    <a:pt x="0" y="89660"/>
                  </a:lnTo>
                  <a:cubicBezTo>
                    <a:pt x="0" y="40142"/>
                    <a:pt x="40142" y="0"/>
                    <a:pt x="89660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8458200" y="7766187"/>
            <a:ext cx="9067800" cy="3914653"/>
            <a:chOff x="0" y="-218219"/>
            <a:chExt cx="2585995" cy="1031019"/>
          </a:xfrm>
        </p:grpSpPr>
        <p:sp>
          <p:nvSpPr>
            <p:cNvPr id="9" name="Freeform 9"/>
            <p:cNvSpPr/>
            <p:nvPr/>
          </p:nvSpPr>
          <p:spPr>
            <a:xfrm>
              <a:off x="1387162" y="-218219"/>
              <a:ext cx="1198833" cy="512892"/>
            </a:xfrm>
            <a:custGeom>
              <a:avLst/>
              <a:gdLst/>
              <a:ahLst/>
              <a:cxnLst/>
              <a:rect l="l" t="t" r="r" b="b"/>
              <a:pathLst>
                <a:path w="1299439" h="512892">
                  <a:moveTo>
                    <a:pt x="145932" y="0"/>
                  </a:moveTo>
                  <a:lnTo>
                    <a:pt x="1153508" y="0"/>
                  </a:lnTo>
                  <a:cubicBezTo>
                    <a:pt x="1192211" y="0"/>
                    <a:pt x="1229329" y="15375"/>
                    <a:pt x="1256697" y="42742"/>
                  </a:cubicBezTo>
                  <a:cubicBezTo>
                    <a:pt x="1284064" y="70110"/>
                    <a:pt x="1299439" y="107228"/>
                    <a:pt x="1299439" y="145932"/>
                  </a:cubicBezTo>
                  <a:lnTo>
                    <a:pt x="1299439" y="366961"/>
                  </a:lnTo>
                  <a:cubicBezTo>
                    <a:pt x="1299439" y="405664"/>
                    <a:pt x="1284064" y="442782"/>
                    <a:pt x="1256697" y="470150"/>
                  </a:cubicBezTo>
                  <a:cubicBezTo>
                    <a:pt x="1229329" y="497517"/>
                    <a:pt x="1192211" y="512892"/>
                    <a:pt x="1153508" y="512892"/>
                  </a:cubicBezTo>
                  <a:lnTo>
                    <a:pt x="145932" y="512892"/>
                  </a:lnTo>
                  <a:cubicBezTo>
                    <a:pt x="107228" y="512892"/>
                    <a:pt x="70110" y="497517"/>
                    <a:pt x="42742" y="470150"/>
                  </a:cubicBezTo>
                  <a:cubicBezTo>
                    <a:pt x="15375" y="442782"/>
                    <a:pt x="0" y="405664"/>
                    <a:pt x="0" y="366961"/>
                  </a:cubicBezTo>
                  <a:lnTo>
                    <a:pt x="0" y="145932"/>
                  </a:lnTo>
                  <a:cubicBezTo>
                    <a:pt x="0" y="107228"/>
                    <a:pt x="15375" y="70110"/>
                    <a:pt x="42742" y="42742"/>
                  </a:cubicBezTo>
                  <a:cubicBezTo>
                    <a:pt x="70110" y="15375"/>
                    <a:pt x="107228" y="0"/>
                    <a:pt x="145932" y="0"/>
                  </a:cubicBezTo>
                  <a:close/>
                </a:path>
              </a:pathLst>
            </a:custGeom>
            <a:solidFill>
              <a:srgbClr val="FFAA00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000000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6934201" y="4169065"/>
            <a:ext cx="3628523" cy="497655"/>
          </a:xfrm>
          <a:custGeom>
            <a:avLst/>
            <a:gdLst/>
            <a:ahLst/>
            <a:cxnLst/>
            <a:rect l="l" t="t" r="r" b="b"/>
            <a:pathLst>
              <a:path w="2217986" h="368740">
                <a:moveTo>
                  <a:pt x="0" y="0"/>
                </a:moveTo>
                <a:lnTo>
                  <a:pt x="2217986" y="0"/>
                </a:lnTo>
                <a:lnTo>
                  <a:pt x="2217986" y="368740"/>
                </a:lnTo>
                <a:lnTo>
                  <a:pt x="0" y="36874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2" name="Freeform 12"/>
          <p:cNvSpPr/>
          <p:nvPr/>
        </p:nvSpPr>
        <p:spPr>
          <a:xfrm rot="5400000">
            <a:off x="14302747" y="6410444"/>
            <a:ext cx="2242792" cy="468693"/>
          </a:xfrm>
          <a:custGeom>
            <a:avLst/>
            <a:gdLst/>
            <a:ahLst/>
            <a:cxnLst/>
            <a:rect l="l" t="t" r="r" b="b"/>
            <a:pathLst>
              <a:path w="2731999" h="454195">
                <a:moveTo>
                  <a:pt x="0" y="0"/>
                </a:moveTo>
                <a:lnTo>
                  <a:pt x="2732000" y="0"/>
                </a:lnTo>
                <a:lnTo>
                  <a:pt x="2732000" y="454195"/>
                </a:lnTo>
                <a:lnTo>
                  <a:pt x="0" y="4541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3" name="Freeform 13"/>
          <p:cNvSpPr/>
          <p:nvPr/>
        </p:nvSpPr>
        <p:spPr>
          <a:xfrm>
            <a:off x="314960" y="6414649"/>
            <a:ext cx="10953810" cy="3783504"/>
          </a:xfrm>
          <a:custGeom>
            <a:avLst/>
            <a:gdLst/>
            <a:ahLst/>
            <a:cxnLst/>
            <a:rect l="l" t="t" r="r" b="b"/>
            <a:pathLst>
              <a:path w="11090880" h="3893417">
                <a:moveTo>
                  <a:pt x="0" y="0"/>
                </a:moveTo>
                <a:lnTo>
                  <a:pt x="11090880" y="0"/>
                </a:lnTo>
                <a:lnTo>
                  <a:pt x="11090880" y="3893417"/>
                </a:lnTo>
                <a:lnTo>
                  <a:pt x="0" y="3893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4" name="TextBox 14"/>
          <p:cNvSpPr txBox="1"/>
          <p:nvPr/>
        </p:nvSpPr>
        <p:spPr>
          <a:xfrm>
            <a:off x="1028700" y="1104900"/>
            <a:ext cx="10020300" cy="6668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Fine-tuning implementation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15731" y="3167997"/>
            <a:ext cx="7082390" cy="220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First 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istance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 of regression: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Conv1d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 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nn.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ReLU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BatchNorm1d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477859" y="3186844"/>
            <a:ext cx="7766564" cy="220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Second 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istance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 of regression: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Conv1d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</a:t>
            </a:r>
            <a:r>
              <a:rPr lang="en-US" sz="3100" dirty="0" err="1">
                <a:solidFill>
                  <a:srgbClr val="000000"/>
                </a:solidFill>
                <a:latin typeface="Montserrat" panose="00000500000000000000" pitchFamily="2" charset="0"/>
              </a:rPr>
              <a:t>nn.</a:t>
            </a:r>
            <a:r>
              <a:rPr lang="en-US" sz="3100" b="1" dirty="0" err="1">
                <a:solidFill>
                  <a:srgbClr val="000000"/>
                </a:solidFill>
                <a:latin typeface="Montserrat" panose="00000500000000000000" pitchFamily="2" charset="0"/>
              </a:rPr>
              <a:t>ReLU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  <a:p>
            <a:pPr>
              <a:lnSpc>
                <a:spcPts val="42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- nn.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BatchNorm1d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191859" y="7852277"/>
            <a:ext cx="4819147" cy="569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49" lvl="1" indent="-377824" algn="l">
              <a:lnSpc>
                <a:spcPts val="4899"/>
              </a:lnSpc>
              <a:spcBef>
                <a:spcPct val="0"/>
              </a:spcBef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HR predictions: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861227" y="8421792"/>
            <a:ext cx="3992946" cy="10407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- nn.</a:t>
            </a:r>
            <a:r>
              <a:rPr lang="en-US" sz="3100" dirty="0">
                <a:solidFill>
                  <a:srgbClr val="000000"/>
                </a:solidFill>
                <a:latin typeface="Montserrat Bold"/>
              </a:rPr>
              <a:t>AvgPool1d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()</a:t>
            </a:r>
          </a:p>
          <a:p>
            <a:pPr>
              <a:lnSpc>
                <a:spcPts val="4199"/>
              </a:lnSpc>
            </a:pPr>
            <a:r>
              <a:rPr lang="en-US" sz="3100" dirty="0">
                <a:solidFill>
                  <a:srgbClr val="000000"/>
                </a:solidFill>
                <a:latin typeface="Montserrat"/>
              </a:rPr>
              <a:t>- </a:t>
            </a:r>
            <a:r>
              <a:rPr lang="en-US" sz="3100" dirty="0" err="1">
                <a:solidFill>
                  <a:srgbClr val="000000"/>
                </a:solidFill>
                <a:latin typeface="Montserrat"/>
              </a:rPr>
              <a:t>nn.</a:t>
            </a:r>
            <a:r>
              <a:rPr lang="en-US" sz="3100" dirty="0" err="1">
                <a:solidFill>
                  <a:srgbClr val="000000"/>
                </a:solidFill>
                <a:latin typeface="Montserrat Bold"/>
              </a:rPr>
              <a:t>Linear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()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15</a:t>
            </a:r>
          </a:p>
        </p:txBody>
      </p:sp>
      <p:sp>
        <p:nvSpPr>
          <p:cNvPr id="20" name="Freeform 20"/>
          <p:cNvSpPr/>
          <p:nvPr/>
        </p:nvSpPr>
        <p:spPr>
          <a:xfrm rot="-10800000">
            <a:off x="11201400" y="8425959"/>
            <a:ext cx="2111996" cy="525027"/>
          </a:xfrm>
          <a:custGeom>
            <a:avLst/>
            <a:gdLst/>
            <a:ahLst/>
            <a:cxnLst/>
            <a:rect l="l" t="t" r="r" b="b"/>
            <a:pathLst>
              <a:path w="1417480" h="235656">
                <a:moveTo>
                  <a:pt x="0" y="0"/>
                </a:moveTo>
                <a:lnTo>
                  <a:pt x="1417480" y="0"/>
                </a:lnTo>
                <a:lnTo>
                  <a:pt x="1417480" y="235656"/>
                </a:lnTo>
                <a:lnTo>
                  <a:pt x="0" y="2356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2" name="TextBox 22"/>
          <p:cNvSpPr txBox="1"/>
          <p:nvPr/>
        </p:nvSpPr>
        <p:spPr>
          <a:xfrm>
            <a:off x="7011917" y="6191936"/>
            <a:ext cx="4396502" cy="35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1700" b="1" dirty="0">
                <a:solidFill>
                  <a:srgbClr val="000000"/>
                </a:solidFill>
                <a:latin typeface="Montserrat" panose="00000500000000000000" pitchFamily="2" charset="0"/>
              </a:rPr>
              <a:t>MAE</a:t>
            </a:r>
            <a:r>
              <a:rPr lang="en-US" sz="1700" dirty="0">
                <a:solidFill>
                  <a:srgbClr val="000000"/>
                </a:solidFill>
                <a:latin typeface="Montserrat" panose="00000500000000000000" pitchFamily="2" charset="0"/>
              </a:rPr>
              <a:t> </a:t>
            </a:r>
            <a:r>
              <a:rPr lang="en-US" sz="1700" b="1" dirty="0">
                <a:solidFill>
                  <a:srgbClr val="000000"/>
                </a:solidFill>
                <a:latin typeface="Montserrat" panose="00000500000000000000" pitchFamily="2" charset="0"/>
              </a:rPr>
              <a:t>= |</a:t>
            </a:r>
            <a:r>
              <a:rPr lang="en-US" sz="1700" b="1" dirty="0" err="1">
                <a:solidFill>
                  <a:srgbClr val="FF9405"/>
                </a:solidFill>
                <a:latin typeface="Montserrat" panose="00000500000000000000" pitchFamily="2" charset="0"/>
              </a:rPr>
              <a:t>HR_Target</a:t>
            </a:r>
            <a:r>
              <a:rPr lang="en-US" sz="1700" b="1" dirty="0">
                <a:solidFill>
                  <a:srgbClr val="000000"/>
                </a:solidFill>
                <a:latin typeface="Montserrat" panose="00000500000000000000" pitchFamily="2" charset="0"/>
              </a:rPr>
              <a:t> - </a:t>
            </a:r>
            <a:r>
              <a:rPr lang="en-US" sz="1700" b="1" dirty="0" err="1">
                <a:solidFill>
                  <a:srgbClr val="41B8D5"/>
                </a:solidFill>
                <a:latin typeface="Montserrat" panose="00000500000000000000" pitchFamily="2" charset="0"/>
              </a:rPr>
              <a:t>HR_Output</a:t>
            </a:r>
            <a:r>
              <a:rPr lang="en-US" sz="1700" b="1" dirty="0">
                <a:solidFill>
                  <a:srgbClr val="000000"/>
                </a:solidFill>
                <a:latin typeface="Montserrat" panose="00000500000000000000" pitchFamily="2" charset="0"/>
              </a:rPr>
              <a:t>|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149BB0F6-7AF0-1354-9B7C-21179BBAAF7B}"/>
              </a:ext>
            </a:extLst>
          </p:cNvPr>
          <p:cNvSpPr txBox="1"/>
          <p:nvPr/>
        </p:nvSpPr>
        <p:spPr>
          <a:xfrm>
            <a:off x="551972" y="2022392"/>
            <a:ext cx="17736028" cy="66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35023" lvl="1" indent="-457200">
              <a:lnSpc>
                <a:spcPts val="4899"/>
              </a:lnSpc>
              <a:buFont typeface="Arial" panose="020B0604020202020204" pitchFamily="34" charset="0"/>
              <a:buChar char="•"/>
            </a:pPr>
            <a:r>
              <a:rPr lang="it-IT" sz="3100" dirty="0" err="1">
                <a:latin typeface="Montserrat" panose="00000500000000000000" pitchFamily="2" charset="0"/>
              </a:rPr>
              <a:t>We</a:t>
            </a:r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dirty="0" err="1">
                <a:latin typeface="Montserrat" panose="00000500000000000000" pitchFamily="2" charset="0"/>
              </a:rPr>
              <a:t>discard</a:t>
            </a:r>
            <a:r>
              <a:rPr lang="it-IT" sz="3100" dirty="0">
                <a:latin typeface="Montserrat" panose="00000500000000000000" pitchFamily="2" charset="0"/>
              </a:rPr>
              <a:t> the decoder and </a:t>
            </a:r>
            <a:r>
              <a:rPr lang="it-IT" sz="3100" dirty="0" err="1">
                <a:latin typeface="Montserrat" panose="00000500000000000000" pitchFamily="2" charset="0"/>
              </a:rPr>
              <a:t>insert</a:t>
            </a:r>
            <a:r>
              <a:rPr lang="it-IT" sz="3100" dirty="0">
                <a:latin typeface="Montserrat" panose="00000500000000000000" pitchFamily="2" charset="0"/>
              </a:rPr>
              <a:t>, in </a:t>
            </a:r>
            <a:r>
              <a:rPr lang="it-IT" sz="3100" dirty="0" err="1">
                <a:latin typeface="Montserrat" panose="00000500000000000000" pitchFamily="2" charset="0"/>
              </a:rPr>
              <a:t>his</a:t>
            </a:r>
            <a:r>
              <a:rPr lang="it-IT" sz="3100" dirty="0">
                <a:latin typeface="Montserrat" panose="00000500000000000000" pitchFamily="2" charset="0"/>
              </a:rPr>
              <a:t> place, a </a:t>
            </a:r>
            <a:r>
              <a:rPr lang="it-IT" sz="3100" b="1" dirty="0" err="1">
                <a:latin typeface="Montserrat" panose="00000500000000000000" pitchFamily="2" charset="0"/>
              </a:rPr>
              <a:t>regression</a:t>
            </a:r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b="1" dirty="0" err="1">
                <a:latin typeface="Montserrat" panose="00000500000000000000" pitchFamily="2" charset="0"/>
              </a:rPr>
              <a:t>tail</a:t>
            </a:r>
            <a:r>
              <a:rPr lang="it-IT" sz="3100" b="1" dirty="0">
                <a:latin typeface="Montserrat" panose="00000500000000000000" pitchFamily="2" charset="0"/>
              </a:rPr>
              <a:t> </a:t>
            </a:r>
            <a:r>
              <a:rPr lang="it-IT" sz="3100" dirty="0">
                <a:latin typeface="Montserrat" panose="00000500000000000000" pitchFamily="2" charset="0"/>
              </a:rPr>
              <a:t>to </a:t>
            </a:r>
            <a:r>
              <a:rPr lang="it-IT" sz="3100" dirty="0" err="1">
                <a:latin typeface="Montserrat" panose="00000500000000000000" pitchFamily="2" charset="0"/>
              </a:rPr>
              <a:t>HRs</a:t>
            </a:r>
            <a:r>
              <a:rPr lang="it-IT" sz="3100" dirty="0">
                <a:latin typeface="Montserrat" panose="00000500000000000000" pitchFamily="2" charset="0"/>
              </a:rPr>
              <a:t> </a:t>
            </a:r>
            <a:r>
              <a:rPr lang="it-IT" sz="3100" dirty="0" err="1">
                <a:latin typeface="Montserrat" panose="00000500000000000000" pitchFamily="2" charset="0"/>
              </a:rPr>
              <a:t>prediction</a:t>
            </a:r>
            <a:r>
              <a:rPr lang="it-IT" sz="3100" dirty="0">
                <a:latin typeface="Montserrat" panose="00000500000000000000" pitchFamily="2" charset="0"/>
              </a:rPr>
              <a:t>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104900"/>
            <a:ext cx="6804421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Post processing (1)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2006997"/>
            <a:ext cx="18288000" cy="1384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716" lvl="1" indent="-431858">
              <a:lnSpc>
                <a:spcPts val="5600"/>
              </a:lnSpc>
              <a:buFont typeface="Arial"/>
              <a:buChar char="•"/>
            </a:pPr>
            <a:r>
              <a:rPr lang="en-US" sz="4000">
                <a:solidFill>
                  <a:srgbClr val="000000"/>
                </a:solidFill>
                <a:latin typeface="Montserrat"/>
              </a:rPr>
              <a:t>Too steep subsequent HR predictions are not compatible with human physiology.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703" y="3626724"/>
            <a:ext cx="18288000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9" lvl="1" indent="-431800" algn="l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000000"/>
                </a:solidFill>
                <a:latin typeface="Montserrat"/>
              </a:rPr>
              <a:t>Output of MAE is processed with a </a:t>
            </a:r>
            <a:r>
              <a:rPr lang="en-US" sz="3999">
                <a:solidFill>
                  <a:srgbClr val="000000"/>
                </a:solidFill>
                <a:latin typeface="Montserrat Bold"/>
              </a:rPr>
              <a:t>smoothing filter.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8442723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104900"/>
            <a:ext cx="6804421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Post processing (1)</a:t>
            </a:r>
          </a:p>
        </p:txBody>
      </p:sp>
      <p:sp>
        <p:nvSpPr>
          <p:cNvPr id="3" name="Freeform 3"/>
          <p:cNvSpPr/>
          <p:nvPr/>
        </p:nvSpPr>
        <p:spPr>
          <a:xfrm>
            <a:off x="6703" y="5097670"/>
            <a:ext cx="8951594" cy="5189330"/>
          </a:xfrm>
          <a:custGeom>
            <a:avLst/>
            <a:gdLst/>
            <a:ahLst/>
            <a:cxnLst/>
            <a:rect l="l" t="t" r="r" b="b"/>
            <a:pathLst>
              <a:path w="8951594" h="5189330">
                <a:moveTo>
                  <a:pt x="0" y="0"/>
                </a:moveTo>
                <a:lnTo>
                  <a:pt x="8951595" y="0"/>
                </a:lnTo>
                <a:lnTo>
                  <a:pt x="8951595" y="5189330"/>
                </a:lnTo>
                <a:lnTo>
                  <a:pt x="0" y="51893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>
            <a:off x="845003" y="3490962"/>
            <a:ext cx="3884853" cy="1063478"/>
          </a:xfrm>
          <a:custGeom>
            <a:avLst/>
            <a:gdLst/>
            <a:ahLst/>
            <a:cxnLst/>
            <a:rect l="l" t="t" r="r" b="b"/>
            <a:pathLst>
              <a:path w="3884853" h="1063478">
                <a:moveTo>
                  <a:pt x="0" y="0"/>
                </a:moveTo>
                <a:lnTo>
                  <a:pt x="3884853" y="0"/>
                </a:lnTo>
                <a:lnTo>
                  <a:pt x="3884853" y="1063478"/>
                </a:lnTo>
                <a:lnTo>
                  <a:pt x="0" y="10634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9150703" y="4749622"/>
            <a:ext cx="8353222" cy="5537378"/>
          </a:xfrm>
          <a:custGeom>
            <a:avLst/>
            <a:gdLst/>
            <a:ahLst/>
            <a:cxnLst/>
            <a:rect l="l" t="t" r="r" b="b"/>
            <a:pathLst>
              <a:path w="8353222" h="5537378">
                <a:moveTo>
                  <a:pt x="0" y="0"/>
                </a:moveTo>
                <a:lnTo>
                  <a:pt x="8353222" y="0"/>
                </a:lnTo>
                <a:lnTo>
                  <a:pt x="8353222" y="5537378"/>
                </a:lnTo>
                <a:lnTo>
                  <a:pt x="0" y="55373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0" y="2006997"/>
            <a:ext cx="18288000" cy="1384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716" lvl="1" indent="-431858">
              <a:lnSpc>
                <a:spcPts val="5600"/>
              </a:lnSpc>
              <a:buFont typeface="Arial"/>
              <a:buChar char="•"/>
            </a:pPr>
            <a:r>
              <a:rPr lang="en-US" sz="4000">
                <a:solidFill>
                  <a:srgbClr val="000000"/>
                </a:solidFill>
                <a:latin typeface="Montserrat"/>
              </a:rPr>
              <a:t>Too steep subsequent HR predictions are not compatible with human physiology.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703" y="3626724"/>
            <a:ext cx="18288000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9" lvl="1" indent="-431800" algn="l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000000"/>
                </a:solidFill>
                <a:latin typeface="Montserrat"/>
              </a:rPr>
              <a:t>Output of MAE is processed with a </a:t>
            </a:r>
            <a:r>
              <a:rPr lang="en-US" sz="3999">
                <a:solidFill>
                  <a:srgbClr val="000000"/>
                </a:solidFill>
                <a:latin typeface="Montserrat Bold"/>
              </a:rPr>
              <a:t>smoothing filter.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16</a:t>
            </a:r>
          </a:p>
        </p:txBody>
      </p:sp>
      <p:sp>
        <p:nvSpPr>
          <p:cNvPr id="9" name="Freeform 9"/>
          <p:cNvSpPr/>
          <p:nvPr/>
        </p:nvSpPr>
        <p:spPr>
          <a:xfrm rot="-8100000">
            <a:off x="2718036" y="5363998"/>
            <a:ext cx="2846627" cy="209939"/>
          </a:xfrm>
          <a:custGeom>
            <a:avLst/>
            <a:gdLst/>
            <a:ahLst/>
            <a:cxnLst/>
            <a:rect l="l" t="t" r="r" b="b"/>
            <a:pathLst>
              <a:path w="2846627" h="209939">
                <a:moveTo>
                  <a:pt x="0" y="0"/>
                </a:moveTo>
                <a:lnTo>
                  <a:pt x="2846627" y="0"/>
                </a:lnTo>
                <a:lnTo>
                  <a:pt x="2846627" y="209938"/>
                </a:lnTo>
                <a:lnTo>
                  <a:pt x="0" y="20993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03" y="5097670"/>
            <a:ext cx="8951594" cy="5189330"/>
          </a:xfrm>
          <a:custGeom>
            <a:avLst/>
            <a:gdLst/>
            <a:ahLst/>
            <a:cxnLst/>
            <a:rect l="l" t="t" r="r" b="b"/>
            <a:pathLst>
              <a:path w="8951594" h="5189330">
                <a:moveTo>
                  <a:pt x="0" y="0"/>
                </a:moveTo>
                <a:lnTo>
                  <a:pt x="8951595" y="0"/>
                </a:lnTo>
                <a:lnTo>
                  <a:pt x="8951595" y="5189330"/>
                </a:lnTo>
                <a:lnTo>
                  <a:pt x="0" y="51893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845003" y="3490962"/>
            <a:ext cx="3884853" cy="1063478"/>
          </a:xfrm>
          <a:custGeom>
            <a:avLst/>
            <a:gdLst/>
            <a:ahLst/>
            <a:cxnLst/>
            <a:rect l="l" t="t" r="r" b="b"/>
            <a:pathLst>
              <a:path w="3884853" h="1063478">
                <a:moveTo>
                  <a:pt x="0" y="0"/>
                </a:moveTo>
                <a:lnTo>
                  <a:pt x="3884853" y="0"/>
                </a:lnTo>
                <a:lnTo>
                  <a:pt x="3884853" y="1063478"/>
                </a:lnTo>
                <a:lnTo>
                  <a:pt x="0" y="106347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" name="Freeform 4"/>
          <p:cNvSpPr/>
          <p:nvPr/>
        </p:nvSpPr>
        <p:spPr>
          <a:xfrm rot="-8100000">
            <a:off x="2718036" y="5363998"/>
            <a:ext cx="2846627" cy="209939"/>
          </a:xfrm>
          <a:custGeom>
            <a:avLst/>
            <a:gdLst/>
            <a:ahLst/>
            <a:cxnLst/>
            <a:rect l="l" t="t" r="r" b="b"/>
            <a:pathLst>
              <a:path w="2846627" h="209939">
                <a:moveTo>
                  <a:pt x="0" y="0"/>
                </a:moveTo>
                <a:lnTo>
                  <a:pt x="2846627" y="0"/>
                </a:lnTo>
                <a:lnTo>
                  <a:pt x="2846627" y="209938"/>
                </a:lnTo>
                <a:lnTo>
                  <a:pt x="0" y="2099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TextBox 5"/>
          <p:cNvSpPr txBox="1"/>
          <p:nvPr/>
        </p:nvSpPr>
        <p:spPr>
          <a:xfrm>
            <a:off x="1028700" y="1104900"/>
            <a:ext cx="6804421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Post processing 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6"/>
              <p:cNvSpPr txBox="1"/>
              <p:nvPr/>
            </p:nvSpPr>
            <p:spPr>
              <a:xfrm>
                <a:off x="8951594" y="4887514"/>
                <a:ext cx="9163050" cy="104774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647705" lvl="1" indent="-323852">
                  <a:lnSpc>
                    <a:spcPts val="4200"/>
                  </a:lnSpc>
                  <a:buFont typeface="Arial"/>
                  <a:buChar char="•"/>
                </a:pP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Compare latest prediction (</a:t>
                </a:r>
                <a:r>
                  <a:rPr lang="en-US" sz="3000" dirty="0">
                    <a:solidFill>
                      <a:srgbClr val="FF0505"/>
                    </a:solidFill>
                    <a:latin typeface="Montserrat Bold"/>
                  </a:rPr>
                  <a:t>X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) with </a:t>
                </a:r>
                <a:r>
                  <a:rPr lang="en-US" sz="3000" dirty="0">
                    <a:solidFill>
                      <a:srgbClr val="000000"/>
                    </a:solidFill>
                    <a:latin typeface="Montserrat Bold"/>
                  </a:rPr>
                  <a:t>mean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it-IT" sz="3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𝑯𝑹</m:t>
                        </m:r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of previous </a:t>
                </a:r>
                <a:r>
                  <a:rPr lang="en-US" sz="3000" dirty="0">
                    <a:solidFill>
                      <a:srgbClr val="000000"/>
                    </a:solidFill>
                    <a:latin typeface="Montserrat Bold"/>
                  </a:rPr>
                  <a:t>N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predictions</a:t>
                </a:r>
              </a:p>
            </p:txBody>
          </p:sp>
        </mc:Choice>
        <mc:Fallback xmlns="">
          <p:sp>
            <p:nvSpPr>
              <p:cNvPr id="6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1594" y="4887514"/>
                <a:ext cx="9163050" cy="1047749"/>
              </a:xfrm>
              <a:prstGeom prst="rect">
                <a:avLst/>
              </a:prstGeom>
              <a:blipFill>
                <a:blip r:embed="rId7"/>
                <a:stretch>
                  <a:fillRect t="-8140" b="-2034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7"/>
          <p:cNvSpPr txBox="1"/>
          <p:nvPr/>
        </p:nvSpPr>
        <p:spPr>
          <a:xfrm>
            <a:off x="0" y="2006997"/>
            <a:ext cx="18288000" cy="1384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716" lvl="1" indent="-431858">
              <a:lnSpc>
                <a:spcPts val="5600"/>
              </a:lnSpc>
              <a:buFont typeface="Arial"/>
              <a:buChar char="•"/>
            </a:pPr>
            <a:r>
              <a:rPr lang="en-US" sz="4000">
                <a:solidFill>
                  <a:srgbClr val="000000"/>
                </a:solidFill>
                <a:latin typeface="Montserrat"/>
              </a:rPr>
              <a:t>When inputs deviates largely from the distribution seen during model’s predictions might be incompatible with human physiology.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703" y="3626724"/>
            <a:ext cx="18288000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9" lvl="1" indent="-431800" algn="l">
              <a:lnSpc>
                <a:spcPts val="5599"/>
              </a:lnSpc>
              <a:buFont typeface="Arial"/>
              <a:buChar char="•"/>
            </a:pPr>
            <a:r>
              <a:rPr lang="en-US" sz="3999" dirty="0">
                <a:solidFill>
                  <a:srgbClr val="000000"/>
                </a:solidFill>
                <a:latin typeface="Montserrat"/>
              </a:rPr>
              <a:t>Output of MAE is processed with a </a:t>
            </a:r>
            <a:r>
              <a:rPr lang="en-US" sz="3999" dirty="0">
                <a:solidFill>
                  <a:srgbClr val="000000"/>
                </a:solidFill>
                <a:latin typeface="Montserrat Bold"/>
              </a:rPr>
              <a:t>smoothing filter.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951594" y="6278164"/>
            <a:ext cx="9161383" cy="495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8" lvl="1" indent="-323849" algn="ctr">
              <a:lnSpc>
                <a:spcPts val="4199"/>
              </a:lnSpc>
              <a:buFont typeface="Arial"/>
              <a:buChar char="•"/>
            </a:pPr>
            <a:r>
              <a:rPr lang="en-US" sz="2999" dirty="0">
                <a:solidFill>
                  <a:srgbClr val="000000"/>
                </a:solidFill>
                <a:latin typeface="Montserrat"/>
              </a:rPr>
              <a:t>The difference is larger than a threshold (</a:t>
            </a:r>
            <a:r>
              <a:rPr lang="en-US" sz="2999" dirty="0">
                <a:solidFill>
                  <a:srgbClr val="FF9405"/>
                </a:solidFill>
                <a:latin typeface="Montserrat Bold"/>
              </a:rPr>
              <a:t>δ</a:t>
            </a:r>
            <a:r>
              <a:rPr lang="en-US" sz="2999" dirty="0">
                <a:solidFill>
                  <a:srgbClr val="000000"/>
                </a:solidFill>
                <a:latin typeface="Montserrat"/>
              </a:rPr>
              <a:t>) 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10"/>
              <p:cNvSpPr txBox="1"/>
              <p:nvPr/>
            </p:nvSpPr>
            <p:spPr>
              <a:xfrm>
                <a:off x="9624198" y="7106839"/>
                <a:ext cx="7635102" cy="51435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647700" lvl="1" indent="-323850">
                  <a:lnSpc>
                    <a:spcPts val="4200"/>
                  </a:lnSpc>
                  <a:buFont typeface="Arial"/>
                  <a:buChar char="•"/>
                </a:pPr>
                <a:r>
                  <a:rPr lang="en-US" sz="3000" dirty="0">
                    <a:solidFill>
                      <a:srgbClr val="000000"/>
                    </a:solidFill>
                    <a:latin typeface="Montserrat Bold"/>
                  </a:rPr>
                  <a:t>Yes : 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clip prediction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it-IT" sz="3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𝑯𝑹</m:t>
                        </m:r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± </a:t>
                </a:r>
                <a:r>
                  <a:rPr lang="en-US" sz="3000" dirty="0">
                    <a:solidFill>
                      <a:srgbClr val="FF9405"/>
                    </a:solidFill>
                    <a:latin typeface="Montserrat Bold"/>
                  </a:rPr>
                  <a:t>δ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  </a:t>
                </a:r>
              </a:p>
            </p:txBody>
          </p:sp>
        </mc:Choice>
        <mc:Fallback xmlns="">
          <p:sp>
            <p:nvSpPr>
              <p:cNvPr id="10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24198" y="7106839"/>
                <a:ext cx="7635102" cy="514350"/>
              </a:xfrm>
              <a:prstGeom prst="rect">
                <a:avLst/>
              </a:prstGeom>
              <a:blipFill>
                <a:blip r:embed="rId8"/>
                <a:stretch>
                  <a:fillRect t="-19048" b="-4285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1"/>
          <p:cNvSpPr txBox="1"/>
          <p:nvPr/>
        </p:nvSpPr>
        <p:spPr>
          <a:xfrm>
            <a:off x="9714735" y="7954564"/>
            <a:ext cx="3817551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Montserrat Bold"/>
              </a:rPr>
              <a:t>No </a:t>
            </a:r>
            <a:r>
              <a:rPr lang="en-US" sz="3000">
                <a:solidFill>
                  <a:srgbClr val="000000"/>
                </a:solidFill>
                <a:latin typeface="Montserrat"/>
              </a:rPr>
              <a:t>: maintain </a:t>
            </a:r>
            <a:r>
              <a:rPr lang="en-US" sz="3000">
                <a:solidFill>
                  <a:srgbClr val="FF0505"/>
                </a:solidFill>
                <a:latin typeface="Montserrat Bold"/>
              </a:rPr>
              <a:t>X</a:t>
            </a:r>
            <a:r>
              <a:rPr lang="en-US" sz="3000">
                <a:solidFill>
                  <a:srgbClr val="000000"/>
                </a:solidFill>
                <a:latin typeface="Montserrat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2"/>
              <p:cNvSpPr txBox="1"/>
              <p:nvPr/>
            </p:nvSpPr>
            <p:spPr>
              <a:xfrm>
                <a:off x="8951594" y="8743950"/>
                <a:ext cx="9343109" cy="51435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647700" lvl="1" indent="-323850">
                  <a:lnSpc>
                    <a:spcPts val="4200"/>
                  </a:lnSpc>
                  <a:buFont typeface="Arial"/>
                  <a:buChar char="•"/>
                </a:pP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In our experiments: </a:t>
                </a:r>
                <a:r>
                  <a:rPr lang="en-US" sz="3000" dirty="0">
                    <a:solidFill>
                      <a:srgbClr val="000000"/>
                    </a:solidFill>
                    <a:latin typeface="Montserrat Bold"/>
                  </a:rPr>
                  <a:t>N=10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and </a:t>
                </a:r>
                <a:r>
                  <a:rPr lang="en-US" sz="3000" dirty="0">
                    <a:solidFill>
                      <a:srgbClr val="FF9405"/>
                    </a:solidFill>
                    <a:latin typeface="Montserrat Bold"/>
                  </a:rPr>
                  <a:t>δ</a:t>
                </a:r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=10%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it-IT" sz="3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𝑯𝑹</m:t>
                        </m:r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it-IT" sz="3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</m:oMath>
                </a14:m>
                <a:r>
                  <a:rPr lang="en-US" sz="3000" dirty="0">
                    <a:solidFill>
                      <a:srgbClr val="000000"/>
                    </a:solidFill>
                    <a:latin typeface="Montserrat"/>
                  </a:rPr>
                  <a:t> </a:t>
                </a:r>
              </a:p>
            </p:txBody>
          </p:sp>
        </mc:Choice>
        <mc:Fallback xmlns="">
          <p:sp>
            <p:nvSpPr>
              <p:cNvPr id="12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1594" y="8743950"/>
                <a:ext cx="9343109" cy="514350"/>
              </a:xfrm>
              <a:prstGeom prst="rect">
                <a:avLst/>
              </a:prstGeom>
              <a:blipFill>
                <a:blip r:embed="rId9"/>
                <a:stretch>
                  <a:fillRect t="-17647" b="-4235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3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17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C925F8-7338-05B5-70F7-56707662AE8D}"/>
              </a:ext>
            </a:extLst>
          </p:cNvPr>
          <p:cNvSpPr txBox="1"/>
          <p:nvPr/>
        </p:nvSpPr>
        <p:spPr>
          <a:xfrm>
            <a:off x="990600" y="1104900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Transfer Learning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B61746-AD93-681B-00E4-6CC201585938}"/>
              </a:ext>
            </a:extLst>
          </p:cNvPr>
          <p:cNvSpPr txBox="1"/>
          <p:nvPr/>
        </p:nvSpPr>
        <p:spPr>
          <a:xfrm>
            <a:off x="17602200" y="9410700"/>
            <a:ext cx="76200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18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0AD6F62-1CB1-834E-CDE2-D5AC2293EB1B}"/>
              </a:ext>
            </a:extLst>
          </p:cNvPr>
          <p:cNvSpPr txBox="1"/>
          <p:nvPr/>
        </p:nvSpPr>
        <p:spPr>
          <a:xfrm>
            <a:off x="685800" y="2238931"/>
            <a:ext cx="176022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100" dirty="0">
                <a:latin typeface="Montserrat" panose="00000500000000000000" pitchFamily="2" charset="0"/>
              </a:rPr>
              <a:t>Transfer learning allows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 models to </a:t>
            </a:r>
            <a:r>
              <a:rPr lang="en-US" sz="3100" b="1" i="0" dirty="0">
                <a:effectLst/>
                <a:latin typeface="Montserrat" panose="00000500000000000000" pitchFamily="2" charset="0"/>
              </a:rPr>
              <a:t>exploit knowledge 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gained from one dataset and apply it to another, often related, dataset.</a:t>
            </a:r>
            <a:endParaRPr lang="it-IT" sz="3100" dirty="0">
              <a:latin typeface="Montserrat" panose="00000500000000000000" pitchFamily="2" charset="0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A92892F-9E02-754A-A41E-B07C5B20B5A7}"/>
              </a:ext>
            </a:extLst>
          </p:cNvPr>
          <p:cNvSpPr txBox="1"/>
          <p:nvPr/>
        </p:nvSpPr>
        <p:spPr>
          <a:xfrm>
            <a:off x="533400" y="4465736"/>
            <a:ext cx="134112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Consolas" panose="020B0609020204030204" pitchFamily="49" charset="0"/>
              </a:rPr>
              <a:t>for patient in range(patients):</a:t>
            </a:r>
          </a:p>
          <a:p>
            <a:pPr lvl="1" algn="just"/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 = </a:t>
            </a:r>
            <a:r>
              <a:rPr lang="en-US" sz="3000" dirty="0" err="1">
                <a:latin typeface="Consolas" panose="020B0609020204030204" pitchFamily="49" charset="0"/>
              </a:rPr>
              <a:t>apply_kfold</a:t>
            </a:r>
            <a:r>
              <a:rPr lang="en-US" sz="3000" dirty="0">
                <a:latin typeface="Consolas" panose="020B0609020204030204" pitchFamily="49" charset="0"/>
              </a:rPr>
              <a:t>(patient)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apply_200epochs_pretraining(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)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apply_200epochs_finetuning(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F62CF4EC-B420-7B2C-579F-8FE3A27BC79B}"/>
              </a:ext>
            </a:extLst>
          </p:cNvPr>
          <p:cNvSpPr txBox="1"/>
          <p:nvPr/>
        </p:nvSpPr>
        <p:spPr>
          <a:xfrm>
            <a:off x="1557513" y="3699925"/>
            <a:ext cx="92202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100" b="1" dirty="0">
                <a:solidFill>
                  <a:srgbClr val="000000"/>
                </a:solidFill>
                <a:latin typeface="Montserrat"/>
              </a:rPr>
              <a:t>K-fold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b="1" dirty="0">
                <a:solidFill>
                  <a:srgbClr val="000000"/>
                </a:solidFill>
                <a:latin typeface="Montserrat"/>
              </a:rPr>
              <a:t>cross validation 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implementation:</a:t>
            </a:r>
          </a:p>
        </p:txBody>
      </p:sp>
    </p:spTree>
    <p:extLst>
      <p:ext uri="{BB962C8B-B14F-4D97-AF65-F5344CB8AC3E}">
        <p14:creationId xmlns:p14="http://schemas.microsoft.com/office/powerpoint/2010/main" val="38774557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C925F8-7338-05B5-70F7-56707662AE8D}"/>
              </a:ext>
            </a:extLst>
          </p:cNvPr>
          <p:cNvSpPr txBox="1"/>
          <p:nvPr/>
        </p:nvSpPr>
        <p:spPr>
          <a:xfrm>
            <a:off x="990600" y="1104900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Transfer Learning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B61746-AD93-681B-00E4-6CC201585938}"/>
              </a:ext>
            </a:extLst>
          </p:cNvPr>
          <p:cNvSpPr txBox="1"/>
          <p:nvPr/>
        </p:nvSpPr>
        <p:spPr>
          <a:xfrm>
            <a:off x="17602200" y="9410700"/>
            <a:ext cx="76200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18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0AD6F62-1CB1-834E-CDE2-D5AC2293EB1B}"/>
              </a:ext>
            </a:extLst>
          </p:cNvPr>
          <p:cNvSpPr txBox="1"/>
          <p:nvPr/>
        </p:nvSpPr>
        <p:spPr>
          <a:xfrm>
            <a:off x="685800" y="2238931"/>
            <a:ext cx="176022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100" dirty="0">
                <a:latin typeface="Montserrat" panose="00000500000000000000" pitchFamily="2" charset="0"/>
              </a:rPr>
              <a:t>Transfer learning allows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 models to </a:t>
            </a:r>
            <a:r>
              <a:rPr lang="en-US" sz="3100" b="1" i="0" dirty="0">
                <a:effectLst/>
                <a:latin typeface="Montserrat" panose="00000500000000000000" pitchFamily="2" charset="0"/>
              </a:rPr>
              <a:t>exploit knowledge 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gained from one dataset and apply it to another, often related, dataset.</a:t>
            </a:r>
            <a:endParaRPr lang="it-IT" sz="3100" dirty="0">
              <a:latin typeface="Montserrat" panose="00000500000000000000" pitchFamily="2" charset="0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A92892F-9E02-754A-A41E-B07C5B20B5A7}"/>
              </a:ext>
            </a:extLst>
          </p:cNvPr>
          <p:cNvSpPr txBox="1"/>
          <p:nvPr/>
        </p:nvSpPr>
        <p:spPr>
          <a:xfrm>
            <a:off x="533399" y="4465736"/>
            <a:ext cx="1319413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Consolas" panose="020B0609020204030204" pitchFamily="49" charset="0"/>
              </a:rPr>
              <a:t>for patient in range(patients):</a:t>
            </a:r>
          </a:p>
          <a:p>
            <a:pPr lvl="1" algn="just"/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 = </a:t>
            </a:r>
            <a:r>
              <a:rPr lang="en-US" sz="3000" dirty="0" err="1">
                <a:latin typeface="Consolas" panose="020B0609020204030204" pitchFamily="49" charset="0"/>
              </a:rPr>
              <a:t>apply_kfold</a:t>
            </a:r>
            <a:r>
              <a:rPr lang="en-US" sz="3000" dirty="0">
                <a:latin typeface="Consolas" panose="020B0609020204030204" pitchFamily="49" charset="0"/>
              </a:rPr>
              <a:t>(patient)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apply_200epochs_pretraining(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)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apply_200epochs_finetuning(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35" name="Freeform 87">
            <a:extLst>
              <a:ext uri="{FF2B5EF4-FFF2-40B4-BE49-F238E27FC236}">
                <a16:creationId xmlns:a16="http://schemas.microsoft.com/office/drawing/2014/main" id="{673A6A67-FE47-43CB-F590-CDD7586DB3CC}"/>
              </a:ext>
            </a:extLst>
          </p:cNvPr>
          <p:cNvSpPr/>
          <p:nvPr/>
        </p:nvSpPr>
        <p:spPr>
          <a:xfrm>
            <a:off x="6840780" y="4609456"/>
            <a:ext cx="2320891" cy="399574"/>
          </a:xfrm>
          <a:custGeom>
            <a:avLst/>
            <a:gdLst/>
            <a:ahLst/>
            <a:cxnLst/>
            <a:rect l="l" t="t" r="r" b="b"/>
            <a:pathLst>
              <a:path w="2846545" h="473238">
                <a:moveTo>
                  <a:pt x="0" y="0"/>
                </a:moveTo>
                <a:lnTo>
                  <a:pt x="2846545" y="0"/>
                </a:lnTo>
                <a:lnTo>
                  <a:pt x="2846545" y="473238"/>
                </a:lnTo>
                <a:lnTo>
                  <a:pt x="0" y="4732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36" name="Freeform 98">
            <a:extLst>
              <a:ext uri="{FF2B5EF4-FFF2-40B4-BE49-F238E27FC236}">
                <a16:creationId xmlns:a16="http://schemas.microsoft.com/office/drawing/2014/main" id="{1D2C1118-1C02-FAD2-61FE-F413C4AA435E}"/>
              </a:ext>
            </a:extLst>
          </p:cNvPr>
          <p:cNvSpPr/>
          <p:nvPr/>
        </p:nvSpPr>
        <p:spPr>
          <a:xfrm rot="10800000">
            <a:off x="5223417" y="4858584"/>
            <a:ext cx="1888394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37" name="Freeform 98">
            <a:extLst>
              <a:ext uri="{FF2B5EF4-FFF2-40B4-BE49-F238E27FC236}">
                <a16:creationId xmlns:a16="http://schemas.microsoft.com/office/drawing/2014/main" id="{2C6250D5-4C10-5FE7-F10F-19DFDB3566D7}"/>
              </a:ext>
            </a:extLst>
          </p:cNvPr>
          <p:cNvSpPr/>
          <p:nvPr/>
        </p:nvSpPr>
        <p:spPr>
          <a:xfrm rot="10800000">
            <a:off x="3217006" y="4858583"/>
            <a:ext cx="1888394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38" name="Freeform 98">
            <a:extLst>
              <a:ext uri="{FF2B5EF4-FFF2-40B4-BE49-F238E27FC236}">
                <a16:creationId xmlns:a16="http://schemas.microsoft.com/office/drawing/2014/main" id="{C2AE9BE7-88B4-C731-8FD7-8F653DBF92B1}"/>
              </a:ext>
            </a:extLst>
          </p:cNvPr>
          <p:cNvSpPr/>
          <p:nvPr/>
        </p:nvSpPr>
        <p:spPr>
          <a:xfrm rot="10800000">
            <a:off x="931009" y="4851434"/>
            <a:ext cx="2061568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39" name="Freeform 86">
            <a:extLst>
              <a:ext uri="{FF2B5EF4-FFF2-40B4-BE49-F238E27FC236}">
                <a16:creationId xmlns:a16="http://schemas.microsoft.com/office/drawing/2014/main" id="{B652A075-689B-7962-1B45-58A6399FC640}"/>
              </a:ext>
            </a:extLst>
          </p:cNvPr>
          <p:cNvSpPr/>
          <p:nvPr/>
        </p:nvSpPr>
        <p:spPr>
          <a:xfrm rot="6057024">
            <a:off x="1283937" y="6208456"/>
            <a:ext cx="1607818" cy="249062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0" name="Freeform 86">
            <a:extLst>
              <a:ext uri="{FF2B5EF4-FFF2-40B4-BE49-F238E27FC236}">
                <a16:creationId xmlns:a16="http://schemas.microsoft.com/office/drawing/2014/main" id="{01775E9F-0C9E-3844-A692-7A0867E331CF}"/>
              </a:ext>
            </a:extLst>
          </p:cNvPr>
          <p:cNvSpPr/>
          <p:nvPr/>
        </p:nvSpPr>
        <p:spPr>
          <a:xfrm rot="3213560">
            <a:off x="6375560" y="6058159"/>
            <a:ext cx="1849641" cy="307503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1" name="Freeform 86">
            <a:extLst>
              <a:ext uri="{FF2B5EF4-FFF2-40B4-BE49-F238E27FC236}">
                <a16:creationId xmlns:a16="http://schemas.microsoft.com/office/drawing/2014/main" id="{D4ACE8B5-3630-6C6E-EEB2-C39A9073F71F}"/>
              </a:ext>
            </a:extLst>
          </p:cNvPr>
          <p:cNvSpPr/>
          <p:nvPr/>
        </p:nvSpPr>
        <p:spPr>
          <a:xfrm rot="3906797">
            <a:off x="4164309" y="6194284"/>
            <a:ext cx="1849641" cy="307503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447AADD-A272-F51F-2C32-DF1B9AE47B67}"/>
              </a:ext>
            </a:extLst>
          </p:cNvPr>
          <p:cNvSpPr txBox="1"/>
          <p:nvPr/>
        </p:nvSpPr>
        <p:spPr>
          <a:xfrm>
            <a:off x="601345" y="6971493"/>
            <a:ext cx="2191594" cy="594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11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54236EB1-F2FF-B06E-0BE1-86C213FF3AB5}"/>
              </a:ext>
            </a:extLst>
          </p:cNvPr>
          <p:cNvSpPr txBox="1"/>
          <p:nvPr/>
        </p:nvSpPr>
        <p:spPr>
          <a:xfrm>
            <a:off x="4410649" y="7145913"/>
            <a:ext cx="2493085" cy="594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b="1" dirty="0">
                <a:solidFill>
                  <a:srgbClr val="00BF63"/>
                </a:solidFill>
                <a:latin typeface="Montserrat Bold"/>
              </a:rPr>
              <a:t># Subj: 3</a:t>
            </a: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145BC484-EB21-FB07-31E4-FB31B20F9959}"/>
              </a:ext>
            </a:extLst>
          </p:cNvPr>
          <p:cNvSpPr txBox="1"/>
          <p:nvPr/>
        </p:nvSpPr>
        <p:spPr>
          <a:xfrm>
            <a:off x="7690212" y="6848652"/>
            <a:ext cx="1973389" cy="594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1</a:t>
            </a: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8FC2376F-2E2E-6271-3210-F46FCB021296}"/>
              </a:ext>
            </a:extLst>
          </p:cNvPr>
          <p:cNvSpPr txBox="1"/>
          <p:nvPr/>
        </p:nvSpPr>
        <p:spPr>
          <a:xfrm>
            <a:off x="9208566" y="4503336"/>
            <a:ext cx="2350069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100" dirty="0">
                <a:solidFill>
                  <a:srgbClr val="98A5C5"/>
                </a:solidFill>
                <a:latin typeface="Open Sans Bold"/>
              </a:rPr>
              <a:t># Subj: 15</a:t>
            </a:r>
            <a:endParaRPr lang="it-IT" sz="3100" dirty="0">
              <a:solidFill>
                <a:srgbClr val="98A5C5"/>
              </a:solidFill>
            </a:endParaRPr>
          </a:p>
        </p:txBody>
      </p:sp>
      <p:sp>
        <p:nvSpPr>
          <p:cNvPr id="19" name="Freeform 98">
            <a:extLst>
              <a:ext uri="{FF2B5EF4-FFF2-40B4-BE49-F238E27FC236}">
                <a16:creationId xmlns:a16="http://schemas.microsoft.com/office/drawing/2014/main" id="{E0B0287F-1EB0-7E77-639D-F5BEC341E422}"/>
              </a:ext>
            </a:extLst>
          </p:cNvPr>
          <p:cNvSpPr/>
          <p:nvPr/>
        </p:nvSpPr>
        <p:spPr>
          <a:xfrm rot="10800000">
            <a:off x="4779212" y="4363770"/>
            <a:ext cx="2061568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FDB01327-2F9C-2B60-AC00-71A28F70F8A4}"/>
              </a:ext>
            </a:extLst>
          </p:cNvPr>
          <p:cNvSpPr txBox="1"/>
          <p:nvPr/>
        </p:nvSpPr>
        <p:spPr>
          <a:xfrm>
            <a:off x="1557513" y="3699925"/>
            <a:ext cx="922020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100" b="1" dirty="0">
                <a:solidFill>
                  <a:srgbClr val="000000"/>
                </a:solidFill>
                <a:latin typeface="Montserrat"/>
              </a:rPr>
              <a:t>K-fold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</a:t>
            </a:r>
            <a:r>
              <a:rPr lang="en-US" sz="3100" b="1" dirty="0">
                <a:solidFill>
                  <a:srgbClr val="000000"/>
                </a:solidFill>
                <a:latin typeface="Montserrat"/>
              </a:rPr>
              <a:t>cross validation 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implementation:</a:t>
            </a:r>
          </a:p>
        </p:txBody>
      </p:sp>
    </p:spTree>
    <p:extLst>
      <p:ext uri="{BB962C8B-B14F-4D97-AF65-F5344CB8AC3E}">
        <p14:creationId xmlns:p14="http://schemas.microsoft.com/office/powerpoint/2010/main" val="18220914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C925F8-7338-05B5-70F7-56707662AE8D}"/>
              </a:ext>
            </a:extLst>
          </p:cNvPr>
          <p:cNvSpPr txBox="1"/>
          <p:nvPr/>
        </p:nvSpPr>
        <p:spPr>
          <a:xfrm>
            <a:off x="990600" y="1104900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Transfer Learning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B61746-AD93-681B-00E4-6CC201585938}"/>
              </a:ext>
            </a:extLst>
          </p:cNvPr>
          <p:cNvSpPr txBox="1"/>
          <p:nvPr/>
        </p:nvSpPr>
        <p:spPr>
          <a:xfrm>
            <a:off x="17602200" y="9410700"/>
            <a:ext cx="76200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18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0AD6F62-1CB1-834E-CDE2-D5AC2293EB1B}"/>
              </a:ext>
            </a:extLst>
          </p:cNvPr>
          <p:cNvSpPr txBox="1"/>
          <p:nvPr/>
        </p:nvSpPr>
        <p:spPr>
          <a:xfrm>
            <a:off x="685800" y="2238931"/>
            <a:ext cx="176022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100" dirty="0">
                <a:latin typeface="Montserrat" panose="00000500000000000000" pitchFamily="2" charset="0"/>
              </a:rPr>
              <a:t>Transfer learning allows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 models to </a:t>
            </a:r>
            <a:r>
              <a:rPr lang="en-US" sz="3100" b="1" i="0" dirty="0">
                <a:effectLst/>
                <a:latin typeface="Montserrat" panose="00000500000000000000" pitchFamily="2" charset="0"/>
              </a:rPr>
              <a:t>exploit knowledge 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gained from one dataset and apply it to another, often related, dataset.</a:t>
            </a:r>
            <a:endParaRPr lang="it-IT" sz="3100" dirty="0">
              <a:latin typeface="Montserrat" panose="00000500000000000000" pitchFamily="2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ED60037-DFB8-084A-FFD9-D31B9CD6144C}"/>
              </a:ext>
            </a:extLst>
          </p:cNvPr>
          <p:cNvSpPr txBox="1"/>
          <p:nvPr/>
        </p:nvSpPr>
        <p:spPr>
          <a:xfrm>
            <a:off x="6407815" y="3740818"/>
            <a:ext cx="969747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100" b="1" dirty="0">
                <a:solidFill>
                  <a:srgbClr val="000000"/>
                </a:solidFill>
                <a:latin typeface="Montserrat"/>
              </a:rPr>
              <a:t>Transfer Learning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implementation on </a:t>
            </a:r>
            <a:r>
              <a:rPr lang="en-US" sz="3100" b="1" dirty="0">
                <a:solidFill>
                  <a:srgbClr val="000000"/>
                </a:solidFill>
                <a:latin typeface="Montserrat"/>
              </a:rPr>
              <a:t>WESAD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A92892F-9E02-754A-A41E-B07C5B20B5A7}"/>
              </a:ext>
            </a:extLst>
          </p:cNvPr>
          <p:cNvSpPr txBox="1"/>
          <p:nvPr/>
        </p:nvSpPr>
        <p:spPr>
          <a:xfrm>
            <a:off x="5181600" y="4518407"/>
            <a:ext cx="12954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apply_200epochs_pretraining(</a:t>
            </a:r>
            <a:r>
              <a:rPr lang="en-US" sz="3000" dirty="0" err="1">
                <a:latin typeface="Consolas" panose="020B0609020204030204" pitchFamily="49" charset="0"/>
              </a:rPr>
              <a:t>full_set</a:t>
            </a:r>
            <a:r>
              <a:rPr lang="en-US" sz="3000" dirty="0">
                <a:latin typeface="Consolas" panose="020B0609020204030204" pitchFamily="49" charset="0"/>
              </a:rPr>
              <a:t>) 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for patient in range(patients):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	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 = </a:t>
            </a:r>
            <a:r>
              <a:rPr lang="en-US" sz="3000" dirty="0" err="1">
                <a:latin typeface="Consolas" panose="020B0609020204030204" pitchFamily="49" charset="0"/>
              </a:rPr>
              <a:t>apply_kfold</a:t>
            </a:r>
            <a:r>
              <a:rPr lang="en-US" sz="3000" dirty="0">
                <a:latin typeface="Consolas" panose="020B0609020204030204" pitchFamily="49" charset="0"/>
              </a:rPr>
              <a:t>(patient)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	apply_200epochs_finetuning(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8" name="Freeform 97">
            <a:extLst>
              <a:ext uri="{FF2B5EF4-FFF2-40B4-BE49-F238E27FC236}">
                <a16:creationId xmlns:a16="http://schemas.microsoft.com/office/drawing/2014/main" id="{EB9FA9B4-1558-CE77-08EA-9D5A97C1C4EB}"/>
              </a:ext>
            </a:extLst>
          </p:cNvPr>
          <p:cNvSpPr/>
          <p:nvPr/>
        </p:nvSpPr>
        <p:spPr>
          <a:xfrm rot="10800000">
            <a:off x="11506199" y="4477560"/>
            <a:ext cx="1991478" cy="665937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6" name="Freeform 98">
            <a:extLst>
              <a:ext uri="{FF2B5EF4-FFF2-40B4-BE49-F238E27FC236}">
                <a16:creationId xmlns:a16="http://schemas.microsoft.com/office/drawing/2014/main" id="{E6458CF9-87C1-54DA-8E80-39FF7211FDCA}"/>
              </a:ext>
            </a:extLst>
          </p:cNvPr>
          <p:cNvSpPr/>
          <p:nvPr/>
        </p:nvSpPr>
        <p:spPr>
          <a:xfrm rot="10800000">
            <a:off x="5996629" y="5409743"/>
            <a:ext cx="2214058" cy="648157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7" name="Freeform 98">
            <a:extLst>
              <a:ext uri="{FF2B5EF4-FFF2-40B4-BE49-F238E27FC236}">
                <a16:creationId xmlns:a16="http://schemas.microsoft.com/office/drawing/2014/main" id="{A129697C-C426-066D-E8EC-103D4E1A5AC9}"/>
              </a:ext>
            </a:extLst>
          </p:cNvPr>
          <p:cNvSpPr/>
          <p:nvPr/>
        </p:nvSpPr>
        <p:spPr>
          <a:xfrm rot="10800000">
            <a:off x="8338555" y="5365434"/>
            <a:ext cx="1873684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8" name="Freeform 98">
            <a:extLst>
              <a:ext uri="{FF2B5EF4-FFF2-40B4-BE49-F238E27FC236}">
                <a16:creationId xmlns:a16="http://schemas.microsoft.com/office/drawing/2014/main" id="{66839021-FDE2-2816-022C-71161AA821C9}"/>
              </a:ext>
            </a:extLst>
          </p:cNvPr>
          <p:cNvSpPr/>
          <p:nvPr/>
        </p:nvSpPr>
        <p:spPr>
          <a:xfrm rot="10800000">
            <a:off x="10260816" y="5365435"/>
            <a:ext cx="1991477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21" name="Freeform 86">
            <a:extLst>
              <a:ext uri="{FF2B5EF4-FFF2-40B4-BE49-F238E27FC236}">
                <a16:creationId xmlns:a16="http://schemas.microsoft.com/office/drawing/2014/main" id="{4DE6C569-EDF3-5429-E9D9-1100727AAA99}"/>
              </a:ext>
            </a:extLst>
          </p:cNvPr>
          <p:cNvSpPr/>
          <p:nvPr/>
        </p:nvSpPr>
        <p:spPr>
          <a:xfrm rot="5643101">
            <a:off x="6647386" y="6527028"/>
            <a:ext cx="1305274" cy="260242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2" name="Freeform 86">
            <a:extLst>
              <a:ext uri="{FF2B5EF4-FFF2-40B4-BE49-F238E27FC236}">
                <a16:creationId xmlns:a16="http://schemas.microsoft.com/office/drawing/2014/main" id="{BB193E0C-CA02-25A7-C96D-2AA315348CDC}"/>
              </a:ext>
            </a:extLst>
          </p:cNvPr>
          <p:cNvSpPr/>
          <p:nvPr/>
        </p:nvSpPr>
        <p:spPr>
          <a:xfrm rot="3906797">
            <a:off x="8886624" y="6748793"/>
            <a:ext cx="1849641" cy="307503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23" name="Freeform 86">
            <a:extLst>
              <a:ext uri="{FF2B5EF4-FFF2-40B4-BE49-F238E27FC236}">
                <a16:creationId xmlns:a16="http://schemas.microsoft.com/office/drawing/2014/main" id="{1728E561-29C7-D702-3334-6AEAABDCDC2C}"/>
              </a:ext>
            </a:extLst>
          </p:cNvPr>
          <p:cNvSpPr/>
          <p:nvPr/>
        </p:nvSpPr>
        <p:spPr>
          <a:xfrm rot="2602985">
            <a:off x="11892270" y="6246493"/>
            <a:ext cx="1715709" cy="421812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9B7C39BC-1FFA-D403-E9CD-FADEDFD1BADE}"/>
              </a:ext>
            </a:extLst>
          </p:cNvPr>
          <p:cNvSpPr txBox="1"/>
          <p:nvPr/>
        </p:nvSpPr>
        <p:spPr>
          <a:xfrm>
            <a:off x="5608449" y="7317349"/>
            <a:ext cx="3734966" cy="113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11,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Dataset: WESAD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9C750D2-96BF-9D82-71DF-8E0956957705}"/>
              </a:ext>
            </a:extLst>
          </p:cNvPr>
          <p:cNvSpPr txBox="1"/>
          <p:nvPr/>
        </p:nvSpPr>
        <p:spPr>
          <a:xfrm>
            <a:off x="9439801" y="7366498"/>
            <a:ext cx="3872530" cy="113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3,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Dataset: WESAD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AFDEB62-4DAE-B947-DBE7-6C6CB53C8984}"/>
              </a:ext>
            </a:extLst>
          </p:cNvPr>
          <p:cNvSpPr txBox="1"/>
          <p:nvPr/>
        </p:nvSpPr>
        <p:spPr>
          <a:xfrm>
            <a:off x="12943409" y="6638170"/>
            <a:ext cx="3633555" cy="113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1,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Dataset: WESAD</a:t>
            </a:r>
          </a:p>
        </p:txBody>
      </p:sp>
      <p:sp>
        <p:nvSpPr>
          <p:cNvPr id="2" name="Freeform 87">
            <a:extLst>
              <a:ext uri="{FF2B5EF4-FFF2-40B4-BE49-F238E27FC236}">
                <a16:creationId xmlns:a16="http://schemas.microsoft.com/office/drawing/2014/main" id="{CC7EDB40-2734-2340-CAF7-1B84DB54E3EE}"/>
              </a:ext>
            </a:extLst>
          </p:cNvPr>
          <p:cNvSpPr/>
          <p:nvPr/>
        </p:nvSpPr>
        <p:spPr>
          <a:xfrm>
            <a:off x="13497677" y="4624603"/>
            <a:ext cx="1536672" cy="414432"/>
          </a:xfrm>
          <a:custGeom>
            <a:avLst/>
            <a:gdLst/>
            <a:ahLst/>
            <a:cxnLst/>
            <a:rect l="l" t="t" r="r" b="b"/>
            <a:pathLst>
              <a:path w="2846545" h="473238">
                <a:moveTo>
                  <a:pt x="0" y="0"/>
                </a:moveTo>
                <a:lnTo>
                  <a:pt x="2846545" y="0"/>
                </a:lnTo>
                <a:lnTo>
                  <a:pt x="2846545" y="473238"/>
                </a:lnTo>
                <a:lnTo>
                  <a:pt x="0" y="4732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ABE6C86-FA04-19AE-D3B2-93407665AFFB}"/>
              </a:ext>
            </a:extLst>
          </p:cNvPr>
          <p:cNvSpPr txBox="1"/>
          <p:nvPr/>
        </p:nvSpPr>
        <p:spPr>
          <a:xfrm>
            <a:off x="15034349" y="4363303"/>
            <a:ext cx="3442359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100" dirty="0">
                <a:solidFill>
                  <a:srgbClr val="98A5C5"/>
                </a:solidFill>
                <a:latin typeface="Open Sans Bold"/>
              </a:rPr>
              <a:t># Subj: 15, </a:t>
            </a:r>
          </a:p>
          <a:p>
            <a:r>
              <a:rPr lang="en-US" sz="3100" dirty="0">
                <a:solidFill>
                  <a:srgbClr val="98A5C5"/>
                </a:solidFill>
                <a:latin typeface="Open Sans Bold"/>
              </a:rPr>
              <a:t>Dataset: Dalia</a:t>
            </a:r>
            <a:endParaRPr lang="it-IT" sz="3100" dirty="0">
              <a:solidFill>
                <a:srgbClr val="98A5C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101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6">
            <a:extLst>
              <a:ext uri="{FF2B5EF4-FFF2-40B4-BE49-F238E27FC236}">
                <a16:creationId xmlns:a16="http://schemas.microsoft.com/office/drawing/2014/main" id="{3C14C59A-46A7-E9DA-C3D1-B03AFCA67972}"/>
              </a:ext>
            </a:extLst>
          </p:cNvPr>
          <p:cNvSpPr/>
          <p:nvPr/>
        </p:nvSpPr>
        <p:spPr>
          <a:xfrm>
            <a:off x="6403084" y="6807599"/>
            <a:ext cx="5477238" cy="2526901"/>
          </a:xfrm>
          <a:custGeom>
            <a:avLst/>
            <a:gdLst/>
            <a:ahLst/>
            <a:cxnLst/>
            <a:rect l="l" t="t" r="r" b="b"/>
            <a:pathLst>
              <a:path w="2137363" h="487676">
                <a:moveTo>
                  <a:pt x="88721" y="0"/>
                </a:moveTo>
                <a:lnTo>
                  <a:pt x="2048642" y="0"/>
                </a:lnTo>
                <a:cubicBezTo>
                  <a:pt x="2072172" y="0"/>
                  <a:pt x="2094739" y="9347"/>
                  <a:pt x="2111377" y="25986"/>
                </a:cubicBezTo>
                <a:cubicBezTo>
                  <a:pt x="2128016" y="42624"/>
                  <a:pt x="2137363" y="65191"/>
                  <a:pt x="2137363" y="88721"/>
                </a:cubicBezTo>
                <a:lnTo>
                  <a:pt x="2137363" y="398955"/>
                </a:lnTo>
                <a:cubicBezTo>
                  <a:pt x="2137363" y="422486"/>
                  <a:pt x="2128016" y="445052"/>
                  <a:pt x="2111377" y="461691"/>
                </a:cubicBezTo>
                <a:cubicBezTo>
                  <a:pt x="2094739" y="478329"/>
                  <a:pt x="2072172" y="487676"/>
                  <a:pt x="2048642" y="487676"/>
                </a:cubicBezTo>
                <a:lnTo>
                  <a:pt x="88721" y="487676"/>
                </a:lnTo>
                <a:cubicBezTo>
                  <a:pt x="65191" y="487676"/>
                  <a:pt x="42624" y="478329"/>
                  <a:pt x="25986" y="461691"/>
                </a:cubicBezTo>
                <a:cubicBezTo>
                  <a:pt x="9347" y="445052"/>
                  <a:pt x="0" y="422486"/>
                  <a:pt x="0" y="398955"/>
                </a:cubicBezTo>
                <a:lnTo>
                  <a:pt x="0" y="88721"/>
                </a:lnTo>
                <a:cubicBezTo>
                  <a:pt x="0" y="65191"/>
                  <a:pt x="9347" y="42624"/>
                  <a:pt x="25986" y="25986"/>
                </a:cubicBezTo>
                <a:cubicBezTo>
                  <a:pt x="42624" y="9347"/>
                  <a:pt x="65191" y="0"/>
                  <a:pt x="88721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000000"/>
            </a:solidFill>
            <a:prstDash val="lgDash"/>
            <a:round/>
          </a:ln>
        </p:spPr>
        <p:txBody>
          <a:bodyPr/>
          <a:lstStyle/>
          <a:p>
            <a:endParaRPr lang="it-IT" dirty="0"/>
          </a:p>
        </p:txBody>
      </p:sp>
      <p:grpSp>
        <p:nvGrpSpPr>
          <p:cNvPr id="2" name="Group 2"/>
          <p:cNvGrpSpPr/>
          <p:nvPr/>
        </p:nvGrpSpPr>
        <p:grpSpPr>
          <a:xfrm>
            <a:off x="5646050" y="1974242"/>
            <a:ext cx="6995898" cy="1947388"/>
            <a:chOff x="0" y="0"/>
            <a:chExt cx="1887493" cy="5128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87493" cy="512892"/>
            </a:xfrm>
            <a:custGeom>
              <a:avLst/>
              <a:gdLst/>
              <a:ahLst/>
              <a:cxnLst/>
              <a:rect l="l" t="t" r="r" b="b"/>
              <a:pathLst>
                <a:path w="1887493" h="512892">
                  <a:moveTo>
                    <a:pt x="100466" y="0"/>
                  </a:moveTo>
                  <a:lnTo>
                    <a:pt x="1787027" y="0"/>
                  </a:lnTo>
                  <a:cubicBezTo>
                    <a:pt x="1842513" y="0"/>
                    <a:pt x="1887493" y="44980"/>
                    <a:pt x="1887493" y="100466"/>
                  </a:cubicBezTo>
                  <a:lnTo>
                    <a:pt x="1887493" y="412426"/>
                  </a:lnTo>
                  <a:cubicBezTo>
                    <a:pt x="1887493" y="467912"/>
                    <a:pt x="1842513" y="512892"/>
                    <a:pt x="1787027" y="512892"/>
                  </a:cubicBezTo>
                  <a:lnTo>
                    <a:pt x="100466" y="512892"/>
                  </a:lnTo>
                  <a:cubicBezTo>
                    <a:pt x="44980" y="512892"/>
                    <a:pt x="0" y="467912"/>
                    <a:pt x="0" y="412426"/>
                  </a:cubicBezTo>
                  <a:lnTo>
                    <a:pt x="0" y="100466"/>
                  </a:lnTo>
                  <a:cubicBezTo>
                    <a:pt x="0" y="44980"/>
                    <a:pt x="44980" y="0"/>
                    <a:pt x="100466" y="0"/>
                  </a:cubicBezTo>
                  <a:close/>
                </a:path>
              </a:pathLst>
            </a:custGeom>
            <a:solidFill>
              <a:srgbClr val="FFAA00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000000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14866" y="6586698"/>
            <a:ext cx="5804934" cy="2883220"/>
            <a:chOff x="-70035" y="-100951"/>
            <a:chExt cx="1831238" cy="591923"/>
          </a:xfrm>
        </p:grpSpPr>
        <p:sp>
          <p:nvSpPr>
            <p:cNvPr id="6" name="Freeform 6"/>
            <p:cNvSpPr/>
            <p:nvPr/>
          </p:nvSpPr>
          <p:spPr>
            <a:xfrm>
              <a:off x="-21236" y="-55600"/>
              <a:ext cx="1782439" cy="518771"/>
            </a:xfrm>
            <a:custGeom>
              <a:avLst/>
              <a:gdLst/>
              <a:ahLst/>
              <a:cxnLst/>
              <a:rect l="l" t="t" r="r" b="b"/>
              <a:pathLst>
                <a:path w="2137363" h="487676">
                  <a:moveTo>
                    <a:pt x="88721" y="0"/>
                  </a:moveTo>
                  <a:lnTo>
                    <a:pt x="2048642" y="0"/>
                  </a:lnTo>
                  <a:cubicBezTo>
                    <a:pt x="2072172" y="0"/>
                    <a:pt x="2094739" y="9347"/>
                    <a:pt x="2111377" y="25986"/>
                  </a:cubicBezTo>
                  <a:cubicBezTo>
                    <a:pt x="2128016" y="42624"/>
                    <a:pt x="2137363" y="65191"/>
                    <a:pt x="2137363" y="88721"/>
                  </a:cubicBezTo>
                  <a:lnTo>
                    <a:pt x="2137363" y="398955"/>
                  </a:lnTo>
                  <a:cubicBezTo>
                    <a:pt x="2137363" y="422486"/>
                    <a:pt x="2128016" y="445052"/>
                    <a:pt x="2111377" y="461691"/>
                  </a:cubicBezTo>
                  <a:cubicBezTo>
                    <a:pt x="2094739" y="478329"/>
                    <a:pt x="2072172" y="487676"/>
                    <a:pt x="2048642" y="487676"/>
                  </a:cubicBezTo>
                  <a:lnTo>
                    <a:pt x="88721" y="487676"/>
                  </a:lnTo>
                  <a:cubicBezTo>
                    <a:pt x="65191" y="487676"/>
                    <a:pt x="42624" y="478329"/>
                    <a:pt x="25986" y="461691"/>
                  </a:cubicBezTo>
                  <a:cubicBezTo>
                    <a:pt x="9347" y="445052"/>
                    <a:pt x="0" y="422486"/>
                    <a:pt x="0" y="398955"/>
                  </a:cubicBezTo>
                  <a:lnTo>
                    <a:pt x="0" y="88721"/>
                  </a:lnTo>
                  <a:cubicBezTo>
                    <a:pt x="0" y="65191"/>
                    <a:pt x="9347" y="42624"/>
                    <a:pt x="25986" y="25986"/>
                  </a:cubicBezTo>
                  <a:cubicBezTo>
                    <a:pt x="42624" y="9347"/>
                    <a:pt x="65191" y="0"/>
                    <a:pt x="8872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70035" y="-100951"/>
              <a:ext cx="1830514" cy="591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791842" lvl="1" indent="-457200">
                <a:lnSpc>
                  <a:spcPts val="4339"/>
                </a:lnSpc>
                <a:buFont typeface="Arial" panose="020B0604020202020204" pitchFamily="34" charset="0"/>
                <a:buChar char="•"/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Leverage Masked Auto-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   encoders to </a:t>
              </a:r>
              <a:r>
                <a:rPr lang="en-US" sz="3100" dirty="0">
                  <a:solidFill>
                    <a:srgbClr val="000000"/>
                  </a:solidFill>
                  <a:latin typeface="Montserrat Bold"/>
                </a:rPr>
                <a:t>reconstruct  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 Bold"/>
                </a:rPr>
                <a:t>    PPG signals</a:t>
              </a: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both in 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   time and in frequency.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172195" y="6839230"/>
            <a:ext cx="5650244" cy="2378154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791842" lvl="1" indent="-457200">
              <a:lnSpc>
                <a:spcPts val="4339"/>
              </a:lnSpc>
              <a:buFont typeface="Arial" panose="020B0604020202020204" pitchFamily="34" charset="0"/>
              <a:buChar char="•"/>
            </a:pPr>
            <a:r>
              <a:rPr lang="en-US" sz="3099" dirty="0">
                <a:solidFill>
                  <a:srgbClr val="000000"/>
                </a:solidFill>
                <a:latin typeface="Montserrat"/>
              </a:rPr>
              <a:t>Analyze the behavior of Masked Autoencoders for the</a:t>
            </a:r>
            <a:r>
              <a:rPr lang="en-US" sz="3099" dirty="0">
                <a:solidFill>
                  <a:srgbClr val="000000"/>
                </a:solidFill>
                <a:latin typeface="Montserrat Bold"/>
              </a:rPr>
              <a:t> estimation of</a:t>
            </a:r>
          </a:p>
          <a:p>
            <a:pPr>
              <a:lnSpc>
                <a:spcPts val="4339"/>
              </a:lnSpc>
            </a:pPr>
            <a:r>
              <a:rPr lang="en-US" sz="3099" dirty="0">
                <a:solidFill>
                  <a:srgbClr val="000000"/>
                </a:solidFill>
                <a:latin typeface="Montserrat Bold"/>
              </a:rPr>
              <a:t>       Heart-Rates.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113505" y="6894032"/>
            <a:ext cx="5650244" cy="226855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669283" lvl="1" indent="-334641">
              <a:lnSpc>
                <a:spcPts val="4339"/>
              </a:lnSpc>
              <a:buFont typeface="Arial"/>
              <a:buChar char="•"/>
            </a:pPr>
            <a:endParaRPr lang="en-US" sz="3099" dirty="0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5560711" y="2138928"/>
            <a:ext cx="7166575" cy="1616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dirty="0">
                <a:solidFill>
                  <a:srgbClr val="231F20"/>
                </a:solidFill>
                <a:latin typeface="Montserrat"/>
              </a:rPr>
              <a:t>Exploit the advantages of </a:t>
            </a:r>
            <a:r>
              <a:rPr lang="en-US" sz="3099" dirty="0">
                <a:solidFill>
                  <a:srgbClr val="231F20"/>
                </a:solidFill>
                <a:latin typeface="Montserrat Bold"/>
              </a:rPr>
              <a:t>Self-supervised Learning </a:t>
            </a:r>
            <a:r>
              <a:rPr lang="en-US" sz="3099" dirty="0">
                <a:solidFill>
                  <a:srgbClr val="231F20"/>
                </a:solidFill>
                <a:latin typeface="Montserrat"/>
              </a:rPr>
              <a:t>to predict Heart-Rates from PPG signals.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264884" y="1211161"/>
            <a:ext cx="1498629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0505"/>
                </a:solidFill>
                <a:latin typeface="Montserrat Bold"/>
              </a:rPr>
              <a:t>Goal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2</a:t>
            </a:r>
          </a:p>
        </p:txBody>
      </p:sp>
      <p:sp>
        <p:nvSpPr>
          <p:cNvPr id="18" name="AutoShape 18"/>
          <p:cNvSpPr/>
          <p:nvPr/>
        </p:nvSpPr>
        <p:spPr>
          <a:xfrm flipH="1">
            <a:off x="2951758" y="3946177"/>
            <a:ext cx="6053630" cy="2041934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/>
          </a:p>
        </p:txBody>
      </p:sp>
      <p:sp>
        <p:nvSpPr>
          <p:cNvPr id="20" name="AutoShape 20"/>
          <p:cNvSpPr/>
          <p:nvPr/>
        </p:nvSpPr>
        <p:spPr>
          <a:xfrm flipH="1">
            <a:off x="8997317" y="3917999"/>
            <a:ext cx="8071" cy="207011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55011FA-2E6D-C0F4-5772-639625B69916}"/>
              </a:ext>
            </a:extLst>
          </p:cNvPr>
          <p:cNvSpPr txBox="1"/>
          <p:nvPr/>
        </p:nvSpPr>
        <p:spPr>
          <a:xfrm>
            <a:off x="1085058" y="5951567"/>
            <a:ext cx="4062254" cy="69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3100" dirty="0">
                <a:solidFill>
                  <a:srgbClr val="FF9900"/>
                </a:solidFill>
                <a:latin typeface="Montserrat Bold"/>
              </a:rPr>
              <a:t>Pre-training step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BF812182-FE62-1E12-1F1F-3EFE7E0A58D3}"/>
              </a:ext>
            </a:extLst>
          </p:cNvPr>
          <p:cNvSpPr txBox="1"/>
          <p:nvPr/>
        </p:nvSpPr>
        <p:spPr>
          <a:xfrm>
            <a:off x="7142291" y="5951567"/>
            <a:ext cx="3710052" cy="69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3100" dirty="0">
                <a:solidFill>
                  <a:srgbClr val="FF9900"/>
                </a:solidFill>
                <a:latin typeface="Montserrat Bold"/>
              </a:rPr>
              <a:t>Fine-tuning step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221F284C-9E52-38B6-AE1E-D454531D83F7}"/>
              </a:ext>
            </a:extLst>
          </p:cNvPr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310494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87C925F8-7338-05B5-70F7-56707662AE8D}"/>
              </a:ext>
            </a:extLst>
          </p:cNvPr>
          <p:cNvSpPr txBox="1"/>
          <p:nvPr/>
        </p:nvSpPr>
        <p:spPr>
          <a:xfrm>
            <a:off x="990600" y="1104900"/>
            <a:ext cx="9144000" cy="7591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5000" dirty="0">
                <a:solidFill>
                  <a:srgbClr val="FF9405"/>
                </a:solidFill>
                <a:latin typeface="Montserrat Bold"/>
              </a:rPr>
              <a:t>Transfer Learning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9B61746-AD93-681B-00E4-6CC201585938}"/>
              </a:ext>
            </a:extLst>
          </p:cNvPr>
          <p:cNvSpPr txBox="1"/>
          <p:nvPr/>
        </p:nvSpPr>
        <p:spPr>
          <a:xfrm>
            <a:off x="17602200" y="9410700"/>
            <a:ext cx="762000" cy="679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18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0AD6F62-1CB1-834E-CDE2-D5AC2293EB1B}"/>
              </a:ext>
            </a:extLst>
          </p:cNvPr>
          <p:cNvSpPr txBox="1"/>
          <p:nvPr/>
        </p:nvSpPr>
        <p:spPr>
          <a:xfrm>
            <a:off x="685800" y="2238931"/>
            <a:ext cx="176022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100" dirty="0">
                <a:latin typeface="Montserrat" panose="00000500000000000000" pitchFamily="2" charset="0"/>
              </a:rPr>
              <a:t>Transfer learning allows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 models to </a:t>
            </a:r>
            <a:r>
              <a:rPr lang="en-US" sz="3100" b="1" i="0" dirty="0">
                <a:effectLst/>
                <a:latin typeface="Montserrat" panose="00000500000000000000" pitchFamily="2" charset="0"/>
              </a:rPr>
              <a:t>exploit knowledge </a:t>
            </a:r>
            <a:r>
              <a:rPr lang="en-US" sz="3100" b="0" i="0" dirty="0">
                <a:effectLst/>
                <a:latin typeface="Montserrat" panose="00000500000000000000" pitchFamily="2" charset="0"/>
              </a:rPr>
              <a:t>gained from one dataset and apply it to another, often related, dataset.</a:t>
            </a:r>
            <a:endParaRPr lang="it-IT" sz="3100" dirty="0">
              <a:latin typeface="Montserrat" panose="00000500000000000000" pitchFamily="2" charset="0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FA92892F-9E02-754A-A41E-B07C5B20B5A7}"/>
              </a:ext>
            </a:extLst>
          </p:cNvPr>
          <p:cNvSpPr txBox="1"/>
          <p:nvPr/>
        </p:nvSpPr>
        <p:spPr>
          <a:xfrm>
            <a:off x="5181600" y="4518407"/>
            <a:ext cx="12954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apply_200epochs_pretraining(</a:t>
            </a:r>
            <a:r>
              <a:rPr lang="en-US" sz="3000" dirty="0" err="1">
                <a:latin typeface="Consolas" panose="020B0609020204030204" pitchFamily="49" charset="0"/>
              </a:rPr>
              <a:t>full_set</a:t>
            </a:r>
            <a:r>
              <a:rPr lang="en-US" sz="3000" dirty="0">
                <a:latin typeface="Consolas" panose="020B0609020204030204" pitchFamily="49" charset="0"/>
              </a:rPr>
              <a:t>) 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for patient in range(patients):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	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 = </a:t>
            </a:r>
            <a:r>
              <a:rPr lang="en-US" sz="3000" dirty="0" err="1">
                <a:latin typeface="Consolas" panose="020B0609020204030204" pitchFamily="49" charset="0"/>
              </a:rPr>
              <a:t>apply_kfold</a:t>
            </a:r>
            <a:r>
              <a:rPr lang="en-US" sz="3000" dirty="0">
                <a:latin typeface="Consolas" panose="020B0609020204030204" pitchFamily="49" charset="0"/>
              </a:rPr>
              <a:t>(patient)</a:t>
            </a:r>
          </a:p>
          <a:p>
            <a:pPr lvl="1" algn="just"/>
            <a:r>
              <a:rPr lang="en-US" sz="3000" dirty="0">
                <a:latin typeface="Consolas" panose="020B0609020204030204" pitchFamily="49" charset="0"/>
              </a:rPr>
              <a:t>	apply_200epochs_finetuning(</a:t>
            </a:r>
            <a:r>
              <a:rPr lang="en-US" sz="3000" dirty="0" err="1">
                <a:latin typeface="Consolas" panose="020B0609020204030204" pitchFamily="49" charset="0"/>
              </a:rPr>
              <a:t>train_set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val_set</a:t>
            </a:r>
            <a:r>
              <a:rPr lang="en-US" sz="3000" dirty="0">
                <a:latin typeface="Consolas" panose="020B0609020204030204" pitchFamily="49" charset="0"/>
              </a:rPr>
              <a:t>, </a:t>
            </a:r>
            <a:r>
              <a:rPr lang="en-US" sz="3000" dirty="0" err="1">
                <a:latin typeface="Consolas" panose="020B0609020204030204" pitchFamily="49" charset="0"/>
              </a:rPr>
              <a:t>test_set</a:t>
            </a:r>
            <a:r>
              <a:rPr lang="en-US" sz="3000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8" name="Freeform 97">
            <a:extLst>
              <a:ext uri="{FF2B5EF4-FFF2-40B4-BE49-F238E27FC236}">
                <a16:creationId xmlns:a16="http://schemas.microsoft.com/office/drawing/2014/main" id="{EB9FA9B4-1558-CE77-08EA-9D5A97C1C4EB}"/>
              </a:ext>
            </a:extLst>
          </p:cNvPr>
          <p:cNvSpPr/>
          <p:nvPr/>
        </p:nvSpPr>
        <p:spPr>
          <a:xfrm rot="10800000">
            <a:off x="11506199" y="4477560"/>
            <a:ext cx="1991478" cy="665937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6" name="Freeform 98">
            <a:extLst>
              <a:ext uri="{FF2B5EF4-FFF2-40B4-BE49-F238E27FC236}">
                <a16:creationId xmlns:a16="http://schemas.microsoft.com/office/drawing/2014/main" id="{E6458CF9-87C1-54DA-8E80-39FF7211FDCA}"/>
              </a:ext>
            </a:extLst>
          </p:cNvPr>
          <p:cNvSpPr/>
          <p:nvPr/>
        </p:nvSpPr>
        <p:spPr>
          <a:xfrm rot="10800000">
            <a:off x="5996629" y="5409743"/>
            <a:ext cx="2214058" cy="648157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7" name="Freeform 98">
            <a:extLst>
              <a:ext uri="{FF2B5EF4-FFF2-40B4-BE49-F238E27FC236}">
                <a16:creationId xmlns:a16="http://schemas.microsoft.com/office/drawing/2014/main" id="{A129697C-C426-066D-E8EC-103D4E1A5AC9}"/>
              </a:ext>
            </a:extLst>
          </p:cNvPr>
          <p:cNvSpPr/>
          <p:nvPr/>
        </p:nvSpPr>
        <p:spPr>
          <a:xfrm rot="10800000">
            <a:off x="8338555" y="5365434"/>
            <a:ext cx="1873684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8" name="Freeform 98">
            <a:extLst>
              <a:ext uri="{FF2B5EF4-FFF2-40B4-BE49-F238E27FC236}">
                <a16:creationId xmlns:a16="http://schemas.microsoft.com/office/drawing/2014/main" id="{66839021-FDE2-2816-022C-71161AA821C9}"/>
              </a:ext>
            </a:extLst>
          </p:cNvPr>
          <p:cNvSpPr/>
          <p:nvPr/>
        </p:nvSpPr>
        <p:spPr>
          <a:xfrm rot="10800000">
            <a:off x="10260816" y="5365435"/>
            <a:ext cx="1991477" cy="736776"/>
          </a:xfrm>
          <a:custGeom>
            <a:avLst/>
            <a:gdLst/>
            <a:ahLst/>
            <a:cxnLst/>
            <a:rect l="l" t="t" r="r" b="b"/>
            <a:pathLst>
              <a:path w="2202891" h="1079416">
                <a:moveTo>
                  <a:pt x="0" y="0"/>
                </a:moveTo>
                <a:lnTo>
                  <a:pt x="2202891" y="0"/>
                </a:lnTo>
                <a:lnTo>
                  <a:pt x="2202891" y="1079416"/>
                </a:lnTo>
                <a:lnTo>
                  <a:pt x="0" y="107941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21" name="Freeform 86">
            <a:extLst>
              <a:ext uri="{FF2B5EF4-FFF2-40B4-BE49-F238E27FC236}">
                <a16:creationId xmlns:a16="http://schemas.microsoft.com/office/drawing/2014/main" id="{4DE6C569-EDF3-5429-E9D9-1100727AAA99}"/>
              </a:ext>
            </a:extLst>
          </p:cNvPr>
          <p:cNvSpPr/>
          <p:nvPr/>
        </p:nvSpPr>
        <p:spPr>
          <a:xfrm rot="5643101">
            <a:off x="6647386" y="6527028"/>
            <a:ext cx="1305274" cy="260242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22" name="Freeform 86">
            <a:extLst>
              <a:ext uri="{FF2B5EF4-FFF2-40B4-BE49-F238E27FC236}">
                <a16:creationId xmlns:a16="http://schemas.microsoft.com/office/drawing/2014/main" id="{BB193E0C-CA02-25A7-C96D-2AA315348CDC}"/>
              </a:ext>
            </a:extLst>
          </p:cNvPr>
          <p:cNvSpPr/>
          <p:nvPr/>
        </p:nvSpPr>
        <p:spPr>
          <a:xfrm rot="3906797">
            <a:off x="8886624" y="6748793"/>
            <a:ext cx="1849641" cy="307503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23" name="Freeform 86">
            <a:extLst>
              <a:ext uri="{FF2B5EF4-FFF2-40B4-BE49-F238E27FC236}">
                <a16:creationId xmlns:a16="http://schemas.microsoft.com/office/drawing/2014/main" id="{1728E561-29C7-D702-3334-6AEAABDCDC2C}"/>
              </a:ext>
            </a:extLst>
          </p:cNvPr>
          <p:cNvSpPr/>
          <p:nvPr/>
        </p:nvSpPr>
        <p:spPr>
          <a:xfrm rot="2602985">
            <a:off x="11892270" y="6246493"/>
            <a:ext cx="1715709" cy="421812"/>
          </a:xfrm>
          <a:custGeom>
            <a:avLst/>
            <a:gdLst/>
            <a:ahLst/>
            <a:cxnLst/>
            <a:rect l="l" t="t" r="r" b="b"/>
            <a:pathLst>
              <a:path w="1849641" h="307503">
                <a:moveTo>
                  <a:pt x="0" y="0"/>
                </a:moveTo>
                <a:lnTo>
                  <a:pt x="1849641" y="0"/>
                </a:lnTo>
                <a:lnTo>
                  <a:pt x="1849641" y="307503"/>
                </a:lnTo>
                <a:lnTo>
                  <a:pt x="0" y="30750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9B7C39BC-1FFA-D403-E9CD-FADEDFD1BADE}"/>
              </a:ext>
            </a:extLst>
          </p:cNvPr>
          <p:cNvSpPr txBox="1"/>
          <p:nvPr/>
        </p:nvSpPr>
        <p:spPr>
          <a:xfrm>
            <a:off x="5608449" y="7317349"/>
            <a:ext cx="3734966" cy="113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11,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Dataset: Dalia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E9C750D2-96BF-9D82-71DF-8E0956957705}"/>
              </a:ext>
            </a:extLst>
          </p:cNvPr>
          <p:cNvSpPr txBox="1"/>
          <p:nvPr/>
        </p:nvSpPr>
        <p:spPr>
          <a:xfrm>
            <a:off x="9439801" y="7366498"/>
            <a:ext cx="3872530" cy="113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3,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Dataset: Dalia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0AFDEB62-4DAE-B947-DBE7-6C6CB53C8984}"/>
              </a:ext>
            </a:extLst>
          </p:cNvPr>
          <p:cNvSpPr txBox="1"/>
          <p:nvPr/>
        </p:nvSpPr>
        <p:spPr>
          <a:xfrm>
            <a:off x="12943409" y="6638170"/>
            <a:ext cx="3633555" cy="1133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# Subj: 1,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100" dirty="0">
                <a:solidFill>
                  <a:srgbClr val="00BF63"/>
                </a:solidFill>
                <a:latin typeface="Montserrat Bold"/>
              </a:rPr>
              <a:t>Dataset: Dalia</a:t>
            </a:r>
          </a:p>
        </p:txBody>
      </p:sp>
      <p:sp>
        <p:nvSpPr>
          <p:cNvPr id="2" name="Freeform 87">
            <a:extLst>
              <a:ext uri="{FF2B5EF4-FFF2-40B4-BE49-F238E27FC236}">
                <a16:creationId xmlns:a16="http://schemas.microsoft.com/office/drawing/2014/main" id="{02F1D820-7C3F-734F-7182-F13BB95AC583}"/>
              </a:ext>
            </a:extLst>
          </p:cNvPr>
          <p:cNvSpPr/>
          <p:nvPr/>
        </p:nvSpPr>
        <p:spPr>
          <a:xfrm>
            <a:off x="13497677" y="4624603"/>
            <a:ext cx="1536672" cy="414432"/>
          </a:xfrm>
          <a:custGeom>
            <a:avLst/>
            <a:gdLst/>
            <a:ahLst/>
            <a:cxnLst/>
            <a:rect l="l" t="t" r="r" b="b"/>
            <a:pathLst>
              <a:path w="2846545" h="473238">
                <a:moveTo>
                  <a:pt x="0" y="0"/>
                </a:moveTo>
                <a:lnTo>
                  <a:pt x="2846545" y="0"/>
                </a:lnTo>
                <a:lnTo>
                  <a:pt x="2846545" y="473238"/>
                </a:lnTo>
                <a:lnTo>
                  <a:pt x="0" y="4732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0ECFCB-51AC-9A8E-355A-B0C8B33775C0}"/>
              </a:ext>
            </a:extLst>
          </p:cNvPr>
          <p:cNvSpPr txBox="1"/>
          <p:nvPr/>
        </p:nvSpPr>
        <p:spPr>
          <a:xfrm>
            <a:off x="15034349" y="4363303"/>
            <a:ext cx="3442359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100" dirty="0">
                <a:solidFill>
                  <a:srgbClr val="98A5C5"/>
                </a:solidFill>
                <a:latin typeface="Open Sans Bold"/>
              </a:rPr>
              <a:t># Subj: 15, </a:t>
            </a:r>
          </a:p>
          <a:p>
            <a:r>
              <a:rPr lang="en-US" sz="3100" dirty="0">
                <a:solidFill>
                  <a:srgbClr val="98A5C5"/>
                </a:solidFill>
                <a:latin typeface="Open Sans Bold"/>
              </a:rPr>
              <a:t>Dataset: WESAD</a:t>
            </a:r>
            <a:endParaRPr lang="it-IT" sz="3100" dirty="0">
              <a:solidFill>
                <a:srgbClr val="98A5C5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5506E02-04BD-0EA6-9511-41D2422FDDA2}"/>
              </a:ext>
            </a:extLst>
          </p:cNvPr>
          <p:cNvSpPr txBox="1"/>
          <p:nvPr/>
        </p:nvSpPr>
        <p:spPr>
          <a:xfrm>
            <a:off x="6407815" y="3740818"/>
            <a:ext cx="969747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100" b="1" dirty="0">
                <a:solidFill>
                  <a:srgbClr val="000000"/>
                </a:solidFill>
                <a:latin typeface="Montserrat"/>
              </a:rPr>
              <a:t>Transfer Learning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 implementation on </a:t>
            </a:r>
            <a:r>
              <a:rPr lang="en-US" sz="3100" b="1" dirty="0">
                <a:solidFill>
                  <a:srgbClr val="000000"/>
                </a:solidFill>
                <a:latin typeface="Montserrat"/>
              </a:rPr>
              <a:t>Dalia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0779843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36414"/>
            <a:ext cx="14590303" cy="880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2"/>
              </a:lnSpc>
            </a:pPr>
            <a:endParaRPr/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Overview and Backgrond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Method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000000"/>
                </a:solidFill>
                <a:latin typeface="Montserrat"/>
              </a:rPr>
              <a:t>Datasets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7772"/>
              </a:lnSpc>
            </a:pPr>
            <a:endParaRPr lang="en-US" sz="5551">
              <a:solidFill>
                <a:srgbClr val="000000"/>
              </a:solidFill>
              <a:latin typeface="Montserrat"/>
            </a:endParaRPr>
          </a:p>
          <a:p>
            <a:pPr>
              <a:lnSpc>
                <a:spcPts val="7772"/>
              </a:lnSpc>
            </a:pPr>
            <a:endParaRPr lang="en-US" sz="5551">
              <a:solidFill>
                <a:srgbClr val="000000"/>
              </a:solidFill>
              <a:latin typeface="Montserrat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Outline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8303939"/>
            <a:ext cx="8725971" cy="954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98622" lvl="1" indent="-599311" algn="ctr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Experimental Results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19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106073" y="1028700"/>
            <a:ext cx="2621121" cy="2589070"/>
            <a:chOff x="0" y="0"/>
            <a:chExt cx="690337" cy="6818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90337" cy="681895"/>
            </a:xfrm>
            <a:custGeom>
              <a:avLst/>
              <a:gdLst/>
              <a:ahLst/>
              <a:cxnLst/>
              <a:rect l="l" t="t" r="r" b="b"/>
              <a:pathLst>
                <a:path w="690337" h="681895">
                  <a:moveTo>
                    <a:pt x="150637" y="0"/>
                  </a:moveTo>
                  <a:lnTo>
                    <a:pt x="539700" y="0"/>
                  </a:lnTo>
                  <a:cubicBezTo>
                    <a:pt x="622894" y="0"/>
                    <a:pt x="690337" y="67442"/>
                    <a:pt x="690337" y="150637"/>
                  </a:cubicBezTo>
                  <a:lnTo>
                    <a:pt x="690337" y="531258"/>
                  </a:lnTo>
                  <a:cubicBezTo>
                    <a:pt x="690337" y="571209"/>
                    <a:pt x="674466" y="609525"/>
                    <a:pt x="646216" y="637774"/>
                  </a:cubicBezTo>
                  <a:cubicBezTo>
                    <a:pt x="617966" y="666024"/>
                    <a:pt x="579651" y="681895"/>
                    <a:pt x="539700" y="681895"/>
                  </a:cubicBezTo>
                  <a:lnTo>
                    <a:pt x="150637" y="681895"/>
                  </a:lnTo>
                  <a:cubicBezTo>
                    <a:pt x="110686" y="681895"/>
                    <a:pt x="72370" y="666024"/>
                    <a:pt x="44121" y="637774"/>
                  </a:cubicBezTo>
                  <a:cubicBezTo>
                    <a:pt x="15871" y="609525"/>
                    <a:pt x="0" y="571209"/>
                    <a:pt x="0" y="531258"/>
                  </a:cubicBezTo>
                  <a:lnTo>
                    <a:pt x="0" y="150637"/>
                  </a:lnTo>
                  <a:cubicBezTo>
                    <a:pt x="0" y="110686"/>
                    <a:pt x="15871" y="72370"/>
                    <a:pt x="44121" y="44121"/>
                  </a:cubicBezTo>
                  <a:cubicBezTo>
                    <a:pt x="72370" y="15871"/>
                    <a:pt x="110686" y="0"/>
                    <a:pt x="15063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5140709" y="729052"/>
            <a:ext cx="2621121" cy="2621121"/>
          </a:xfrm>
          <a:custGeom>
            <a:avLst/>
            <a:gdLst/>
            <a:ahLst/>
            <a:cxnLst/>
            <a:rect l="l" t="t" r="r" b="b"/>
            <a:pathLst>
              <a:path w="2621121" h="2621121">
                <a:moveTo>
                  <a:pt x="0" y="0"/>
                </a:moveTo>
                <a:lnTo>
                  <a:pt x="2621122" y="0"/>
                </a:lnTo>
                <a:lnTo>
                  <a:pt x="2621122" y="2621121"/>
                </a:lnTo>
                <a:lnTo>
                  <a:pt x="0" y="26211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559998" y="1904907"/>
            <a:ext cx="17684425" cy="86644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 Bold"/>
              </a:rPr>
              <a:t>15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 Patients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 Bold"/>
              </a:rPr>
              <a:t>37.5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 hours of recordings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 Bold"/>
              </a:rPr>
              <a:t>8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 different </a:t>
            </a:r>
            <a:r>
              <a:rPr lang="en-US" sz="3699" b="1" dirty="0">
                <a:solidFill>
                  <a:srgbClr val="000000"/>
                </a:solidFill>
                <a:latin typeface="Montserrat"/>
              </a:rPr>
              <a:t>daily activities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, e.g., Driving, Cycling, ...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PPG-Sensor and 3D-Accelerometer embedded in same device</a:t>
            </a:r>
          </a:p>
          <a:p>
            <a:pPr marL="399414" lvl="1"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 sampled at </a:t>
            </a:r>
            <a:r>
              <a:rPr lang="en-US" sz="3699" b="1" dirty="0">
                <a:solidFill>
                  <a:srgbClr val="000000"/>
                </a:solidFill>
                <a:latin typeface="Montserrat"/>
              </a:rPr>
              <a:t>32 Hz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ECG data as HR ground truth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PPG and Acceleration data are sliced </a:t>
            </a:r>
          </a:p>
          <a:p>
            <a:pPr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    with </a:t>
            </a:r>
            <a:r>
              <a:rPr lang="en-US" sz="3699" dirty="0">
                <a:solidFill>
                  <a:srgbClr val="000000"/>
                </a:solidFill>
                <a:latin typeface="Montserrat Bold"/>
              </a:rPr>
              <a:t>8/2 sliding window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Each resultant series present  </a:t>
            </a:r>
          </a:p>
          <a:p>
            <a:pPr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    </a:t>
            </a:r>
            <a:r>
              <a:rPr lang="en-US" sz="3699" dirty="0">
                <a:solidFill>
                  <a:srgbClr val="000000"/>
                </a:solidFill>
                <a:latin typeface="Montserrat Bold"/>
              </a:rPr>
              <a:t>256 samples</a:t>
            </a:r>
          </a:p>
          <a:p>
            <a:pPr algn="just">
              <a:lnSpc>
                <a:spcPts val="5363"/>
              </a:lnSpc>
            </a:pPr>
            <a:endParaRPr lang="en-US" sz="3699" dirty="0">
              <a:solidFill>
                <a:srgbClr val="000000"/>
              </a:solidFill>
              <a:latin typeface="Montserrat Bold"/>
            </a:endParaRPr>
          </a:p>
          <a:p>
            <a:pPr algn="just">
              <a:lnSpc>
                <a:spcPts val="5179"/>
              </a:lnSpc>
            </a:pPr>
            <a:endParaRPr lang="en-US" sz="3699" dirty="0">
              <a:solidFill>
                <a:srgbClr val="000000"/>
              </a:solidFill>
              <a:latin typeface="Montserrat Bold"/>
            </a:endParaRPr>
          </a:p>
          <a:p>
            <a:pPr algn="ctr">
              <a:lnSpc>
                <a:spcPts val="5363"/>
              </a:lnSpc>
              <a:spcBef>
                <a:spcPct val="0"/>
              </a:spcBef>
            </a:pPr>
            <a:endParaRPr lang="en-US" sz="3699" dirty="0">
              <a:solidFill>
                <a:srgbClr val="000000"/>
              </a:solidFill>
              <a:latin typeface="Montserrat Bold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9402211" y="5143500"/>
            <a:ext cx="8028214" cy="5143500"/>
          </a:xfrm>
          <a:custGeom>
            <a:avLst/>
            <a:gdLst/>
            <a:ahLst/>
            <a:cxnLst/>
            <a:rect l="l" t="t" r="r" b="b"/>
            <a:pathLst>
              <a:path w="8028214" h="5143500">
                <a:moveTo>
                  <a:pt x="0" y="0"/>
                </a:moveTo>
                <a:lnTo>
                  <a:pt x="8028214" y="0"/>
                </a:lnTo>
                <a:lnTo>
                  <a:pt x="8028214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1028700" y="1104900"/>
            <a:ext cx="6503607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PPG-Dalia Dataset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5166835" y="372229"/>
            <a:ext cx="2621121" cy="511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 u="sng" dirty="0">
                <a:solidFill>
                  <a:srgbClr val="004AAD"/>
                </a:solidFill>
                <a:latin typeface="Open Sans Bold"/>
              </a:rPr>
              <a:t>PPG-Dalia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20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106073" y="1028700"/>
            <a:ext cx="2621121" cy="2589070"/>
            <a:chOff x="0" y="0"/>
            <a:chExt cx="690337" cy="68189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90337" cy="681895"/>
            </a:xfrm>
            <a:custGeom>
              <a:avLst/>
              <a:gdLst/>
              <a:ahLst/>
              <a:cxnLst/>
              <a:rect l="l" t="t" r="r" b="b"/>
              <a:pathLst>
                <a:path w="690337" h="681895">
                  <a:moveTo>
                    <a:pt x="150637" y="0"/>
                  </a:moveTo>
                  <a:lnTo>
                    <a:pt x="539700" y="0"/>
                  </a:lnTo>
                  <a:cubicBezTo>
                    <a:pt x="622894" y="0"/>
                    <a:pt x="690337" y="67442"/>
                    <a:pt x="690337" y="150637"/>
                  </a:cubicBezTo>
                  <a:lnTo>
                    <a:pt x="690337" y="531258"/>
                  </a:lnTo>
                  <a:cubicBezTo>
                    <a:pt x="690337" y="571209"/>
                    <a:pt x="674466" y="609525"/>
                    <a:pt x="646216" y="637774"/>
                  </a:cubicBezTo>
                  <a:cubicBezTo>
                    <a:pt x="617966" y="666024"/>
                    <a:pt x="579651" y="681895"/>
                    <a:pt x="539700" y="681895"/>
                  </a:cubicBezTo>
                  <a:lnTo>
                    <a:pt x="150637" y="681895"/>
                  </a:lnTo>
                  <a:cubicBezTo>
                    <a:pt x="110686" y="681895"/>
                    <a:pt x="72370" y="666024"/>
                    <a:pt x="44121" y="637774"/>
                  </a:cubicBezTo>
                  <a:cubicBezTo>
                    <a:pt x="15871" y="609525"/>
                    <a:pt x="0" y="571209"/>
                    <a:pt x="0" y="531258"/>
                  </a:cubicBezTo>
                  <a:lnTo>
                    <a:pt x="0" y="150637"/>
                  </a:lnTo>
                  <a:cubicBezTo>
                    <a:pt x="0" y="110686"/>
                    <a:pt x="15871" y="72370"/>
                    <a:pt x="44121" y="44121"/>
                  </a:cubicBezTo>
                  <a:cubicBezTo>
                    <a:pt x="72370" y="15871"/>
                    <a:pt x="110686" y="0"/>
                    <a:pt x="15063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736243" y="1904907"/>
            <a:ext cx="17684425" cy="9331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 Bold"/>
              </a:rPr>
              <a:t>15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 Patients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 Bold"/>
              </a:rPr>
              <a:t>2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 hours of recordings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Data recorded during </a:t>
            </a:r>
            <a:r>
              <a:rPr lang="en-US" sz="3699" dirty="0">
                <a:solidFill>
                  <a:srgbClr val="000000"/>
                </a:solidFill>
                <a:latin typeface="Montserrat Bold"/>
              </a:rPr>
              <a:t>sedentary activities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PPG-Sensor and 3D-Accelerometer embedded in same device</a:t>
            </a:r>
          </a:p>
          <a:p>
            <a:pPr marL="399414" lvl="1"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  sampled at </a:t>
            </a:r>
            <a:r>
              <a:rPr lang="en-US" sz="3699" b="1" dirty="0">
                <a:solidFill>
                  <a:srgbClr val="000000"/>
                </a:solidFill>
                <a:latin typeface="Montserrat"/>
              </a:rPr>
              <a:t>32 Hz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Three-class </a:t>
            </a:r>
            <a:r>
              <a:rPr lang="en-US" sz="3699" dirty="0">
                <a:solidFill>
                  <a:srgbClr val="000000"/>
                </a:solidFill>
                <a:latin typeface="Montserrat Bold"/>
              </a:rPr>
              <a:t>classification problem</a:t>
            </a:r>
            <a:r>
              <a:rPr lang="en-US" sz="3699" dirty="0">
                <a:solidFill>
                  <a:srgbClr val="000000"/>
                </a:solidFill>
                <a:latin typeface="Montserrat"/>
              </a:rPr>
              <a:t> </a:t>
            </a:r>
          </a:p>
          <a:p>
            <a:pPr marL="399414" lvl="1"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(baseline vs. stress vs. amusement)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PPG and Acceleration data are sliced </a:t>
            </a:r>
          </a:p>
          <a:p>
            <a:pPr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    with </a:t>
            </a:r>
            <a:r>
              <a:rPr lang="en-US" sz="3699" dirty="0">
                <a:solidFill>
                  <a:srgbClr val="000000"/>
                </a:solidFill>
                <a:latin typeface="Montserrat Bold"/>
              </a:rPr>
              <a:t>8/2 sliding window</a:t>
            </a:r>
          </a:p>
          <a:p>
            <a:pPr marL="798829" lvl="1" indent="-399415" algn="just">
              <a:lnSpc>
                <a:spcPts val="5179"/>
              </a:lnSpc>
              <a:buFont typeface="Arial"/>
              <a:buChar char="•"/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Each resultant series present  </a:t>
            </a:r>
          </a:p>
          <a:p>
            <a:pPr algn="just">
              <a:lnSpc>
                <a:spcPts val="5179"/>
              </a:lnSpc>
            </a:pPr>
            <a:r>
              <a:rPr lang="en-US" sz="3699" dirty="0">
                <a:solidFill>
                  <a:srgbClr val="000000"/>
                </a:solidFill>
                <a:latin typeface="Montserrat"/>
              </a:rPr>
              <a:t>      </a:t>
            </a:r>
            <a:r>
              <a:rPr lang="en-US" sz="3699" dirty="0">
                <a:solidFill>
                  <a:srgbClr val="000000"/>
                </a:solidFill>
                <a:latin typeface="Montserrat Bold"/>
              </a:rPr>
              <a:t>256 samples</a:t>
            </a:r>
          </a:p>
          <a:p>
            <a:pPr algn="just">
              <a:lnSpc>
                <a:spcPts val="5363"/>
              </a:lnSpc>
            </a:pPr>
            <a:endParaRPr lang="en-US" sz="3699" dirty="0">
              <a:solidFill>
                <a:srgbClr val="000000"/>
              </a:solidFill>
              <a:latin typeface="Montserrat Bold"/>
            </a:endParaRPr>
          </a:p>
          <a:p>
            <a:pPr algn="just">
              <a:lnSpc>
                <a:spcPts val="5179"/>
              </a:lnSpc>
            </a:pPr>
            <a:endParaRPr lang="en-US" sz="3699" dirty="0">
              <a:solidFill>
                <a:srgbClr val="000000"/>
              </a:solidFill>
              <a:latin typeface="Montserrat Bold"/>
            </a:endParaRPr>
          </a:p>
          <a:p>
            <a:pPr algn="ctr">
              <a:lnSpc>
                <a:spcPts val="5363"/>
              </a:lnSpc>
              <a:spcBef>
                <a:spcPct val="0"/>
              </a:spcBef>
            </a:pPr>
            <a:endParaRPr lang="en-US" sz="3699" dirty="0">
              <a:solidFill>
                <a:srgbClr val="000000"/>
              </a:solidFill>
              <a:latin typeface="Montserrat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4933698" y="528206"/>
            <a:ext cx="2965869" cy="2965869"/>
          </a:xfrm>
          <a:custGeom>
            <a:avLst/>
            <a:gdLst/>
            <a:ahLst/>
            <a:cxnLst/>
            <a:rect l="l" t="t" r="r" b="b"/>
            <a:pathLst>
              <a:path w="2965869" h="2965869">
                <a:moveTo>
                  <a:pt x="0" y="0"/>
                </a:moveTo>
                <a:lnTo>
                  <a:pt x="2965869" y="0"/>
                </a:lnTo>
                <a:lnTo>
                  <a:pt x="2965869" y="2965869"/>
                </a:lnTo>
                <a:lnTo>
                  <a:pt x="0" y="29658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7" name="TextBox 7"/>
          <p:cNvSpPr txBox="1"/>
          <p:nvPr/>
        </p:nvSpPr>
        <p:spPr>
          <a:xfrm>
            <a:off x="1028700" y="1104900"/>
            <a:ext cx="6503607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WESAD Dataset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5459566" y="331228"/>
            <a:ext cx="1724202" cy="511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</a:pPr>
            <a:r>
              <a:rPr lang="en-US" sz="3099" u="sng" dirty="0">
                <a:solidFill>
                  <a:srgbClr val="004AAD"/>
                </a:solidFill>
                <a:latin typeface="Open Sans Bold"/>
              </a:rPr>
              <a:t>WESAD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21</a:t>
            </a:r>
          </a:p>
        </p:txBody>
      </p:sp>
      <p:sp>
        <p:nvSpPr>
          <p:cNvPr id="10" name="Freeform 10"/>
          <p:cNvSpPr/>
          <p:nvPr/>
        </p:nvSpPr>
        <p:spPr>
          <a:xfrm>
            <a:off x="9402211" y="5143500"/>
            <a:ext cx="8028214" cy="5143500"/>
          </a:xfrm>
          <a:custGeom>
            <a:avLst/>
            <a:gdLst/>
            <a:ahLst/>
            <a:cxnLst/>
            <a:rect l="l" t="t" r="r" b="b"/>
            <a:pathLst>
              <a:path w="8028214" h="5143500">
                <a:moveTo>
                  <a:pt x="0" y="0"/>
                </a:moveTo>
                <a:lnTo>
                  <a:pt x="8028214" y="0"/>
                </a:lnTo>
                <a:lnTo>
                  <a:pt x="8028214" y="5143500"/>
                </a:lnTo>
                <a:lnTo>
                  <a:pt x="0" y="51435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436414"/>
            <a:ext cx="14590303" cy="880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772"/>
              </a:lnSpc>
            </a:pPr>
            <a:endParaRPr/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Overview and Backgrond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Method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Datasets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Outline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8303939"/>
            <a:ext cx="8725971" cy="954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98622" lvl="1" indent="-599311" algn="ctr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000000"/>
                </a:solidFill>
                <a:latin typeface="Montserrat"/>
              </a:rPr>
              <a:t>Experimental Results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36026" y="9469918"/>
            <a:ext cx="508397" cy="5871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22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3577" y="1225577"/>
            <a:ext cx="18200846" cy="8309786"/>
            <a:chOff x="0" y="-829595"/>
            <a:chExt cx="24267795" cy="11079715"/>
          </a:xfrm>
        </p:grpSpPr>
        <p:sp>
          <p:nvSpPr>
            <p:cNvPr id="3" name="TextBox 3"/>
            <p:cNvSpPr txBox="1"/>
            <p:nvPr/>
          </p:nvSpPr>
          <p:spPr>
            <a:xfrm>
              <a:off x="9731483" y="-817270"/>
              <a:ext cx="2834244" cy="14551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Reference MAE, established by a CNN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13421283" y="-829595"/>
              <a:ext cx="3931149" cy="14551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Our method: </a:t>
              </a:r>
            </a:p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-Target: Dalia</a:t>
              </a:r>
            </a:p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-Pre-training: Dalia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7256699" y="-812755"/>
              <a:ext cx="5938776" cy="14551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Our method: </a:t>
              </a:r>
            </a:p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-Target: Dalia</a:t>
              </a:r>
            </a:p>
            <a:p>
              <a:pPr algn="l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- Pre-training: WESAD</a:t>
              </a:r>
            </a:p>
          </p:txBody>
        </p:sp>
        <p:grpSp>
          <p:nvGrpSpPr>
            <p:cNvPr id="6" name="Group 6"/>
            <p:cNvGrpSpPr>
              <a:grpSpLocks noChangeAspect="1"/>
            </p:cNvGrpSpPr>
            <p:nvPr/>
          </p:nvGrpSpPr>
          <p:grpSpPr>
            <a:xfrm>
              <a:off x="9366271" y="-672804"/>
              <a:ext cx="7733961" cy="242327"/>
              <a:chOff x="10065503" y="-1560850"/>
              <a:chExt cx="8949451" cy="28041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0065503" y="-1560850"/>
                <a:ext cx="277719" cy="277718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152400" y="139700"/>
                    </a:moveTo>
                    <a:lnTo>
                      <a:pt x="152400" y="12700"/>
                    </a:lnTo>
                    <a:cubicBezTo>
                      <a:pt x="152400" y="5686"/>
                      <a:pt x="146714" y="0"/>
                      <a:pt x="139700" y="0"/>
                    </a:cubicBezTo>
                    <a:lnTo>
                      <a:pt x="12700" y="0"/>
                    </a:lnTo>
                    <a:cubicBezTo>
                      <a:pt x="5686" y="0"/>
                      <a:pt x="0" y="5686"/>
                      <a:pt x="0" y="12700"/>
                    </a:cubicBezTo>
                    <a:lnTo>
                      <a:pt x="0" y="139700"/>
                    </a:lnTo>
                    <a:cubicBezTo>
                      <a:pt x="0" y="146714"/>
                      <a:pt x="5686" y="152400"/>
                      <a:pt x="12700" y="152400"/>
                    </a:cubicBezTo>
                    <a:lnTo>
                      <a:pt x="139700" y="152400"/>
                    </a:lnTo>
                    <a:cubicBezTo>
                      <a:pt x="146714" y="152400"/>
                      <a:pt x="152400" y="146714"/>
                      <a:pt x="152400" y="139700"/>
                    </a:cubicBez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8" name="Freeform 8"/>
              <p:cNvSpPr/>
              <p:nvPr/>
            </p:nvSpPr>
            <p:spPr>
              <a:xfrm>
                <a:off x="14331576" y="-1560848"/>
                <a:ext cx="277719" cy="277718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152400" y="139700"/>
                    </a:moveTo>
                    <a:lnTo>
                      <a:pt x="152400" y="12700"/>
                    </a:lnTo>
                    <a:cubicBezTo>
                      <a:pt x="152400" y="5686"/>
                      <a:pt x="146714" y="0"/>
                      <a:pt x="139700" y="0"/>
                    </a:cubicBezTo>
                    <a:lnTo>
                      <a:pt x="12700" y="0"/>
                    </a:lnTo>
                    <a:cubicBezTo>
                      <a:pt x="5686" y="0"/>
                      <a:pt x="0" y="5686"/>
                      <a:pt x="0" y="12700"/>
                    </a:cubicBezTo>
                    <a:lnTo>
                      <a:pt x="0" y="139700"/>
                    </a:lnTo>
                    <a:cubicBezTo>
                      <a:pt x="0" y="146714"/>
                      <a:pt x="5686" y="152400"/>
                      <a:pt x="12700" y="152400"/>
                    </a:cubicBezTo>
                    <a:lnTo>
                      <a:pt x="139700" y="152400"/>
                    </a:lnTo>
                    <a:cubicBezTo>
                      <a:pt x="146714" y="152400"/>
                      <a:pt x="152400" y="146714"/>
                      <a:pt x="152400" y="139700"/>
                    </a:cubicBez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18737235" y="-1558158"/>
                <a:ext cx="277719" cy="277718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152400" y="139700"/>
                    </a:moveTo>
                    <a:lnTo>
                      <a:pt x="152400" y="12700"/>
                    </a:lnTo>
                    <a:cubicBezTo>
                      <a:pt x="152400" y="5686"/>
                      <a:pt x="146713" y="0"/>
                      <a:pt x="139700" y="0"/>
                    </a:cubicBezTo>
                    <a:lnTo>
                      <a:pt x="12700" y="0"/>
                    </a:lnTo>
                    <a:cubicBezTo>
                      <a:pt x="5686" y="0"/>
                      <a:pt x="0" y="5686"/>
                      <a:pt x="0" y="12700"/>
                    </a:cubicBezTo>
                    <a:lnTo>
                      <a:pt x="0" y="139700"/>
                    </a:lnTo>
                    <a:cubicBezTo>
                      <a:pt x="0" y="146714"/>
                      <a:pt x="5686" y="152400"/>
                      <a:pt x="12700" y="152400"/>
                    </a:cubicBezTo>
                    <a:lnTo>
                      <a:pt x="139700" y="152400"/>
                    </a:lnTo>
                    <a:cubicBezTo>
                      <a:pt x="146713" y="152400"/>
                      <a:pt x="152400" y="146714"/>
                      <a:pt x="152400" y="139700"/>
                    </a:cubicBez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1097707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S1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587454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4077201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S3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5566949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S4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056696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S5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546444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S6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0036191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S7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1525938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S8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3015686" y="9786659"/>
              <a:ext cx="3940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S9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4405218" y="9786659"/>
              <a:ext cx="924093" cy="463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S10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5894964" y="9786659"/>
              <a:ext cx="924093" cy="463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S11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7384710" y="9786659"/>
              <a:ext cx="659673" cy="463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S12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8874458" y="9786659"/>
              <a:ext cx="742417" cy="463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S13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20364206" y="9786659"/>
              <a:ext cx="742416" cy="463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S14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21853952" y="9786658"/>
              <a:ext cx="659673" cy="463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 dirty="0">
                  <a:solidFill>
                    <a:srgbClr val="000000"/>
                  </a:solidFill>
                  <a:latin typeface="Open Sans Bold"/>
                </a:rPr>
                <a:t>S15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23278468" y="9786659"/>
              <a:ext cx="724907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AVG</a:t>
              </a:r>
            </a:p>
          </p:txBody>
        </p:sp>
        <p:grpSp>
          <p:nvGrpSpPr>
            <p:cNvPr id="26" name="Group 26"/>
            <p:cNvGrpSpPr>
              <a:grpSpLocks noChangeAspect="1"/>
            </p:cNvGrpSpPr>
            <p:nvPr/>
          </p:nvGrpSpPr>
          <p:grpSpPr>
            <a:xfrm>
              <a:off x="667836" y="676068"/>
              <a:ext cx="23599959" cy="8973090"/>
              <a:chOff x="0" y="0"/>
              <a:chExt cx="27308985" cy="10383322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-6350"/>
                <a:ext cx="2730898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7308984" h="12700">
                    <a:moveTo>
                      <a:pt x="0" y="0"/>
                    </a:moveTo>
                    <a:lnTo>
                      <a:pt x="27308984" y="0"/>
                    </a:lnTo>
                    <a:lnTo>
                      <a:pt x="2730898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8" name="Freeform 28"/>
              <p:cNvSpPr/>
              <p:nvPr/>
            </p:nvSpPr>
            <p:spPr>
              <a:xfrm>
                <a:off x="0" y="3454757"/>
                <a:ext cx="2730898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7308984" h="12700">
                    <a:moveTo>
                      <a:pt x="0" y="0"/>
                    </a:moveTo>
                    <a:lnTo>
                      <a:pt x="27308984" y="0"/>
                    </a:lnTo>
                    <a:lnTo>
                      <a:pt x="2730898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" name="Freeform 29"/>
              <p:cNvSpPr/>
              <p:nvPr/>
            </p:nvSpPr>
            <p:spPr>
              <a:xfrm>
                <a:off x="0" y="6915865"/>
                <a:ext cx="2730898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7308984" h="12700">
                    <a:moveTo>
                      <a:pt x="0" y="0"/>
                    </a:moveTo>
                    <a:lnTo>
                      <a:pt x="27308984" y="0"/>
                    </a:lnTo>
                    <a:lnTo>
                      <a:pt x="2730898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" name="Freeform 30"/>
              <p:cNvSpPr/>
              <p:nvPr/>
            </p:nvSpPr>
            <p:spPr>
              <a:xfrm>
                <a:off x="0" y="10376972"/>
                <a:ext cx="27308984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7308984" h="12700">
                    <a:moveTo>
                      <a:pt x="0" y="0"/>
                    </a:moveTo>
                    <a:lnTo>
                      <a:pt x="27308984" y="0"/>
                    </a:lnTo>
                    <a:lnTo>
                      <a:pt x="27308984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31" name="TextBox 31"/>
            <p:cNvSpPr txBox="1"/>
            <p:nvPr/>
          </p:nvSpPr>
          <p:spPr>
            <a:xfrm>
              <a:off x="0" y="431635"/>
              <a:ext cx="492234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15 </a:t>
              </a: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0" y="3422665"/>
              <a:ext cx="492234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10 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200433" y="6413695"/>
              <a:ext cx="291801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5 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200433" y="9404725"/>
              <a:ext cx="291801" cy="4507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903"/>
                </a:lnSpc>
              </a:pPr>
              <a:r>
                <a:rPr lang="en-US" sz="2074">
                  <a:solidFill>
                    <a:srgbClr val="000000"/>
                  </a:solidFill>
                  <a:latin typeface="Open Sans Bold"/>
                </a:rPr>
                <a:t>0 </a:t>
              </a:r>
            </a:p>
          </p:txBody>
        </p:sp>
        <p:grpSp>
          <p:nvGrpSpPr>
            <p:cNvPr id="35" name="Group 35"/>
            <p:cNvGrpSpPr>
              <a:grpSpLocks noChangeAspect="1"/>
            </p:cNvGrpSpPr>
            <p:nvPr/>
          </p:nvGrpSpPr>
          <p:grpSpPr>
            <a:xfrm>
              <a:off x="667836" y="3063404"/>
              <a:ext cx="23599959" cy="6585753"/>
              <a:chOff x="0" y="2762536"/>
              <a:chExt cx="27308985" cy="7620786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8130080"/>
                <a:ext cx="466663" cy="225324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253242">
                    <a:moveTo>
                      <a:pt x="0" y="2253242"/>
                    </a:moveTo>
                    <a:lnTo>
                      <a:pt x="0" y="46667"/>
                    </a:lnTo>
                    <a:lnTo>
                      <a:pt x="0" y="46667"/>
                    </a:lnTo>
                    <a:cubicBezTo>
                      <a:pt x="0" y="20894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4"/>
                      <a:pt x="466663" y="46667"/>
                    </a:cubicBezTo>
                    <a:lnTo>
                      <a:pt x="466663" y="2253242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7" name="Freeform 37"/>
              <p:cNvSpPr/>
              <p:nvPr/>
            </p:nvSpPr>
            <p:spPr>
              <a:xfrm>
                <a:off x="1723880" y="8615043"/>
                <a:ext cx="466663" cy="1768279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1768279">
                    <a:moveTo>
                      <a:pt x="0" y="1768279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1768279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8" name="Freeform 38"/>
              <p:cNvSpPr/>
              <p:nvPr/>
            </p:nvSpPr>
            <p:spPr>
              <a:xfrm>
                <a:off x="3447759" y="8537398"/>
                <a:ext cx="466663" cy="1845924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1845924">
                    <a:moveTo>
                      <a:pt x="0" y="1845924"/>
                    </a:moveTo>
                    <a:lnTo>
                      <a:pt x="0" y="46666"/>
                    </a:lnTo>
                    <a:cubicBezTo>
                      <a:pt x="0" y="34290"/>
                      <a:pt x="4917" y="22420"/>
                      <a:pt x="13669" y="13668"/>
                    </a:cubicBezTo>
                    <a:cubicBezTo>
                      <a:pt x="22420" y="4917"/>
                      <a:pt x="34290" y="0"/>
                      <a:pt x="46667" y="0"/>
                    </a:cubicBezTo>
                    <a:lnTo>
                      <a:pt x="419997" y="0"/>
                    </a:lnTo>
                    <a:cubicBezTo>
                      <a:pt x="432374" y="0"/>
                      <a:pt x="444244" y="4917"/>
                      <a:pt x="452995" y="13668"/>
                    </a:cubicBezTo>
                    <a:cubicBezTo>
                      <a:pt x="461747" y="22420"/>
                      <a:pt x="466664" y="34290"/>
                      <a:pt x="466664" y="46666"/>
                    </a:cubicBezTo>
                    <a:lnTo>
                      <a:pt x="466664" y="184592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39" name="Freeform 39"/>
              <p:cNvSpPr/>
              <p:nvPr/>
            </p:nvSpPr>
            <p:spPr>
              <a:xfrm>
                <a:off x="5171639" y="7464538"/>
                <a:ext cx="466663" cy="2918784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918784">
                    <a:moveTo>
                      <a:pt x="0" y="2918784"/>
                    </a:moveTo>
                    <a:lnTo>
                      <a:pt x="0" y="46667"/>
                    </a:lnTo>
                    <a:cubicBezTo>
                      <a:pt x="0" y="34290"/>
                      <a:pt x="4916" y="22421"/>
                      <a:pt x="13668" y="13668"/>
                    </a:cubicBezTo>
                    <a:cubicBezTo>
                      <a:pt x="22420" y="4917"/>
                      <a:pt x="34290" y="0"/>
                      <a:pt x="46667" y="0"/>
                    </a:cubicBezTo>
                    <a:lnTo>
                      <a:pt x="419997" y="0"/>
                    </a:lnTo>
                    <a:cubicBezTo>
                      <a:pt x="432374" y="0"/>
                      <a:pt x="444243" y="4917"/>
                      <a:pt x="452995" y="13668"/>
                    </a:cubicBezTo>
                    <a:cubicBezTo>
                      <a:pt x="461747" y="22421"/>
                      <a:pt x="466663" y="34290"/>
                      <a:pt x="466663" y="46667"/>
                    </a:cubicBezTo>
                    <a:lnTo>
                      <a:pt x="466663" y="291878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0" name="Freeform 40"/>
              <p:cNvSpPr/>
              <p:nvPr/>
            </p:nvSpPr>
            <p:spPr>
              <a:xfrm>
                <a:off x="6895519" y="6635281"/>
                <a:ext cx="466664" cy="3748041"/>
              </a:xfrm>
              <a:custGeom>
                <a:avLst/>
                <a:gdLst/>
                <a:ahLst/>
                <a:cxnLst/>
                <a:rect l="l" t="t" r="r" b="b"/>
                <a:pathLst>
                  <a:path w="466664" h="3748041">
                    <a:moveTo>
                      <a:pt x="0" y="3748041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6" y="0"/>
                    </a:lnTo>
                    <a:cubicBezTo>
                      <a:pt x="432373" y="0"/>
                      <a:pt x="444243" y="4916"/>
                      <a:pt x="452995" y="13668"/>
                    </a:cubicBezTo>
                    <a:cubicBezTo>
                      <a:pt x="461747" y="22420"/>
                      <a:pt x="466663" y="34289"/>
                      <a:pt x="466663" y="46666"/>
                    </a:cubicBezTo>
                    <a:lnTo>
                      <a:pt x="466663" y="3748041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1" name="Freeform 41"/>
              <p:cNvSpPr/>
              <p:nvPr/>
            </p:nvSpPr>
            <p:spPr>
              <a:xfrm>
                <a:off x="8619399" y="7533761"/>
                <a:ext cx="466663" cy="2849561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849561">
                    <a:moveTo>
                      <a:pt x="0" y="2849561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69" y="0"/>
                      <a:pt x="466663" y="20893"/>
                      <a:pt x="466663" y="46666"/>
                    </a:cubicBezTo>
                    <a:lnTo>
                      <a:pt x="466663" y="2849561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2" name="Freeform 42"/>
              <p:cNvSpPr/>
              <p:nvPr/>
            </p:nvSpPr>
            <p:spPr>
              <a:xfrm>
                <a:off x="10343278" y="8953576"/>
                <a:ext cx="466664" cy="1429746"/>
              </a:xfrm>
              <a:custGeom>
                <a:avLst/>
                <a:gdLst/>
                <a:ahLst/>
                <a:cxnLst/>
                <a:rect l="l" t="t" r="r" b="b"/>
                <a:pathLst>
                  <a:path w="466664" h="1429746">
                    <a:moveTo>
                      <a:pt x="0" y="1429746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32374" y="0"/>
                      <a:pt x="444243" y="4916"/>
                      <a:pt x="452996" y="13668"/>
                    </a:cubicBezTo>
                    <a:cubicBezTo>
                      <a:pt x="461747" y="22420"/>
                      <a:pt x="466664" y="34289"/>
                      <a:pt x="466664" y="46666"/>
                    </a:cubicBezTo>
                    <a:lnTo>
                      <a:pt x="466664" y="1429746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3" name="Freeform 43"/>
              <p:cNvSpPr/>
              <p:nvPr/>
            </p:nvSpPr>
            <p:spPr>
              <a:xfrm>
                <a:off x="12067158" y="6869455"/>
                <a:ext cx="466663" cy="351386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513867">
                    <a:moveTo>
                      <a:pt x="0" y="3513867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3513867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4" name="Freeform 44"/>
              <p:cNvSpPr/>
              <p:nvPr/>
            </p:nvSpPr>
            <p:spPr>
              <a:xfrm>
                <a:off x="13791037" y="5428578"/>
                <a:ext cx="466663" cy="4954744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4954744">
                    <a:moveTo>
                      <a:pt x="0" y="4954744"/>
                    </a:moveTo>
                    <a:lnTo>
                      <a:pt x="0" y="46666"/>
                    </a:lnTo>
                    <a:cubicBezTo>
                      <a:pt x="0" y="34290"/>
                      <a:pt x="4916" y="22420"/>
                      <a:pt x="13669" y="13668"/>
                    </a:cubicBezTo>
                    <a:cubicBezTo>
                      <a:pt x="22421" y="4916"/>
                      <a:pt x="34290" y="0"/>
                      <a:pt x="46667" y="0"/>
                    </a:cubicBezTo>
                    <a:lnTo>
                      <a:pt x="419998" y="0"/>
                    </a:lnTo>
                    <a:cubicBezTo>
                      <a:pt x="445770" y="0"/>
                      <a:pt x="466663" y="20894"/>
                      <a:pt x="466663" y="46666"/>
                    </a:cubicBezTo>
                    <a:lnTo>
                      <a:pt x="466663" y="495474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5" name="Freeform 45"/>
              <p:cNvSpPr/>
              <p:nvPr/>
            </p:nvSpPr>
            <p:spPr>
              <a:xfrm>
                <a:off x="15514917" y="8274226"/>
                <a:ext cx="466665" cy="2109096"/>
              </a:xfrm>
              <a:custGeom>
                <a:avLst/>
                <a:gdLst/>
                <a:ahLst/>
                <a:cxnLst/>
                <a:rect l="l" t="t" r="r" b="b"/>
                <a:pathLst>
                  <a:path w="466665" h="2109096">
                    <a:moveTo>
                      <a:pt x="0" y="2109096"/>
                    </a:moveTo>
                    <a:lnTo>
                      <a:pt x="0" y="46666"/>
                    </a:lnTo>
                    <a:cubicBezTo>
                      <a:pt x="0" y="34289"/>
                      <a:pt x="4917" y="22420"/>
                      <a:pt x="13668" y="13668"/>
                    </a:cubicBezTo>
                    <a:cubicBezTo>
                      <a:pt x="22420" y="4916"/>
                      <a:pt x="34290" y="0"/>
                      <a:pt x="46666" y="0"/>
                    </a:cubicBezTo>
                    <a:lnTo>
                      <a:pt x="419997" y="0"/>
                    </a:lnTo>
                    <a:cubicBezTo>
                      <a:pt x="432373" y="0"/>
                      <a:pt x="444244" y="4916"/>
                      <a:pt x="452995" y="13668"/>
                    </a:cubicBezTo>
                    <a:cubicBezTo>
                      <a:pt x="461747" y="22420"/>
                      <a:pt x="466664" y="34289"/>
                      <a:pt x="466664" y="46666"/>
                    </a:cubicBezTo>
                    <a:lnTo>
                      <a:pt x="466664" y="2109096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6" name="Freeform 46"/>
              <p:cNvSpPr/>
              <p:nvPr/>
            </p:nvSpPr>
            <p:spPr>
              <a:xfrm>
                <a:off x="17238797" y="8255360"/>
                <a:ext cx="466663" cy="212796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127962">
                    <a:moveTo>
                      <a:pt x="0" y="2127962"/>
                    </a:moveTo>
                    <a:lnTo>
                      <a:pt x="0" y="46667"/>
                    </a:lnTo>
                    <a:cubicBezTo>
                      <a:pt x="0" y="20894"/>
                      <a:pt x="20894" y="1"/>
                      <a:pt x="46666" y="0"/>
                    </a:cubicBezTo>
                    <a:lnTo>
                      <a:pt x="419996" y="0"/>
                    </a:lnTo>
                    <a:cubicBezTo>
                      <a:pt x="432372" y="0"/>
                      <a:pt x="444243" y="4916"/>
                      <a:pt x="452994" y="13669"/>
                    </a:cubicBezTo>
                    <a:cubicBezTo>
                      <a:pt x="461746" y="22420"/>
                      <a:pt x="466663" y="34290"/>
                      <a:pt x="466663" y="46667"/>
                    </a:cubicBezTo>
                    <a:lnTo>
                      <a:pt x="466663" y="2127962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7" name="Freeform 47"/>
              <p:cNvSpPr/>
              <p:nvPr/>
            </p:nvSpPr>
            <p:spPr>
              <a:xfrm>
                <a:off x="18962677" y="8032888"/>
                <a:ext cx="466663" cy="2350434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350434">
                    <a:moveTo>
                      <a:pt x="0" y="2350434"/>
                    </a:moveTo>
                    <a:lnTo>
                      <a:pt x="0" y="46666"/>
                    </a:lnTo>
                    <a:cubicBezTo>
                      <a:pt x="0" y="34289"/>
                      <a:pt x="4917" y="22420"/>
                      <a:pt x="13669" y="13668"/>
                    </a:cubicBezTo>
                    <a:cubicBezTo>
                      <a:pt x="22420" y="4916"/>
                      <a:pt x="34291" y="0"/>
                      <a:pt x="46667" y="0"/>
                    </a:cubicBezTo>
                    <a:lnTo>
                      <a:pt x="419997" y="0"/>
                    </a:lnTo>
                    <a:cubicBezTo>
                      <a:pt x="445769" y="1"/>
                      <a:pt x="466663" y="20893"/>
                      <a:pt x="466663" y="46666"/>
                    </a:cubicBezTo>
                    <a:lnTo>
                      <a:pt x="466663" y="235043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8" name="Freeform 48"/>
              <p:cNvSpPr/>
              <p:nvPr/>
            </p:nvSpPr>
            <p:spPr>
              <a:xfrm>
                <a:off x="20686556" y="8904610"/>
                <a:ext cx="466663" cy="147871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1478712">
                    <a:moveTo>
                      <a:pt x="0" y="1478712"/>
                    </a:moveTo>
                    <a:lnTo>
                      <a:pt x="0" y="46666"/>
                    </a:lnTo>
                    <a:cubicBezTo>
                      <a:pt x="0" y="34289"/>
                      <a:pt x="4917" y="22420"/>
                      <a:pt x="13669" y="13668"/>
                    </a:cubicBezTo>
                    <a:cubicBezTo>
                      <a:pt x="22420" y="4916"/>
                      <a:pt x="34291" y="0"/>
                      <a:pt x="46667" y="0"/>
                    </a:cubicBezTo>
                    <a:lnTo>
                      <a:pt x="419998" y="0"/>
                    </a:lnTo>
                    <a:cubicBezTo>
                      <a:pt x="445770" y="1"/>
                      <a:pt x="466663" y="20893"/>
                      <a:pt x="466663" y="46666"/>
                    </a:cubicBezTo>
                    <a:lnTo>
                      <a:pt x="466663" y="1478712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9" name="Freeform 49"/>
              <p:cNvSpPr/>
              <p:nvPr/>
            </p:nvSpPr>
            <p:spPr>
              <a:xfrm>
                <a:off x="22410437" y="8212310"/>
                <a:ext cx="466663" cy="217101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171012">
                    <a:moveTo>
                      <a:pt x="0" y="2171012"/>
                    </a:moveTo>
                    <a:lnTo>
                      <a:pt x="0" y="46667"/>
                    </a:lnTo>
                    <a:cubicBezTo>
                      <a:pt x="0" y="20894"/>
                      <a:pt x="20893" y="1"/>
                      <a:pt x="46665" y="0"/>
                    </a:cubicBezTo>
                    <a:lnTo>
                      <a:pt x="419996" y="0"/>
                    </a:lnTo>
                    <a:cubicBezTo>
                      <a:pt x="432372" y="0"/>
                      <a:pt x="444242" y="4916"/>
                      <a:pt x="452994" y="13669"/>
                    </a:cubicBezTo>
                    <a:cubicBezTo>
                      <a:pt x="461745" y="22420"/>
                      <a:pt x="466663" y="34290"/>
                      <a:pt x="466663" y="46667"/>
                    </a:cubicBezTo>
                    <a:lnTo>
                      <a:pt x="466663" y="2171012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" name="Freeform 50"/>
              <p:cNvSpPr/>
              <p:nvPr/>
            </p:nvSpPr>
            <p:spPr>
              <a:xfrm>
                <a:off x="24134316" y="8330661"/>
                <a:ext cx="466663" cy="2052661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052661">
                    <a:moveTo>
                      <a:pt x="0" y="2052661"/>
                    </a:moveTo>
                    <a:lnTo>
                      <a:pt x="0" y="46666"/>
                    </a:lnTo>
                    <a:cubicBezTo>
                      <a:pt x="0" y="20894"/>
                      <a:pt x="20893" y="1"/>
                      <a:pt x="46665" y="0"/>
                    </a:cubicBezTo>
                    <a:lnTo>
                      <a:pt x="419996" y="0"/>
                    </a:lnTo>
                    <a:cubicBezTo>
                      <a:pt x="432372" y="0"/>
                      <a:pt x="444243" y="4916"/>
                      <a:pt x="452994" y="13668"/>
                    </a:cubicBezTo>
                    <a:cubicBezTo>
                      <a:pt x="461745" y="22420"/>
                      <a:pt x="466663" y="34290"/>
                      <a:pt x="466663" y="46666"/>
                    </a:cubicBezTo>
                    <a:lnTo>
                      <a:pt x="466663" y="2052661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1" name="Freeform 51"/>
              <p:cNvSpPr/>
              <p:nvPr/>
            </p:nvSpPr>
            <p:spPr>
              <a:xfrm>
                <a:off x="25858195" y="7880395"/>
                <a:ext cx="466663" cy="250292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502927">
                    <a:moveTo>
                      <a:pt x="0" y="2502927"/>
                    </a:moveTo>
                    <a:lnTo>
                      <a:pt x="0" y="46666"/>
                    </a:lnTo>
                    <a:cubicBezTo>
                      <a:pt x="0" y="34289"/>
                      <a:pt x="4918" y="22420"/>
                      <a:pt x="13669" y="13668"/>
                    </a:cubicBezTo>
                    <a:cubicBezTo>
                      <a:pt x="22421" y="4916"/>
                      <a:pt x="34291" y="0"/>
                      <a:pt x="46667" y="0"/>
                    </a:cubicBezTo>
                    <a:lnTo>
                      <a:pt x="419996" y="0"/>
                    </a:lnTo>
                    <a:cubicBezTo>
                      <a:pt x="432374" y="0"/>
                      <a:pt x="444243" y="4916"/>
                      <a:pt x="452996" y="13668"/>
                    </a:cubicBezTo>
                    <a:cubicBezTo>
                      <a:pt x="461746" y="22420"/>
                      <a:pt x="466663" y="34289"/>
                      <a:pt x="466663" y="46666"/>
                    </a:cubicBezTo>
                    <a:lnTo>
                      <a:pt x="466663" y="2502927"/>
                    </a:lnTo>
                    <a:close/>
                  </a:path>
                </a:pathLst>
              </a:custGeom>
              <a:solidFill>
                <a:srgbClr val="0070C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2" name="Freeform 52"/>
              <p:cNvSpPr/>
              <p:nvPr/>
            </p:nvSpPr>
            <p:spPr>
              <a:xfrm>
                <a:off x="492063" y="6320554"/>
                <a:ext cx="466663" cy="4062768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4062768">
                    <a:moveTo>
                      <a:pt x="0" y="4062768"/>
                    </a:moveTo>
                    <a:lnTo>
                      <a:pt x="0" y="46667"/>
                    </a:lnTo>
                    <a:cubicBezTo>
                      <a:pt x="0" y="34290"/>
                      <a:pt x="4917" y="22420"/>
                      <a:pt x="13668" y="13668"/>
                    </a:cubicBezTo>
                    <a:cubicBezTo>
                      <a:pt x="22420" y="4917"/>
                      <a:pt x="34290" y="0"/>
                      <a:pt x="46667" y="0"/>
                    </a:cubicBezTo>
                    <a:lnTo>
                      <a:pt x="419997" y="0"/>
                    </a:lnTo>
                    <a:cubicBezTo>
                      <a:pt x="432374" y="0"/>
                      <a:pt x="444244" y="4917"/>
                      <a:pt x="452995" y="13668"/>
                    </a:cubicBezTo>
                    <a:cubicBezTo>
                      <a:pt x="461747" y="22420"/>
                      <a:pt x="466664" y="34290"/>
                      <a:pt x="466664" y="46667"/>
                    </a:cubicBezTo>
                    <a:lnTo>
                      <a:pt x="466664" y="4062768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3" name="Freeform 53"/>
              <p:cNvSpPr/>
              <p:nvPr/>
            </p:nvSpPr>
            <p:spPr>
              <a:xfrm>
                <a:off x="2215943" y="6784355"/>
                <a:ext cx="466663" cy="359896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598967">
                    <a:moveTo>
                      <a:pt x="0" y="3598967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3598967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4" name="Freeform 54"/>
              <p:cNvSpPr/>
              <p:nvPr/>
            </p:nvSpPr>
            <p:spPr>
              <a:xfrm>
                <a:off x="3939823" y="7864260"/>
                <a:ext cx="466663" cy="251906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519062">
                    <a:moveTo>
                      <a:pt x="0" y="2519062"/>
                    </a:moveTo>
                    <a:lnTo>
                      <a:pt x="0" y="46666"/>
                    </a:lnTo>
                    <a:cubicBezTo>
                      <a:pt x="0" y="20894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32373" y="0"/>
                      <a:pt x="444243" y="4917"/>
                      <a:pt x="452995" y="13668"/>
                    </a:cubicBezTo>
                    <a:cubicBezTo>
                      <a:pt x="461746" y="22420"/>
                      <a:pt x="466663" y="34290"/>
                      <a:pt x="466663" y="46666"/>
                    </a:cubicBezTo>
                    <a:lnTo>
                      <a:pt x="466663" y="2519062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5" name="Freeform 55"/>
              <p:cNvSpPr/>
              <p:nvPr/>
            </p:nvSpPr>
            <p:spPr>
              <a:xfrm>
                <a:off x="5663702" y="6292866"/>
                <a:ext cx="466663" cy="409045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4090457">
                    <a:moveTo>
                      <a:pt x="0" y="4090456"/>
                    </a:moveTo>
                    <a:lnTo>
                      <a:pt x="0" y="46666"/>
                    </a:lnTo>
                    <a:cubicBezTo>
                      <a:pt x="0" y="20893"/>
                      <a:pt x="20894" y="0"/>
                      <a:pt x="46666" y="0"/>
                    </a:cubicBezTo>
                    <a:lnTo>
                      <a:pt x="419997" y="0"/>
                    </a:lnTo>
                    <a:cubicBezTo>
                      <a:pt x="432374" y="0"/>
                      <a:pt x="444244" y="4916"/>
                      <a:pt x="452995" y="13668"/>
                    </a:cubicBezTo>
                    <a:cubicBezTo>
                      <a:pt x="461747" y="22419"/>
                      <a:pt x="466664" y="34289"/>
                      <a:pt x="466664" y="46666"/>
                    </a:cubicBezTo>
                    <a:lnTo>
                      <a:pt x="466664" y="4090456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6" name="Freeform 56"/>
              <p:cNvSpPr/>
              <p:nvPr/>
            </p:nvSpPr>
            <p:spPr>
              <a:xfrm>
                <a:off x="7387582" y="2894168"/>
                <a:ext cx="466663" cy="7489154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7489154">
                    <a:moveTo>
                      <a:pt x="0" y="7489154"/>
                    </a:moveTo>
                    <a:lnTo>
                      <a:pt x="0" y="46666"/>
                    </a:lnTo>
                    <a:cubicBezTo>
                      <a:pt x="0" y="20893"/>
                      <a:pt x="20894" y="0"/>
                      <a:pt x="46667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7489154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7" name="Freeform 57"/>
              <p:cNvSpPr/>
              <p:nvPr/>
            </p:nvSpPr>
            <p:spPr>
              <a:xfrm>
                <a:off x="9111462" y="6389776"/>
                <a:ext cx="466663" cy="3993546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993546">
                    <a:moveTo>
                      <a:pt x="0" y="3993546"/>
                    </a:moveTo>
                    <a:lnTo>
                      <a:pt x="0" y="46667"/>
                    </a:lnTo>
                    <a:cubicBezTo>
                      <a:pt x="0" y="34290"/>
                      <a:pt x="4916" y="22420"/>
                      <a:pt x="13668" y="13669"/>
                    </a:cubicBezTo>
                    <a:cubicBezTo>
                      <a:pt x="22419" y="4917"/>
                      <a:pt x="34289" y="0"/>
                      <a:pt x="46666" y="0"/>
                    </a:cubicBezTo>
                    <a:lnTo>
                      <a:pt x="419997" y="0"/>
                    </a:lnTo>
                    <a:cubicBezTo>
                      <a:pt x="432373" y="0"/>
                      <a:pt x="444243" y="4917"/>
                      <a:pt x="452995" y="13669"/>
                    </a:cubicBezTo>
                    <a:cubicBezTo>
                      <a:pt x="461746" y="22420"/>
                      <a:pt x="466663" y="34290"/>
                      <a:pt x="466663" y="46667"/>
                    </a:cubicBezTo>
                    <a:lnTo>
                      <a:pt x="466663" y="3993546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8" name="Freeform 58"/>
              <p:cNvSpPr/>
              <p:nvPr/>
            </p:nvSpPr>
            <p:spPr>
              <a:xfrm>
                <a:off x="10835342" y="7974964"/>
                <a:ext cx="466663" cy="2408358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408358">
                    <a:moveTo>
                      <a:pt x="0" y="2408358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69" y="0"/>
                      <a:pt x="466663" y="20893"/>
                      <a:pt x="466663" y="46666"/>
                    </a:cubicBezTo>
                    <a:lnTo>
                      <a:pt x="466663" y="2408358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9" name="Freeform 59"/>
              <p:cNvSpPr/>
              <p:nvPr/>
            </p:nvSpPr>
            <p:spPr>
              <a:xfrm>
                <a:off x="12559221" y="5240740"/>
                <a:ext cx="466663" cy="514258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5142582">
                    <a:moveTo>
                      <a:pt x="0" y="5142582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5142582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0" name="Freeform 60"/>
              <p:cNvSpPr/>
              <p:nvPr/>
            </p:nvSpPr>
            <p:spPr>
              <a:xfrm>
                <a:off x="14283100" y="4513856"/>
                <a:ext cx="466665" cy="5869466"/>
              </a:xfrm>
              <a:custGeom>
                <a:avLst/>
                <a:gdLst/>
                <a:ahLst/>
                <a:cxnLst/>
                <a:rect l="l" t="t" r="r" b="b"/>
                <a:pathLst>
                  <a:path w="466665" h="5869466">
                    <a:moveTo>
                      <a:pt x="0" y="5869466"/>
                    </a:moveTo>
                    <a:lnTo>
                      <a:pt x="0" y="46666"/>
                    </a:lnTo>
                    <a:cubicBezTo>
                      <a:pt x="0" y="34290"/>
                      <a:pt x="4918" y="22420"/>
                      <a:pt x="13669" y="13668"/>
                    </a:cubicBezTo>
                    <a:cubicBezTo>
                      <a:pt x="22421" y="4917"/>
                      <a:pt x="34291" y="0"/>
                      <a:pt x="46667" y="0"/>
                    </a:cubicBezTo>
                    <a:lnTo>
                      <a:pt x="419998" y="0"/>
                    </a:lnTo>
                    <a:cubicBezTo>
                      <a:pt x="432374" y="0"/>
                      <a:pt x="444244" y="4917"/>
                      <a:pt x="452996" y="13668"/>
                    </a:cubicBezTo>
                    <a:cubicBezTo>
                      <a:pt x="461747" y="22420"/>
                      <a:pt x="466665" y="34290"/>
                      <a:pt x="466665" y="46666"/>
                    </a:cubicBezTo>
                    <a:lnTo>
                      <a:pt x="466665" y="5869466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1" name="Freeform 61"/>
              <p:cNvSpPr/>
              <p:nvPr/>
            </p:nvSpPr>
            <p:spPr>
              <a:xfrm>
                <a:off x="16006981" y="7559631"/>
                <a:ext cx="466663" cy="2823691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823691">
                    <a:moveTo>
                      <a:pt x="0" y="2823691"/>
                    </a:moveTo>
                    <a:lnTo>
                      <a:pt x="0" y="46666"/>
                    </a:lnTo>
                    <a:cubicBezTo>
                      <a:pt x="0" y="20893"/>
                      <a:pt x="20893" y="1"/>
                      <a:pt x="46665" y="0"/>
                    </a:cubicBezTo>
                    <a:lnTo>
                      <a:pt x="419996" y="0"/>
                    </a:lnTo>
                    <a:cubicBezTo>
                      <a:pt x="432372" y="0"/>
                      <a:pt x="444243" y="4916"/>
                      <a:pt x="452994" y="13668"/>
                    </a:cubicBezTo>
                    <a:cubicBezTo>
                      <a:pt x="461746" y="22419"/>
                      <a:pt x="466663" y="34289"/>
                      <a:pt x="466663" y="46666"/>
                    </a:cubicBezTo>
                    <a:lnTo>
                      <a:pt x="466663" y="2823691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2" name="Freeform 62"/>
              <p:cNvSpPr/>
              <p:nvPr/>
            </p:nvSpPr>
            <p:spPr>
              <a:xfrm>
                <a:off x="17730860" y="5628333"/>
                <a:ext cx="466663" cy="4754989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4754989">
                    <a:moveTo>
                      <a:pt x="0" y="4754989"/>
                    </a:moveTo>
                    <a:lnTo>
                      <a:pt x="0" y="46666"/>
                    </a:lnTo>
                    <a:cubicBezTo>
                      <a:pt x="0" y="34289"/>
                      <a:pt x="4918" y="22419"/>
                      <a:pt x="13669" y="13668"/>
                    </a:cubicBezTo>
                    <a:cubicBezTo>
                      <a:pt x="22421" y="4916"/>
                      <a:pt x="34291" y="0"/>
                      <a:pt x="46667" y="0"/>
                    </a:cubicBezTo>
                    <a:lnTo>
                      <a:pt x="419996" y="0"/>
                    </a:lnTo>
                    <a:cubicBezTo>
                      <a:pt x="432372" y="0"/>
                      <a:pt x="444243" y="4916"/>
                      <a:pt x="452994" y="13668"/>
                    </a:cubicBezTo>
                    <a:cubicBezTo>
                      <a:pt x="461746" y="22419"/>
                      <a:pt x="466663" y="34289"/>
                      <a:pt x="466663" y="46666"/>
                    </a:cubicBezTo>
                    <a:lnTo>
                      <a:pt x="466663" y="4754989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3" name="Freeform 63"/>
              <p:cNvSpPr/>
              <p:nvPr/>
            </p:nvSpPr>
            <p:spPr>
              <a:xfrm>
                <a:off x="19454740" y="6465932"/>
                <a:ext cx="466663" cy="3917390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917390">
                    <a:moveTo>
                      <a:pt x="0" y="3917390"/>
                    </a:moveTo>
                    <a:lnTo>
                      <a:pt x="0" y="46667"/>
                    </a:lnTo>
                    <a:cubicBezTo>
                      <a:pt x="0" y="34290"/>
                      <a:pt x="4916" y="22420"/>
                      <a:pt x="13669" y="13668"/>
                    </a:cubicBezTo>
                    <a:cubicBezTo>
                      <a:pt x="22420" y="4916"/>
                      <a:pt x="34289" y="0"/>
                      <a:pt x="46667" y="0"/>
                    </a:cubicBezTo>
                    <a:lnTo>
                      <a:pt x="419997" y="0"/>
                    </a:lnTo>
                    <a:cubicBezTo>
                      <a:pt x="445769" y="0"/>
                      <a:pt x="466663" y="20894"/>
                      <a:pt x="466663" y="46667"/>
                    </a:cubicBezTo>
                    <a:lnTo>
                      <a:pt x="466663" y="3917390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4" name="Freeform 64"/>
              <p:cNvSpPr/>
              <p:nvPr/>
            </p:nvSpPr>
            <p:spPr>
              <a:xfrm>
                <a:off x="21178619" y="8265918"/>
                <a:ext cx="466665" cy="2117404"/>
              </a:xfrm>
              <a:custGeom>
                <a:avLst/>
                <a:gdLst/>
                <a:ahLst/>
                <a:cxnLst/>
                <a:rect l="l" t="t" r="r" b="b"/>
                <a:pathLst>
                  <a:path w="466665" h="2117404">
                    <a:moveTo>
                      <a:pt x="0" y="2117404"/>
                    </a:moveTo>
                    <a:lnTo>
                      <a:pt x="0" y="46666"/>
                    </a:lnTo>
                    <a:cubicBezTo>
                      <a:pt x="0" y="34289"/>
                      <a:pt x="4917" y="22420"/>
                      <a:pt x="13669" y="13668"/>
                    </a:cubicBezTo>
                    <a:cubicBezTo>
                      <a:pt x="22420" y="4916"/>
                      <a:pt x="34291" y="0"/>
                      <a:pt x="46667" y="0"/>
                    </a:cubicBezTo>
                    <a:lnTo>
                      <a:pt x="419998" y="0"/>
                    </a:lnTo>
                    <a:cubicBezTo>
                      <a:pt x="432374" y="0"/>
                      <a:pt x="444244" y="4916"/>
                      <a:pt x="452996" y="13668"/>
                    </a:cubicBezTo>
                    <a:cubicBezTo>
                      <a:pt x="461747" y="22420"/>
                      <a:pt x="466664" y="34289"/>
                      <a:pt x="466664" y="46666"/>
                    </a:cubicBezTo>
                    <a:lnTo>
                      <a:pt x="466664" y="2117404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5" name="Freeform 65"/>
              <p:cNvSpPr/>
              <p:nvPr/>
            </p:nvSpPr>
            <p:spPr>
              <a:xfrm>
                <a:off x="22902500" y="7220442"/>
                <a:ext cx="466663" cy="3162880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162880">
                    <a:moveTo>
                      <a:pt x="0" y="3162880"/>
                    </a:moveTo>
                    <a:lnTo>
                      <a:pt x="0" y="46666"/>
                    </a:lnTo>
                    <a:cubicBezTo>
                      <a:pt x="0" y="20894"/>
                      <a:pt x="20893" y="1"/>
                      <a:pt x="46665" y="0"/>
                    </a:cubicBezTo>
                    <a:lnTo>
                      <a:pt x="419996" y="0"/>
                    </a:lnTo>
                    <a:cubicBezTo>
                      <a:pt x="432372" y="0"/>
                      <a:pt x="444242" y="4916"/>
                      <a:pt x="452994" y="13668"/>
                    </a:cubicBezTo>
                    <a:cubicBezTo>
                      <a:pt x="461745" y="22420"/>
                      <a:pt x="466663" y="34290"/>
                      <a:pt x="466663" y="46666"/>
                    </a:cubicBezTo>
                    <a:lnTo>
                      <a:pt x="466663" y="3162880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6" name="Freeform 66"/>
              <p:cNvSpPr/>
              <p:nvPr/>
            </p:nvSpPr>
            <p:spPr>
              <a:xfrm>
                <a:off x="24626379" y="6846643"/>
                <a:ext cx="466663" cy="3536679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536679">
                    <a:moveTo>
                      <a:pt x="0" y="3536679"/>
                    </a:moveTo>
                    <a:lnTo>
                      <a:pt x="0" y="46666"/>
                    </a:lnTo>
                    <a:cubicBezTo>
                      <a:pt x="0" y="34289"/>
                      <a:pt x="4918" y="22419"/>
                      <a:pt x="13669" y="13668"/>
                    </a:cubicBezTo>
                    <a:cubicBezTo>
                      <a:pt x="22420" y="4916"/>
                      <a:pt x="34291" y="0"/>
                      <a:pt x="46667" y="0"/>
                    </a:cubicBezTo>
                    <a:lnTo>
                      <a:pt x="419998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3536679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7" name="Freeform 67"/>
              <p:cNvSpPr/>
              <p:nvPr/>
            </p:nvSpPr>
            <p:spPr>
              <a:xfrm>
                <a:off x="26350258" y="6417465"/>
                <a:ext cx="466663" cy="396585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965857">
                    <a:moveTo>
                      <a:pt x="0" y="3965857"/>
                    </a:moveTo>
                    <a:lnTo>
                      <a:pt x="0" y="46666"/>
                    </a:lnTo>
                    <a:cubicBezTo>
                      <a:pt x="0" y="34290"/>
                      <a:pt x="4918" y="22420"/>
                      <a:pt x="13668" y="13668"/>
                    </a:cubicBezTo>
                    <a:cubicBezTo>
                      <a:pt x="22421" y="4917"/>
                      <a:pt x="34290" y="0"/>
                      <a:pt x="46667" y="0"/>
                    </a:cubicBezTo>
                    <a:lnTo>
                      <a:pt x="419996" y="0"/>
                    </a:lnTo>
                    <a:cubicBezTo>
                      <a:pt x="432374" y="0"/>
                      <a:pt x="444243" y="4917"/>
                      <a:pt x="452996" y="13668"/>
                    </a:cubicBezTo>
                    <a:cubicBezTo>
                      <a:pt x="461746" y="22420"/>
                      <a:pt x="466663" y="34290"/>
                      <a:pt x="466663" y="46666"/>
                    </a:cubicBezTo>
                    <a:lnTo>
                      <a:pt x="466663" y="3965857"/>
                    </a:lnTo>
                    <a:close/>
                  </a:path>
                </a:pathLst>
              </a:custGeom>
              <a:solidFill>
                <a:srgbClr val="00B05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68" name="Freeform 68"/>
              <p:cNvSpPr/>
              <p:nvPr/>
            </p:nvSpPr>
            <p:spPr>
              <a:xfrm>
                <a:off x="984127" y="6708805"/>
                <a:ext cx="466663" cy="367451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674517">
                    <a:moveTo>
                      <a:pt x="0" y="3674517"/>
                    </a:moveTo>
                    <a:lnTo>
                      <a:pt x="0" y="46666"/>
                    </a:lnTo>
                    <a:cubicBezTo>
                      <a:pt x="0" y="20894"/>
                      <a:pt x="20893" y="0"/>
                      <a:pt x="46666" y="0"/>
                    </a:cubicBezTo>
                    <a:lnTo>
                      <a:pt x="419996" y="0"/>
                    </a:lnTo>
                    <a:cubicBezTo>
                      <a:pt x="445770" y="0"/>
                      <a:pt x="466663" y="20894"/>
                      <a:pt x="466663" y="46666"/>
                    </a:cubicBezTo>
                    <a:lnTo>
                      <a:pt x="466663" y="3674517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69" name="Freeform 69"/>
              <p:cNvSpPr/>
              <p:nvPr/>
            </p:nvSpPr>
            <p:spPr>
              <a:xfrm>
                <a:off x="2708006" y="6777420"/>
                <a:ext cx="466663" cy="360590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605902">
                    <a:moveTo>
                      <a:pt x="0" y="3605902"/>
                    </a:moveTo>
                    <a:lnTo>
                      <a:pt x="0" y="46667"/>
                    </a:lnTo>
                    <a:cubicBezTo>
                      <a:pt x="0" y="20894"/>
                      <a:pt x="20894" y="0"/>
                      <a:pt x="46667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4"/>
                      <a:pt x="466664" y="46667"/>
                    </a:cubicBezTo>
                    <a:lnTo>
                      <a:pt x="466664" y="3605902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70" name="Freeform 70"/>
              <p:cNvSpPr/>
              <p:nvPr/>
            </p:nvSpPr>
            <p:spPr>
              <a:xfrm>
                <a:off x="4431886" y="7843441"/>
                <a:ext cx="466663" cy="2539881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539881">
                    <a:moveTo>
                      <a:pt x="0" y="2539881"/>
                    </a:moveTo>
                    <a:lnTo>
                      <a:pt x="0" y="46667"/>
                    </a:lnTo>
                    <a:cubicBezTo>
                      <a:pt x="0" y="20894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4"/>
                      <a:pt x="466663" y="46667"/>
                    </a:cubicBezTo>
                    <a:lnTo>
                      <a:pt x="466663" y="2539881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71" name="Freeform 71"/>
              <p:cNvSpPr/>
              <p:nvPr/>
            </p:nvSpPr>
            <p:spPr>
              <a:xfrm>
                <a:off x="6155766" y="6355262"/>
                <a:ext cx="466663" cy="4028060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4028060">
                    <a:moveTo>
                      <a:pt x="0" y="4028060"/>
                    </a:moveTo>
                    <a:lnTo>
                      <a:pt x="0" y="46667"/>
                    </a:lnTo>
                    <a:cubicBezTo>
                      <a:pt x="0" y="34290"/>
                      <a:pt x="4916" y="22420"/>
                      <a:pt x="13668" y="13669"/>
                    </a:cubicBezTo>
                    <a:cubicBezTo>
                      <a:pt x="22419" y="4917"/>
                      <a:pt x="34289" y="0"/>
                      <a:pt x="46666" y="0"/>
                    </a:cubicBezTo>
                    <a:lnTo>
                      <a:pt x="419996" y="0"/>
                    </a:lnTo>
                    <a:cubicBezTo>
                      <a:pt x="432373" y="0"/>
                      <a:pt x="444243" y="4916"/>
                      <a:pt x="452995" y="13668"/>
                    </a:cubicBezTo>
                    <a:cubicBezTo>
                      <a:pt x="461746" y="22420"/>
                      <a:pt x="466663" y="34290"/>
                      <a:pt x="466663" y="46667"/>
                    </a:cubicBezTo>
                    <a:lnTo>
                      <a:pt x="466663" y="4028060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72" name="Freeform 72"/>
              <p:cNvSpPr/>
              <p:nvPr/>
            </p:nvSpPr>
            <p:spPr>
              <a:xfrm>
                <a:off x="7879645" y="2762536"/>
                <a:ext cx="466663" cy="7620786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7620786">
                    <a:moveTo>
                      <a:pt x="0" y="7620786"/>
                    </a:moveTo>
                    <a:lnTo>
                      <a:pt x="0" y="46666"/>
                    </a:lnTo>
                    <a:cubicBezTo>
                      <a:pt x="0" y="20893"/>
                      <a:pt x="20894" y="0"/>
                      <a:pt x="46667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7620786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3" name="Freeform 73"/>
              <p:cNvSpPr/>
              <p:nvPr/>
            </p:nvSpPr>
            <p:spPr>
              <a:xfrm>
                <a:off x="9603525" y="6556174"/>
                <a:ext cx="466664" cy="3827148"/>
              </a:xfrm>
              <a:custGeom>
                <a:avLst/>
                <a:gdLst/>
                <a:ahLst/>
                <a:cxnLst/>
                <a:rect l="l" t="t" r="r" b="b"/>
                <a:pathLst>
                  <a:path w="466664" h="3827148">
                    <a:moveTo>
                      <a:pt x="0" y="3827148"/>
                    </a:moveTo>
                    <a:lnTo>
                      <a:pt x="0" y="46666"/>
                    </a:lnTo>
                    <a:cubicBezTo>
                      <a:pt x="0" y="34290"/>
                      <a:pt x="4916" y="22420"/>
                      <a:pt x="13668" y="13668"/>
                    </a:cubicBezTo>
                    <a:cubicBezTo>
                      <a:pt x="22420" y="4916"/>
                      <a:pt x="34290" y="0"/>
                      <a:pt x="46667" y="0"/>
                    </a:cubicBezTo>
                    <a:lnTo>
                      <a:pt x="419997" y="0"/>
                    </a:lnTo>
                    <a:cubicBezTo>
                      <a:pt x="445770" y="0"/>
                      <a:pt x="466663" y="20894"/>
                      <a:pt x="466663" y="46666"/>
                    </a:cubicBezTo>
                    <a:lnTo>
                      <a:pt x="466663" y="3827148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4" name="Freeform 74"/>
              <p:cNvSpPr/>
              <p:nvPr/>
            </p:nvSpPr>
            <p:spPr>
              <a:xfrm>
                <a:off x="11327405" y="8044369"/>
                <a:ext cx="466663" cy="2338953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338953">
                    <a:moveTo>
                      <a:pt x="0" y="2338953"/>
                    </a:moveTo>
                    <a:lnTo>
                      <a:pt x="0" y="46666"/>
                    </a:lnTo>
                    <a:cubicBezTo>
                      <a:pt x="0" y="20893"/>
                      <a:pt x="20893" y="0"/>
                      <a:pt x="46666" y="0"/>
                    </a:cubicBezTo>
                    <a:lnTo>
                      <a:pt x="419997" y="0"/>
                    </a:lnTo>
                    <a:cubicBezTo>
                      <a:pt x="445769" y="0"/>
                      <a:pt x="466663" y="20893"/>
                      <a:pt x="466663" y="46666"/>
                    </a:cubicBezTo>
                    <a:lnTo>
                      <a:pt x="466663" y="2338953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5" name="Freeform 75"/>
              <p:cNvSpPr/>
              <p:nvPr/>
            </p:nvSpPr>
            <p:spPr>
              <a:xfrm>
                <a:off x="13051284" y="5199156"/>
                <a:ext cx="466663" cy="518416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5184167">
                    <a:moveTo>
                      <a:pt x="0" y="5184166"/>
                    </a:moveTo>
                    <a:lnTo>
                      <a:pt x="0" y="46666"/>
                    </a:lnTo>
                    <a:cubicBezTo>
                      <a:pt x="0" y="34289"/>
                      <a:pt x="4918" y="22419"/>
                      <a:pt x="13669" y="13668"/>
                    </a:cubicBezTo>
                    <a:cubicBezTo>
                      <a:pt x="22420" y="4916"/>
                      <a:pt x="34291" y="0"/>
                      <a:pt x="46667" y="0"/>
                    </a:cubicBezTo>
                    <a:lnTo>
                      <a:pt x="419998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5184166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" name="Freeform 76"/>
              <p:cNvSpPr/>
              <p:nvPr/>
            </p:nvSpPr>
            <p:spPr>
              <a:xfrm>
                <a:off x="14775165" y="4659380"/>
                <a:ext cx="466663" cy="572394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5723942">
                    <a:moveTo>
                      <a:pt x="0" y="5723942"/>
                    </a:moveTo>
                    <a:lnTo>
                      <a:pt x="0" y="46666"/>
                    </a:lnTo>
                    <a:cubicBezTo>
                      <a:pt x="0" y="20894"/>
                      <a:pt x="20893" y="0"/>
                      <a:pt x="46665" y="0"/>
                    </a:cubicBezTo>
                    <a:lnTo>
                      <a:pt x="419996" y="0"/>
                    </a:lnTo>
                    <a:cubicBezTo>
                      <a:pt x="432373" y="0"/>
                      <a:pt x="444242" y="4916"/>
                      <a:pt x="452994" y="13668"/>
                    </a:cubicBezTo>
                    <a:cubicBezTo>
                      <a:pt x="461747" y="22420"/>
                      <a:pt x="466663" y="34290"/>
                      <a:pt x="466663" y="46666"/>
                    </a:cubicBezTo>
                    <a:lnTo>
                      <a:pt x="466663" y="5723942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7" name="Freeform 77"/>
              <p:cNvSpPr/>
              <p:nvPr/>
            </p:nvSpPr>
            <p:spPr>
              <a:xfrm>
                <a:off x="16499044" y="7573506"/>
                <a:ext cx="466663" cy="2809816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809816">
                    <a:moveTo>
                      <a:pt x="0" y="2809816"/>
                    </a:moveTo>
                    <a:lnTo>
                      <a:pt x="0" y="46667"/>
                    </a:lnTo>
                    <a:cubicBezTo>
                      <a:pt x="0" y="20894"/>
                      <a:pt x="20892" y="1"/>
                      <a:pt x="46665" y="0"/>
                    </a:cubicBezTo>
                    <a:lnTo>
                      <a:pt x="419996" y="0"/>
                    </a:lnTo>
                    <a:cubicBezTo>
                      <a:pt x="432374" y="0"/>
                      <a:pt x="444243" y="4917"/>
                      <a:pt x="452994" y="13668"/>
                    </a:cubicBezTo>
                    <a:cubicBezTo>
                      <a:pt x="461747" y="22420"/>
                      <a:pt x="466663" y="34290"/>
                      <a:pt x="466663" y="46667"/>
                    </a:cubicBezTo>
                    <a:lnTo>
                      <a:pt x="466663" y="2809816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8" name="Freeform 78"/>
              <p:cNvSpPr/>
              <p:nvPr/>
            </p:nvSpPr>
            <p:spPr>
              <a:xfrm>
                <a:off x="18222923" y="5732305"/>
                <a:ext cx="466663" cy="4651017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4651017">
                    <a:moveTo>
                      <a:pt x="0" y="4651017"/>
                    </a:moveTo>
                    <a:lnTo>
                      <a:pt x="0" y="46666"/>
                    </a:lnTo>
                    <a:cubicBezTo>
                      <a:pt x="0" y="34290"/>
                      <a:pt x="4916" y="22420"/>
                      <a:pt x="13669" y="13668"/>
                    </a:cubicBezTo>
                    <a:cubicBezTo>
                      <a:pt x="22421" y="4916"/>
                      <a:pt x="34290" y="0"/>
                      <a:pt x="46667" y="0"/>
                    </a:cubicBezTo>
                    <a:lnTo>
                      <a:pt x="419998" y="0"/>
                    </a:lnTo>
                    <a:cubicBezTo>
                      <a:pt x="445770" y="0"/>
                      <a:pt x="466663" y="20893"/>
                      <a:pt x="466663" y="46666"/>
                    </a:cubicBezTo>
                    <a:lnTo>
                      <a:pt x="466663" y="4651017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9" name="Freeform 79"/>
              <p:cNvSpPr/>
              <p:nvPr/>
            </p:nvSpPr>
            <p:spPr>
              <a:xfrm>
                <a:off x="19946803" y="6458998"/>
                <a:ext cx="466665" cy="3924324"/>
              </a:xfrm>
              <a:custGeom>
                <a:avLst/>
                <a:gdLst/>
                <a:ahLst/>
                <a:cxnLst/>
                <a:rect l="l" t="t" r="r" b="b"/>
                <a:pathLst>
                  <a:path w="466665" h="3924324">
                    <a:moveTo>
                      <a:pt x="0" y="3924324"/>
                    </a:moveTo>
                    <a:lnTo>
                      <a:pt x="0" y="46667"/>
                    </a:lnTo>
                    <a:cubicBezTo>
                      <a:pt x="0" y="34290"/>
                      <a:pt x="4916" y="22420"/>
                      <a:pt x="13669" y="13669"/>
                    </a:cubicBezTo>
                    <a:cubicBezTo>
                      <a:pt x="22420" y="4917"/>
                      <a:pt x="34289" y="0"/>
                      <a:pt x="46667" y="0"/>
                    </a:cubicBezTo>
                    <a:lnTo>
                      <a:pt x="419997" y="0"/>
                    </a:lnTo>
                    <a:cubicBezTo>
                      <a:pt x="432375" y="0"/>
                      <a:pt x="444244" y="4917"/>
                      <a:pt x="452995" y="13669"/>
                    </a:cubicBezTo>
                    <a:cubicBezTo>
                      <a:pt x="461748" y="22420"/>
                      <a:pt x="466664" y="34290"/>
                      <a:pt x="466664" y="46667"/>
                    </a:cubicBezTo>
                    <a:lnTo>
                      <a:pt x="466664" y="3924324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0" name="Freeform 80"/>
              <p:cNvSpPr/>
              <p:nvPr/>
            </p:nvSpPr>
            <p:spPr>
              <a:xfrm>
                <a:off x="21670683" y="8189552"/>
                <a:ext cx="466663" cy="2193770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2193770">
                    <a:moveTo>
                      <a:pt x="0" y="2193770"/>
                    </a:moveTo>
                    <a:lnTo>
                      <a:pt x="0" y="46666"/>
                    </a:lnTo>
                    <a:cubicBezTo>
                      <a:pt x="0" y="20893"/>
                      <a:pt x="20894" y="1"/>
                      <a:pt x="46666" y="0"/>
                    </a:cubicBezTo>
                    <a:lnTo>
                      <a:pt x="419997" y="0"/>
                    </a:lnTo>
                    <a:cubicBezTo>
                      <a:pt x="432373" y="0"/>
                      <a:pt x="444243" y="4916"/>
                      <a:pt x="452995" y="13668"/>
                    </a:cubicBezTo>
                    <a:cubicBezTo>
                      <a:pt x="461746" y="22420"/>
                      <a:pt x="466663" y="34289"/>
                      <a:pt x="466663" y="46666"/>
                    </a:cubicBezTo>
                    <a:lnTo>
                      <a:pt x="466663" y="2193770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81" name="Freeform 81"/>
              <p:cNvSpPr/>
              <p:nvPr/>
            </p:nvSpPr>
            <p:spPr>
              <a:xfrm>
                <a:off x="23394563" y="7275931"/>
                <a:ext cx="466663" cy="3107391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107391">
                    <a:moveTo>
                      <a:pt x="0" y="3107391"/>
                    </a:moveTo>
                    <a:lnTo>
                      <a:pt x="0" y="46666"/>
                    </a:lnTo>
                    <a:cubicBezTo>
                      <a:pt x="0" y="20893"/>
                      <a:pt x="20893" y="1"/>
                      <a:pt x="46665" y="0"/>
                    </a:cubicBezTo>
                    <a:lnTo>
                      <a:pt x="419996" y="0"/>
                    </a:lnTo>
                    <a:cubicBezTo>
                      <a:pt x="432372" y="0"/>
                      <a:pt x="444242" y="4916"/>
                      <a:pt x="452994" y="13668"/>
                    </a:cubicBezTo>
                    <a:cubicBezTo>
                      <a:pt x="461745" y="22420"/>
                      <a:pt x="466663" y="34289"/>
                      <a:pt x="466663" y="46666"/>
                    </a:cubicBezTo>
                    <a:lnTo>
                      <a:pt x="466663" y="3107391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2" name="Freeform 82"/>
              <p:cNvSpPr/>
              <p:nvPr/>
            </p:nvSpPr>
            <p:spPr>
              <a:xfrm>
                <a:off x="25118442" y="6902120"/>
                <a:ext cx="466663" cy="3481202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481202">
                    <a:moveTo>
                      <a:pt x="0" y="3481202"/>
                    </a:moveTo>
                    <a:lnTo>
                      <a:pt x="0" y="46666"/>
                    </a:lnTo>
                    <a:cubicBezTo>
                      <a:pt x="0" y="34289"/>
                      <a:pt x="4918" y="22419"/>
                      <a:pt x="13669" y="13668"/>
                    </a:cubicBezTo>
                    <a:cubicBezTo>
                      <a:pt x="22420" y="4916"/>
                      <a:pt x="34291" y="0"/>
                      <a:pt x="46667" y="0"/>
                    </a:cubicBezTo>
                    <a:lnTo>
                      <a:pt x="419998" y="0"/>
                    </a:lnTo>
                    <a:cubicBezTo>
                      <a:pt x="445770" y="1"/>
                      <a:pt x="466663" y="20893"/>
                      <a:pt x="466663" y="46666"/>
                    </a:cubicBezTo>
                    <a:lnTo>
                      <a:pt x="466663" y="3481202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3" name="Freeform 83"/>
              <p:cNvSpPr/>
              <p:nvPr/>
            </p:nvSpPr>
            <p:spPr>
              <a:xfrm>
                <a:off x="26842321" y="6472932"/>
                <a:ext cx="466663" cy="3910390"/>
              </a:xfrm>
              <a:custGeom>
                <a:avLst/>
                <a:gdLst/>
                <a:ahLst/>
                <a:cxnLst/>
                <a:rect l="l" t="t" r="r" b="b"/>
                <a:pathLst>
                  <a:path w="466663" h="3910390">
                    <a:moveTo>
                      <a:pt x="0" y="3910390"/>
                    </a:moveTo>
                    <a:lnTo>
                      <a:pt x="0" y="46666"/>
                    </a:lnTo>
                    <a:cubicBezTo>
                      <a:pt x="0" y="34289"/>
                      <a:pt x="4918" y="22420"/>
                      <a:pt x="13668" y="13668"/>
                    </a:cubicBezTo>
                    <a:cubicBezTo>
                      <a:pt x="22421" y="4916"/>
                      <a:pt x="34290" y="0"/>
                      <a:pt x="46667" y="0"/>
                    </a:cubicBezTo>
                    <a:lnTo>
                      <a:pt x="419996" y="0"/>
                    </a:lnTo>
                    <a:cubicBezTo>
                      <a:pt x="432374" y="0"/>
                      <a:pt x="444243" y="4916"/>
                      <a:pt x="452996" y="13668"/>
                    </a:cubicBezTo>
                    <a:cubicBezTo>
                      <a:pt x="461746" y="22420"/>
                      <a:pt x="466663" y="34289"/>
                      <a:pt x="466663" y="46666"/>
                    </a:cubicBezTo>
                    <a:lnTo>
                      <a:pt x="466663" y="3910390"/>
                    </a:lnTo>
                    <a:close/>
                  </a:path>
                </a:pathLst>
              </a:custGeom>
              <a:solidFill>
                <a:srgbClr val="FF6600"/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106" name="Ovale 105">
            <a:extLst>
              <a:ext uri="{FF2B5EF4-FFF2-40B4-BE49-F238E27FC236}">
                <a16:creationId xmlns:a16="http://schemas.microsoft.com/office/drawing/2014/main" id="{72E4E33B-2B08-21E1-CCFD-7A36570462A3}"/>
              </a:ext>
            </a:extLst>
          </p:cNvPr>
          <p:cNvSpPr/>
          <p:nvPr/>
        </p:nvSpPr>
        <p:spPr>
          <a:xfrm>
            <a:off x="596844" y="6070144"/>
            <a:ext cx="1126651" cy="1824408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9" name="TextBox 89"/>
          <p:cNvSpPr txBox="1"/>
          <p:nvPr/>
        </p:nvSpPr>
        <p:spPr>
          <a:xfrm>
            <a:off x="1028700" y="1104900"/>
            <a:ext cx="5697610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Results on Dalia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23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5332621" y="3021116"/>
            <a:ext cx="4945102" cy="499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B0F0"/>
                </a:solidFill>
                <a:latin typeface="Montserrat Bold"/>
              </a:rPr>
              <a:t>5.41 BPM</a:t>
            </a:r>
            <a:r>
              <a:rPr lang="en-US" sz="3000" dirty="0">
                <a:solidFill>
                  <a:srgbClr val="FF9900"/>
                </a:solidFill>
                <a:latin typeface="Montserrat Bold"/>
              </a:rPr>
              <a:t> </a:t>
            </a:r>
            <a:r>
              <a:rPr lang="en-US" sz="3000" dirty="0">
                <a:latin typeface="Montserrat Bold"/>
              </a:rPr>
              <a:t>vs </a:t>
            </a:r>
            <a:r>
              <a:rPr lang="en-US" sz="3000" dirty="0">
                <a:solidFill>
                  <a:srgbClr val="00FF00"/>
                </a:solidFill>
                <a:latin typeface="Montserrat Bold"/>
              </a:rPr>
              <a:t>10.83 BPM</a:t>
            </a:r>
          </a:p>
        </p:txBody>
      </p:sp>
      <p:sp>
        <p:nvSpPr>
          <p:cNvPr id="92" name="TextBox 92"/>
          <p:cNvSpPr txBox="1"/>
          <p:nvPr/>
        </p:nvSpPr>
        <p:spPr>
          <a:xfrm>
            <a:off x="13695356" y="4850973"/>
            <a:ext cx="1814255" cy="514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FF00"/>
                </a:solidFill>
                <a:latin typeface="Montserrat Bold"/>
              </a:rPr>
              <a:t>&lt;4 BPM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-41800" y="2945621"/>
            <a:ext cx="5180442" cy="514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FF00"/>
                </a:solidFill>
                <a:latin typeface="Montserrat Bold"/>
              </a:rPr>
              <a:t>5.86 BPM</a:t>
            </a:r>
            <a:r>
              <a:rPr lang="en-US" sz="3000" dirty="0">
                <a:solidFill>
                  <a:srgbClr val="FF9900"/>
                </a:solidFill>
                <a:latin typeface="Montserrat Bold"/>
              </a:rPr>
              <a:t> </a:t>
            </a:r>
            <a:r>
              <a:rPr lang="en-US" sz="3000" dirty="0">
                <a:latin typeface="Montserrat Bold"/>
              </a:rPr>
              <a:t>vs</a:t>
            </a:r>
            <a:r>
              <a:rPr lang="en-US" sz="3000" dirty="0">
                <a:solidFill>
                  <a:srgbClr val="FFDE59"/>
                </a:solidFill>
                <a:latin typeface="Montserrat Bold"/>
              </a:rPr>
              <a:t> </a:t>
            </a:r>
            <a:r>
              <a:rPr lang="en-US" sz="3000" dirty="0">
                <a:solidFill>
                  <a:srgbClr val="FF9900"/>
                </a:solidFill>
                <a:latin typeface="Montserrat Bold"/>
              </a:rPr>
              <a:t>5.30 BPM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3724431" y="3327407"/>
            <a:ext cx="4677505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70C0"/>
                </a:solidFill>
                <a:latin typeface="Open Sans Bold"/>
              </a:rPr>
              <a:t>3.61 BPM </a:t>
            </a:r>
            <a:r>
              <a:rPr lang="en-US" sz="3000" dirty="0">
                <a:latin typeface="Open Sans Bold"/>
              </a:rPr>
              <a:t>vs</a:t>
            </a:r>
            <a:r>
              <a:rPr lang="en-US" sz="3000" dirty="0">
                <a:solidFill>
                  <a:srgbClr val="FFDE59"/>
                </a:solidFill>
                <a:latin typeface="Open Sans Bold"/>
              </a:rPr>
              <a:t> </a:t>
            </a:r>
            <a:r>
              <a:rPr lang="en-US" sz="3000" dirty="0">
                <a:solidFill>
                  <a:srgbClr val="008000"/>
                </a:solidFill>
                <a:latin typeface="Open Sans Bold"/>
              </a:rPr>
              <a:t>5.72 BPM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2497872" y="4665456"/>
            <a:ext cx="1818972" cy="5143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00FF00"/>
                </a:solidFill>
                <a:latin typeface="Montserrat Bold"/>
              </a:rPr>
              <a:t>&lt;4 BPM</a:t>
            </a:r>
          </a:p>
        </p:txBody>
      </p:sp>
      <p:cxnSp>
        <p:nvCxnSpPr>
          <p:cNvPr id="110" name="Connettore 2 109">
            <a:extLst>
              <a:ext uri="{FF2B5EF4-FFF2-40B4-BE49-F238E27FC236}">
                <a16:creationId xmlns:a16="http://schemas.microsoft.com/office/drawing/2014/main" id="{E41412CF-9DDA-F69C-1612-3F7E93BF8AFE}"/>
              </a:ext>
            </a:extLst>
          </p:cNvPr>
          <p:cNvCxnSpPr>
            <a:cxnSpLocks/>
          </p:cNvCxnSpPr>
          <p:nvPr/>
        </p:nvCxnSpPr>
        <p:spPr>
          <a:xfrm flipV="1">
            <a:off x="1176843" y="3571724"/>
            <a:ext cx="1368000" cy="2520000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5" name="Ovale 114">
            <a:extLst>
              <a:ext uri="{FF2B5EF4-FFF2-40B4-BE49-F238E27FC236}">
                <a16:creationId xmlns:a16="http://schemas.microsoft.com/office/drawing/2014/main" id="{608644E4-1D55-63A0-6879-8A1A57B80AF8}"/>
              </a:ext>
            </a:extLst>
          </p:cNvPr>
          <p:cNvSpPr/>
          <p:nvPr/>
        </p:nvSpPr>
        <p:spPr>
          <a:xfrm>
            <a:off x="2855279" y="7036552"/>
            <a:ext cx="1039091" cy="1617099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16" name="Connettore 2 115">
            <a:extLst>
              <a:ext uri="{FF2B5EF4-FFF2-40B4-BE49-F238E27FC236}">
                <a16:creationId xmlns:a16="http://schemas.microsoft.com/office/drawing/2014/main" id="{6322CDFB-BFBC-D6C4-E320-2D52A5AF6568}"/>
              </a:ext>
            </a:extLst>
          </p:cNvPr>
          <p:cNvCxnSpPr>
            <a:cxnSpLocks/>
            <a:stCxn id="115" idx="0"/>
            <a:endCxn id="100" idx="2"/>
          </p:cNvCxnSpPr>
          <p:nvPr/>
        </p:nvCxnSpPr>
        <p:spPr>
          <a:xfrm flipV="1">
            <a:off x="3374825" y="5179806"/>
            <a:ext cx="32533" cy="1856746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9" name="Ovale 118">
            <a:extLst>
              <a:ext uri="{FF2B5EF4-FFF2-40B4-BE49-F238E27FC236}">
                <a16:creationId xmlns:a16="http://schemas.microsoft.com/office/drawing/2014/main" id="{1F3A3F14-41AB-4AF1-CA8B-99B4E120C8EC}"/>
              </a:ext>
            </a:extLst>
          </p:cNvPr>
          <p:cNvSpPr/>
          <p:nvPr/>
        </p:nvSpPr>
        <p:spPr>
          <a:xfrm>
            <a:off x="14030399" y="7212657"/>
            <a:ext cx="1039091" cy="1617099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20" name="Connettore 2 119">
            <a:extLst>
              <a:ext uri="{FF2B5EF4-FFF2-40B4-BE49-F238E27FC236}">
                <a16:creationId xmlns:a16="http://schemas.microsoft.com/office/drawing/2014/main" id="{AB0F04B9-D1F9-D568-0026-54C759581525}"/>
              </a:ext>
            </a:extLst>
          </p:cNvPr>
          <p:cNvCxnSpPr>
            <a:cxnSpLocks/>
          </p:cNvCxnSpPr>
          <p:nvPr/>
        </p:nvCxnSpPr>
        <p:spPr>
          <a:xfrm flipV="1">
            <a:off x="14542510" y="5345514"/>
            <a:ext cx="32533" cy="1856746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1" name="Ovale 120">
            <a:extLst>
              <a:ext uri="{FF2B5EF4-FFF2-40B4-BE49-F238E27FC236}">
                <a16:creationId xmlns:a16="http://schemas.microsoft.com/office/drawing/2014/main" id="{AE67F8C6-CB1E-2439-3EE3-7E34D64E1F3C}"/>
              </a:ext>
            </a:extLst>
          </p:cNvPr>
          <p:cNvSpPr/>
          <p:nvPr/>
        </p:nvSpPr>
        <p:spPr>
          <a:xfrm>
            <a:off x="4799574" y="3947037"/>
            <a:ext cx="1141659" cy="3611801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22" name="Connettore 2 121">
            <a:extLst>
              <a:ext uri="{FF2B5EF4-FFF2-40B4-BE49-F238E27FC236}">
                <a16:creationId xmlns:a16="http://schemas.microsoft.com/office/drawing/2014/main" id="{F88A14E1-862C-3521-BB2A-4F64123AE963}"/>
              </a:ext>
            </a:extLst>
          </p:cNvPr>
          <p:cNvCxnSpPr>
            <a:cxnSpLocks/>
          </p:cNvCxnSpPr>
          <p:nvPr/>
        </p:nvCxnSpPr>
        <p:spPr>
          <a:xfrm flipV="1">
            <a:off x="5891360" y="3584582"/>
            <a:ext cx="1084217" cy="1379593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4" name="Ovale 123">
            <a:extLst>
              <a:ext uri="{FF2B5EF4-FFF2-40B4-BE49-F238E27FC236}">
                <a16:creationId xmlns:a16="http://schemas.microsoft.com/office/drawing/2014/main" id="{446FCF16-FA85-413A-9AB6-3463A0865744}"/>
              </a:ext>
            </a:extLst>
          </p:cNvPr>
          <p:cNvSpPr/>
          <p:nvPr/>
        </p:nvSpPr>
        <p:spPr>
          <a:xfrm>
            <a:off x="17176108" y="6304530"/>
            <a:ext cx="917990" cy="1735790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125" name="Connettore 2 124">
            <a:extLst>
              <a:ext uri="{FF2B5EF4-FFF2-40B4-BE49-F238E27FC236}">
                <a16:creationId xmlns:a16="http://schemas.microsoft.com/office/drawing/2014/main" id="{1C38A579-96D6-4ED3-ED0D-2515EA2D25AE}"/>
              </a:ext>
            </a:extLst>
          </p:cNvPr>
          <p:cNvCxnSpPr>
            <a:cxnSpLocks/>
            <a:stCxn id="124" idx="0"/>
          </p:cNvCxnSpPr>
          <p:nvPr/>
        </p:nvCxnSpPr>
        <p:spPr>
          <a:xfrm flipH="1" flipV="1">
            <a:off x="16186801" y="3871317"/>
            <a:ext cx="1448302" cy="2433213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104900"/>
            <a:ext cx="6383061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Results on WESAD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1781713"/>
            <a:ext cx="18244424" cy="7701819"/>
            <a:chOff x="0" y="-37955"/>
            <a:chExt cx="24325898" cy="10269091"/>
          </a:xfrm>
        </p:grpSpPr>
        <p:sp>
          <p:nvSpPr>
            <p:cNvPr id="4" name="TextBox 4"/>
            <p:cNvSpPr txBox="1"/>
            <p:nvPr/>
          </p:nvSpPr>
          <p:spPr>
            <a:xfrm>
              <a:off x="3330912" y="-35548"/>
              <a:ext cx="2904379" cy="13609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Reference MAE, established by a CNN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882234" y="-26480"/>
              <a:ext cx="4198756" cy="13609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Our method:</a:t>
              </a:r>
            </a:p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-Target: WESAD</a:t>
              </a:r>
            </a:p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-Pre-training: WESAD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0972648" y="-37955"/>
              <a:ext cx="3545999" cy="13609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Our method:</a:t>
              </a:r>
            </a:p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-Target: WESAD</a:t>
              </a:r>
            </a:p>
            <a:p>
              <a:pPr algn="l">
                <a:lnSpc>
                  <a:spcPts val="2682"/>
                </a:lnSpc>
              </a:pPr>
              <a:r>
                <a:rPr lang="en-US" sz="2070" dirty="0">
                  <a:solidFill>
                    <a:srgbClr val="000000"/>
                  </a:solidFill>
                  <a:latin typeface="Open Sans Bold"/>
                </a:rPr>
                <a:t>-Pre-training: Dalia</a:t>
              </a:r>
            </a:p>
          </p:txBody>
        </p:sp>
        <p:grpSp>
          <p:nvGrpSpPr>
            <p:cNvPr id="7" name="Group 7"/>
            <p:cNvGrpSpPr>
              <a:grpSpLocks noChangeAspect="1"/>
            </p:cNvGrpSpPr>
            <p:nvPr/>
          </p:nvGrpSpPr>
          <p:grpSpPr>
            <a:xfrm>
              <a:off x="2982095" y="107054"/>
              <a:ext cx="7910984" cy="260086"/>
              <a:chOff x="2962680" y="-648221"/>
              <a:chExt cx="9909568" cy="325792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2962680" y="-623068"/>
                <a:ext cx="300632" cy="300630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152400" y="139700"/>
                    </a:moveTo>
                    <a:lnTo>
                      <a:pt x="152400" y="12700"/>
                    </a:lnTo>
                    <a:cubicBezTo>
                      <a:pt x="152400" y="5686"/>
                      <a:pt x="146715" y="0"/>
                      <a:pt x="139700" y="0"/>
                    </a:cubicBezTo>
                    <a:lnTo>
                      <a:pt x="12700" y="0"/>
                    </a:lnTo>
                    <a:cubicBezTo>
                      <a:pt x="5686" y="0"/>
                      <a:pt x="0" y="5686"/>
                      <a:pt x="0" y="12700"/>
                    </a:cubicBezTo>
                    <a:lnTo>
                      <a:pt x="0" y="139700"/>
                    </a:lnTo>
                    <a:cubicBezTo>
                      <a:pt x="0" y="146714"/>
                      <a:pt x="5686" y="152400"/>
                      <a:pt x="12700" y="152400"/>
                    </a:cubicBezTo>
                    <a:lnTo>
                      <a:pt x="139700" y="152400"/>
                    </a:lnTo>
                    <a:cubicBezTo>
                      <a:pt x="146715" y="152400"/>
                      <a:pt x="152400" y="146714"/>
                      <a:pt x="152400" y="139700"/>
                    </a:cubicBez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9" name="Freeform 9"/>
              <p:cNvSpPr/>
              <p:nvPr/>
            </p:nvSpPr>
            <p:spPr>
              <a:xfrm>
                <a:off x="7421382" y="-648221"/>
                <a:ext cx="300632" cy="300632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152400" y="139700"/>
                    </a:moveTo>
                    <a:lnTo>
                      <a:pt x="152400" y="12700"/>
                    </a:lnTo>
                    <a:cubicBezTo>
                      <a:pt x="152400" y="5686"/>
                      <a:pt x="146714" y="0"/>
                      <a:pt x="139700" y="0"/>
                    </a:cubicBezTo>
                    <a:lnTo>
                      <a:pt x="12700" y="0"/>
                    </a:lnTo>
                    <a:cubicBezTo>
                      <a:pt x="5686" y="0"/>
                      <a:pt x="0" y="5686"/>
                      <a:pt x="0" y="12700"/>
                    </a:cubicBezTo>
                    <a:lnTo>
                      <a:pt x="0" y="139700"/>
                    </a:lnTo>
                    <a:cubicBezTo>
                      <a:pt x="0" y="146714"/>
                      <a:pt x="5686" y="152400"/>
                      <a:pt x="12700" y="152400"/>
                    </a:cubicBezTo>
                    <a:lnTo>
                      <a:pt x="139700" y="152400"/>
                    </a:lnTo>
                    <a:cubicBezTo>
                      <a:pt x="146714" y="152400"/>
                      <a:pt x="152400" y="146714"/>
                      <a:pt x="152400" y="139700"/>
                    </a:cubicBez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10" name="Freeform 10"/>
              <p:cNvSpPr/>
              <p:nvPr/>
            </p:nvSpPr>
            <p:spPr>
              <a:xfrm>
                <a:off x="12571616" y="-623060"/>
                <a:ext cx="300632" cy="300631"/>
              </a:xfrm>
              <a:custGeom>
                <a:avLst/>
                <a:gdLst/>
                <a:ahLst/>
                <a:cxnLst/>
                <a:rect l="l" t="t" r="r" b="b"/>
                <a:pathLst>
                  <a:path w="152400" h="152400">
                    <a:moveTo>
                      <a:pt x="152400" y="139700"/>
                    </a:moveTo>
                    <a:lnTo>
                      <a:pt x="152400" y="12700"/>
                    </a:lnTo>
                    <a:cubicBezTo>
                      <a:pt x="152400" y="5686"/>
                      <a:pt x="146714" y="0"/>
                      <a:pt x="139700" y="0"/>
                    </a:cubicBezTo>
                    <a:lnTo>
                      <a:pt x="12700" y="0"/>
                    </a:lnTo>
                    <a:cubicBezTo>
                      <a:pt x="5687" y="0"/>
                      <a:pt x="0" y="5686"/>
                      <a:pt x="0" y="12700"/>
                    </a:cubicBezTo>
                    <a:lnTo>
                      <a:pt x="0" y="139700"/>
                    </a:lnTo>
                    <a:cubicBezTo>
                      <a:pt x="0" y="146714"/>
                      <a:pt x="5687" y="152400"/>
                      <a:pt x="12700" y="152400"/>
                    </a:cubicBezTo>
                    <a:lnTo>
                      <a:pt x="139700" y="152400"/>
                    </a:lnTo>
                    <a:cubicBezTo>
                      <a:pt x="146714" y="152400"/>
                      <a:pt x="152400" y="146714"/>
                      <a:pt x="152400" y="139700"/>
                    </a:cubicBez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11" name="TextBox 11"/>
            <p:cNvSpPr txBox="1"/>
            <p:nvPr/>
          </p:nvSpPr>
          <p:spPr>
            <a:xfrm>
              <a:off x="1064717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561345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S3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057973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S4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554601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S5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051230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S6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547858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S7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10044486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S8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1541114" y="9800333"/>
              <a:ext cx="363977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S9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2945164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S10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4441792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S11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5938420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S13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7435048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S14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8931677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S15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20428305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S16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21924933" y="9800333"/>
              <a:ext cx="549134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S17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3289565" y="9800333"/>
              <a:ext cx="837543" cy="43080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682"/>
                </a:lnSpc>
              </a:pPr>
              <a:r>
                <a:rPr lang="en-US" sz="1915" dirty="0">
                  <a:solidFill>
                    <a:srgbClr val="000000"/>
                  </a:solidFill>
                  <a:latin typeface="Open Sans Bold"/>
                </a:rPr>
                <a:t>AVG</a:t>
              </a:r>
            </a:p>
          </p:txBody>
        </p:sp>
        <p:grpSp>
          <p:nvGrpSpPr>
            <p:cNvPr id="27" name="Group 27"/>
            <p:cNvGrpSpPr>
              <a:grpSpLocks noChangeAspect="1"/>
            </p:cNvGrpSpPr>
            <p:nvPr/>
          </p:nvGrpSpPr>
          <p:grpSpPr>
            <a:xfrm>
              <a:off x="616936" y="619470"/>
              <a:ext cx="23708961" cy="9061814"/>
              <a:chOff x="-1" y="-6349"/>
              <a:chExt cx="29698647" cy="11351132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-1" y="-6349"/>
                <a:ext cx="29698645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9698646" h="12700">
                    <a:moveTo>
                      <a:pt x="0" y="0"/>
                    </a:moveTo>
                    <a:lnTo>
                      <a:pt x="29698646" y="0"/>
                    </a:lnTo>
                    <a:lnTo>
                      <a:pt x="29698646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9" name="Freeform 29"/>
              <p:cNvSpPr/>
              <p:nvPr/>
            </p:nvSpPr>
            <p:spPr>
              <a:xfrm>
                <a:off x="0" y="3773127"/>
                <a:ext cx="29698646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9698646" h="12700">
                    <a:moveTo>
                      <a:pt x="0" y="0"/>
                    </a:moveTo>
                    <a:lnTo>
                      <a:pt x="29698646" y="0"/>
                    </a:lnTo>
                    <a:lnTo>
                      <a:pt x="29698646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" name="Freeform 30"/>
              <p:cNvSpPr/>
              <p:nvPr/>
            </p:nvSpPr>
            <p:spPr>
              <a:xfrm>
                <a:off x="0" y="7552605"/>
                <a:ext cx="29698646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9698646" h="12700">
                    <a:moveTo>
                      <a:pt x="0" y="0"/>
                    </a:moveTo>
                    <a:lnTo>
                      <a:pt x="29698646" y="0"/>
                    </a:lnTo>
                    <a:lnTo>
                      <a:pt x="29698646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24706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1" name="Freeform 31"/>
              <p:cNvSpPr/>
              <p:nvPr/>
            </p:nvSpPr>
            <p:spPr>
              <a:xfrm>
                <a:off x="0" y="11332083"/>
                <a:ext cx="29698646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29698646" h="12700">
                    <a:moveTo>
                      <a:pt x="0" y="0"/>
                    </a:moveTo>
                    <a:lnTo>
                      <a:pt x="29698646" y="0"/>
                    </a:lnTo>
                    <a:lnTo>
                      <a:pt x="29698646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  <p:sp>
          <p:nvSpPr>
            <p:cNvPr id="32" name="TextBox 32"/>
            <p:cNvSpPr txBox="1"/>
            <p:nvPr/>
          </p:nvSpPr>
          <p:spPr>
            <a:xfrm>
              <a:off x="0" y="395834"/>
              <a:ext cx="454718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15 </a:t>
              </a: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3413058"/>
              <a:ext cx="454718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10 </a:t>
              </a:r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185157" y="6430283"/>
              <a:ext cx="269561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5 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185157" y="9447508"/>
              <a:ext cx="269561" cy="4193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82"/>
                </a:lnSpc>
              </a:pPr>
              <a:r>
                <a:rPr lang="en-US" sz="1915">
                  <a:solidFill>
                    <a:srgbClr val="000000"/>
                  </a:solidFill>
                  <a:latin typeface="Open Sans Bold"/>
                </a:rPr>
                <a:t>0 </a:t>
              </a:r>
            </a:p>
          </p:txBody>
        </p:sp>
        <p:grpSp>
          <p:nvGrpSpPr>
            <p:cNvPr id="36" name="Group 36"/>
            <p:cNvGrpSpPr>
              <a:grpSpLocks noChangeAspect="1"/>
            </p:cNvGrpSpPr>
            <p:nvPr/>
          </p:nvGrpSpPr>
          <p:grpSpPr>
            <a:xfrm>
              <a:off x="616936" y="951366"/>
              <a:ext cx="23708962" cy="8729918"/>
              <a:chOff x="0" y="409393"/>
              <a:chExt cx="29698646" cy="10935389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7499693"/>
                <a:ext cx="508980" cy="383874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838740">
                    <a:moveTo>
                      <a:pt x="0" y="3838740"/>
                    </a:moveTo>
                    <a:lnTo>
                      <a:pt x="0" y="50897"/>
                    </a:lnTo>
                    <a:lnTo>
                      <a:pt x="0" y="50897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7"/>
                      <a:pt x="508980" y="50897"/>
                    </a:cubicBezTo>
                    <a:lnTo>
                      <a:pt x="508980" y="3838740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8" name="Freeform 38"/>
              <p:cNvSpPr/>
              <p:nvPr/>
            </p:nvSpPr>
            <p:spPr>
              <a:xfrm>
                <a:off x="1874727" y="409393"/>
                <a:ext cx="508980" cy="1092904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10929040">
                    <a:moveTo>
                      <a:pt x="0" y="10929040"/>
                    </a:moveTo>
                    <a:lnTo>
                      <a:pt x="0" y="50898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3" y="14907"/>
                    </a:cubicBezTo>
                    <a:cubicBezTo>
                      <a:pt x="503618" y="24452"/>
                      <a:pt x="508980" y="37399"/>
                      <a:pt x="508980" y="50898"/>
                    </a:cubicBezTo>
                    <a:lnTo>
                      <a:pt x="508980" y="10929040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9" name="Freeform 39"/>
              <p:cNvSpPr/>
              <p:nvPr/>
            </p:nvSpPr>
            <p:spPr>
              <a:xfrm>
                <a:off x="3749454" y="5405862"/>
                <a:ext cx="508980" cy="593257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5932571">
                    <a:moveTo>
                      <a:pt x="0" y="5932571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3" y="14908"/>
                    </a:cubicBezTo>
                    <a:cubicBezTo>
                      <a:pt x="503618" y="24453"/>
                      <a:pt x="508980" y="37399"/>
                      <a:pt x="508980" y="50898"/>
                    </a:cubicBezTo>
                    <a:lnTo>
                      <a:pt x="508980" y="5932571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0" name="Freeform 40"/>
              <p:cNvSpPr/>
              <p:nvPr/>
            </p:nvSpPr>
            <p:spPr>
              <a:xfrm>
                <a:off x="5624181" y="5511687"/>
                <a:ext cx="508980" cy="582674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5826746">
                    <a:moveTo>
                      <a:pt x="0" y="5826746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3"/>
                      <a:pt x="494072" y="14908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5826746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1" name="Freeform 41"/>
              <p:cNvSpPr/>
              <p:nvPr/>
            </p:nvSpPr>
            <p:spPr>
              <a:xfrm>
                <a:off x="7498908" y="8399208"/>
                <a:ext cx="508980" cy="2939224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939224">
                    <a:moveTo>
                      <a:pt x="0" y="2939225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2939225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2" name="Freeform 42"/>
              <p:cNvSpPr/>
              <p:nvPr/>
            </p:nvSpPr>
            <p:spPr>
              <a:xfrm>
                <a:off x="9373635" y="6207111"/>
                <a:ext cx="508980" cy="5131322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5131322">
                    <a:moveTo>
                      <a:pt x="0" y="5131322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7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5131322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3" name="Freeform 43"/>
              <p:cNvSpPr/>
              <p:nvPr/>
            </p:nvSpPr>
            <p:spPr>
              <a:xfrm>
                <a:off x="11248361" y="8104408"/>
                <a:ext cx="508981" cy="3234024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234024">
                    <a:moveTo>
                      <a:pt x="0" y="3234025"/>
                    </a:moveTo>
                    <a:lnTo>
                      <a:pt x="0" y="50899"/>
                    </a:lnTo>
                    <a:cubicBezTo>
                      <a:pt x="0" y="37400"/>
                      <a:pt x="5363" y="24453"/>
                      <a:pt x="14908" y="14908"/>
                    </a:cubicBezTo>
                    <a:cubicBezTo>
                      <a:pt x="24453" y="5363"/>
                      <a:pt x="37400" y="0"/>
                      <a:pt x="50899" y="0"/>
                    </a:cubicBezTo>
                    <a:lnTo>
                      <a:pt x="458083" y="0"/>
                    </a:lnTo>
                    <a:cubicBezTo>
                      <a:pt x="471582" y="0"/>
                      <a:pt x="484528" y="5363"/>
                      <a:pt x="494073" y="14908"/>
                    </a:cubicBezTo>
                    <a:cubicBezTo>
                      <a:pt x="503619" y="24453"/>
                      <a:pt x="508981" y="37400"/>
                      <a:pt x="508981" y="50899"/>
                    </a:cubicBezTo>
                    <a:lnTo>
                      <a:pt x="508981" y="3234025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4" name="Freeform 44"/>
              <p:cNvSpPr/>
              <p:nvPr/>
            </p:nvSpPr>
            <p:spPr>
              <a:xfrm>
                <a:off x="13123089" y="8316059"/>
                <a:ext cx="508980" cy="3022374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022374">
                    <a:moveTo>
                      <a:pt x="0" y="3022374"/>
                    </a:moveTo>
                    <a:lnTo>
                      <a:pt x="0" y="50899"/>
                    </a:lnTo>
                    <a:cubicBezTo>
                      <a:pt x="0" y="37399"/>
                      <a:pt x="5362" y="24454"/>
                      <a:pt x="14908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0" y="0"/>
                      <a:pt x="484527" y="5363"/>
                      <a:pt x="494072" y="14908"/>
                    </a:cubicBezTo>
                    <a:cubicBezTo>
                      <a:pt x="503617" y="24454"/>
                      <a:pt x="508980" y="37399"/>
                      <a:pt x="508980" y="50899"/>
                    </a:cubicBezTo>
                    <a:lnTo>
                      <a:pt x="508980" y="302237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5" name="Freeform 45"/>
              <p:cNvSpPr/>
              <p:nvPr/>
            </p:nvSpPr>
            <p:spPr>
              <a:xfrm>
                <a:off x="14997816" y="4612172"/>
                <a:ext cx="508980" cy="672626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6726261">
                    <a:moveTo>
                      <a:pt x="0" y="6726261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6726261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6" name="Freeform 46"/>
              <p:cNvSpPr/>
              <p:nvPr/>
            </p:nvSpPr>
            <p:spPr>
              <a:xfrm>
                <a:off x="16872542" y="2964319"/>
                <a:ext cx="508980" cy="8374113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8374113">
                    <a:moveTo>
                      <a:pt x="0" y="8374114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837411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7" name="Freeform 47"/>
              <p:cNvSpPr/>
              <p:nvPr/>
            </p:nvSpPr>
            <p:spPr>
              <a:xfrm>
                <a:off x="18747270" y="6403644"/>
                <a:ext cx="508980" cy="4934789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4934789">
                    <a:moveTo>
                      <a:pt x="0" y="4934789"/>
                    </a:moveTo>
                    <a:lnTo>
                      <a:pt x="0" y="50898"/>
                    </a:lnTo>
                    <a:cubicBezTo>
                      <a:pt x="0" y="22788"/>
                      <a:pt x="22787" y="0"/>
                      <a:pt x="50897" y="0"/>
                    </a:cubicBezTo>
                    <a:lnTo>
                      <a:pt x="458082" y="0"/>
                    </a:lnTo>
                    <a:cubicBezTo>
                      <a:pt x="486192" y="0"/>
                      <a:pt x="508979" y="22788"/>
                      <a:pt x="508979" y="50898"/>
                    </a:cubicBezTo>
                    <a:lnTo>
                      <a:pt x="508979" y="4934789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8" name="Freeform 48"/>
              <p:cNvSpPr/>
              <p:nvPr/>
            </p:nvSpPr>
            <p:spPr>
              <a:xfrm>
                <a:off x="20621995" y="7355233"/>
                <a:ext cx="508980" cy="398236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982361">
                    <a:moveTo>
                      <a:pt x="0" y="3982361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8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2" y="14908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3982361"/>
                    </a:lnTo>
                    <a:close/>
                  </a:path>
                </a:pathLst>
              </a:custGeom>
              <a:solidFill>
                <a:srgbClr val="00B0F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49" name="Freeform 49"/>
              <p:cNvSpPr/>
              <p:nvPr/>
            </p:nvSpPr>
            <p:spPr>
              <a:xfrm>
                <a:off x="22496723" y="8172439"/>
                <a:ext cx="508981" cy="3165994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165994">
                    <a:moveTo>
                      <a:pt x="0" y="3165994"/>
                    </a:moveTo>
                    <a:lnTo>
                      <a:pt x="0" y="50899"/>
                    </a:lnTo>
                    <a:cubicBezTo>
                      <a:pt x="0" y="37399"/>
                      <a:pt x="5362" y="24453"/>
                      <a:pt x="14908" y="14908"/>
                    </a:cubicBezTo>
                    <a:cubicBezTo>
                      <a:pt x="24453" y="5362"/>
                      <a:pt x="37399" y="0"/>
                      <a:pt x="50899" y="0"/>
                    </a:cubicBezTo>
                    <a:lnTo>
                      <a:pt x="458082" y="0"/>
                    </a:lnTo>
                    <a:cubicBezTo>
                      <a:pt x="471582" y="0"/>
                      <a:pt x="484529" y="5362"/>
                      <a:pt x="494074" y="14908"/>
                    </a:cubicBezTo>
                    <a:cubicBezTo>
                      <a:pt x="503619" y="24453"/>
                      <a:pt x="508981" y="37399"/>
                      <a:pt x="508981" y="50899"/>
                    </a:cubicBezTo>
                    <a:lnTo>
                      <a:pt x="508981" y="3165994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0" name="Freeform 50"/>
              <p:cNvSpPr/>
              <p:nvPr/>
            </p:nvSpPr>
            <p:spPr>
              <a:xfrm>
                <a:off x="24371450" y="1671738"/>
                <a:ext cx="508980" cy="9666695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9666695">
                    <a:moveTo>
                      <a:pt x="0" y="9666695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9666695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1" name="Freeform 51"/>
              <p:cNvSpPr/>
              <p:nvPr/>
            </p:nvSpPr>
            <p:spPr>
              <a:xfrm>
                <a:off x="26246178" y="4256900"/>
                <a:ext cx="508980" cy="7081532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7081532">
                    <a:moveTo>
                      <a:pt x="0" y="7081533"/>
                    </a:moveTo>
                    <a:lnTo>
                      <a:pt x="0" y="50899"/>
                    </a:lnTo>
                    <a:cubicBezTo>
                      <a:pt x="0" y="22789"/>
                      <a:pt x="22786" y="2"/>
                      <a:pt x="50896" y="1"/>
                    </a:cubicBezTo>
                    <a:lnTo>
                      <a:pt x="458080" y="1"/>
                    </a:lnTo>
                    <a:cubicBezTo>
                      <a:pt x="471580" y="0"/>
                      <a:pt x="484525" y="5363"/>
                      <a:pt x="494072" y="14908"/>
                    </a:cubicBezTo>
                    <a:cubicBezTo>
                      <a:pt x="503616" y="24453"/>
                      <a:pt x="508980" y="37400"/>
                      <a:pt x="508980" y="50899"/>
                    </a:cubicBezTo>
                    <a:lnTo>
                      <a:pt x="508980" y="7081533"/>
                    </a:lnTo>
                    <a:close/>
                  </a:path>
                </a:pathLst>
              </a:custGeom>
              <a:solidFill>
                <a:srgbClr val="38B6FF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2" name="Freeform 52"/>
              <p:cNvSpPr/>
              <p:nvPr/>
            </p:nvSpPr>
            <p:spPr>
              <a:xfrm>
                <a:off x="28120904" y="5685543"/>
                <a:ext cx="508980" cy="565289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5652890">
                    <a:moveTo>
                      <a:pt x="0" y="5652890"/>
                    </a:moveTo>
                    <a:lnTo>
                      <a:pt x="0" y="50898"/>
                    </a:lnTo>
                    <a:cubicBezTo>
                      <a:pt x="0" y="37399"/>
                      <a:pt x="5364" y="24453"/>
                      <a:pt x="14907" y="14908"/>
                    </a:cubicBezTo>
                    <a:cubicBezTo>
                      <a:pt x="24454" y="5362"/>
                      <a:pt x="37399" y="0"/>
                      <a:pt x="50899" y="0"/>
                    </a:cubicBezTo>
                    <a:lnTo>
                      <a:pt x="458083" y="0"/>
                    </a:lnTo>
                    <a:cubicBezTo>
                      <a:pt x="486193" y="1"/>
                      <a:pt x="508979" y="22789"/>
                      <a:pt x="508979" y="50898"/>
                    </a:cubicBezTo>
                    <a:lnTo>
                      <a:pt x="508979" y="5652890"/>
                    </a:lnTo>
                    <a:close/>
                  </a:path>
                </a:pathLst>
              </a:custGeom>
              <a:solidFill>
                <a:srgbClr val="0070C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3" name="Freeform 53"/>
              <p:cNvSpPr/>
              <p:nvPr/>
            </p:nvSpPr>
            <p:spPr>
              <a:xfrm>
                <a:off x="534380" y="8612700"/>
                <a:ext cx="508980" cy="2725733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25733">
                    <a:moveTo>
                      <a:pt x="0" y="2725733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2725733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4" name="Freeform 54"/>
              <p:cNvSpPr/>
              <p:nvPr/>
            </p:nvSpPr>
            <p:spPr>
              <a:xfrm>
                <a:off x="2409105" y="2314519"/>
                <a:ext cx="508980" cy="902307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9023076">
                    <a:moveTo>
                      <a:pt x="0" y="9023076"/>
                    </a:moveTo>
                    <a:lnTo>
                      <a:pt x="0" y="50898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7"/>
                      <a:pt x="508980" y="50898"/>
                    </a:cubicBezTo>
                    <a:lnTo>
                      <a:pt x="508980" y="9023076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55" name="Freeform 55"/>
              <p:cNvSpPr/>
              <p:nvPr/>
            </p:nvSpPr>
            <p:spPr>
              <a:xfrm>
                <a:off x="4283832" y="8590754"/>
                <a:ext cx="508980" cy="274684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46841">
                    <a:moveTo>
                      <a:pt x="0" y="2746841"/>
                    </a:moveTo>
                    <a:lnTo>
                      <a:pt x="0" y="50898"/>
                    </a:lnTo>
                    <a:cubicBezTo>
                      <a:pt x="1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2746841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6" name="Freeform 56"/>
              <p:cNvSpPr/>
              <p:nvPr/>
            </p:nvSpPr>
            <p:spPr>
              <a:xfrm>
                <a:off x="6158559" y="6933483"/>
                <a:ext cx="508980" cy="440411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4404112">
                    <a:moveTo>
                      <a:pt x="0" y="4404112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8" y="14908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2" y="0"/>
                      <a:pt x="484527" y="5362"/>
                      <a:pt x="494072" y="14908"/>
                    </a:cubicBezTo>
                    <a:cubicBezTo>
                      <a:pt x="503618" y="24453"/>
                      <a:pt x="508980" y="37399"/>
                      <a:pt x="508980" y="50898"/>
                    </a:cubicBezTo>
                    <a:lnTo>
                      <a:pt x="508980" y="4404112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7" name="Freeform 57"/>
              <p:cNvSpPr/>
              <p:nvPr/>
            </p:nvSpPr>
            <p:spPr>
              <a:xfrm>
                <a:off x="8033285" y="8686232"/>
                <a:ext cx="508980" cy="2651363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651363">
                    <a:moveTo>
                      <a:pt x="0" y="2651363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8" y="14907"/>
                    </a:cubicBezTo>
                    <a:cubicBezTo>
                      <a:pt x="24453" y="5362"/>
                      <a:pt x="37398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2651363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8" name="Freeform 58"/>
              <p:cNvSpPr/>
              <p:nvPr/>
            </p:nvSpPr>
            <p:spPr>
              <a:xfrm>
                <a:off x="9908014" y="7666959"/>
                <a:ext cx="508982" cy="3670636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670636">
                    <a:moveTo>
                      <a:pt x="0" y="3670636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3"/>
                      <a:pt x="494073" y="14908"/>
                    </a:cubicBezTo>
                    <a:cubicBezTo>
                      <a:pt x="503618" y="24453"/>
                      <a:pt x="508980" y="37399"/>
                      <a:pt x="508980" y="50898"/>
                    </a:cubicBezTo>
                    <a:lnTo>
                      <a:pt x="508980" y="3670636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59" name="Freeform 59"/>
              <p:cNvSpPr/>
              <p:nvPr/>
            </p:nvSpPr>
            <p:spPr>
              <a:xfrm>
                <a:off x="11782740" y="8398949"/>
                <a:ext cx="508980" cy="2938645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938645">
                    <a:moveTo>
                      <a:pt x="0" y="2938645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2938645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0" name="Freeform 60"/>
              <p:cNvSpPr/>
              <p:nvPr/>
            </p:nvSpPr>
            <p:spPr>
              <a:xfrm>
                <a:off x="13657467" y="8686389"/>
                <a:ext cx="508980" cy="265120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651205">
                    <a:moveTo>
                      <a:pt x="0" y="2651205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7"/>
                    </a:cubicBezTo>
                    <a:cubicBezTo>
                      <a:pt x="24452" y="5362"/>
                      <a:pt x="37399" y="0"/>
                      <a:pt x="50897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7"/>
                    </a:cubicBezTo>
                    <a:cubicBezTo>
                      <a:pt x="503617" y="24453"/>
                      <a:pt x="508979" y="37399"/>
                      <a:pt x="508979" y="50898"/>
                    </a:cubicBezTo>
                    <a:lnTo>
                      <a:pt x="508979" y="2651205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1" name="Freeform 61"/>
              <p:cNvSpPr/>
              <p:nvPr/>
            </p:nvSpPr>
            <p:spPr>
              <a:xfrm>
                <a:off x="15532194" y="8311155"/>
                <a:ext cx="508980" cy="302644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026439">
                    <a:moveTo>
                      <a:pt x="0" y="3026440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3026440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2" name="Freeform 62"/>
              <p:cNvSpPr/>
              <p:nvPr/>
            </p:nvSpPr>
            <p:spPr>
              <a:xfrm>
                <a:off x="17406920" y="4582325"/>
                <a:ext cx="508982" cy="6755270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6755270">
                    <a:moveTo>
                      <a:pt x="0" y="6755270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8" y="14908"/>
                    </a:cubicBezTo>
                    <a:cubicBezTo>
                      <a:pt x="24454" y="5362"/>
                      <a:pt x="37399" y="0"/>
                      <a:pt x="50899" y="0"/>
                    </a:cubicBezTo>
                    <a:lnTo>
                      <a:pt x="458084" y="0"/>
                    </a:lnTo>
                    <a:cubicBezTo>
                      <a:pt x="486194" y="1"/>
                      <a:pt x="508981" y="22788"/>
                      <a:pt x="508981" y="50898"/>
                    </a:cubicBezTo>
                    <a:lnTo>
                      <a:pt x="508981" y="6755270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3" name="Freeform 63"/>
              <p:cNvSpPr/>
              <p:nvPr/>
            </p:nvSpPr>
            <p:spPr>
              <a:xfrm>
                <a:off x="19281647" y="8090624"/>
                <a:ext cx="508980" cy="324697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246970">
                    <a:moveTo>
                      <a:pt x="0" y="3246970"/>
                    </a:moveTo>
                    <a:lnTo>
                      <a:pt x="0" y="50897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3" y="0"/>
                    </a:lnTo>
                    <a:cubicBezTo>
                      <a:pt x="486192" y="0"/>
                      <a:pt x="508980" y="22787"/>
                      <a:pt x="508980" y="50897"/>
                    </a:cubicBezTo>
                    <a:lnTo>
                      <a:pt x="508980" y="3246970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4" name="Freeform 64"/>
              <p:cNvSpPr/>
              <p:nvPr/>
            </p:nvSpPr>
            <p:spPr>
              <a:xfrm>
                <a:off x="21156377" y="8620434"/>
                <a:ext cx="508980" cy="2717999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17999">
                    <a:moveTo>
                      <a:pt x="0" y="2717999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2717999"/>
                    </a:lnTo>
                    <a:close/>
                  </a:path>
                </a:pathLst>
              </a:custGeom>
              <a:solidFill>
                <a:srgbClr val="FF9405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5" name="Freeform 65"/>
              <p:cNvSpPr/>
              <p:nvPr/>
            </p:nvSpPr>
            <p:spPr>
              <a:xfrm>
                <a:off x="23031104" y="8467831"/>
                <a:ext cx="508980" cy="2870602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870602">
                    <a:moveTo>
                      <a:pt x="0" y="2870602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2870602"/>
                    </a:lnTo>
                    <a:close/>
                  </a:path>
                </a:pathLst>
              </a:custGeom>
              <a:solidFill>
                <a:srgbClr val="FF9405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6" name="Freeform 66"/>
              <p:cNvSpPr/>
              <p:nvPr/>
            </p:nvSpPr>
            <p:spPr>
              <a:xfrm>
                <a:off x="24905830" y="7995178"/>
                <a:ext cx="508980" cy="3343255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343255">
                    <a:moveTo>
                      <a:pt x="0" y="3343255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3343255"/>
                    </a:lnTo>
                    <a:close/>
                  </a:path>
                </a:pathLst>
              </a:custGeom>
              <a:solidFill>
                <a:srgbClr val="FF9405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7" name="Freeform 67"/>
              <p:cNvSpPr/>
              <p:nvPr/>
            </p:nvSpPr>
            <p:spPr>
              <a:xfrm>
                <a:off x="26780558" y="5104263"/>
                <a:ext cx="508980" cy="623417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6234170">
                    <a:moveTo>
                      <a:pt x="0" y="6234170"/>
                    </a:moveTo>
                    <a:lnTo>
                      <a:pt x="0" y="50898"/>
                    </a:lnTo>
                    <a:cubicBezTo>
                      <a:pt x="0" y="37399"/>
                      <a:pt x="5364" y="24453"/>
                      <a:pt x="14907" y="14907"/>
                    </a:cubicBezTo>
                    <a:cubicBezTo>
                      <a:pt x="24454" y="5362"/>
                      <a:pt x="37399" y="0"/>
                      <a:pt x="50899" y="0"/>
                    </a:cubicBezTo>
                    <a:lnTo>
                      <a:pt x="458080" y="0"/>
                    </a:lnTo>
                    <a:cubicBezTo>
                      <a:pt x="471580" y="0"/>
                      <a:pt x="484525" y="5362"/>
                      <a:pt x="494072" y="14907"/>
                    </a:cubicBezTo>
                    <a:cubicBezTo>
                      <a:pt x="503615" y="24453"/>
                      <a:pt x="508979" y="37399"/>
                      <a:pt x="508979" y="50898"/>
                    </a:cubicBezTo>
                    <a:lnTo>
                      <a:pt x="508979" y="6234170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68" name="Freeform 68"/>
              <p:cNvSpPr/>
              <p:nvPr/>
            </p:nvSpPr>
            <p:spPr>
              <a:xfrm>
                <a:off x="28655283" y="7410923"/>
                <a:ext cx="508980" cy="392751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927510">
                    <a:moveTo>
                      <a:pt x="0" y="3927510"/>
                    </a:moveTo>
                    <a:lnTo>
                      <a:pt x="0" y="50898"/>
                    </a:lnTo>
                    <a:cubicBezTo>
                      <a:pt x="0" y="37399"/>
                      <a:pt x="5361" y="24453"/>
                      <a:pt x="14908" y="14907"/>
                    </a:cubicBezTo>
                    <a:cubicBezTo>
                      <a:pt x="24455" y="5362"/>
                      <a:pt x="37400" y="0"/>
                      <a:pt x="50900" y="0"/>
                    </a:cubicBezTo>
                    <a:lnTo>
                      <a:pt x="458084" y="0"/>
                    </a:lnTo>
                    <a:cubicBezTo>
                      <a:pt x="486194" y="1"/>
                      <a:pt x="508980" y="22788"/>
                      <a:pt x="508980" y="50898"/>
                    </a:cubicBezTo>
                    <a:lnTo>
                      <a:pt x="508980" y="3927510"/>
                    </a:lnTo>
                    <a:close/>
                  </a:path>
                </a:pathLst>
              </a:custGeom>
              <a:solidFill>
                <a:srgbClr val="00B050"/>
              </a:solidFill>
            </p:spPr>
            <p:txBody>
              <a:bodyPr/>
              <a:lstStyle/>
              <a:p>
                <a:endParaRPr lang="it-IT" dirty="0"/>
              </a:p>
            </p:txBody>
          </p:sp>
          <p:sp>
            <p:nvSpPr>
              <p:cNvPr id="69" name="Freeform 69"/>
              <p:cNvSpPr/>
              <p:nvPr/>
            </p:nvSpPr>
            <p:spPr>
              <a:xfrm>
                <a:off x="1068760" y="8597557"/>
                <a:ext cx="508980" cy="274087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40876">
                    <a:moveTo>
                      <a:pt x="0" y="2740876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2" y="0"/>
                      <a:pt x="484528" y="5362"/>
                      <a:pt x="494073" y="14907"/>
                    </a:cubicBezTo>
                    <a:cubicBezTo>
                      <a:pt x="503618" y="24452"/>
                      <a:pt x="508981" y="37399"/>
                      <a:pt x="508981" y="50898"/>
                    </a:cubicBezTo>
                    <a:lnTo>
                      <a:pt x="508981" y="2740876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0" name="Freeform 70"/>
              <p:cNvSpPr/>
              <p:nvPr/>
            </p:nvSpPr>
            <p:spPr>
              <a:xfrm>
                <a:off x="2943487" y="2466624"/>
                <a:ext cx="508980" cy="8871809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8871809">
                    <a:moveTo>
                      <a:pt x="0" y="8871809"/>
                    </a:moveTo>
                    <a:lnTo>
                      <a:pt x="0" y="50898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3" y="0"/>
                    </a:lnTo>
                    <a:cubicBezTo>
                      <a:pt x="486193" y="0"/>
                      <a:pt x="508981" y="22787"/>
                      <a:pt x="508981" y="50898"/>
                    </a:cubicBezTo>
                    <a:lnTo>
                      <a:pt x="508981" y="8871809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1" name="Freeform 71"/>
              <p:cNvSpPr/>
              <p:nvPr/>
            </p:nvSpPr>
            <p:spPr>
              <a:xfrm>
                <a:off x="4818214" y="8561323"/>
                <a:ext cx="508980" cy="277711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77110">
                    <a:moveTo>
                      <a:pt x="0" y="2777110"/>
                    </a:moveTo>
                    <a:lnTo>
                      <a:pt x="0" y="50899"/>
                    </a:lnTo>
                    <a:cubicBezTo>
                      <a:pt x="0" y="37399"/>
                      <a:pt x="5363" y="24453"/>
                      <a:pt x="14908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3" y="0"/>
                    </a:lnTo>
                    <a:cubicBezTo>
                      <a:pt x="471582" y="0"/>
                      <a:pt x="484527" y="5363"/>
                      <a:pt x="494073" y="14908"/>
                    </a:cubicBezTo>
                    <a:cubicBezTo>
                      <a:pt x="503618" y="24454"/>
                      <a:pt x="508980" y="37399"/>
                      <a:pt x="508980" y="50899"/>
                    </a:cubicBezTo>
                    <a:lnTo>
                      <a:pt x="508980" y="277711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2" name="Freeform 72"/>
              <p:cNvSpPr/>
              <p:nvPr/>
            </p:nvSpPr>
            <p:spPr>
              <a:xfrm>
                <a:off x="6692941" y="6979724"/>
                <a:ext cx="508981" cy="4358708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4358708">
                    <a:moveTo>
                      <a:pt x="0" y="4358709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8"/>
                    </a:cubicBezTo>
                    <a:cubicBezTo>
                      <a:pt x="24454" y="5363"/>
                      <a:pt x="37399" y="0"/>
                      <a:pt x="50899" y="0"/>
                    </a:cubicBezTo>
                    <a:lnTo>
                      <a:pt x="458082" y="0"/>
                    </a:lnTo>
                    <a:cubicBezTo>
                      <a:pt x="471581" y="0"/>
                      <a:pt x="484527" y="5363"/>
                      <a:pt x="494073" y="14908"/>
                    </a:cubicBezTo>
                    <a:cubicBezTo>
                      <a:pt x="503618" y="24453"/>
                      <a:pt x="508981" y="37399"/>
                      <a:pt x="508981" y="50898"/>
                    </a:cubicBezTo>
                    <a:lnTo>
                      <a:pt x="508981" y="4358709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3" name="Freeform 73"/>
              <p:cNvSpPr/>
              <p:nvPr/>
            </p:nvSpPr>
            <p:spPr>
              <a:xfrm>
                <a:off x="8567668" y="8815850"/>
                <a:ext cx="508981" cy="2522582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2522582">
                    <a:moveTo>
                      <a:pt x="0" y="2522583"/>
                    </a:moveTo>
                    <a:lnTo>
                      <a:pt x="0" y="50899"/>
                    </a:lnTo>
                    <a:cubicBezTo>
                      <a:pt x="0" y="37400"/>
                      <a:pt x="5362" y="24453"/>
                      <a:pt x="14907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3" y="0"/>
                    </a:lnTo>
                    <a:cubicBezTo>
                      <a:pt x="471582" y="0"/>
                      <a:pt x="484528" y="5363"/>
                      <a:pt x="494073" y="14908"/>
                    </a:cubicBezTo>
                    <a:cubicBezTo>
                      <a:pt x="503618" y="24454"/>
                      <a:pt x="508980" y="37400"/>
                      <a:pt x="508980" y="50899"/>
                    </a:cubicBezTo>
                    <a:lnTo>
                      <a:pt x="508980" y="2522583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4" name="Freeform 74"/>
              <p:cNvSpPr/>
              <p:nvPr/>
            </p:nvSpPr>
            <p:spPr>
              <a:xfrm>
                <a:off x="10442395" y="7599682"/>
                <a:ext cx="508980" cy="373875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738751">
                    <a:moveTo>
                      <a:pt x="0" y="3738751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3738751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5" name="Freeform 75"/>
              <p:cNvSpPr/>
              <p:nvPr/>
            </p:nvSpPr>
            <p:spPr>
              <a:xfrm>
                <a:off x="12317122" y="8392214"/>
                <a:ext cx="508981" cy="2946219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2946219">
                    <a:moveTo>
                      <a:pt x="0" y="2946219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3"/>
                      <a:pt x="494073" y="14908"/>
                    </a:cubicBezTo>
                    <a:cubicBezTo>
                      <a:pt x="503618" y="24453"/>
                      <a:pt x="508980" y="37399"/>
                      <a:pt x="508980" y="50898"/>
                    </a:cubicBezTo>
                    <a:lnTo>
                      <a:pt x="508980" y="2946219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6" name="Freeform 76"/>
              <p:cNvSpPr/>
              <p:nvPr/>
            </p:nvSpPr>
            <p:spPr>
              <a:xfrm>
                <a:off x="14191848" y="8785702"/>
                <a:ext cx="508981" cy="2552731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2552731">
                    <a:moveTo>
                      <a:pt x="0" y="2552731"/>
                    </a:moveTo>
                    <a:lnTo>
                      <a:pt x="0" y="50897"/>
                    </a:lnTo>
                    <a:cubicBezTo>
                      <a:pt x="0" y="37398"/>
                      <a:pt x="5363" y="24452"/>
                      <a:pt x="14908" y="14907"/>
                    </a:cubicBezTo>
                    <a:cubicBezTo>
                      <a:pt x="24455" y="5361"/>
                      <a:pt x="37401" y="0"/>
                      <a:pt x="50900" y="0"/>
                    </a:cubicBezTo>
                    <a:lnTo>
                      <a:pt x="458083" y="0"/>
                    </a:lnTo>
                    <a:cubicBezTo>
                      <a:pt x="471581" y="0"/>
                      <a:pt x="484527" y="5361"/>
                      <a:pt x="494074" y="14907"/>
                    </a:cubicBezTo>
                    <a:cubicBezTo>
                      <a:pt x="503619" y="24452"/>
                      <a:pt x="508982" y="37398"/>
                      <a:pt x="508982" y="50897"/>
                    </a:cubicBezTo>
                    <a:lnTo>
                      <a:pt x="508982" y="2552731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7" name="Freeform 77"/>
              <p:cNvSpPr/>
              <p:nvPr/>
            </p:nvSpPr>
            <p:spPr>
              <a:xfrm>
                <a:off x="16066576" y="8357390"/>
                <a:ext cx="508980" cy="2981043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981043">
                    <a:moveTo>
                      <a:pt x="0" y="2981043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2981043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8" name="Freeform 78"/>
              <p:cNvSpPr/>
              <p:nvPr/>
            </p:nvSpPr>
            <p:spPr>
              <a:xfrm>
                <a:off x="17941303" y="4870621"/>
                <a:ext cx="508980" cy="646781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6467811">
                    <a:moveTo>
                      <a:pt x="0" y="6467812"/>
                    </a:moveTo>
                    <a:lnTo>
                      <a:pt x="0" y="50898"/>
                    </a:lnTo>
                    <a:cubicBezTo>
                      <a:pt x="0" y="22788"/>
                      <a:pt x="22788" y="1"/>
                      <a:pt x="50898" y="0"/>
                    </a:cubicBezTo>
                    <a:lnTo>
                      <a:pt x="458082" y="0"/>
                    </a:lnTo>
                    <a:cubicBezTo>
                      <a:pt x="486192" y="1"/>
                      <a:pt x="508980" y="22788"/>
                      <a:pt x="508980" y="50898"/>
                    </a:cubicBezTo>
                    <a:lnTo>
                      <a:pt x="508980" y="6467812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79" name="Freeform 79"/>
              <p:cNvSpPr/>
              <p:nvPr/>
            </p:nvSpPr>
            <p:spPr>
              <a:xfrm>
                <a:off x="19816029" y="8257974"/>
                <a:ext cx="508981" cy="3080458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080458">
                    <a:moveTo>
                      <a:pt x="0" y="3080459"/>
                    </a:moveTo>
                    <a:lnTo>
                      <a:pt x="0" y="50898"/>
                    </a:lnTo>
                    <a:cubicBezTo>
                      <a:pt x="0" y="37399"/>
                      <a:pt x="5363" y="24452"/>
                      <a:pt x="14908" y="14907"/>
                    </a:cubicBezTo>
                    <a:cubicBezTo>
                      <a:pt x="24455" y="5362"/>
                      <a:pt x="37401" y="0"/>
                      <a:pt x="50899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4" y="14907"/>
                    </a:cubicBezTo>
                    <a:cubicBezTo>
                      <a:pt x="503619" y="24452"/>
                      <a:pt x="508982" y="37399"/>
                      <a:pt x="508982" y="50898"/>
                    </a:cubicBezTo>
                    <a:lnTo>
                      <a:pt x="508982" y="3080459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0" name="Freeform 80"/>
              <p:cNvSpPr/>
              <p:nvPr/>
            </p:nvSpPr>
            <p:spPr>
              <a:xfrm>
                <a:off x="21690757" y="8718857"/>
                <a:ext cx="508980" cy="261957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619576">
                    <a:moveTo>
                      <a:pt x="0" y="2619576"/>
                    </a:moveTo>
                    <a:lnTo>
                      <a:pt x="0" y="50898"/>
                    </a:lnTo>
                    <a:cubicBezTo>
                      <a:pt x="0" y="37399"/>
                      <a:pt x="5362" y="24454"/>
                      <a:pt x="14907" y="14908"/>
                    </a:cubicBezTo>
                    <a:cubicBezTo>
                      <a:pt x="24452" y="5362"/>
                      <a:pt x="37399" y="0"/>
                      <a:pt x="50897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8"/>
                    </a:cubicBezTo>
                    <a:cubicBezTo>
                      <a:pt x="503617" y="24454"/>
                      <a:pt x="508979" y="37399"/>
                      <a:pt x="508979" y="50898"/>
                    </a:cubicBezTo>
                    <a:lnTo>
                      <a:pt x="508979" y="2619576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1" name="Freeform 81"/>
              <p:cNvSpPr/>
              <p:nvPr/>
            </p:nvSpPr>
            <p:spPr>
              <a:xfrm>
                <a:off x="23565484" y="8589018"/>
                <a:ext cx="508980" cy="2749415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49415">
                    <a:moveTo>
                      <a:pt x="0" y="2749415"/>
                    </a:moveTo>
                    <a:lnTo>
                      <a:pt x="0" y="50897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7"/>
                      <a:pt x="508980" y="50897"/>
                    </a:cubicBezTo>
                    <a:lnTo>
                      <a:pt x="508980" y="2749415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2" name="Freeform 82"/>
              <p:cNvSpPr/>
              <p:nvPr/>
            </p:nvSpPr>
            <p:spPr>
              <a:xfrm>
                <a:off x="25440210" y="7980050"/>
                <a:ext cx="508981" cy="3358383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358383">
                    <a:moveTo>
                      <a:pt x="0" y="3358383"/>
                    </a:moveTo>
                    <a:lnTo>
                      <a:pt x="0" y="50899"/>
                    </a:lnTo>
                    <a:cubicBezTo>
                      <a:pt x="0" y="37399"/>
                      <a:pt x="5362" y="24453"/>
                      <a:pt x="14908" y="14908"/>
                    </a:cubicBezTo>
                    <a:cubicBezTo>
                      <a:pt x="24453" y="5362"/>
                      <a:pt x="37399" y="0"/>
                      <a:pt x="50899" y="0"/>
                    </a:cubicBezTo>
                    <a:lnTo>
                      <a:pt x="458084" y="0"/>
                    </a:lnTo>
                    <a:cubicBezTo>
                      <a:pt x="471582" y="0"/>
                      <a:pt x="484529" y="5363"/>
                      <a:pt x="494074" y="14908"/>
                    </a:cubicBezTo>
                    <a:cubicBezTo>
                      <a:pt x="503619" y="24454"/>
                      <a:pt x="508981" y="37399"/>
                      <a:pt x="508981" y="50899"/>
                    </a:cubicBezTo>
                    <a:lnTo>
                      <a:pt x="508981" y="3358383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3" name="Freeform 83"/>
              <p:cNvSpPr/>
              <p:nvPr/>
            </p:nvSpPr>
            <p:spPr>
              <a:xfrm>
                <a:off x="27314937" y="5225315"/>
                <a:ext cx="508980" cy="6113118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6113118">
                    <a:moveTo>
                      <a:pt x="0" y="6113118"/>
                    </a:moveTo>
                    <a:lnTo>
                      <a:pt x="0" y="50898"/>
                    </a:lnTo>
                    <a:cubicBezTo>
                      <a:pt x="0" y="37399"/>
                      <a:pt x="5364" y="24453"/>
                      <a:pt x="14908" y="14907"/>
                    </a:cubicBezTo>
                    <a:cubicBezTo>
                      <a:pt x="24455" y="5362"/>
                      <a:pt x="37400" y="0"/>
                      <a:pt x="50900" y="0"/>
                    </a:cubicBezTo>
                    <a:lnTo>
                      <a:pt x="458084" y="0"/>
                    </a:lnTo>
                    <a:cubicBezTo>
                      <a:pt x="486194" y="1"/>
                      <a:pt x="508980" y="22789"/>
                      <a:pt x="508980" y="50898"/>
                    </a:cubicBezTo>
                    <a:lnTo>
                      <a:pt x="508980" y="6113118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4" name="Freeform 84"/>
              <p:cNvSpPr/>
              <p:nvPr/>
            </p:nvSpPr>
            <p:spPr>
              <a:xfrm>
                <a:off x="29189663" y="7486597"/>
                <a:ext cx="508983" cy="3851835"/>
              </a:xfrm>
              <a:custGeom>
                <a:avLst/>
                <a:gdLst/>
                <a:ahLst/>
                <a:cxnLst/>
                <a:rect l="l" t="t" r="r" b="b"/>
                <a:pathLst>
                  <a:path w="508983" h="3851835">
                    <a:moveTo>
                      <a:pt x="0" y="3851836"/>
                    </a:moveTo>
                    <a:lnTo>
                      <a:pt x="0" y="50899"/>
                    </a:lnTo>
                    <a:cubicBezTo>
                      <a:pt x="0" y="37400"/>
                      <a:pt x="5361" y="24453"/>
                      <a:pt x="14908" y="14908"/>
                    </a:cubicBezTo>
                    <a:cubicBezTo>
                      <a:pt x="24455" y="5362"/>
                      <a:pt x="37400" y="0"/>
                      <a:pt x="50899" y="0"/>
                    </a:cubicBezTo>
                    <a:lnTo>
                      <a:pt x="458084" y="0"/>
                    </a:lnTo>
                    <a:cubicBezTo>
                      <a:pt x="471584" y="0"/>
                      <a:pt x="484529" y="5362"/>
                      <a:pt x="494076" y="14908"/>
                    </a:cubicBezTo>
                    <a:cubicBezTo>
                      <a:pt x="503622" y="24453"/>
                      <a:pt x="508983" y="37400"/>
                      <a:pt x="508983" y="50899"/>
                    </a:cubicBezTo>
                    <a:lnTo>
                      <a:pt x="508983" y="3851836"/>
                    </a:lnTo>
                    <a:close/>
                  </a:path>
                </a:pathLst>
              </a:custGeom>
              <a:solidFill>
                <a:srgbClr val="FF66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6" name="Freeform 64">
                <a:extLst>
                  <a:ext uri="{FF2B5EF4-FFF2-40B4-BE49-F238E27FC236}">
                    <a16:creationId xmlns:a16="http://schemas.microsoft.com/office/drawing/2014/main" id="{9518DF82-ACC2-B640-D7C3-17E19106CD5C}"/>
                  </a:ext>
                </a:extLst>
              </p:cNvPr>
              <p:cNvSpPr/>
              <p:nvPr/>
            </p:nvSpPr>
            <p:spPr>
              <a:xfrm>
                <a:off x="21156377" y="8623608"/>
                <a:ext cx="508980" cy="271800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17999">
                    <a:moveTo>
                      <a:pt x="0" y="2717999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2717999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89" name="Freeform 65">
                <a:extLst>
                  <a:ext uri="{FF2B5EF4-FFF2-40B4-BE49-F238E27FC236}">
                    <a16:creationId xmlns:a16="http://schemas.microsoft.com/office/drawing/2014/main" id="{6F444F32-19F4-764C-8E2F-5716E2BE44C4}"/>
                  </a:ext>
                </a:extLst>
              </p:cNvPr>
              <p:cNvSpPr/>
              <p:nvPr/>
            </p:nvSpPr>
            <p:spPr>
              <a:xfrm>
                <a:off x="23031104" y="8471006"/>
                <a:ext cx="508980" cy="2870602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870602">
                    <a:moveTo>
                      <a:pt x="0" y="2870602"/>
                    </a:moveTo>
                    <a:lnTo>
                      <a:pt x="0" y="50898"/>
                    </a:lnTo>
                    <a:cubicBezTo>
                      <a:pt x="0" y="22788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8"/>
                      <a:pt x="508980" y="50898"/>
                    </a:cubicBezTo>
                    <a:lnTo>
                      <a:pt x="508980" y="2870602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0" name="Freeform 66">
                <a:extLst>
                  <a:ext uri="{FF2B5EF4-FFF2-40B4-BE49-F238E27FC236}">
                    <a16:creationId xmlns:a16="http://schemas.microsoft.com/office/drawing/2014/main" id="{9C4BB85D-B9A7-B739-83F1-37463345455E}"/>
                  </a:ext>
                </a:extLst>
              </p:cNvPr>
              <p:cNvSpPr/>
              <p:nvPr/>
            </p:nvSpPr>
            <p:spPr>
              <a:xfrm>
                <a:off x="24905831" y="7998353"/>
                <a:ext cx="508980" cy="3343255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343255">
                    <a:moveTo>
                      <a:pt x="0" y="3343255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3343255"/>
                    </a:lnTo>
                    <a:close/>
                  </a:path>
                </a:pathLst>
              </a:custGeom>
              <a:solidFill>
                <a:srgbClr val="00FF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2" name="Freeform 69">
                <a:extLst>
                  <a:ext uri="{FF2B5EF4-FFF2-40B4-BE49-F238E27FC236}">
                    <a16:creationId xmlns:a16="http://schemas.microsoft.com/office/drawing/2014/main" id="{20C31868-F3AA-BC88-9BF4-0B2FFD010711}"/>
                  </a:ext>
                </a:extLst>
              </p:cNvPr>
              <p:cNvSpPr/>
              <p:nvPr/>
            </p:nvSpPr>
            <p:spPr>
              <a:xfrm>
                <a:off x="1068759" y="8603906"/>
                <a:ext cx="508980" cy="274087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40876">
                    <a:moveTo>
                      <a:pt x="0" y="2740876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2" y="0"/>
                      <a:pt x="484528" y="5362"/>
                      <a:pt x="494073" y="14907"/>
                    </a:cubicBezTo>
                    <a:cubicBezTo>
                      <a:pt x="503618" y="24452"/>
                      <a:pt x="508981" y="37399"/>
                      <a:pt x="508981" y="50898"/>
                    </a:cubicBezTo>
                    <a:lnTo>
                      <a:pt x="508981" y="2740876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4" name="Freeform 70">
                <a:extLst>
                  <a:ext uri="{FF2B5EF4-FFF2-40B4-BE49-F238E27FC236}">
                    <a16:creationId xmlns:a16="http://schemas.microsoft.com/office/drawing/2014/main" id="{CA141AC3-1D90-6A0C-C7E9-FFCB835FEDFD}"/>
                  </a:ext>
                </a:extLst>
              </p:cNvPr>
              <p:cNvSpPr/>
              <p:nvPr/>
            </p:nvSpPr>
            <p:spPr>
              <a:xfrm>
                <a:off x="2943485" y="2472973"/>
                <a:ext cx="508980" cy="8871809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8871809">
                    <a:moveTo>
                      <a:pt x="0" y="8871809"/>
                    </a:moveTo>
                    <a:lnTo>
                      <a:pt x="0" y="50898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3" y="0"/>
                    </a:lnTo>
                    <a:cubicBezTo>
                      <a:pt x="486193" y="0"/>
                      <a:pt x="508981" y="22787"/>
                      <a:pt x="508981" y="50898"/>
                    </a:cubicBezTo>
                    <a:lnTo>
                      <a:pt x="508981" y="8871809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7" name="Freeform 71">
                <a:extLst>
                  <a:ext uri="{FF2B5EF4-FFF2-40B4-BE49-F238E27FC236}">
                    <a16:creationId xmlns:a16="http://schemas.microsoft.com/office/drawing/2014/main" id="{A09F47CC-ADD4-038D-73EE-1076D082BCCF}"/>
                  </a:ext>
                </a:extLst>
              </p:cNvPr>
              <p:cNvSpPr/>
              <p:nvPr/>
            </p:nvSpPr>
            <p:spPr>
              <a:xfrm>
                <a:off x="4818212" y="8567672"/>
                <a:ext cx="508980" cy="277711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77110">
                    <a:moveTo>
                      <a:pt x="0" y="2777110"/>
                    </a:moveTo>
                    <a:lnTo>
                      <a:pt x="0" y="50899"/>
                    </a:lnTo>
                    <a:cubicBezTo>
                      <a:pt x="0" y="37399"/>
                      <a:pt x="5363" y="24453"/>
                      <a:pt x="14908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3" y="0"/>
                    </a:lnTo>
                    <a:cubicBezTo>
                      <a:pt x="471582" y="0"/>
                      <a:pt x="484527" y="5363"/>
                      <a:pt x="494073" y="14908"/>
                    </a:cubicBezTo>
                    <a:cubicBezTo>
                      <a:pt x="503618" y="24454"/>
                      <a:pt x="508980" y="37399"/>
                      <a:pt x="508980" y="50899"/>
                    </a:cubicBezTo>
                    <a:lnTo>
                      <a:pt x="508980" y="2777110"/>
                    </a:lnTo>
                    <a:close/>
                  </a:path>
                </a:pathLst>
              </a:custGeom>
              <a:solidFill>
                <a:srgbClr val="6CE5E8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8" name="Freeform 72">
                <a:extLst>
                  <a:ext uri="{FF2B5EF4-FFF2-40B4-BE49-F238E27FC236}">
                    <a16:creationId xmlns:a16="http://schemas.microsoft.com/office/drawing/2014/main" id="{454D94C1-C5F7-3A86-1A6B-FBFDA6B36A5B}"/>
                  </a:ext>
                </a:extLst>
              </p:cNvPr>
              <p:cNvSpPr/>
              <p:nvPr/>
            </p:nvSpPr>
            <p:spPr>
              <a:xfrm>
                <a:off x="6689300" y="6976368"/>
                <a:ext cx="508982" cy="4358709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4358708">
                    <a:moveTo>
                      <a:pt x="0" y="4358709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8"/>
                    </a:cubicBezTo>
                    <a:cubicBezTo>
                      <a:pt x="24454" y="5363"/>
                      <a:pt x="37399" y="0"/>
                      <a:pt x="50899" y="0"/>
                    </a:cubicBezTo>
                    <a:lnTo>
                      <a:pt x="458082" y="0"/>
                    </a:lnTo>
                    <a:cubicBezTo>
                      <a:pt x="471581" y="0"/>
                      <a:pt x="484527" y="5363"/>
                      <a:pt x="494073" y="14908"/>
                    </a:cubicBezTo>
                    <a:cubicBezTo>
                      <a:pt x="503618" y="24453"/>
                      <a:pt x="508981" y="37399"/>
                      <a:pt x="508981" y="50898"/>
                    </a:cubicBezTo>
                    <a:lnTo>
                      <a:pt x="508981" y="4358709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99" name="Freeform 73">
                <a:extLst>
                  <a:ext uri="{FF2B5EF4-FFF2-40B4-BE49-F238E27FC236}">
                    <a16:creationId xmlns:a16="http://schemas.microsoft.com/office/drawing/2014/main" id="{D2A3145D-23A8-3315-A5E4-02E87B7C3E54}"/>
                  </a:ext>
                </a:extLst>
              </p:cNvPr>
              <p:cNvSpPr/>
              <p:nvPr/>
            </p:nvSpPr>
            <p:spPr>
              <a:xfrm>
                <a:off x="8564026" y="8812495"/>
                <a:ext cx="508982" cy="2522582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2522582">
                    <a:moveTo>
                      <a:pt x="0" y="2522583"/>
                    </a:moveTo>
                    <a:lnTo>
                      <a:pt x="0" y="50899"/>
                    </a:lnTo>
                    <a:cubicBezTo>
                      <a:pt x="0" y="37400"/>
                      <a:pt x="5362" y="24453"/>
                      <a:pt x="14907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3" y="0"/>
                    </a:lnTo>
                    <a:cubicBezTo>
                      <a:pt x="471582" y="0"/>
                      <a:pt x="484528" y="5363"/>
                      <a:pt x="494073" y="14908"/>
                    </a:cubicBezTo>
                    <a:cubicBezTo>
                      <a:pt x="503618" y="24454"/>
                      <a:pt x="508980" y="37400"/>
                      <a:pt x="508980" y="50899"/>
                    </a:cubicBezTo>
                    <a:lnTo>
                      <a:pt x="508980" y="2522583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0" name="Freeform 74">
                <a:extLst>
                  <a:ext uri="{FF2B5EF4-FFF2-40B4-BE49-F238E27FC236}">
                    <a16:creationId xmlns:a16="http://schemas.microsoft.com/office/drawing/2014/main" id="{A87EA038-E219-A981-FCB0-2786438CE288}"/>
                  </a:ext>
                </a:extLst>
              </p:cNvPr>
              <p:cNvSpPr/>
              <p:nvPr/>
            </p:nvSpPr>
            <p:spPr>
              <a:xfrm>
                <a:off x="10438755" y="7596326"/>
                <a:ext cx="508980" cy="373875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3738751">
                    <a:moveTo>
                      <a:pt x="0" y="3738751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3738751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1" name="Freeform 75">
                <a:extLst>
                  <a:ext uri="{FF2B5EF4-FFF2-40B4-BE49-F238E27FC236}">
                    <a16:creationId xmlns:a16="http://schemas.microsoft.com/office/drawing/2014/main" id="{3A93F8EC-8EE9-608F-1FEF-0CD9E206FF6F}"/>
                  </a:ext>
                </a:extLst>
              </p:cNvPr>
              <p:cNvSpPr/>
              <p:nvPr/>
            </p:nvSpPr>
            <p:spPr>
              <a:xfrm>
                <a:off x="12313481" y="8388859"/>
                <a:ext cx="508982" cy="2946219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2946219">
                    <a:moveTo>
                      <a:pt x="0" y="2946219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7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1" y="0"/>
                      <a:pt x="484527" y="5363"/>
                      <a:pt x="494073" y="14908"/>
                    </a:cubicBezTo>
                    <a:cubicBezTo>
                      <a:pt x="503618" y="24453"/>
                      <a:pt x="508980" y="37399"/>
                      <a:pt x="508980" y="50898"/>
                    </a:cubicBezTo>
                    <a:lnTo>
                      <a:pt x="508980" y="2946219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2" name="Freeform 76">
                <a:extLst>
                  <a:ext uri="{FF2B5EF4-FFF2-40B4-BE49-F238E27FC236}">
                    <a16:creationId xmlns:a16="http://schemas.microsoft.com/office/drawing/2014/main" id="{353C7B23-3278-03D1-7A72-6B0C440C2A1F}"/>
                  </a:ext>
                </a:extLst>
              </p:cNvPr>
              <p:cNvSpPr/>
              <p:nvPr/>
            </p:nvSpPr>
            <p:spPr>
              <a:xfrm>
                <a:off x="14188206" y="8782346"/>
                <a:ext cx="508982" cy="2552730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2552731">
                    <a:moveTo>
                      <a:pt x="0" y="2552731"/>
                    </a:moveTo>
                    <a:lnTo>
                      <a:pt x="0" y="50897"/>
                    </a:lnTo>
                    <a:cubicBezTo>
                      <a:pt x="0" y="37398"/>
                      <a:pt x="5363" y="24452"/>
                      <a:pt x="14908" y="14907"/>
                    </a:cubicBezTo>
                    <a:cubicBezTo>
                      <a:pt x="24455" y="5361"/>
                      <a:pt x="37401" y="0"/>
                      <a:pt x="50900" y="0"/>
                    </a:cubicBezTo>
                    <a:lnTo>
                      <a:pt x="458083" y="0"/>
                    </a:lnTo>
                    <a:cubicBezTo>
                      <a:pt x="471581" y="0"/>
                      <a:pt x="484527" y="5361"/>
                      <a:pt x="494074" y="14907"/>
                    </a:cubicBezTo>
                    <a:cubicBezTo>
                      <a:pt x="503619" y="24452"/>
                      <a:pt x="508982" y="37398"/>
                      <a:pt x="508982" y="50897"/>
                    </a:cubicBezTo>
                    <a:lnTo>
                      <a:pt x="508982" y="2552731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3" name="Freeform 77">
                <a:extLst>
                  <a:ext uri="{FF2B5EF4-FFF2-40B4-BE49-F238E27FC236}">
                    <a16:creationId xmlns:a16="http://schemas.microsoft.com/office/drawing/2014/main" id="{80239604-7ABE-7011-F10C-6A0530762BBC}"/>
                  </a:ext>
                </a:extLst>
              </p:cNvPr>
              <p:cNvSpPr/>
              <p:nvPr/>
            </p:nvSpPr>
            <p:spPr>
              <a:xfrm>
                <a:off x="16062935" y="8354034"/>
                <a:ext cx="508980" cy="2981042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981043">
                    <a:moveTo>
                      <a:pt x="0" y="2981043"/>
                    </a:moveTo>
                    <a:lnTo>
                      <a:pt x="0" y="50898"/>
                    </a:lnTo>
                    <a:cubicBezTo>
                      <a:pt x="0" y="37399"/>
                      <a:pt x="5362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7"/>
                    </a:cubicBezTo>
                    <a:cubicBezTo>
                      <a:pt x="503617" y="24453"/>
                      <a:pt x="508980" y="37399"/>
                      <a:pt x="508980" y="50898"/>
                    </a:cubicBezTo>
                    <a:lnTo>
                      <a:pt x="508980" y="2981043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4" name="Freeform 78">
                <a:extLst>
                  <a:ext uri="{FF2B5EF4-FFF2-40B4-BE49-F238E27FC236}">
                    <a16:creationId xmlns:a16="http://schemas.microsoft.com/office/drawing/2014/main" id="{3B8D222F-D01D-443B-45E6-7C689AA26EF2}"/>
                  </a:ext>
                </a:extLst>
              </p:cNvPr>
              <p:cNvSpPr/>
              <p:nvPr/>
            </p:nvSpPr>
            <p:spPr>
              <a:xfrm>
                <a:off x="17937661" y="4867265"/>
                <a:ext cx="508980" cy="6467811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6467811">
                    <a:moveTo>
                      <a:pt x="0" y="6467812"/>
                    </a:moveTo>
                    <a:lnTo>
                      <a:pt x="0" y="50898"/>
                    </a:lnTo>
                    <a:cubicBezTo>
                      <a:pt x="0" y="22788"/>
                      <a:pt x="22788" y="1"/>
                      <a:pt x="50898" y="0"/>
                    </a:cubicBezTo>
                    <a:lnTo>
                      <a:pt x="458082" y="0"/>
                    </a:lnTo>
                    <a:cubicBezTo>
                      <a:pt x="486192" y="1"/>
                      <a:pt x="508980" y="22788"/>
                      <a:pt x="508980" y="50898"/>
                    </a:cubicBezTo>
                    <a:lnTo>
                      <a:pt x="508980" y="6467812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5" name="Freeform 79">
                <a:extLst>
                  <a:ext uri="{FF2B5EF4-FFF2-40B4-BE49-F238E27FC236}">
                    <a16:creationId xmlns:a16="http://schemas.microsoft.com/office/drawing/2014/main" id="{BADA48D1-BBB3-75E1-D78C-7DB080AA6F1E}"/>
                  </a:ext>
                </a:extLst>
              </p:cNvPr>
              <p:cNvSpPr/>
              <p:nvPr/>
            </p:nvSpPr>
            <p:spPr>
              <a:xfrm>
                <a:off x="19812388" y="8254619"/>
                <a:ext cx="508982" cy="3080458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080458">
                    <a:moveTo>
                      <a:pt x="0" y="3080459"/>
                    </a:moveTo>
                    <a:lnTo>
                      <a:pt x="0" y="50898"/>
                    </a:lnTo>
                    <a:cubicBezTo>
                      <a:pt x="0" y="37399"/>
                      <a:pt x="5363" y="24452"/>
                      <a:pt x="14908" y="14907"/>
                    </a:cubicBezTo>
                    <a:cubicBezTo>
                      <a:pt x="24455" y="5362"/>
                      <a:pt x="37401" y="0"/>
                      <a:pt x="50899" y="0"/>
                    </a:cubicBezTo>
                    <a:lnTo>
                      <a:pt x="458082" y="0"/>
                    </a:lnTo>
                    <a:cubicBezTo>
                      <a:pt x="471581" y="0"/>
                      <a:pt x="484527" y="5362"/>
                      <a:pt x="494074" y="14907"/>
                    </a:cubicBezTo>
                    <a:cubicBezTo>
                      <a:pt x="503619" y="24452"/>
                      <a:pt x="508982" y="37399"/>
                      <a:pt x="508982" y="50898"/>
                    </a:cubicBezTo>
                    <a:lnTo>
                      <a:pt x="508982" y="3080459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6" name="Freeform 80">
                <a:extLst>
                  <a:ext uri="{FF2B5EF4-FFF2-40B4-BE49-F238E27FC236}">
                    <a16:creationId xmlns:a16="http://schemas.microsoft.com/office/drawing/2014/main" id="{0E872422-D053-FAC4-C0E0-B98F30BB2D0F}"/>
                  </a:ext>
                </a:extLst>
              </p:cNvPr>
              <p:cNvSpPr/>
              <p:nvPr/>
            </p:nvSpPr>
            <p:spPr>
              <a:xfrm>
                <a:off x="21687116" y="8715501"/>
                <a:ext cx="508980" cy="261957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619576">
                    <a:moveTo>
                      <a:pt x="0" y="2619576"/>
                    </a:moveTo>
                    <a:lnTo>
                      <a:pt x="0" y="50898"/>
                    </a:lnTo>
                    <a:cubicBezTo>
                      <a:pt x="0" y="37399"/>
                      <a:pt x="5362" y="24454"/>
                      <a:pt x="14907" y="14908"/>
                    </a:cubicBezTo>
                    <a:cubicBezTo>
                      <a:pt x="24452" y="5362"/>
                      <a:pt x="37399" y="0"/>
                      <a:pt x="50897" y="0"/>
                    </a:cubicBezTo>
                    <a:lnTo>
                      <a:pt x="458082" y="0"/>
                    </a:lnTo>
                    <a:cubicBezTo>
                      <a:pt x="471580" y="0"/>
                      <a:pt x="484527" y="5362"/>
                      <a:pt x="494072" y="14908"/>
                    </a:cubicBezTo>
                    <a:cubicBezTo>
                      <a:pt x="503617" y="24454"/>
                      <a:pt x="508979" y="37399"/>
                      <a:pt x="508979" y="50898"/>
                    </a:cubicBezTo>
                    <a:lnTo>
                      <a:pt x="508979" y="2619576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7" name="Freeform 81">
                <a:extLst>
                  <a:ext uri="{FF2B5EF4-FFF2-40B4-BE49-F238E27FC236}">
                    <a16:creationId xmlns:a16="http://schemas.microsoft.com/office/drawing/2014/main" id="{5A01D582-03A7-24E5-69AF-D571B13F1370}"/>
                  </a:ext>
                </a:extLst>
              </p:cNvPr>
              <p:cNvSpPr/>
              <p:nvPr/>
            </p:nvSpPr>
            <p:spPr>
              <a:xfrm>
                <a:off x="23561843" y="8585663"/>
                <a:ext cx="508980" cy="2749415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49415">
                    <a:moveTo>
                      <a:pt x="0" y="2749415"/>
                    </a:moveTo>
                    <a:lnTo>
                      <a:pt x="0" y="50897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2" y="0"/>
                    </a:lnTo>
                    <a:cubicBezTo>
                      <a:pt x="486192" y="0"/>
                      <a:pt x="508980" y="22787"/>
                      <a:pt x="508980" y="50897"/>
                    </a:cubicBezTo>
                    <a:lnTo>
                      <a:pt x="508980" y="2749415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8" name="Freeform 82">
                <a:extLst>
                  <a:ext uri="{FF2B5EF4-FFF2-40B4-BE49-F238E27FC236}">
                    <a16:creationId xmlns:a16="http://schemas.microsoft.com/office/drawing/2014/main" id="{A1928C43-DC01-8E85-5E55-630B0D0E4D71}"/>
                  </a:ext>
                </a:extLst>
              </p:cNvPr>
              <p:cNvSpPr/>
              <p:nvPr/>
            </p:nvSpPr>
            <p:spPr>
              <a:xfrm>
                <a:off x="25436570" y="7976694"/>
                <a:ext cx="508982" cy="3358382"/>
              </a:xfrm>
              <a:custGeom>
                <a:avLst/>
                <a:gdLst/>
                <a:ahLst/>
                <a:cxnLst/>
                <a:rect l="l" t="t" r="r" b="b"/>
                <a:pathLst>
                  <a:path w="508981" h="3358383">
                    <a:moveTo>
                      <a:pt x="0" y="3358383"/>
                    </a:moveTo>
                    <a:lnTo>
                      <a:pt x="0" y="50899"/>
                    </a:lnTo>
                    <a:cubicBezTo>
                      <a:pt x="0" y="37399"/>
                      <a:pt x="5362" y="24453"/>
                      <a:pt x="14908" y="14908"/>
                    </a:cubicBezTo>
                    <a:cubicBezTo>
                      <a:pt x="24453" y="5362"/>
                      <a:pt x="37399" y="0"/>
                      <a:pt x="50899" y="0"/>
                    </a:cubicBezTo>
                    <a:lnTo>
                      <a:pt x="458084" y="0"/>
                    </a:lnTo>
                    <a:cubicBezTo>
                      <a:pt x="471582" y="0"/>
                      <a:pt x="484529" y="5363"/>
                      <a:pt x="494074" y="14908"/>
                    </a:cubicBezTo>
                    <a:cubicBezTo>
                      <a:pt x="503619" y="24454"/>
                      <a:pt x="508981" y="37399"/>
                      <a:pt x="508981" y="50899"/>
                    </a:cubicBezTo>
                    <a:lnTo>
                      <a:pt x="508981" y="3358383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09" name="Freeform 83">
                <a:extLst>
                  <a:ext uri="{FF2B5EF4-FFF2-40B4-BE49-F238E27FC236}">
                    <a16:creationId xmlns:a16="http://schemas.microsoft.com/office/drawing/2014/main" id="{2A30AB72-8087-428D-C6C9-85E24B29F1E6}"/>
                  </a:ext>
                </a:extLst>
              </p:cNvPr>
              <p:cNvSpPr/>
              <p:nvPr/>
            </p:nvSpPr>
            <p:spPr>
              <a:xfrm>
                <a:off x="27311296" y="5221959"/>
                <a:ext cx="508980" cy="6113117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6113118">
                    <a:moveTo>
                      <a:pt x="0" y="6113118"/>
                    </a:moveTo>
                    <a:lnTo>
                      <a:pt x="0" y="50898"/>
                    </a:lnTo>
                    <a:cubicBezTo>
                      <a:pt x="0" y="37399"/>
                      <a:pt x="5364" y="24453"/>
                      <a:pt x="14908" y="14907"/>
                    </a:cubicBezTo>
                    <a:cubicBezTo>
                      <a:pt x="24455" y="5362"/>
                      <a:pt x="37400" y="0"/>
                      <a:pt x="50900" y="0"/>
                    </a:cubicBezTo>
                    <a:lnTo>
                      <a:pt x="458084" y="0"/>
                    </a:lnTo>
                    <a:cubicBezTo>
                      <a:pt x="486194" y="1"/>
                      <a:pt x="508980" y="22789"/>
                      <a:pt x="508980" y="50898"/>
                    </a:cubicBezTo>
                    <a:lnTo>
                      <a:pt x="508980" y="6113118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0" name="Freeform 69">
                <a:extLst>
                  <a:ext uri="{FF2B5EF4-FFF2-40B4-BE49-F238E27FC236}">
                    <a16:creationId xmlns:a16="http://schemas.microsoft.com/office/drawing/2014/main" id="{A86F80D8-19D9-9F89-39FB-8916368BF011}"/>
                  </a:ext>
                </a:extLst>
              </p:cNvPr>
              <p:cNvSpPr/>
              <p:nvPr/>
            </p:nvSpPr>
            <p:spPr>
              <a:xfrm>
                <a:off x="1065118" y="8600551"/>
                <a:ext cx="508980" cy="2740876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40876">
                    <a:moveTo>
                      <a:pt x="0" y="2740876"/>
                    </a:moveTo>
                    <a:lnTo>
                      <a:pt x="0" y="50898"/>
                    </a:lnTo>
                    <a:cubicBezTo>
                      <a:pt x="0" y="37399"/>
                      <a:pt x="5363" y="24453"/>
                      <a:pt x="14908" y="14907"/>
                    </a:cubicBezTo>
                    <a:cubicBezTo>
                      <a:pt x="24453" y="5362"/>
                      <a:pt x="37399" y="0"/>
                      <a:pt x="50898" y="0"/>
                    </a:cubicBezTo>
                    <a:lnTo>
                      <a:pt x="458082" y="0"/>
                    </a:lnTo>
                    <a:cubicBezTo>
                      <a:pt x="471582" y="0"/>
                      <a:pt x="484528" y="5362"/>
                      <a:pt x="494073" y="14907"/>
                    </a:cubicBezTo>
                    <a:cubicBezTo>
                      <a:pt x="503618" y="24452"/>
                      <a:pt x="508981" y="37399"/>
                      <a:pt x="508981" y="50898"/>
                    </a:cubicBezTo>
                    <a:lnTo>
                      <a:pt x="508981" y="2740876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1" name="Freeform 70">
                <a:extLst>
                  <a:ext uri="{FF2B5EF4-FFF2-40B4-BE49-F238E27FC236}">
                    <a16:creationId xmlns:a16="http://schemas.microsoft.com/office/drawing/2014/main" id="{AAC276EE-D001-BD3D-FDAD-B06149D16CDA}"/>
                  </a:ext>
                </a:extLst>
              </p:cNvPr>
              <p:cNvSpPr/>
              <p:nvPr/>
            </p:nvSpPr>
            <p:spPr>
              <a:xfrm>
                <a:off x="2939844" y="2469618"/>
                <a:ext cx="508980" cy="8871809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8871809">
                    <a:moveTo>
                      <a:pt x="0" y="8871809"/>
                    </a:moveTo>
                    <a:lnTo>
                      <a:pt x="0" y="50898"/>
                    </a:lnTo>
                    <a:cubicBezTo>
                      <a:pt x="0" y="22787"/>
                      <a:pt x="22788" y="0"/>
                      <a:pt x="50898" y="0"/>
                    </a:cubicBezTo>
                    <a:lnTo>
                      <a:pt x="458083" y="0"/>
                    </a:lnTo>
                    <a:cubicBezTo>
                      <a:pt x="486193" y="0"/>
                      <a:pt x="508981" y="22787"/>
                      <a:pt x="508981" y="50898"/>
                    </a:cubicBezTo>
                    <a:lnTo>
                      <a:pt x="508981" y="8871809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12" name="Freeform 71">
                <a:extLst>
                  <a:ext uri="{FF2B5EF4-FFF2-40B4-BE49-F238E27FC236}">
                    <a16:creationId xmlns:a16="http://schemas.microsoft.com/office/drawing/2014/main" id="{0AB06167-7B34-4D6C-BF1C-68FFA8E233A9}"/>
                  </a:ext>
                </a:extLst>
              </p:cNvPr>
              <p:cNvSpPr/>
              <p:nvPr/>
            </p:nvSpPr>
            <p:spPr>
              <a:xfrm>
                <a:off x="4814571" y="8564316"/>
                <a:ext cx="508980" cy="2777110"/>
              </a:xfrm>
              <a:custGeom>
                <a:avLst/>
                <a:gdLst/>
                <a:ahLst/>
                <a:cxnLst/>
                <a:rect l="l" t="t" r="r" b="b"/>
                <a:pathLst>
                  <a:path w="508980" h="2777110">
                    <a:moveTo>
                      <a:pt x="0" y="2777110"/>
                    </a:moveTo>
                    <a:lnTo>
                      <a:pt x="0" y="50899"/>
                    </a:lnTo>
                    <a:cubicBezTo>
                      <a:pt x="0" y="37399"/>
                      <a:pt x="5363" y="24453"/>
                      <a:pt x="14908" y="14908"/>
                    </a:cubicBezTo>
                    <a:cubicBezTo>
                      <a:pt x="24453" y="5363"/>
                      <a:pt x="37399" y="0"/>
                      <a:pt x="50898" y="0"/>
                    </a:cubicBezTo>
                    <a:lnTo>
                      <a:pt x="458083" y="0"/>
                    </a:lnTo>
                    <a:cubicBezTo>
                      <a:pt x="471582" y="0"/>
                      <a:pt x="484527" y="5363"/>
                      <a:pt x="494073" y="14908"/>
                    </a:cubicBezTo>
                    <a:cubicBezTo>
                      <a:pt x="503618" y="24454"/>
                      <a:pt x="508980" y="37399"/>
                      <a:pt x="508980" y="50899"/>
                    </a:cubicBezTo>
                    <a:lnTo>
                      <a:pt x="508980" y="2777110"/>
                    </a:lnTo>
                    <a:close/>
                  </a:path>
                </a:pathLst>
              </a:custGeom>
              <a:solidFill>
                <a:srgbClr val="FF9900"/>
              </a:solidFill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85" name="TextBox 85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24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9873839" y="3022764"/>
            <a:ext cx="5035246" cy="4990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B0F0"/>
                </a:solidFill>
                <a:latin typeface="Montserrat Bold"/>
              </a:rPr>
              <a:t>12.78 BPM </a:t>
            </a:r>
            <a:r>
              <a:rPr lang="en-US" sz="3000" dirty="0">
                <a:latin typeface="Montserrat Bold"/>
              </a:rPr>
              <a:t>vs </a:t>
            </a:r>
            <a:r>
              <a:rPr lang="en-US" sz="3000" dirty="0">
                <a:solidFill>
                  <a:srgbClr val="00FF00"/>
                </a:solidFill>
                <a:latin typeface="Montserrat Bold"/>
              </a:rPr>
              <a:t>4.42 BPM</a:t>
            </a:r>
          </a:p>
        </p:txBody>
      </p:sp>
      <p:sp>
        <p:nvSpPr>
          <p:cNvPr id="91" name="TextBox 91"/>
          <p:cNvSpPr txBox="1"/>
          <p:nvPr/>
        </p:nvSpPr>
        <p:spPr>
          <a:xfrm>
            <a:off x="13792627" y="1819463"/>
            <a:ext cx="4474607" cy="499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dirty="0">
                <a:solidFill>
                  <a:srgbClr val="0070C0"/>
                </a:solidFill>
                <a:latin typeface="Montserrat Bold"/>
              </a:rPr>
              <a:t>7.47 BPM</a:t>
            </a:r>
            <a:r>
              <a:rPr lang="en-US" sz="3000" dirty="0">
                <a:solidFill>
                  <a:srgbClr val="00B0F0"/>
                </a:solidFill>
                <a:latin typeface="Montserrat"/>
              </a:rPr>
              <a:t> </a:t>
            </a:r>
            <a:r>
              <a:rPr lang="en-US" sz="3000" dirty="0">
                <a:latin typeface="Montserrat Bold"/>
              </a:rPr>
              <a:t>vs</a:t>
            </a:r>
            <a:r>
              <a:rPr lang="en-US" sz="3000" dirty="0">
                <a:solidFill>
                  <a:srgbClr val="00BF63"/>
                </a:solidFill>
                <a:latin typeface="Montserrat Bold"/>
              </a:rPr>
              <a:t> </a:t>
            </a:r>
            <a:r>
              <a:rPr lang="en-US" sz="3000" dirty="0">
                <a:solidFill>
                  <a:srgbClr val="008000"/>
                </a:solidFill>
                <a:latin typeface="Montserrat Bold"/>
              </a:rPr>
              <a:t>5.19 BPM</a:t>
            </a:r>
            <a:endParaRPr lang="en-US" sz="3000" dirty="0">
              <a:solidFill>
                <a:srgbClr val="008000"/>
              </a:solidFill>
              <a:latin typeface="Montserrat"/>
            </a:endParaRPr>
          </a:p>
        </p:txBody>
      </p:sp>
      <p:sp>
        <p:nvSpPr>
          <p:cNvPr id="88" name="Ovale 87">
            <a:extLst>
              <a:ext uri="{FF2B5EF4-FFF2-40B4-BE49-F238E27FC236}">
                <a16:creationId xmlns:a16="http://schemas.microsoft.com/office/drawing/2014/main" id="{642C1A71-01F8-ED7E-11BC-A4DC6D7770DF}"/>
              </a:ext>
            </a:extLst>
          </p:cNvPr>
          <p:cNvSpPr/>
          <p:nvPr/>
        </p:nvSpPr>
        <p:spPr>
          <a:xfrm>
            <a:off x="17092645" y="5289994"/>
            <a:ext cx="917990" cy="2665496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93" name="Connettore 2 92">
            <a:extLst>
              <a:ext uri="{FF2B5EF4-FFF2-40B4-BE49-F238E27FC236}">
                <a16:creationId xmlns:a16="http://schemas.microsoft.com/office/drawing/2014/main" id="{5AA675A6-FD31-A2BC-4C7D-E6F9910F05F9}"/>
              </a:ext>
            </a:extLst>
          </p:cNvPr>
          <p:cNvCxnSpPr>
            <a:cxnSpLocks/>
          </p:cNvCxnSpPr>
          <p:nvPr/>
        </p:nvCxnSpPr>
        <p:spPr>
          <a:xfrm flipH="1" flipV="1">
            <a:off x="16177298" y="2406067"/>
            <a:ext cx="1332939" cy="2883992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95" name="Ovale 94">
            <a:extLst>
              <a:ext uri="{FF2B5EF4-FFF2-40B4-BE49-F238E27FC236}">
                <a16:creationId xmlns:a16="http://schemas.microsoft.com/office/drawing/2014/main" id="{6129B0C5-F7CB-3973-A27F-E6F8391B1EA2}"/>
              </a:ext>
            </a:extLst>
          </p:cNvPr>
          <p:cNvSpPr/>
          <p:nvPr/>
        </p:nvSpPr>
        <p:spPr>
          <a:xfrm>
            <a:off x="14636420" y="2971344"/>
            <a:ext cx="1323865" cy="5087875"/>
          </a:xfrm>
          <a:prstGeom prst="ellipse">
            <a:avLst/>
          </a:prstGeom>
          <a:solidFill>
            <a:schemeClr val="lt1">
              <a:alpha val="0"/>
            </a:schemeClr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96" name="Connettore 2 95">
            <a:extLst>
              <a:ext uri="{FF2B5EF4-FFF2-40B4-BE49-F238E27FC236}">
                <a16:creationId xmlns:a16="http://schemas.microsoft.com/office/drawing/2014/main" id="{5E450799-3C13-6925-4BDA-BA08EBD7B6D6}"/>
              </a:ext>
            </a:extLst>
          </p:cNvPr>
          <p:cNvCxnSpPr>
            <a:cxnSpLocks/>
          </p:cNvCxnSpPr>
          <p:nvPr/>
        </p:nvCxnSpPr>
        <p:spPr>
          <a:xfrm flipH="1" flipV="1">
            <a:off x="12938376" y="3602583"/>
            <a:ext cx="1698044" cy="1416631"/>
          </a:xfrm>
          <a:prstGeom prst="straightConnector1">
            <a:avLst/>
          </a:prstGeom>
          <a:ln w="38100" cap="flat" cmpd="sng" algn="ctr">
            <a:solidFill>
              <a:schemeClr val="dk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104900"/>
            <a:ext cx="15531176" cy="691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Conclusions and possible future works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47799" y="2280477"/>
            <a:ext cx="15392400" cy="2033678"/>
            <a:chOff x="0" y="0"/>
            <a:chExt cx="4274726" cy="4870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274726" cy="487077"/>
            </a:xfrm>
            <a:custGeom>
              <a:avLst/>
              <a:gdLst/>
              <a:ahLst/>
              <a:cxnLst/>
              <a:rect l="l" t="t" r="r" b="b"/>
              <a:pathLst>
                <a:path w="4274726" h="487077">
                  <a:moveTo>
                    <a:pt x="44361" y="0"/>
                  </a:moveTo>
                  <a:lnTo>
                    <a:pt x="4230365" y="0"/>
                  </a:lnTo>
                  <a:cubicBezTo>
                    <a:pt x="4254865" y="0"/>
                    <a:pt x="4274726" y="19861"/>
                    <a:pt x="4274726" y="44361"/>
                  </a:cubicBezTo>
                  <a:lnTo>
                    <a:pt x="4274726" y="442716"/>
                  </a:lnTo>
                  <a:cubicBezTo>
                    <a:pt x="4274726" y="467216"/>
                    <a:pt x="4254865" y="487077"/>
                    <a:pt x="4230365" y="487077"/>
                  </a:cubicBezTo>
                  <a:lnTo>
                    <a:pt x="44361" y="487077"/>
                  </a:lnTo>
                  <a:cubicBezTo>
                    <a:pt x="19861" y="487077"/>
                    <a:pt x="0" y="467216"/>
                    <a:pt x="0" y="442716"/>
                  </a:cubicBezTo>
                  <a:lnTo>
                    <a:pt x="0" y="44361"/>
                  </a:lnTo>
                  <a:cubicBezTo>
                    <a:pt x="0" y="19861"/>
                    <a:pt x="19861" y="0"/>
                    <a:pt x="4436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76C8525-984D-8CED-4F43-46C2D6891B24}"/>
              </a:ext>
            </a:extLst>
          </p:cNvPr>
          <p:cNvSpPr txBox="1"/>
          <p:nvPr/>
        </p:nvSpPr>
        <p:spPr>
          <a:xfrm>
            <a:off x="1219200" y="2338015"/>
            <a:ext cx="15167264" cy="1918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55652" lvl="1" indent="-377826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On WESAD we have seen an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improvement in HR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estimation using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self-supervised learning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compared to traditional methods, reaching an overall MAE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5.19 BPM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(better than state-of-the-art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2.28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BPM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66316725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104900"/>
            <a:ext cx="15531176" cy="691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Conclusions and possible future works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47799" y="2280477"/>
            <a:ext cx="15392400" cy="2033678"/>
            <a:chOff x="0" y="0"/>
            <a:chExt cx="4274726" cy="4870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274726" cy="487077"/>
            </a:xfrm>
            <a:custGeom>
              <a:avLst/>
              <a:gdLst/>
              <a:ahLst/>
              <a:cxnLst/>
              <a:rect l="l" t="t" r="r" b="b"/>
              <a:pathLst>
                <a:path w="4274726" h="487077">
                  <a:moveTo>
                    <a:pt x="44361" y="0"/>
                  </a:moveTo>
                  <a:lnTo>
                    <a:pt x="4230365" y="0"/>
                  </a:lnTo>
                  <a:cubicBezTo>
                    <a:pt x="4254865" y="0"/>
                    <a:pt x="4274726" y="19861"/>
                    <a:pt x="4274726" y="44361"/>
                  </a:cubicBezTo>
                  <a:lnTo>
                    <a:pt x="4274726" y="442716"/>
                  </a:lnTo>
                  <a:cubicBezTo>
                    <a:pt x="4274726" y="467216"/>
                    <a:pt x="4254865" y="487077"/>
                    <a:pt x="4230365" y="487077"/>
                  </a:cubicBezTo>
                  <a:lnTo>
                    <a:pt x="44361" y="487077"/>
                  </a:lnTo>
                  <a:cubicBezTo>
                    <a:pt x="19861" y="487077"/>
                    <a:pt x="0" y="467216"/>
                    <a:pt x="0" y="442716"/>
                  </a:cubicBezTo>
                  <a:lnTo>
                    <a:pt x="0" y="44361"/>
                  </a:lnTo>
                  <a:cubicBezTo>
                    <a:pt x="0" y="19861"/>
                    <a:pt x="19861" y="0"/>
                    <a:pt x="4436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42374" y="4970862"/>
            <a:ext cx="15392400" cy="1575506"/>
            <a:chOff x="0" y="0"/>
            <a:chExt cx="4274726" cy="48707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274726" cy="487077"/>
            </a:xfrm>
            <a:custGeom>
              <a:avLst/>
              <a:gdLst/>
              <a:ahLst/>
              <a:cxnLst/>
              <a:rect l="l" t="t" r="r" b="b"/>
              <a:pathLst>
                <a:path w="4274726" h="487077">
                  <a:moveTo>
                    <a:pt x="44361" y="0"/>
                  </a:moveTo>
                  <a:lnTo>
                    <a:pt x="4230365" y="0"/>
                  </a:lnTo>
                  <a:cubicBezTo>
                    <a:pt x="4254865" y="0"/>
                    <a:pt x="4274726" y="19861"/>
                    <a:pt x="4274726" y="44361"/>
                  </a:cubicBezTo>
                  <a:lnTo>
                    <a:pt x="4274726" y="442716"/>
                  </a:lnTo>
                  <a:cubicBezTo>
                    <a:pt x="4274726" y="467216"/>
                    <a:pt x="4254865" y="487077"/>
                    <a:pt x="4230365" y="487077"/>
                  </a:cubicBezTo>
                  <a:lnTo>
                    <a:pt x="44361" y="487077"/>
                  </a:lnTo>
                  <a:cubicBezTo>
                    <a:pt x="19861" y="487077"/>
                    <a:pt x="0" y="467216"/>
                    <a:pt x="0" y="442716"/>
                  </a:cubicBezTo>
                  <a:lnTo>
                    <a:pt x="0" y="44361"/>
                  </a:lnTo>
                  <a:cubicBezTo>
                    <a:pt x="0" y="19861"/>
                    <a:pt x="19861" y="0"/>
                    <a:pt x="4436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70923" y="5103541"/>
            <a:ext cx="15735301" cy="1225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It may be interesting to explore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other datasets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to further test the effectiveness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self-supervised learning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for PPG-based HR tracking.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76C8525-984D-8CED-4F43-46C2D6891B24}"/>
              </a:ext>
            </a:extLst>
          </p:cNvPr>
          <p:cNvSpPr txBox="1"/>
          <p:nvPr/>
        </p:nvSpPr>
        <p:spPr>
          <a:xfrm>
            <a:off x="1219200" y="2338015"/>
            <a:ext cx="15167264" cy="1918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55652" lvl="1" indent="-377826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On WESAD we have seen an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improvement in HR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estimation using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self-supervised learning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compared to traditional methods, reaching an overall MAE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5.19 BPM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(better than state-of-the-art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2.28 BPM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3464287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104900"/>
            <a:ext cx="15531176" cy="691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Conclusions and possible future works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25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47799" y="2280477"/>
            <a:ext cx="15392400" cy="2033678"/>
            <a:chOff x="0" y="0"/>
            <a:chExt cx="4274726" cy="48707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274726" cy="487077"/>
            </a:xfrm>
            <a:custGeom>
              <a:avLst/>
              <a:gdLst/>
              <a:ahLst/>
              <a:cxnLst/>
              <a:rect l="l" t="t" r="r" b="b"/>
              <a:pathLst>
                <a:path w="4274726" h="487077">
                  <a:moveTo>
                    <a:pt x="44361" y="0"/>
                  </a:moveTo>
                  <a:lnTo>
                    <a:pt x="4230365" y="0"/>
                  </a:lnTo>
                  <a:cubicBezTo>
                    <a:pt x="4254865" y="0"/>
                    <a:pt x="4274726" y="19861"/>
                    <a:pt x="4274726" y="44361"/>
                  </a:cubicBezTo>
                  <a:lnTo>
                    <a:pt x="4274726" y="442716"/>
                  </a:lnTo>
                  <a:cubicBezTo>
                    <a:pt x="4274726" y="467216"/>
                    <a:pt x="4254865" y="487077"/>
                    <a:pt x="4230365" y="487077"/>
                  </a:cubicBezTo>
                  <a:lnTo>
                    <a:pt x="44361" y="487077"/>
                  </a:lnTo>
                  <a:cubicBezTo>
                    <a:pt x="19861" y="487077"/>
                    <a:pt x="0" y="467216"/>
                    <a:pt x="0" y="442716"/>
                  </a:cubicBezTo>
                  <a:lnTo>
                    <a:pt x="0" y="44361"/>
                  </a:lnTo>
                  <a:cubicBezTo>
                    <a:pt x="0" y="19861"/>
                    <a:pt x="19861" y="0"/>
                    <a:pt x="4436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442374" y="4970862"/>
            <a:ext cx="15392400" cy="1575506"/>
            <a:chOff x="0" y="0"/>
            <a:chExt cx="4274726" cy="48707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4274726" cy="487077"/>
            </a:xfrm>
            <a:custGeom>
              <a:avLst/>
              <a:gdLst/>
              <a:ahLst/>
              <a:cxnLst/>
              <a:rect l="l" t="t" r="r" b="b"/>
              <a:pathLst>
                <a:path w="4274726" h="487077">
                  <a:moveTo>
                    <a:pt x="44361" y="0"/>
                  </a:moveTo>
                  <a:lnTo>
                    <a:pt x="4230365" y="0"/>
                  </a:lnTo>
                  <a:cubicBezTo>
                    <a:pt x="4254865" y="0"/>
                    <a:pt x="4274726" y="19861"/>
                    <a:pt x="4274726" y="44361"/>
                  </a:cubicBezTo>
                  <a:lnTo>
                    <a:pt x="4274726" y="442716"/>
                  </a:lnTo>
                  <a:cubicBezTo>
                    <a:pt x="4274726" y="467216"/>
                    <a:pt x="4254865" y="487077"/>
                    <a:pt x="4230365" y="487077"/>
                  </a:cubicBezTo>
                  <a:lnTo>
                    <a:pt x="44361" y="487077"/>
                  </a:lnTo>
                  <a:cubicBezTo>
                    <a:pt x="19861" y="487077"/>
                    <a:pt x="0" y="467216"/>
                    <a:pt x="0" y="442716"/>
                  </a:cubicBezTo>
                  <a:lnTo>
                    <a:pt x="0" y="44361"/>
                  </a:lnTo>
                  <a:cubicBezTo>
                    <a:pt x="0" y="19861"/>
                    <a:pt x="19861" y="0"/>
                    <a:pt x="4436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444104" y="7393293"/>
            <a:ext cx="15390670" cy="1575506"/>
            <a:chOff x="0" y="0"/>
            <a:chExt cx="4274726" cy="48707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274726" cy="487077"/>
            </a:xfrm>
            <a:custGeom>
              <a:avLst/>
              <a:gdLst/>
              <a:ahLst/>
              <a:cxnLst/>
              <a:rect l="l" t="t" r="r" b="b"/>
              <a:pathLst>
                <a:path w="4274726" h="487077">
                  <a:moveTo>
                    <a:pt x="44361" y="0"/>
                  </a:moveTo>
                  <a:lnTo>
                    <a:pt x="4230365" y="0"/>
                  </a:lnTo>
                  <a:cubicBezTo>
                    <a:pt x="4254865" y="0"/>
                    <a:pt x="4274726" y="19861"/>
                    <a:pt x="4274726" y="44361"/>
                  </a:cubicBezTo>
                  <a:lnTo>
                    <a:pt x="4274726" y="442716"/>
                  </a:lnTo>
                  <a:cubicBezTo>
                    <a:pt x="4274726" y="467216"/>
                    <a:pt x="4254865" y="487077"/>
                    <a:pt x="4230365" y="487077"/>
                  </a:cubicBezTo>
                  <a:lnTo>
                    <a:pt x="44361" y="487077"/>
                  </a:lnTo>
                  <a:cubicBezTo>
                    <a:pt x="19861" y="487077"/>
                    <a:pt x="0" y="467216"/>
                    <a:pt x="0" y="442716"/>
                  </a:cubicBezTo>
                  <a:lnTo>
                    <a:pt x="0" y="44361"/>
                  </a:lnTo>
                  <a:cubicBezTo>
                    <a:pt x="0" y="19861"/>
                    <a:pt x="19861" y="0"/>
                    <a:pt x="4436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50E8D1"/>
                  </a:solidFill>
                  <a:latin typeface="Montserrat"/>
                </a:rPr>
                <a:t> </a:t>
              </a: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70923" y="5103541"/>
            <a:ext cx="15735301" cy="1225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It may be interesting to explore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other datasets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to further test the effectiveness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self-supervised learning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for PPG-based HR tracking.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442374" y="7580949"/>
            <a:ext cx="15390670" cy="1225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55652" lvl="1" indent="-377826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It may be useful investigate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new model configurations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during the</a:t>
            </a:r>
          </a:p>
          <a:p>
            <a:pPr>
              <a:lnSpc>
                <a:spcPts val="4900"/>
              </a:lnSpc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       fine-tuning phase such as using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attention blocks.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376C8525-984D-8CED-4F43-46C2D6891B24}"/>
              </a:ext>
            </a:extLst>
          </p:cNvPr>
          <p:cNvSpPr txBox="1"/>
          <p:nvPr/>
        </p:nvSpPr>
        <p:spPr>
          <a:xfrm>
            <a:off x="1219200" y="2338015"/>
            <a:ext cx="15167264" cy="19186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55652" lvl="1" indent="-377826">
              <a:lnSpc>
                <a:spcPts val="4900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On WESAD we have seen an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improvement in HR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 estimation using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self-supervised learning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compared to traditional methods, reaching an overall MAE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5.19 BPM 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(better than state-of-the-art of </a:t>
            </a:r>
            <a:r>
              <a:rPr lang="en-US" sz="3100" b="1" dirty="0">
                <a:solidFill>
                  <a:srgbClr val="000000"/>
                </a:solidFill>
                <a:latin typeface="Montserrat" panose="00000500000000000000" pitchFamily="2" charset="0"/>
              </a:rPr>
              <a:t>2.28 BPM</a:t>
            </a:r>
            <a:r>
              <a:rPr lang="en-US" sz="3100" dirty="0">
                <a:solidFill>
                  <a:srgbClr val="000000"/>
                </a:solidFill>
                <a:latin typeface="Montserrat" panose="00000500000000000000" pitchFamily="2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827294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6">
            <a:extLst>
              <a:ext uri="{FF2B5EF4-FFF2-40B4-BE49-F238E27FC236}">
                <a16:creationId xmlns:a16="http://schemas.microsoft.com/office/drawing/2014/main" id="{F5FACB2B-3739-D621-ECA3-FCE9BA484F1E}"/>
              </a:ext>
            </a:extLst>
          </p:cNvPr>
          <p:cNvSpPr/>
          <p:nvPr/>
        </p:nvSpPr>
        <p:spPr>
          <a:xfrm>
            <a:off x="12268200" y="6807599"/>
            <a:ext cx="5650244" cy="2526901"/>
          </a:xfrm>
          <a:custGeom>
            <a:avLst/>
            <a:gdLst/>
            <a:ahLst/>
            <a:cxnLst/>
            <a:rect l="l" t="t" r="r" b="b"/>
            <a:pathLst>
              <a:path w="2137363" h="487676">
                <a:moveTo>
                  <a:pt x="88721" y="0"/>
                </a:moveTo>
                <a:lnTo>
                  <a:pt x="2048642" y="0"/>
                </a:lnTo>
                <a:cubicBezTo>
                  <a:pt x="2072172" y="0"/>
                  <a:pt x="2094739" y="9347"/>
                  <a:pt x="2111377" y="25986"/>
                </a:cubicBezTo>
                <a:cubicBezTo>
                  <a:pt x="2128016" y="42624"/>
                  <a:pt x="2137363" y="65191"/>
                  <a:pt x="2137363" y="88721"/>
                </a:cubicBezTo>
                <a:lnTo>
                  <a:pt x="2137363" y="398955"/>
                </a:lnTo>
                <a:cubicBezTo>
                  <a:pt x="2137363" y="422486"/>
                  <a:pt x="2128016" y="445052"/>
                  <a:pt x="2111377" y="461691"/>
                </a:cubicBezTo>
                <a:cubicBezTo>
                  <a:pt x="2094739" y="478329"/>
                  <a:pt x="2072172" y="487676"/>
                  <a:pt x="2048642" y="487676"/>
                </a:cubicBezTo>
                <a:lnTo>
                  <a:pt x="88721" y="487676"/>
                </a:lnTo>
                <a:cubicBezTo>
                  <a:pt x="65191" y="487676"/>
                  <a:pt x="42624" y="478329"/>
                  <a:pt x="25986" y="461691"/>
                </a:cubicBezTo>
                <a:cubicBezTo>
                  <a:pt x="9347" y="445052"/>
                  <a:pt x="0" y="422486"/>
                  <a:pt x="0" y="398955"/>
                </a:cubicBezTo>
                <a:lnTo>
                  <a:pt x="0" y="88721"/>
                </a:lnTo>
                <a:cubicBezTo>
                  <a:pt x="0" y="65191"/>
                  <a:pt x="9347" y="42624"/>
                  <a:pt x="25986" y="25986"/>
                </a:cubicBezTo>
                <a:cubicBezTo>
                  <a:pt x="42624" y="9347"/>
                  <a:pt x="65191" y="0"/>
                  <a:pt x="88721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000000"/>
            </a:solidFill>
            <a:prstDash val="lgDash"/>
            <a:round/>
          </a:ln>
        </p:spPr>
        <p:txBody>
          <a:bodyPr/>
          <a:lstStyle/>
          <a:p>
            <a:endParaRPr lang="it-IT" dirty="0"/>
          </a:p>
        </p:txBody>
      </p:sp>
      <p:sp>
        <p:nvSpPr>
          <p:cNvPr id="40" name="Freeform 6">
            <a:extLst>
              <a:ext uri="{FF2B5EF4-FFF2-40B4-BE49-F238E27FC236}">
                <a16:creationId xmlns:a16="http://schemas.microsoft.com/office/drawing/2014/main" id="{3C14C59A-46A7-E9DA-C3D1-B03AFCA67972}"/>
              </a:ext>
            </a:extLst>
          </p:cNvPr>
          <p:cNvSpPr/>
          <p:nvPr/>
        </p:nvSpPr>
        <p:spPr>
          <a:xfrm>
            <a:off x="6403084" y="6807599"/>
            <a:ext cx="5477238" cy="2526901"/>
          </a:xfrm>
          <a:custGeom>
            <a:avLst/>
            <a:gdLst/>
            <a:ahLst/>
            <a:cxnLst/>
            <a:rect l="l" t="t" r="r" b="b"/>
            <a:pathLst>
              <a:path w="2137363" h="487676">
                <a:moveTo>
                  <a:pt x="88721" y="0"/>
                </a:moveTo>
                <a:lnTo>
                  <a:pt x="2048642" y="0"/>
                </a:lnTo>
                <a:cubicBezTo>
                  <a:pt x="2072172" y="0"/>
                  <a:pt x="2094739" y="9347"/>
                  <a:pt x="2111377" y="25986"/>
                </a:cubicBezTo>
                <a:cubicBezTo>
                  <a:pt x="2128016" y="42624"/>
                  <a:pt x="2137363" y="65191"/>
                  <a:pt x="2137363" y="88721"/>
                </a:cubicBezTo>
                <a:lnTo>
                  <a:pt x="2137363" y="398955"/>
                </a:lnTo>
                <a:cubicBezTo>
                  <a:pt x="2137363" y="422486"/>
                  <a:pt x="2128016" y="445052"/>
                  <a:pt x="2111377" y="461691"/>
                </a:cubicBezTo>
                <a:cubicBezTo>
                  <a:pt x="2094739" y="478329"/>
                  <a:pt x="2072172" y="487676"/>
                  <a:pt x="2048642" y="487676"/>
                </a:cubicBezTo>
                <a:lnTo>
                  <a:pt x="88721" y="487676"/>
                </a:lnTo>
                <a:cubicBezTo>
                  <a:pt x="65191" y="487676"/>
                  <a:pt x="42624" y="478329"/>
                  <a:pt x="25986" y="461691"/>
                </a:cubicBezTo>
                <a:cubicBezTo>
                  <a:pt x="9347" y="445052"/>
                  <a:pt x="0" y="422486"/>
                  <a:pt x="0" y="398955"/>
                </a:cubicBezTo>
                <a:lnTo>
                  <a:pt x="0" y="88721"/>
                </a:lnTo>
                <a:cubicBezTo>
                  <a:pt x="0" y="65191"/>
                  <a:pt x="9347" y="42624"/>
                  <a:pt x="25986" y="25986"/>
                </a:cubicBezTo>
                <a:cubicBezTo>
                  <a:pt x="42624" y="9347"/>
                  <a:pt x="65191" y="0"/>
                  <a:pt x="88721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000000"/>
            </a:solidFill>
            <a:prstDash val="lgDash"/>
            <a:round/>
          </a:ln>
        </p:spPr>
        <p:txBody>
          <a:bodyPr/>
          <a:lstStyle/>
          <a:p>
            <a:endParaRPr lang="it-IT" dirty="0"/>
          </a:p>
        </p:txBody>
      </p:sp>
      <p:grpSp>
        <p:nvGrpSpPr>
          <p:cNvPr id="2" name="Group 2"/>
          <p:cNvGrpSpPr/>
          <p:nvPr/>
        </p:nvGrpSpPr>
        <p:grpSpPr>
          <a:xfrm>
            <a:off x="5646050" y="1974242"/>
            <a:ext cx="6995898" cy="1947388"/>
            <a:chOff x="0" y="0"/>
            <a:chExt cx="1887493" cy="5128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87493" cy="512892"/>
            </a:xfrm>
            <a:custGeom>
              <a:avLst/>
              <a:gdLst/>
              <a:ahLst/>
              <a:cxnLst/>
              <a:rect l="l" t="t" r="r" b="b"/>
              <a:pathLst>
                <a:path w="1887493" h="512892">
                  <a:moveTo>
                    <a:pt x="100466" y="0"/>
                  </a:moveTo>
                  <a:lnTo>
                    <a:pt x="1787027" y="0"/>
                  </a:lnTo>
                  <a:cubicBezTo>
                    <a:pt x="1842513" y="0"/>
                    <a:pt x="1887493" y="44980"/>
                    <a:pt x="1887493" y="100466"/>
                  </a:cubicBezTo>
                  <a:lnTo>
                    <a:pt x="1887493" y="412426"/>
                  </a:lnTo>
                  <a:cubicBezTo>
                    <a:pt x="1887493" y="467912"/>
                    <a:pt x="1842513" y="512892"/>
                    <a:pt x="1787027" y="512892"/>
                  </a:cubicBezTo>
                  <a:lnTo>
                    <a:pt x="100466" y="512892"/>
                  </a:lnTo>
                  <a:cubicBezTo>
                    <a:pt x="44980" y="512892"/>
                    <a:pt x="0" y="467912"/>
                    <a:pt x="0" y="412426"/>
                  </a:cubicBezTo>
                  <a:lnTo>
                    <a:pt x="0" y="100466"/>
                  </a:lnTo>
                  <a:cubicBezTo>
                    <a:pt x="0" y="44980"/>
                    <a:pt x="44980" y="0"/>
                    <a:pt x="100466" y="0"/>
                  </a:cubicBezTo>
                  <a:close/>
                </a:path>
              </a:pathLst>
            </a:custGeom>
            <a:solidFill>
              <a:srgbClr val="FFAA00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r>
                <a:rPr lang="en-US" sz="3099">
                  <a:solidFill>
                    <a:srgbClr val="000000"/>
                  </a:solidFill>
                  <a:latin typeface="Montserrat"/>
                </a:rPr>
                <a:t> 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14866" y="6586698"/>
            <a:ext cx="5804934" cy="2883220"/>
            <a:chOff x="-70035" y="-100951"/>
            <a:chExt cx="1831238" cy="591923"/>
          </a:xfrm>
        </p:grpSpPr>
        <p:sp>
          <p:nvSpPr>
            <p:cNvPr id="6" name="Freeform 6"/>
            <p:cNvSpPr/>
            <p:nvPr/>
          </p:nvSpPr>
          <p:spPr>
            <a:xfrm>
              <a:off x="-21236" y="-55600"/>
              <a:ext cx="1782439" cy="518771"/>
            </a:xfrm>
            <a:custGeom>
              <a:avLst/>
              <a:gdLst/>
              <a:ahLst/>
              <a:cxnLst/>
              <a:rect l="l" t="t" r="r" b="b"/>
              <a:pathLst>
                <a:path w="2137363" h="487676">
                  <a:moveTo>
                    <a:pt x="88721" y="0"/>
                  </a:moveTo>
                  <a:lnTo>
                    <a:pt x="2048642" y="0"/>
                  </a:lnTo>
                  <a:cubicBezTo>
                    <a:pt x="2072172" y="0"/>
                    <a:pt x="2094739" y="9347"/>
                    <a:pt x="2111377" y="25986"/>
                  </a:cubicBezTo>
                  <a:cubicBezTo>
                    <a:pt x="2128016" y="42624"/>
                    <a:pt x="2137363" y="65191"/>
                    <a:pt x="2137363" y="88721"/>
                  </a:cubicBezTo>
                  <a:lnTo>
                    <a:pt x="2137363" y="398955"/>
                  </a:lnTo>
                  <a:cubicBezTo>
                    <a:pt x="2137363" y="422486"/>
                    <a:pt x="2128016" y="445052"/>
                    <a:pt x="2111377" y="461691"/>
                  </a:cubicBezTo>
                  <a:cubicBezTo>
                    <a:pt x="2094739" y="478329"/>
                    <a:pt x="2072172" y="487676"/>
                    <a:pt x="2048642" y="487676"/>
                  </a:cubicBezTo>
                  <a:lnTo>
                    <a:pt x="88721" y="487676"/>
                  </a:lnTo>
                  <a:cubicBezTo>
                    <a:pt x="65191" y="487676"/>
                    <a:pt x="42624" y="478329"/>
                    <a:pt x="25986" y="461691"/>
                  </a:cubicBezTo>
                  <a:cubicBezTo>
                    <a:pt x="9347" y="445052"/>
                    <a:pt x="0" y="422486"/>
                    <a:pt x="0" y="398955"/>
                  </a:cubicBezTo>
                  <a:lnTo>
                    <a:pt x="0" y="88721"/>
                  </a:lnTo>
                  <a:cubicBezTo>
                    <a:pt x="0" y="65191"/>
                    <a:pt x="9347" y="42624"/>
                    <a:pt x="25986" y="25986"/>
                  </a:cubicBezTo>
                  <a:cubicBezTo>
                    <a:pt x="42624" y="9347"/>
                    <a:pt x="65191" y="0"/>
                    <a:pt x="88721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lgDash"/>
              <a:round/>
            </a:ln>
          </p:spPr>
          <p:txBody>
            <a:bodyPr/>
            <a:lstStyle/>
            <a:p>
              <a:endParaRPr lang="it-IT" dirty="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-70035" y="-100951"/>
              <a:ext cx="1830514" cy="5919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791842" lvl="1" indent="-457200">
                <a:lnSpc>
                  <a:spcPts val="4339"/>
                </a:lnSpc>
                <a:buFont typeface="Arial" panose="020B0604020202020204" pitchFamily="34" charset="0"/>
                <a:buChar char="•"/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Leverage Masked Auto-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   encoders to </a:t>
              </a:r>
              <a:r>
                <a:rPr lang="en-US" sz="3100" dirty="0">
                  <a:solidFill>
                    <a:srgbClr val="000000"/>
                  </a:solidFill>
                  <a:latin typeface="Montserrat Bold"/>
                </a:rPr>
                <a:t>reconstruct  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 Bold"/>
                </a:rPr>
                <a:t>    PPG signals</a:t>
              </a: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both in </a:t>
              </a:r>
            </a:p>
            <a:p>
              <a:pPr marL="334642" lvl="1">
                <a:lnSpc>
                  <a:spcPts val="4339"/>
                </a:lnSpc>
              </a:pPr>
              <a:r>
                <a:rPr lang="en-US" sz="3100" dirty="0">
                  <a:solidFill>
                    <a:srgbClr val="000000"/>
                  </a:solidFill>
                  <a:latin typeface="Montserrat"/>
                </a:rPr>
                <a:t>    time and in frequency.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6172195" y="6839230"/>
            <a:ext cx="5650244" cy="2378154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791842" lvl="1" indent="-457200">
              <a:lnSpc>
                <a:spcPts val="4339"/>
              </a:lnSpc>
              <a:buFont typeface="Arial" panose="020B0604020202020204" pitchFamily="34" charset="0"/>
              <a:buChar char="•"/>
            </a:pPr>
            <a:r>
              <a:rPr lang="en-US" sz="3099" dirty="0">
                <a:solidFill>
                  <a:srgbClr val="000000"/>
                </a:solidFill>
                <a:latin typeface="Montserrat"/>
              </a:rPr>
              <a:t>Analyze the behavior of Masked Autoencoders for the</a:t>
            </a:r>
            <a:r>
              <a:rPr lang="en-US" sz="3099" dirty="0">
                <a:solidFill>
                  <a:srgbClr val="000000"/>
                </a:solidFill>
                <a:latin typeface="Montserrat Bold"/>
              </a:rPr>
              <a:t> estimation of</a:t>
            </a:r>
          </a:p>
          <a:p>
            <a:pPr>
              <a:lnSpc>
                <a:spcPts val="4339"/>
              </a:lnSpc>
            </a:pPr>
            <a:r>
              <a:rPr lang="en-US" sz="3099" dirty="0">
                <a:solidFill>
                  <a:srgbClr val="000000"/>
                </a:solidFill>
                <a:latin typeface="Montserrat Bold"/>
              </a:rPr>
              <a:t>       Heart-Rates.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113505" y="6894032"/>
            <a:ext cx="5650244" cy="226855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669283" lvl="1" indent="-334641">
              <a:lnSpc>
                <a:spcPts val="4339"/>
              </a:lnSpc>
              <a:buFont typeface="Arial"/>
              <a:buChar char="•"/>
            </a:pPr>
            <a:r>
              <a:rPr lang="en-US" sz="3099" dirty="0">
                <a:solidFill>
                  <a:srgbClr val="000000"/>
                </a:solidFill>
                <a:latin typeface="Montserrat"/>
              </a:rPr>
              <a:t>Investigate </a:t>
            </a:r>
            <a:r>
              <a:rPr lang="en-US" sz="3099" dirty="0">
                <a:solidFill>
                  <a:srgbClr val="000000"/>
                </a:solidFill>
                <a:latin typeface="Montserrat Bold"/>
              </a:rPr>
              <a:t>Transfer Learning </a:t>
            </a:r>
            <a:r>
              <a:rPr lang="en-US" sz="3099" dirty="0">
                <a:solidFill>
                  <a:srgbClr val="000000"/>
                </a:solidFill>
                <a:latin typeface="Montserrat"/>
              </a:rPr>
              <a:t>to improve prediction on Heart-Rates from PPG signals.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560711" y="2138928"/>
            <a:ext cx="7166575" cy="1616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9"/>
              </a:lnSpc>
              <a:spcBef>
                <a:spcPct val="0"/>
              </a:spcBef>
            </a:pPr>
            <a:r>
              <a:rPr lang="en-US" sz="3099" dirty="0">
                <a:solidFill>
                  <a:srgbClr val="231F20"/>
                </a:solidFill>
                <a:latin typeface="Montserrat"/>
              </a:rPr>
              <a:t>Exploit the advantages of </a:t>
            </a:r>
            <a:r>
              <a:rPr lang="en-US" sz="3099" dirty="0">
                <a:solidFill>
                  <a:srgbClr val="231F20"/>
                </a:solidFill>
                <a:latin typeface="Montserrat Bold"/>
              </a:rPr>
              <a:t>Self-supervised Learning </a:t>
            </a:r>
            <a:r>
              <a:rPr lang="en-US" sz="3099" dirty="0">
                <a:solidFill>
                  <a:srgbClr val="231F20"/>
                </a:solidFill>
                <a:latin typeface="Montserrat"/>
              </a:rPr>
              <a:t>to predict Heart-Rates from PPG signals.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264884" y="1211161"/>
            <a:ext cx="1498629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0505"/>
                </a:solidFill>
                <a:latin typeface="Montserrat Bold"/>
              </a:rPr>
              <a:t>Goal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2</a:t>
            </a:r>
          </a:p>
        </p:txBody>
      </p:sp>
      <p:sp>
        <p:nvSpPr>
          <p:cNvPr id="18" name="AutoShape 18"/>
          <p:cNvSpPr/>
          <p:nvPr/>
        </p:nvSpPr>
        <p:spPr>
          <a:xfrm flipH="1">
            <a:off x="2951758" y="3946177"/>
            <a:ext cx="6053630" cy="2041934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/>
          </a:p>
        </p:txBody>
      </p:sp>
      <p:sp>
        <p:nvSpPr>
          <p:cNvPr id="19" name="AutoShape 19"/>
          <p:cNvSpPr/>
          <p:nvPr/>
        </p:nvSpPr>
        <p:spPr>
          <a:xfrm>
            <a:off x="9014199" y="3953260"/>
            <a:ext cx="6053630" cy="207309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/>
          </a:p>
        </p:txBody>
      </p:sp>
      <p:sp>
        <p:nvSpPr>
          <p:cNvPr id="20" name="AutoShape 20"/>
          <p:cNvSpPr/>
          <p:nvPr/>
        </p:nvSpPr>
        <p:spPr>
          <a:xfrm flipH="1">
            <a:off x="8997317" y="3918000"/>
            <a:ext cx="8071" cy="2070111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it-IT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455011FA-2E6D-C0F4-5772-639625B69916}"/>
              </a:ext>
            </a:extLst>
          </p:cNvPr>
          <p:cNvSpPr txBox="1"/>
          <p:nvPr/>
        </p:nvSpPr>
        <p:spPr>
          <a:xfrm>
            <a:off x="1085058" y="5951567"/>
            <a:ext cx="4062254" cy="69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3100" dirty="0">
                <a:solidFill>
                  <a:srgbClr val="FF9900"/>
                </a:solidFill>
                <a:latin typeface="Montserrat Bold"/>
              </a:rPr>
              <a:t>Pre-training step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BF812182-FE62-1E12-1F1F-3EFE7E0A58D3}"/>
              </a:ext>
            </a:extLst>
          </p:cNvPr>
          <p:cNvSpPr txBox="1"/>
          <p:nvPr/>
        </p:nvSpPr>
        <p:spPr>
          <a:xfrm>
            <a:off x="7142291" y="5951567"/>
            <a:ext cx="3710052" cy="69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3100" dirty="0">
                <a:solidFill>
                  <a:srgbClr val="FF9900"/>
                </a:solidFill>
                <a:latin typeface="Montserrat Bold"/>
              </a:rPr>
              <a:t>Fine-tuning step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3B65D75E-2BC0-4068-D62F-7A50A26AEFD1}"/>
              </a:ext>
            </a:extLst>
          </p:cNvPr>
          <p:cNvSpPr txBox="1"/>
          <p:nvPr/>
        </p:nvSpPr>
        <p:spPr>
          <a:xfrm>
            <a:off x="13470129" y="5992347"/>
            <a:ext cx="3246386" cy="69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5244"/>
              </a:lnSpc>
            </a:pPr>
            <a:r>
              <a:rPr lang="en-US" sz="3100" dirty="0">
                <a:solidFill>
                  <a:srgbClr val="FF9900"/>
                </a:solidFill>
                <a:latin typeface="Montserrat Bold"/>
              </a:rPr>
              <a:t>Ablation study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A970C27C-A757-C4D3-E1A0-FCFCA4128AAC}"/>
              </a:ext>
            </a:extLst>
          </p:cNvPr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 dirty="0">
                <a:solidFill>
                  <a:srgbClr val="FF9405"/>
                </a:solidFill>
                <a:latin typeface="Montserrat Bold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32386277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36914" y="2480558"/>
            <a:ext cx="10688024" cy="6396742"/>
          </a:xfrm>
          <a:custGeom>
            <a:avLst/>
            <a:gdLst/>
            <a:ahLst/>
            <a:cxnLst/>
            <a:rect l="l" t="t" r="r" b="b"/>
            <a:pathLst>
              <a:path w="10688024" h="6396742">
                <a:moveTo>
                  <a:pt x="0" y="0"/>
                </a:moveTo>
                <a:lnTo>
                  <a:pt x="10688024" y="0"/>
                </a:lnTo>
                <a:lnTo>
                  <a:pt x="10688024" y="6396742"/>
                </a:lnTo>
                <a:lnTo>
                  <a:pt x="0" y="63967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TextBox 3"/>
          <p:cNvSpPr txBox="1"/>
          <p:nvPr/>
        </p:nvSpPr>
        <p:spPr>
          <a:xfrm>
            <a:off x="1179700" y="622198"/>
            <a:ext cx="15928598" cy="1545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231F20"/>
                </a:solidFill>
                <a:latin typeface="Open Sans Bold"/>
              </a:rPr>
              <a:t>Thanks for the attention!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5067452" y="8324019"/>
            <a:ext cx="8153097" cy="1525465"/>
            <a:chOff x="0" y="0"/>
            <a:chExt cx="2147318" cy="401769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147318" cy="401769"/>
            </a:xfrm>
            <a:custGeom>
              <a:avLst/>
              <a:gdLst/>
              <a:ahLst/>
              <a:cxnLst/>
              <a:rect l="l" t="t" r="r" b="b"/>
              <a:pathLst>
                <a:path w="2147318" h="401769">
                  <a:moveTo>
                    <a:pt x="88310" y="0"/>
                  </a:moveTo>
                  <a:lnTo>
                    <a:pt x="2059008" y="0"/>
                  </a:lnTo>
                  <a:cubicBezTo>
                    <a:pt x="2082429" y="0"/>
                    <a:pt x="2104891" y="9304"/>
                    <a:pt x="2121452" y="25865"/>
                  </a:cubicBezTo>
                  <a:cubicBezTo>
                    <a:pt x="2138014" y="42427"/>
                    <a:pt x="2147318" y="64889"/>
                    <a:pt x="2147318" y="88310"/>
                  </a:cubicBezTo>
                  <a:lnTo>
                    <a:pt x="2147318" y="313459"/>
                  </a:lnTo>
                  <a:cubicBezTo>
                    <a:pt x="2147318" y="336880"/>
                    <a:pt x="2138014" y="359342"/>
                    <a:pt x="2121452" y="375903"/>
                  </a:cubicBezTo>
                  <a:cubicBezTo>
                    <a:pt x="2104891" y="392465"/>
                    <a:pt x="2082429" y="401769"/>
                    <a:pt x="2059008" y="401769"/>
                  </a:cubicBezTo>
                  <a:lnTo>
                    <a:pt x="88310" y="401769"/>
                  </a:lnTo>
                  <a:cubicBezTo>
                    <a:pt x="64889" y="401769"/>
                    <a:pt x="42427" y="392465"/>
                    <a:pt x="25865" y="375903"/>
                  </a:cubicBezTo>
                  <a:cubicBezTo>
                    <a:pt x="9304" y="359342"/>
                    <a:pt x="0" y="336880"/>
                    <a:pt x="0" y="313459"/>
                  </a:cubicBezTo>
                  <a:lnTo>
                    <a:pt x="0" y="88310"/>
                  </a:lnTo>
                  <a:cubicBezTo>
                    <a:pt x="0" y="64889"/>
                    <a:pt x="9304" y="42427"/>
                    <a:pt x="25865" y="25865"/>
                  </a:cubicBezTo>
                  <a:cubicBezTo>
                    <a:pt x="42427" y="9304"/>
                    <a:pt x="64889" y="0"/>
                    <a:pt x="88310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FF9405"/>
              </a:solidFill>
              <a:prstDash val="solid"/>
              <a:rou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12800" cy="8794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33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073080" y="8450223"/>
            <a:ext cx="6141839" cy="1087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819"/>
              </a:lnSpc>
            </a:pPr>
            <a:r>
              <a:rPr lang="en-US" sz="6299">
                <a:solidFill>
                  <a:srgbClr val="231F20"/>
                </a:solidFill>
                <a:latin typeface="Montserrat"/>
              </a:rPr>
              <a:t>Any questions?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736026" y="9469918"/>
            <a:ext cx="508397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25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417489"/>
            <a:ext cx="14590303" cy="6840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 dirty="0">
                <a:solidFill>
                  <a:srgbClr val="000000"/>
                </a:solidFill>
                <a:latin typeface="Montserrat"/>
              </a:rPr>
              <a:t>Overview and Background</a:t>
            </a:r>
          </a:p>
          <a:p>
            <a:pPr>
              <a:lnSpc>
                <a:spcPts val="7772"/>
              </a:lnSpc>
            </a:pPr>
            <a:endParaRPr lang="en-US" sz="5551" dirty="0">
              <a:solidFill>
                <a:srgbClr val="000000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 dirty="0">
                <a:solidFill>
                  <a:srgbClr val="000000"/>
                </a:solidFill>
                <a:latin typeface="Montserrat"/>
              </a:rPr>
              <a:t>Method</a:t>
            </a:r>
          </a:p>
          <a:p>
            <a:pPr>
              <a:lnSpc>
                <a:spcPts val="7772"/>
              </a:lnSpc>
            </a:pPr>
            <a:endParaRPr lang="en-US" sz="5551" dirty="0">
              <a:solidFill>
                <a:srgbClr val="000000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 dirty="0">
                <a:solidFill>
                  <a:srgbClr val="000000"/>
                </a:solidFill>
                <a:latin typeface="Montserrat"/>
              </a:rPr>
              <a:t>Datasets</a:t>
            </a:r>
          </a:p>
          <a:p>
            <a:pPr>
              <a:lnSpc>
                <a:spcPts val="7772"/>
              </a:lnSpc>
            </a:pPr>
            <a:endParaRPr lang="en-US" sz="5551" dirty="0">
              <a:solidFill>
                <a:srgbClr val="000000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 dirty="0">
                <a:solidFill>
                  <a:srgbClr val="000000"/>
                </a:solidFill>
                <a:latin typeface="Montserrat"/>
              </a:rPr>
              <a:t>Experimental Results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Outline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2417489"/>
            <a:ext cx="14590303" cy="6840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152941"/>
                </a:solidFill>
                <a:latin typeface="Montserrat"/>
              </a:rPr>
              <a:t>Overview and Background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152941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Method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Datasets</a:t>
            </a:r>
          </a:p>
          <a:p>
            <a:pPr>
              <a:lnSpc>
                <a:spcPts val="7772"/>
              </a:lnSpc>
            </a:pPr>
            <a:endParaRPr lang="en-US" sz="5551">
              <a:solidFill>
                <a:srgbClr val="B5CBDB"/>
              </a:solidFill>
              <a:latin typeface="Montserrat"/>
            </a:endParaRPr>
          </a:p>
          <a:p>
            <a:pPr marL="1198622" lvl="1" indent="-599311">
              <a:lnSpc>
                <a:spcPts val="7772"/>
              </a:lnSpc>
              <a:buFont typeface="Arial"/>
              <a:buChar char="•"/>
            </a:pPr>
            <a:r>
              <a:rPr lang="en-US" sz="5551">
                <a:solidFill>
                  <a:srgbClr val="B5CBDB"/>
                </a:solidFill>
                <a:latin typeface="Montserrat"/>
              </a:rPr>
              <a:t>Experimental Results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1104900"/>
            <a:ext cx="4614155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Outline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677283" y="522524"/>
            <a:ext cx="5440041" cy="5440041"/>
          </a:xfrm>
          <a:custGeom>
            <a:avLst/>
            <a:gdLst/>
            <a:ahLst/>
            <a:cxnLst/>
            <a:rect l="l" t="t" r="r" b="b"/>
            <a:pathLst>
              <a:path w="5440041" h="5440041">
                <a:moveTo>
                  <a:pt x="0" y="0"/>
                </a:moveTo>
                <a:lnTo>
                  <a:pt x="5440041" y="0"/>
                </a:lnTo>
                <a:lnTo>
                  <a:pt x="5440041" y="5440041"/>
                </a:lnTo>
                <a:lnTo>
                  <a:pt x="0" y="54400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13139539" y="1932235"/>
            <a:ext cx="4515529" cy="2620620"/>
          </a:xfrm>
          <a:custGeom>
            <a:avLst/>
            <a:gdLst/>
            <a:ahLst/>
            <a:cxnLst/>
            <a:rect l="l" t="t" r="r" b="b"/>
            <a:pathLst>
              <a:path w="4515529" h="2620620">
                <a:moveTo>
                  <a:pt x="0" y="0"/>
                </a:moveTo>
                <a:lnTo>
                  <a:pt x="4515529" y="0"/>
                </a:lnTo>
                <a:lnTo>
                  <a:pt x="4515529" y="2620620"/>
                </a:lnTo>
                <a:lnTo>
                  <a:pt x="0" y="26206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1028700" y="1104900"/>
            <a:ext cx="11752087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PPG-Based Heart-Rate Monitoring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3302" y="2646751"/>
            <a:ext cx="13042883" cy="582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Ideal PPG waveform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 easy to identify peaks.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5</a:t>
            </a:r>
          </a:p>
        </p:txBody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id="{E7A2B73A-8123-9087-4E3F-F18F4122A845}"/>
              </a:ext>
            </a:extLst>
          </p:cNvPr>
          <p:cNvSpPr/>
          <p:nvPr/>
        </p:nvSpPr>
        <p:spPr>
          <a:xfrm rot="9519233">
            <a:off x="10583068" y="4593333"/>
            <a:ext cx="2430151" cy="427336"/>
          </a:xfrm>
          <a:custGeom>
            <a:avLst/>
            <a:gdLst/>
            <a:ahLst/>
            <a:cxnLst/>
            <a:rect l="l" t="t" r="r" b="b"/>
            <a:pathLst>
              <a:path w="2358225" h="392055">
                <a:moveTo>
                  <a:pt x="0" y="0"/>
                </a:moveTo>
                <a:lnTo>
                  <a:pt x="2358226" y="0"/>
                </a:lnTo>
                <a:lnTo>
                  <a:pt x="2358226" y="392055"/>
                </a:lnTo>
                <a:lnTo>
                  <a:pt x="0" y="39205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2677283" y="522524"/>
            <a:ext cx="5440041" cy="5440041"/>
          </a:xfrm>
          <a:custGeom>
            <a:avLst/>
            <a:gdLst/>
            <a:ahLst/>
            <a:cxnLst/>
            <a:rect l="l" t="t" r="r" b="b"/>
            <a:pathLst>
              <a:path w="5440041" h="5440041">
                <a:moveTo>
                  <a:pt x="0" y="0"/>
                </a:moveTo>
                <a:lnTo>
                  <a:pt x="5440041" y="0"/>
                </a:lnTo>
                <a:lnTo>
                  <a:pt x="5440041" y="5440041"/>
                </a:lnTo>
                <a:lnTo>
                  <a:pt x="0" y="54400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5" name="Freeform 5"/>
          <p:cNvSpPr/>
          <p:nvPr/>
        </p:nvSpPr>
        <p:spPr>
          <a:xfrm>
            <a:off x="13139539" y="1932235"/>
            <a:ext cx="4515529" cy="2620620"/>
          </a:xfrm>
          <a:custGeom>
            <a:avLst/>
            <a:gdLst/>
            <a:ahLst/>
            <a:cxnLst/>
            <a:rect l="l" t="t" r="r" b="b"/>
            <a:pathLst>
              <a:path w="4515529" h="2620620">
                <a:moveTo>
                  <a:pt x="0" y="0"/>
                </a:moveTo>
                <a:lnTo>
                  <a:pt x="4515529" y="0"/>
                </a:lnTo>
                <a:lnTo>
                  <a:pt x="4515529" y="2620620"/>
                </a:lnTo>
                <a:lnTo>
                  <a:pt x="0" y="26206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6" name="TextBox 6"/>
          <p:cNvSpPr txBox="1"/>
          <p:nvPr/>
        </p:nvSpPr>
        <p:spPr>
          <a:xfrm>
            <a:off x="1028700" y="1104900"/>
            <a:ext cx="11752087" cy="676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44"/>
              </a:lnSpc>
            </a:pPr>
            <a:r>
              <a:rPr lang="en-US" sz="4995">
                <a:solidFill>
                  <a:srgbClr val="FF9405"/>
                </a:solidFill>
                <a:latin typeface="Montserrat Bold"/>
              </a:rPr>
              <a:t>PPG-Based Heart-Rate Monitoring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3302" y="2646751"/>
            <a:ext cx="13042883" cy="582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47" lvl="1" indent="-377824">
              <a:lnSpc>
                <a:spcPts val="4899"/>
              </a:lnSpc>
              <a:buFont typeface="Arial"/>
              <a:buChar char="•"/>
            </a:pPr>
            <a:r>
              <a:rPr lang="en-US" sz="3100" dirty="0">
                <a:solidFill>
                  <a:srgbClr val="000000"/>
                </a:solidFill>
                <a:latin typeface="Montserrat Bold"/>
              </a:rPr>
              <a:t>Ideal PPG waveform</a:t>
            </a:r>
            <a:r>
              <a:rPr lang="en-US" sz="3100" dirty="0">
                <a:solidFill>
                  <a:srgbClr val="000000"/>
                </a:solidFill>
                <a:latin typeface="Montserrat"/>
              </a:rPr>
              <a:t>: easy to identify peaks.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7863125" y="9469918"/>
            <a:ext cx="254198" cy="59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Open Sans"/>
              </a:rPr>
              <a:t>5</a:t>
            </a:r>
          </a:p>
        </p:txBody>
      </p:sp>
      <p:pic>
        <p:nvPicPr>
          <p:cNvPr id="4" name="Immagine 3" descr="Immagine che contiene testo, linea, Diagramma, diagramma&#10;&#10;Descrizione generata automaticamente">
            <a:extLst>
              <a:ext uri="{FF2B5EF4-FFF2-40B4-BE49-F238E27FC236}">
                <a16:creationId xmlns:a16="http://schemas.microsoft.com/office/drawing/2014/main" id="{96FECF5C-2018-5A85-D1DC-377C5F3573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592" y="4577342"/>
            <a:ext cx="10972800" cy="5100869"/>
          </a:xfrm>
          <a:prstGeom prst="rect">
            <a:avLst/>
          </a:prstGeom>
        </p:spPr>
      </p:pic>
      <p:sp>
        <p:nvSpPr>
          <p:cNvPr id="9" name="Freeform 10">
            <a:extLst>
              <a:ext uri="{FF2B5EF4-FFF2-40B4-BE49-F238E27FC236}">
                <a16:creationId xmlns:a16="http://schemas.microsoft.com/office/drawing/2014/main" id="{390EBCD5-4640-9B49-66B4-B8B3312EE6C2}"/>
              </a:ext>
            </a:extLst>
          </p:cNvPr>
          <p:cNvSpPr/>
          <p:nvPr/>
        </p:nvSpPr>
        <p:spPr>
          <a:xfrm>
            <a:off x="4139347" y="5143500"/>
            <a:ext cx="912424" cy="912424"/>
          </a:xfrm>
          <a:custGeom>
            <a:avLst/>
            <a:gdLst/>
            <a:ahLst/>
            <a:cxnLst/>
            <a:rect l="l" t="t" r="r" b="b"/>
            <a:pathLst>
              <a:path w="912424" h="912424">
                <a:moveTo>
                  <a:pt x="0" y="0"/>
                </a:moveTo>
                <a:lnTo>
                  <a:pt x="912424" y="0"/>
                </a:lnTo>
                <a:lnTo>
                  <a:pt x="912424" y="912424"/>
                </a:lnTo>
                <a:lnTo>
                  <a:pt x="0" y="9124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6AAAC4E-11AF-A026-1AE1-9DA5C552D6E4}"/>
              </a:ext>
            </a:extLst>
          </p:cNvPr>
          <p:cNvSpPr/>
          <p:nvPr/>
        </p:nvSpPr>
        <p:spPr>
          <a:xfrm>
            <a:off x="6606129" y="5143500"/>
            <a:ext cx="912424" cy="912424"/>
          </a:xfrm>
          <a:custGeom>
            <a:avLst/>
            <a:gdLst/>
            <a:ahLst/>
            <a:cxnLst/>
            <a:rect l="l" t="t" r="r" b="b"/>
            <a:pathLst>
              <a:path w="912424" h="912424">
                <a:moveTo>
                  <a:pt x="0" y="0"/>
                </a:moveTo>
                <a:lnTo>
                  <a:pt x="912424" y="0"/>
                </a:lnTo>
                <a:lnTo>
                  <a:pt x="912424" y="912424"/>
                </a:lnTo>
                <a:lnTo>
                  <a:pt x="0" y="9124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 dirty="0"/>
          </a:p>
        </p:txBody>
      </p:sp>
      <p:sp>
        <p:nvSpPr>
          <p:cNvPr id="18" name="Freeform 4">
            <a:extLst>
              <a:ext uri="{FF2B5EF4-FFF2-40B4-BE49-F238E27FC236}">
                <a16:creationId xmlns:a16="http://schemas.microsoft.com/office/drawing/2014/main" id="{66D180CE-E926-1F9F-DF5B-B4CFB26B59D1}"/>
              </a:ext>
            </a:extLst>
          </p:cNvPr>
          <p:cNvSpPr/>
          <p:nvPr/>
        </p:nvSpPr>
        <p:spPr>
          <a:xfrm rot="9519233">
            <a:off x="10583068" y="4593333"/>
            <a:ext cx="2430151" cy="427336"/>
          </a:xfrm>
          <a:custGeom>
            <a:avLst/>
            <a:gdLst/>
            <a:ahLst/>
            <a:cxnLst/>
            <a:rect l="l" t="t" r="r" b="b"/>
            <a:pathLst>
              <a:path w="2358225" h="392055">
                <a:moveTo>
                  <a:pt x="0" y="0"/>
                </a:moveTo>
                <a:lnTo>
                  <a:pt x="2358226" y="0"/>
                </a:lnTo>
                <a:lnTo>
                  <a:pt x="2358226" y="392055"/>
                </a:lnTo>
                <a:lnTo>
                  <a:pt x="0" y="39205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5428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2064</Words>
  <Application>Microsoft Office PowerPoint</Application>
  <PresentationFormat>Personalizzato</PresentationFormat>
  <Paragraphs>502</Paragraphs>
  <Slides>50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50</vt:i4>
      </vt:variant>
    </vt:vector>
  </HeadingPairs>
  <TitlesOfParts>
    <vt:vector size="64" baseType="lpstr">
      <vt:lpstr>Montserrat Bold Italics</vt:lpstr>
      <vt:lpstr>Fira Sans Light Italics</vt:lpstr>
      <vt:lpstr>Calibri</vt:lpstr>
      <vt:lpstr>Consolas</vt:lpstr>
      <vt:lpstr>Open Sans Extra Bold</vt:lpstr>
      <vt:lpstr>Montserrat</vt:lpstr>
      <vt:lpstr>Open Sans</vt:lpstr>
      <vt:lpstr>Montserrat Bold</vt:lpstr>
      <vt:lpstr>Fira Sans Light Bold</vt:lpstr>
      <vt:lpstr>Cambria Math</vt:lpstr>
      <vt:lpstr>Lato</vt:lpstr>
      <vt:lpstr>Open Sans Bold</vt:lpstr>
      <vt:lpstr>Arial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</dc:title>
  <dc:creator>HP</dc:creator>
  <cp:lastModifiedBy>Patti  Flavio</cp:lastModifiedBy>
  <cp:revision>13</cp:revision>
  <dcterms:created xsi:type="dcterms:W3CDTF">2006-08-16T00:00:00Z</dcterms:created>
  <dcterms:modified xsi:type="dcterms:W3CDTF">2023-10-15T10:45:52Z</dcterms:modified>
  <dc:identifier>DAFTI4Pfkbw</dc:identifier>
</cp:coreProperties>
</file>