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5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1" r:id="rId6"/>
    <p:sldId id="306" r:id="rId7"/>
    <p:sldId id="297" r:id="rId8"/>
    <p:sldId id="318" r:id="rId9"/>
    <p:sldId id="319" r:id="rId10"/>
    <p:sldId id="320" r:id="rId11"/>
    <p:sldId id="322" r:id="rId12"/>
    <p:sldId id="313" r:id="rId13"/>
    <p:sldId id="314" r:id="rId14"/>
    <p:sldId id="315" r:id="rId15"/>
    <p:sldId id="316" r:id="rId16"/>
    <p:sldId id="317" r:id="rId17"/>
    <p:sldId id="292" r:id="rId18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AE50564F-E098-4FAB-A1D5-61B885E684A6}">
          <p14:sldIdLst>
            <p14:sldId id="256"/>
            <p14:sldId id="261"/>
            <p14:sldId id="306"/>
            <p14:sldId id="297"/>
            <p14:sldId id="318"/>
            <p14:sldId id="319"/>
            <p14:sldId id="320"/>
            <p14:sldId id="322"/>
            <p14:sldId id="313"/>
            <p14:sldId id="314"/>
            <p14:sldId id="315"/>
            <p14:sldId id="316"/>
            <p14:sldId id="317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ore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DE3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6169671B-947A-44A3-A764-A91E66D469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B4B23CC-4610-41C4-A0CF-67A30700C4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4BA0401-5E19-4F75-9149-5EE408CAAF33}" type="datetime1">
              <a:rPr lang="it-IT" smtClean="0"/>
              <a:t>16/07/2023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F94FC55-2324-40BC-8420-15EC835D95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63EC604-E5A5-4A58-AC5A-211F83D37C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E3B048B-0EBA-466F-928F-37073F3BFB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55076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4T07:42:50.03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79 0 24575,'3'5'0,"0"0"0,0 0 0,0 0 0,0 1 0,-1-1 0,1 1 0,-2-1 0,3 10 0,9 22 0,-7-24 0,-1-1 0,0 1 0,-1 0 0,-1 0 0,0 0 0,-1 0 0,1 18 0,-4 100 0,-2-55 0,2-56 0,-2 0 0,0 0 0,-1 0 0,-1 0 0,-1-1 0,-1 0 0,-1 0 0,0 0 0,-12 18 0,16-30-124,-1 0 0,1 0 0,-2-1 0,1 0 0,-1 0 0,0 0-1,0 0 1,0-1 0,-1 0 0,-7 4 0,4-5-6702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37FD53C-2AA5-4B48-80B2-C582198E6804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AED498D-6977-40EC-8E5E-7EB644D5E759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522643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2783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1332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742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3498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7655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572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6072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8988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5186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AED498D-6977-40EC-8E5E-7EB644D5E759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2227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07D7E0-9CF6-4E44-B2D1-F4CDA77600FC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271504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60FED5-8172-4919-89E0-3DC818E40289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872940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D92C4CF0-BD34-45B4-94FF-59AD3A70A7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00165"/>
          </a:xfrm>
          <a:noFill/>
        </p:spPr>
        <p:txBody>
          <a:bodyPr lIns="0" tIns="792000" rtlCol="0" anchor="ctr" anchorCtr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4804496" y="0"/>
            <a:ext cx="7387504" cy="6446520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D7110AB5-E047-427B-9192-3F2FCCB479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3466" y="488254"/>
            <a:ext cx="3517567" cy="1087974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403625" y="2038720"/>
            <a:ext cx="3517567" cy="3311706"/>
          </a:xfrm>
        </p:spPr>
        <p:txBody>
          <a:bodyPr lIns="91440" rIns="91440" rtlCol="0">
            <a:normAutofit/>
          </a:bodyPr>
          <a:lstStyle>
            <a:lvl1pPr marL="216000" indent="-216000">
              <a:spcAft>
                <a:spcPts val="0"/>
              </a:spcAft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data 5">
            <a:extLst>
              <a:ext uri="{FF2B5EF4-FFF2-40B4-BE49-F238E27FC236}">
                <a16:creationId xmlns:a16="http://schemas.microsoft.com/office/drawing/2014/main" id="{00A2BA60-500D-4BD0-8C7F-2936FDDD15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18426" y="6446838"/>
            <a:ext cx="2584850" cy="365125"/>
          </a:xfrm>
        </p:spPr>
        <p:txBody>
          <a:bodyPr rtlCol="0"/>
          <a:lstStyle/>
          <a:p>
            <a:pPr rtl="0"/>
            <a:fld id="{AA7F606F-5162-48DB-908B-12AF9D80D265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13" name="Segnaposto piè di pagina 6">
            <a:extLst>
              <a:ext uri="{FF2B5EF4-FFF2-40B4-BE49-F238E27FC236}">
                <a16:creationId xmlns:a16="http://schemas.microsoft.com/office/drawing/2014/main" id="{371A0A82-5458-43A1-AD4C-A4FF7CD09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3051" y="6446838"/>
            <a:ext cx="6818262" cy="365125"/>
          </a:xfrm>
        </p:spPr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4" name="Segnaposto numero diapositiva 7">
            <a:extLst>
              <a:ext uri="{FF2B5EF4-FFF2-40B4-BE49-F238E27FC236}">
                <a16:creationId xmlns:a16="http://schemas.microsoft.com/office/drawing/2014/main" id="{2ABD9582-0263-41AF-B003-2E748948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0596" y="6446838"/>
            <a:ext cx="617912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FF66DD5E-2E55-4BFB-8214-2B5C5051F2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99113" y="1692275"/>
            <a:ext cx="6592887" cy="3190875"/>
          </a:xfrm>
          <a:solidFill>
            <a:schemeClr val="bg1">
              <a:lumMod val="85000"/>
              <a:alpha val="50000"/>
            </a:schemeClr>
          </a:solidFill>
        </p:spPr>
        <p:txBody>
          <a:bodyPr rtlCol="0" anchor="ctr" anchorCtr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76A38BEF-96DA-4CBE-8464-985906D9F5F1}"/>
              </a:ext>
            </a:extLst>
          </p:cNvPr>
          <p:cNvCxnSpPr>
            <a:cxnSpLocks/>
          </p:cNvCxnSpPr>
          <p:nvPr userDrawn="1"/>
        </p:nvCxnSpPr>
        <p:spPr>
          <a:xfrm>
            <a:off x="723686" y="1767848"/>
            <a:ext cx="3291840" cy="0"/>
          </a:xfrm>
          <a:prstGeom prst="line">
            <a:avLst/>
          </a:prstGeom>
          <a:ln w="15875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394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F262E62-E8FA-42DE-BC7E-BA73A13FCB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3200" cy="6400800"/>
          </a:xfrm>
        </p:spPr>
        <p:txBody>
          <a:bodyPr rtlCol="0" anchor="ctr" anchorCtr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B957EED-32E8-4384-BFBB-06742F30AA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6422" y="5034909"/>
            <a:ext cx="6835291" cy="817251"/>
          </a:xfrm>
          <a:solidFill>
            <a:srgbClr val="262626"/>
          </a:solidFill>
        </p:spPr>
        <p:txBody>
          <a:bodyPr lIns="396000" tIns="0" rtlCol="0" anchor="ctr" anchorCtr="0">
            <a:normAutofit/>
          </a:bodyPr>
          <a:lstStyle>
            <a:lvl1pPr>
              <a:defRPr sz="2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15" name="Titolo 14">
            <a:extLst>
              <a:ext uri="{FF2B5EF4-FFF2-40B4-BE49-F238E27FC236}">
                <a16:creationId xmlns:a16="http://schemas.microsoft.com/office/drawing/2014/main" id="{23EC876B-6AD7-452A-94C9-45B89DA7D7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56143" y="3975295"/>
            <a:ext cx="6835858" cy="1089350"/>
          </a:xfrm>
          <a:custGeom>
            <a:avLst/>
            <a:gdLst>
              <a:gd name="connsiteX0" fmla="*/ 0 w 6906198"/>
              <a:gd name="connsiteY0" fmla="*/ 0 h 1089350"/>
              <a:gd name="connsiteX1" fmla="*/ 6906198 w 6906198"/>
              <a:gd name="connsiteY1" fmla="*/ 0 h 1089350"/>
              <a:gd name="connsiteX2" fmla="*/ 6906198 w 6906198"/>
              <a:gd name="connsiteY2" fmla="*/ 1089350 h 1089350"/>
              <a:gd name="connsiteX3" fmla="*/ 3805731 w 6906198"/>
              <a:gd name="connsiteY3" fmla="*/ 1089350 h 1089350"/>
              <a:gd name="connsiteX4" fmla="*/ 218470 w 6906198"/>
              <a:gd name="connsiteY4" fmla="*/ 1089350 h 1089350"/>
              <a:gd name="connsiteX5" fmla="*/ 0 w 6906198"/>
              <a:gd name="connsiteY5" fmla="*/ 1089350 h 108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06198" h="1089350">
                <a:moveTo>
                  <a:pt x="0" y="0"/>
                </a:moveTo>
                <a:lnTo>
                  <a:pt x="6906198" y="0"/>
                </a:lnTo>
                <a:lnTo>
                  <a:pt x="6906198" y="1089350"/>
                </a:lnTo>
                <a:lnTo>
                  <a:pt x="3805731" y="1089350"/>
                </a:lnTo>
                <a:lnTo>
                  <a:pt x="218470" y="1089350"/>
                </a:lnTo>
                <a:lnTo>
                  <a:pt x="0" y="1089350"/>
                </a:lnTo>
                <a:close/>
              </a:path>
            </a:pathLst>
          </a:custGeom>
          <a:solidFill>
            <a:srgbClr val="262626"/>
          </a:solidFill>
        </p:spPr>
        <p:txBody>
          <a:bodyPr wrap="square" lIns="396000" tIns="252000" rtlCol="0" anchor="t" anchorCtr="0">
            <a:noAutofit/>
          </a:bodyPr>
          <a:lstStyle>
            <a:lvl1pPr>
              <a:lnSpc>
                <a:spcPct val="90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Riepilogo della prima lezione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D7110AB5-E047-427B-9192-3F2FCCB479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678635" y="0"/>
            <a:ext cx="3998873" cy="5852160"/>
          </a:xfrm>
          <a:solidFill>
            <a:srgbClr val="262626"/>
          </a:solidFill>
        </p:spPr>
        <p:txBody>
          <a:bodyPr lIns="360000" tIns="46800" rIns="360000" rtlCol="0" anchor="ctr" anchorCtr="0">
            <a:normAutofit/>
          </a:bodyPr>
          <a:lstStyle>
            <a:lvl1pPr marL="0" indent="0">
              <a:buNone/>
              <a:defRPr lang="en-US" dirty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data 5">
            <a:extLst>
              <a:ext uri="{FF2B5EF4-FFF2-40B4-BE49-F238E27FC236}">
                <a16:creationId xmlns:a16="http://schemas.microsoft.com/office/drawing/2014/main" id="{00A2BA60-500D-4BD0-8C7F-2936FDDD15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18426" y="6446838"/>
            <a:ext cx="2584850" cy="365125"/>
          </a:xfrm>
        </p:spPr>
        <p:txBody>
          <a:bodyPr rtlCol="0"/>
          <a:lstStyle/>
          <a:p>
            <a:pPr rtl="0"/>
            <a:fld id="{0201AF36-7C03-484B-AE5F-FB5C65AE8D7B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13" name="Segnaposto piè di pagina 6">
            <a:extLst>
              <a:ext uri="{FF2B5EF4-FFF2-40B4-BE49-F238E27FC236}">
                <a16:creationId xmlns:a16="http://schemas.microsoft.com/office/drawing/2014/main" id="{371A0A82-5458-43A1-AD4C-A4FF7CD09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3051" y="6446838"/>
            <a:ext cx="6818262" cy="365125"/>
          </a:xfrm>
        </p:spPr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4" name="Segnaposto numero diapositiva 7">
            <a:extLst>
              <a:ext uri="{FF2B5EF4-FFF2-40B4-BE49-F238E27FC236}">
                <a16:creationId xmlns:a16="http://schemas.microsoft.com/office/drawing/2014/main" id="{2ABD9582-0263-41AF-B003-2E748948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0596" y="6446838"/>
            <a:ext cx="617912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9412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egnaposto immagine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9ACB6700-1CD3-49B7-BAC3-F2C54B5382D4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r>
              <a:rPr lang="it-IT" noProof="0"/>
              <a:t>TITOLO DEL CORSO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192319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 userDrawn="1"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EB5E5D-D6CE-467A-B183-DB178B755FF2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408313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EF92CC-8EC3-4047-9D9F-ADCDD07362E1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9" name="Segnaposto piè di pagina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708160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e contenu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49BF7A-C8F2-45CD-94B8-33122CB5DEF3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7BF857FE-9EDF-40AC-A282-858EC0C2C6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08000"/>
          </a:xfrm>
        </p:spPr>
        <p:txBody>
          <a:bodyPr rtlCol="0" anchor="ctr" anchorCtr="0">
            <a:normAutofit/>
          </a:bodyPr>
          <a:lstStyle>
            <a:lvl1pPr algn="ctr">
              <a:defRPr sz="16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3" name="Titolo 7">
            <a:extLst>
              <a:ext uri="{FF2B5EF4-FFF2-40B4-BE49-F238E27FC236}">
                <a16:creationId xmlns:a16="http://schemas.microsoft.com/office/drawing/2014/main" id="{8BBD3378-DD0B-4070-88AA-07DEEA1B7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96537"/>
          </a:xfrm>
          <a:solidFill>
            <a:schemeClr val="accent1">
              <a:lumMod val="40000"/>
              <a:lumOff val="60000"/>
              <a:alpha val="50000"/>
            </a:schemeClr>
          </a:solidFill>
        </p:spPr>
        <p:txBody>
          <a:bodyPr lIns="720000" tIns="108000" rtlCol="0" anchor="ctr" anchorCtr="0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B8349DBD-05C9-497A-BAB7-08CE307FB9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4355" y="1812759"/>
            <a:ext cx="4954159" cy="3748193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5" name="Segnaposto contenuto 3">
            <a:extLst>
              <a:ext uri="{FF2B5EF4-FFF2-40B4-BE49-F238E27FC236}">
                <a16:creationId xmlns:a16="http://schemas.microsoft.com/office/drawing/2014/main" id="{2F227ADD-898B-46CB-92A8-AC4962D208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9901" y="1812759"/>
            <a:ext cx="4954159" cy="3748194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8B0AF26B-41C3-4BBB-A8E9-8EAB965C6D7A}"/>
              </a:ext>
            </a:extLst>
          </p:cNvPr>
          <p:cNvCxnSpPr/>
          <p:nvPr userDrawn="1"/>
        </p:nvCxnSpPr>
        <p:spPr>
          <a:xfrm>
            <a:off x="-600" y="1283417"/>
            <a:ext cx="121932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78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magine con contenu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D6AF70-33CB-49E8-B198-D2D2E90CE154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7BF857FE-9EDF-40AC-A282-858EC0C2C6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08000"/>
          </a:xfrm>
        </p:spPr>
        <p:txBody>
          <a:bodyPr rtlCol="0" anchor="ctr" anchorCtr="0">
            <a:normAutofit/>
          </a:bodyPr>
          <a:lstStyle>
            <a:lvl1pPr algn="ctr">
              <a:defRPr sz="16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3" name="Titolo 7">
            <a:extLst>
              <a:ext uri="{FF2B5EF4-FFF2-40B4-BE49-F238E27FC236}">
                <a16:creationId xmlns:a16="http://schemas.microsoft.com/office/drawing/2014/main" id="{8BBD3378-DD0B-4070-88AA-07DEEA1B7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96537"/>
          </a:xfrm>
          <a:solidFill>
            <a:schemeClr val="accent1">
              <a:lumMod val="40000"/>
              <a:lumOff val="60000"/>
              <a:alpha val="50000"/>
            </a:schemeClr>
          </a:solidFill>
        </p:spPr>
        <p:txBody>
          <a:bodyPr lIns="684000" tIns="108000" rtlCol="0" anchor="ctr" anchorCtr="0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B8349DBD-05C9-497A-BAB7-08CE307FB9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7981" y="1812759"/>
            <a:ext cx="10905457" cy="4088418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8B0AF26B-41C3-4BBB-A8E9-8EAB965C6D7A}"/>
              </a:ext>
            </a:extLst>
          </p:cNvPr>
          <p:cNvCxnSpPr/>
          <p:nvPr userDrawn="1"/>
        </p:nvCxnSpPr>
        <p:spPr>
          <a:xfrm>
            <a:off x="-600" y="1283417"/>
            <a:ext cx="121932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329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EC21F8EC-6CCD-434E-925E-0A9FF574DA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907362"/>
            <a:ext cx="12192000" cy="4493433"/>
          </a:xfrm>
        </p:spPr>
        <p:txBody>
          <a:bodyPr rtlCol="0" anchor="ctr" anchorCtr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097280" y="230332"/>
            <a:ext cx="10058400" cy="1450757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97280" y="2464540"/>
            <a:ext cx="10058400" cy="3748194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569417-0338-4606-A730-601CE6094B39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9" name="Segnaposto piè di pagina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18DEBF4F-95EE-485E-BCD1-56682C51B641}"/>
              </a:ext>
            </a:extLst>
          </p:cNvPr>
          <p:cNvCxnSpPr/>
          <p:nvPr userDrawn="1"/>
        </p:nvCxnSpPr>
        <p:spPr>
          <a:xfrm>
            <a:off x="0" y="1900553"/>
            <a:ext cx="12192000" cy="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316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301E91-A5DD-461E-A20D-1E8CB8556034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C85C68E9-6B5E-46D9-AAB7-BE93B1378B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907362"/>
            <a:ext cx="12192000" cy="4493433"/>
          </a:xfrm>
        </p:spPr>
        <p:txBody>
          <a:bodyPr rtlCol="0" anchor="ctr" anchorCtr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7" name="Titolo 7">
            <a:extLst>
              <a:ext uri="{FF2B5EF4-FFF2-40B4-BE49-F238E27FC236}">
                <a16:creationId xmlns:a16="http://schemas.microsoft.com/office/drawing/2014/main" id="{7DEE74D2-9B60-4DE8-9A31-91D3CBA8D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30332"/>
            <a:ext cx="10058400" cy="1450757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8" name="Segnaposto contenuto 3">
            <a:extLst>
              <a:ext uri="{FF2B5EF4-FFF2-40B4-BE49-F238E27FC236}">
                <a16:creationId xmlns:a16="http://schemas.microsoft.com/office/drawing/2014/main" id="{390A09A4-2667-45F1-9F4E-37A50F1F5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0347" y="2346008"/>
            <a:ext cx="10058400" cy="3748194"/>
          </a:xfrm>
        </p:spPr>
        <p:txBody>
          <a:bodyPr numCol="2" spcCol="540000" rtlCol="0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A14E254-0C82-4865-9922-29444D17B571}"/>
              </a:ext>
            </a:extLst>
          </p:cNvPr>
          <p:cNvCxnSpPr/>
          <p:nvPr userDrawn="1"/>
        </p:nvCxnSpPr>
        <p:spPr>
          <a:xfrm>
            <a:off x="0" y="1900553"/>
            <a:ext cx="12192000" cy="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1068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A4BF1C4-A792-49B5-9259-7E6407D86AC3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11" name="Segnaposto piè di pagina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2184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F4EA6B-C8AD-47D5-987B-354411382F38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620175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pPr rtl="0"/>
            <a:fld id="{BE7BE113-7602-4587-9826-D63F571E9279}" type="datetime1">
              <a:rPr lang="it-IT" noProof="0" smtClean="0"/>
              <a:t>16/07/2023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643051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r>
              <a:rPr lang="it-IT" noProof="0"/>
              <a:t>TITOLO DEL CORSO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0930596" y="6446838"/>
            <a:ext cx="617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rtl="0"/>
            <a:fld id="{3A98EE3D-8CD1-4C3F-BD1C-C98C9596463C}" type="slidenum">
              <a:rPr lang="it-IT" noProof="0" smtClean="0"/>
              <a:pPr rtl="0"/>
              <a:t>‹N›</a:t>
            </a:fld>
            <a:endParaRPr lang="it-IT" noProof="0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34" r:id="rId2"/>
    <p:sldLayoutId id="2147483728" r:id="rId3"/>
    <p:sldLayoutId id="2147483740" r:id="rId4"/>
    <p:sldLayoutId id="2147483741" r:id="rId5"/>
    <p:sldLayoutId id="2147483735" r:id="rId6"/>
    <p:sldLayoutId id="2147483738" r:id="rId7"/>
    <p:sldLayoutId id="2147483730" r:id="rId8"/>
    <p:sldLayoutId id="2147483731" r:id="rId9"/>
    <p:sldLayoutId id="2147483732" r:id="rId10"/>
    <p:sldLayoutId id="2147483736" r:id="rId11"/>
    <p:sldLayoutId id="2147483737" r:id="rId12"/>
    <p:sldLayoutId id="214748373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customXml" Target="../ink/ink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tangolo 17">
            <a:extLst>
              <a:ext uri="{FF2B5EF4-FFF2-40B4-BE49-F238E27FC236}">
                <a16:creationId xmlns:a16="http://schemas.microsoft.com/office/drawing/2014/main" id="{0B4FB531-34DA-4777-9BD5-5B885DC3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15076"/>
            <a:ext cx="12188952" cy="1942924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B512D56-3115-4658-A559-1918ADBF37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8675" y="5120639"/>
            <a:ext cx="7137263" cy="1280161"/>
          </a:xfrm>
        </p:spPr>
        <p:txBody>
          <a:bodyPr rtlCol="0" anchor="ctr">
            <a:normAutofit/>
          </a:bodyPr>
          <a:lstStyle/>
          <a:p>
            <a:pPr algn="r"/>
            <a:r>
              <a:rPr lang="it-IT" sz="3200" b="0" i="0" u="none" strike="noStrike" baseline="0">
                <a:latin typeface="Calibri Light"/>
                <a:cs typeface="Calibri Light"/>
              </a:rPr>
              <a:t>Electric </a:t>
            </a:r>
            <a:r>
              <a:rPr lang="en-US" sz="3200" b="0" i="0" u="none" strike="noStrike" baseline="0">
                <a:latin typeface="Calibri Light"/>
                <a:cs typeface="Calibri Light"/>
              </a:rPr>
              <a:t>Propulsion</a:t>
            </a:r>
            <a:r>
              <a:rPr lang="it-IT" sz="3200" b="0" i="0" u="none" strike="noStrike" baseline="0">
                <a:latin typeface="Calibri Light"/>
                <a:cs typeface="Calibri Light"/>
              </a:rPr>
              <a:t> </a:t>
            </a:r>
            <a:r>
              <a:rPr lang="en-US" sz="3200" b="0" i="0" u="none" strike="noStrike" baseline="0">
                <a:latin typeface="Calibri Light"/>
                <a:cs typeface="Calibri Light"/>
              </a:rPr>
              <a:t>Diagnostic</a:t>
            </a:r>
            <a:r>
              <a:rPr lang="it-IT" sz="3200" b="0" i="0" u="none" strike="noStrike" baseline="0">
                <a:latin typeface="Calibri Light"/>
                <a:cs typeface="Calibri Light"/>
              </a:rPr>
              <a:t> Package</a:t>
            </a:r>
            <a:br>
              <a:rPr lang="it-IT" sz="3200" b="0" i="0" u="none" strike="noStrike" baseline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it-IT" sz="3200" b="0" i="0" u="none" strike="noStrike" baseline="0">
                <a:latin typeface="Calibri Light"/>
                <a:cs typeface="Calibri Light"/>
              </a:rPr>
              <a:t>Development and </a:t>
            </a:r>
            <a:r>
              <a:rPr lang="en-US" sz="3200" b="0" i="0" u="none" strike="noStrike" baseline="0">
                <a:latin typeface="Calibri Light"/>
                <a:cs typeface="Calibri Light"/>
              </a:rPr>
              <a:t>Thruster</a:t>
            </a:r>
            <a:r>
              <a:rPr lang="it-IT" sz="3200" b="0" i="0" u="none" strike="noStrike" baseline="0">
                <a:latin typeface="Calibri Light"/>
                <a:cs typeface="Calibri Light"/>
              </a:rPr>
              <a:t> </a:t>
            </a:r>
            <a:r>
              <a:rPr lang="en-US" sz="3200">
                <a:latin typeface="Calibri Light"/>
                <a:cs typeface="Calibri Light"/>
              </a:rPr>
              <a:t>Characterisation</a:t>
            </a:r>
            <a:endParaRPr lang="en-US" sz="7200">
              <a:solidFill>
                <a:srgbClr val="FFFFFF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548BE92-E817-4C9A-B197-64FAE3ED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89580" y="5166359"/>
            <a:ext cx="3073745" cy="1188721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1500"/>
              <a:t>ELENA GERMANO</a:t>
            </a:r>
          </a:p>
          <a:p>
            <a:pPr rtl="0"/>
            <a:r>
              <a:rPr lang="it-IT" sz="1500"/>
              <a:t>LUGLIO 2023</a:t>
            </a:r>
          </a:p>
        </p:txBody>
      </p:sp>
      <p:cxnSp>
        <p:nvCxnSpPr>
          <p:cNvPr id="25" name="Connettore diritto 19">
            <a:extLst>
              <a:ext uri="{FF2B5EF4-FFF2-40B4-BE49-F238E27FC236}">
                <a16:creationId xmlns:a16="http://schemas.microsoft.com/office/drawing/2014/main" id="{D5B557D3-D7B4-404B-84A1-9BD182BE5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6200000">
            <a:off x="7532813" y="5760720"/>
            <a:ext cx="118872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 descr="Immagine che contiene Impianto elettrico, elettronica, Ingegneria elettronica, cavo&#10;&#10;Descrizione generata automaticamente">
            <a:extLst>
              <a:ext uri="{FF2B5EF4-FFF2-40B4-BE49-F238E27FC236}">
                <a16:creationId xmlns:a16="http://schemas.microsoft.com/office/drawing/2014/main" id="{A43CB5D9-F257-10DB-C78E-BC1674F650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04" b="39538"/>
          <a:stretch/>
        </p:blipFill>
        <p:spPr>
          <a:xfrm>
            <a:off x="1542" y="0"/>
            <a:ext cx="12190458" cy="491507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2E36F94-F59E-A260-0389-48925B358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027583" cy="143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magine 17" descr="Immagine che contiene Carattere, Elementi grafici, logo, schermata&#10;&#10;Descrizione generata automaticamente">
            <a:extLst>
              <a:ext uri="{FF2B5EF4-FFF2-40B4-BE49-F238E27FC236}">
                <a16:creationId xmlns:a16="http://schemas.microsoft.com/office/drawing/2014/main" id="{097474E0-9540-8ED6-3568-E918B27F6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2469" y="965074"/>
            <a:ext cx="2532234" cy="93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858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02" y="516835"/>
            <a:ext cx="3448259" cy="16665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sz="4000" err="1">
                <a:solidFill>
                  <a:srgbClr val="FFFFFF"/>
                </a:solidFill>
              </a:rPr>
              <a:t>Proposed</a:t>
            </a:r>
            <a:r>
              <a:rPr lang="it-IT" sz="4000">
                <a:solidFill>
                  <a:srgbClr val="FFFFFF"/>
                </a:solidFill>
              </a:rPr>
              <a:t> design</a:t>
            </a:r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657" y="2604280"/>
            <a:ext cx="2869555" cy="3829772"/>
          </a:xfrm>
        </p:spPr>
        <p:txBody>
          <a:bodyPr vert="horz" lIns="0" tIns="45720" rIns="0" bIns="45720" rtlCol="0" anchor="t">
            <a:normAutofit lnSpcReduction="10000"/>
          </a:bodyPr>
          <a:lstStyle/>
          <a:p>
            <a:pPr marL="404495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Covers </a:t>
            </a:r>
            <a:r>
              <a:rPr lang="it-IT" err="1">
                <a:solidFill>
                  <a:srgbClr val="FFFFFF"/>
                </a:solidFill>
              </a:rPr>
              <a:t>both</a:t>
            </a:r>
            <a:r>
              <a:rPr lang="it-IT">
                <a:solidFill>
                  <a:srgbClr val="FFFFFF"/>
                </a:solidFill>
              </a:rPr>
              <a:t> for the </a:t>
            </a:r>
            <a:r>
              <a:rPr lang="it-IT" err="1">
                <a:solidFill>
                  <a:srgbClr val="FFFFFF"/>
                </a:solidFill>
              </a:rPr>
              <a:t>individual</a:t>
            </a:r>
            <a:r>
              <a:rPr lang="it-IT">
                <a:solidFill>
                  <a:srgbClr val="FFFFFF"/>
                </a:solidFill>
              </a:rPr>
              <a:t> device and for the setup</a:t>
            </a:r>
            <a:endParaRPr lang="en-US"/>
          </a:p>
          <a:p>
            <a:pPr marL="404495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Software </a:t>
            </a:r>
            <a:r>
              <a:rPr lang="it-IT" err="1">
                <a:solidFill>
                  <a:srgbClr val="FFFFFF"/>
                </a:solidFill>
              </a:rPr>
              <a:t>interface</a:t>
            </a:r>
            <a:r>
              <a:rPr lang="it-IT">
                <a:solidFill>
                  <a:srgbClr val="FFFFFF"/>
                </a:solidFill>
              </a:rPr>
              <a:t> in </a:t>
            </a:r>
            <a:r>
              <a:rPr lang="it-IT" err="1">
                <a:solidFill>
                  <a:srgbClr val="FFFFFF"/>
                </a:solidFill>
              </a:rPr>
              <a:t>Labview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697230" lvl="1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Read and </a:t>
            </a:r>
            <a:r>
              <a:rPr lang="it-IT" err="1">
                <a:solidFill>
                  <a:srgbClr val="FFFFFF"/>
                </a:solidFill>
              </a:rPr>
              <a:t>process</a:t>
            </a:r>
            <a:r>
              <a:rPr lang="it-IT">
                <a:solidFill>
                  <a:srgbClr val="FFFFFF"/>
                </a:solidFill>
              </a:rPr>
              <a:t> data in </a:t>
            </a:r>
            <a:r>
              <a:rPr lang="it-IT" err="1">
                <a:solidFill>
                  <a:srgbClr val="FFFFFF"/>
                </a:solidFill>
              </a:rPr>
              <a:t>real</a:t>
            </a:r>
            <a:r>
              <a:rPr lang="it-IT">
                <a:solidFill>
                  <a:srgbClr val="FFFFFF"/>
                </a:solidFill>
              </a:rPr>
              <a:t> time</a:t>
            </a:r>
            <a:endParaRPr lang="it-IT">
              <a:solidFill>
                <a:srgbClr val="FFFFFF"/>
              </a:solidFill>
              <a:cs typeface="Calibri"/>
            </a:endParaRPr>
          </a:p>
          <a:p>
            <a:pPr marL="697230" lvl="1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Graphical</a:t>
            </a:r>
            <a:r>
              <a:rPr lang="it-IT">
                <a:solidFill>
                  <a:srgbClr val="FFFFFF"/>
                </a:solidFill>
              </a:rPr>
              <a:t> user </a:t>
            </a:r>
            <a:r>
              <a:rPr lang="it-IT" err="1">
                <a:solidFill>
                  <a:srgbClr val="FFFFFF"/>
                </a:solidFill>
              </a:rPr>
              <a:t>interface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697230" lvl="1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  <a:cs typeface="Calibri" panose="020F0502020204030204"/>
              </a:rPr>
              <a:t>Performance </a:t>
            </a:r>
            <a:r>
              <a:rPr lang="it-IT" err="1">
                <a:solidFill>
                  <a:srgbClr val="FFFFFF"/>
                </a:solidFill>
                <a:cs typeface="Calibri" panose="020F0502020204030204"/>
              </a:rPr>
              <a:t>evaluation</a:t>
            </a:r>
            <a:r>
              <a:rPr lang="it-IT">
                <a:solidFill>
                  <a:srgbClr val="FFFFFF"/>
                </a:solidFill>
                <a:cs typeface="Calibri" panose="020F0502020204030204"/>
              </a:rPr>
              <a:t> &amp; </a:t>
            </a:r>
            <a:r>
              <a:rPr lang="it-IT" err="1">
                <a:solidFill>
                  <a:srgbClr val="FFFFFF"/>
                </a:solidFill>
                <a:cs typeface="Calibri" panose="020F0502020204030204"/>
              </a:rPr>
              <a:t>thrust</a:t>
            </a:r>
            <a:r>
              <a:rPr lang="it-IT">
                <a:solidFill>
                  <a:srgbClr val="FFFFFF"/>
                </a:solidFill>
                <a:cs typeface="Calibri" panose="020F0502020204030204"/>
              </a:rPr>
              <a:t> measurement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4E186FA-5C4C-4ED3-90C4-8DB38BD9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/>
              <a:t>POLITECNICO DI TORINO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86B821F-B541-46B1-BC2A-76D9C1FC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10</a:t>
            </a:fld>
            <a:endParaRPr lang="it-IT"/>
          </a:p>
        </p:txBody>
      </p:sp>
      <p:pic>
        <p:nvPicPr>
          <p:cNvPr id="7" name="Immagine 6" descr="Immagine che contiene Modellazione 3D, schermata, Modello in scala, Composizione digitale&#10;&#10;Descrizione generata automaticamente">
            <a:extLst>
              <a:ext uri="{FF2B5EF4-FFF2-40B4-BE49-F238E27FC236}">
                <a16:creationId xmlns:a16="http://schemas.microsoft.com/office/drawing/2014/main" id="{451124B5-E63B-905F-E2F2-DAAFD7D9E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165" y="0"/>
            <a:ext cx="5628036" cy="5411573"/>
          </a:xfrm>
          <a:prstGeom prst="rect">
            <a:avLst/>
          </a:prstGeom>
        </p:spPr>
      </p:pic>
      <p:pic>
        <p:nvPicPr>
          <p:cNvPr id="9" name="Immagine 8" descr="Immagine che contiene schermata, Modellazione 3D, circuito&#10;&#10;Descrizione generata automaticamente">
            <a:extLst>
              <a:ext uri="{FF2B5EF4-FFF2-40B4-BE49-F238E27FC236}">
                <a16:creationId xmlns:a16="http://schemas.microsoft.com/office/drawing/2014/main" id="{D233BE0A-4BB0-753B-29BC-D5680329F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5212" y="2709675"/>
            <a:ext cx="5353311" cy="39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998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olo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02" y="516835"/>
            <a:ext cx="3448259" cy="16665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sz="4000">
                <a:solidFill>
                  <a:srgbClr val="FFFFFF"/>
                </a:solidFill>
              </a:rPr>
              <a:t>Test setup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4E186FA-5C4C-4ED3-90C4-8DB38BD9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/>
              <a:t>POLITECNICO DI TORINO</a:t>
            </a:r>
          </a:p>
        </p:txBody>
      </p:sp>
      <p:pic>
        <p:nvPicPr>
          <p:cNvPr id="15" name="Immagine 14" descr="Immagine che contiene Impianto elettrico, elettronica, Ingegneria elettronica, cavo&#10;&#10;Descrizione generata automaticamente">
            <a:extLst>
              <a:ext uri="{FF2B5EF4-FFF2-40B4-BE49-F238E27FC236}">
                <a16:creationId xmlns:a16="http://schemas.microsoft.com/office/drawing/2014/main" id="{D485653F-708B-4DB9-31BA-C833DEF86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034" y="-28754"/>
            <a:ext cx="9144000" cy="6944264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86B821F-B541-46B1-BC2A-76D9C1FC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11</a:t>
            </a:fld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B88B3F-77D2-2292-1A4A-EC4C351D4AF3}"/>
              </a:ext>
            </a:extLst>
          </p:cNvPr>
          <p:cNvSpPr txBox="1"/>
          <p:nvPr/>
        </p:nvSpPr>
        <p:spPr>
          <a:xfrm>
            <a:off x="4409192" y="332169"/>
            <a:ext cx="1686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err="1"/>
              <a:t>External</a:t>
            </a:r>
            <a:r>
              <a:rPr lang="it-IT"/>
              <a:t> </a:t>
            </a:r>
            <a:r>
              <a:rPr lang="it-IT" err="1"/>
              <a:t>mirrors</a:t>
            </a:r>
            <a:endParaRPr lang="en-GB"/>
          </a:p>
        </p:txBody>
      </p: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9AD39DE3-6323-D77C-96A5-F3E9FC73BBAC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6096000" y="516835"/>
            <a:ext cx="2325348" cy="184666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DE04DB30-EF93-101C-4E45-507CAECBEEDD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6096000" y="516835"/>
            <a:ext cx="4262651" cy="83325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D6A0BA8-A7C2-E0B8-A376-B81628ACE20B}"/>
              </a:ext>
            </a:extLst>
          </p:cNvPr>
          <p:cNvSpPr txBox="1"/>
          <p:nvPr/>
        </p:nvSpPr>
        <p:spPr>
          <a:xfrm>
            <a:off x="873457" y="5145206"/>
            <a:ext cx="1438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err="1">
                <a:solidFill>
                  <a:schemeClr val="bg1"/>
                </a:solidFill>
              </a:rPr>
              <a:t>Fiber</a:t>
            </a:r>
            <a:r>
              <a:rPr lang="it-IT">
                <a:solidFill>
                  <a:schemeClr val="bg1"/>
                </a:solidFill>
              </a:rPr>
              <a:t>-to-</a:t>
            </a:r>
            <a:r>
              <a:rPr lang="it-IT" err="1">
                <a:solidFill>
                  <a:schemeClr val="bg1"/>
                </a:solidFill>
              </a:rPr>
              <a:t>fiber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connectors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DF9D0B16-7498-9D64-6332-4DD3B436E290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2312290" y="4138810"/>
            <a:ext cx="2682791" cy="1329562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E6BF0CFB-B0BB-5D95-7FC5-4A24E04BA270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2312290" y="5415494"/>
            <a:ext cx="4422250" cy="5287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43EDF0D-F40D-5945-8C08-06A6CCD0DD5D}"/>
              </a:ext>
            </a:extLst>
          </p:cNvPr>
          <p:cNvSpPr txBox="1"/>
          <p:nvPr/>
        </p:nvSpPr>
        <p:spPr>
          <a:xfrm>
            <a:off x="1467933" y="2989399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>
                <a:solidFill>
                  <a:schemeClr val="bg1"/>
                </a:solidFill>
              </a:rPr>
              <a:t>USB hub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6758B6E5-023C-B33D-5AE4-2153D237665A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2449292" y="2977745"/>
            <a:ext cx="1959900" cy="19632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6F236179-43CF-B8F7-776E-4456CAD22F06}"/>
              </a:ext>
            </a:extLst>
          </p:cNvPr>
          <p:cNvSpPr txBox="1"/>
          <p:nvPr/>
        </p:nvSpPr>
        <p:spPr>
          <a:xfrm>
            <a:off x="10358651" y="3692617"/>
            <a:ext cx="156949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err="1"/>
              <a:t>Measurement</a:t>
            </a:r>
            <a:r>
              <a:rPr lang="it-IT"/>
              <a:t> </a:t>
            </a:r>
            <a:r>
              <a:rPr lang="it-IT" err="1"/>
              <a:t>interferometer</a:t>
            </a:r>
            <a:endParaRPr lang="en-GB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C84ADD2-5716-9D96-FAFA-0CFE57E749E6}"/>
              </a:ext>
            </a:extLst>
          </p:cNvPr>
          <p:cNvSpPr txBox="1"/>
          <p:nvPr/>
        </p:nvSpPr>
        <p:spPr>
          <a:xfrm>
            <a:off x="3684895" y="1045463"/>
            <a:ext cx="1566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/>
              <a:t>Reference </a:t>
            </a:r>
            <a:r>
              <a:rPr lang="it-IT" err="1"/>
              <a:t>interferometer</a:t>
            </a:r>
            <a:endParaRPr lang="en-GB"/>
          </a:p>
        </p:txBody>
      </p: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29FCD638-7129-5E33-04BB-BFEE5499165C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5251100" y="1368629"/>
            <a:ext cx="1483440" cy="26530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3505FD31-22B2-2EA8-0351-27994E34A30E}"/>
              </a:ext>
            </a:extLst>
          </p:cNvPr>
          <p:cNvCxnSpPr>
            <a:cxnSpLocks/>
            <a:stCxn id="29" idx="1"/>
          </p:cNvCxnSpPr>
          <p:nvPr/>
        </p:nvCxnSpPr>
        <p:spPr>
          <a:xfrm flipH="1" flipV="1">
            <a:off x="8884693" y="3005749"/>
            <a:ext cx="1473958" cy="1010034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095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olo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02" y="516835"/>
            <a:ext cx="3448259" cy="166650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rtl="0"/>
            <a:r>
              <a:rPr lang="it-IT" sz="4000" err="1">
                <a:solidFill>
                  <a:srgbClr val="FFFFFF"/>
                </a:solidFill>
              </a:rPr>
              <a:t>Differential</a:t>
            </a:r>
            <a:r>
              <a:rPr lang="it-IT" sz="4000">
                <a:solidFill>
                  <a:srgbClr val="FFFFFF"/>
                </a:solidFill>
              </a:rPr>
              <a:t> </a:t>
            </a:r>
            <a:r>
              <a:rPr lang="it-IT" sz="4000" err="1">
                <a:solidFill>
                  <a:srgbClr val="FFFFFF"/>
                </a:solidFill>
              </a:rPr>
              <a:t>path</a:t>
            </a:r>
            <a:r>
              <a:rPr lang="it-IT" sz="4000">
                <a:solidFill>
                  <a:srgbClr val="FFFFFF"/>
                </a:solidFill>
              </a:rPr>
              <a:t> </a:t>
            </a:r>
            <a:r>
              <a:rPr lang="it-IT" sz="4000" err="1">
                <a:solidFill>
                  <a:srgbClr val="FFFFFF"/>
                </a:solidFill>
              </a:rPr>
              <a:t>length</a:t>
            </a:r>
            <a:r>
              <a:rPr lang="it-IT" sz="4000">
                <a:solidFill>
                  <a:srgbClr val="FFFFFF"/>
                </a:solidFill>
              </a:rPr>
              <a:t> </a:t>
            </a:r>
            <a:r>
              <a:rPr lang="it-IT" sz="4000" err="1">
                <a:solidFill>
                  <a:srgbClr val="FFFFFF"/>
                </a:solidFill>
              </a:rPr>
              <a:t>measurement</a:t>
            </a:r>
            <a:endParaRPr lang="it-IT" sz="4000">
              <a:solidFill>
                <a:srgbClr val="FFFFFF"/>
              </a:solidFill>
            </a:endParaRPr>
          </a:p>
        </p:txBody>
      </p:sp>
      <p:pic>
        <p:nvPicPr>
          <p:cNvPr id="6" name="Immagine 5" descr="Immagine che contiene testo, schermata, Diagramma, linea&#10;&#10;Descrizione generata automaticamente">
            <a:extLst>
              <a:ext uri="{FF2B5EF4-FFF2-40B4-BE49-F238E27FC236}">
                <a16:creationId xmlns:a16="http://schemas.microsoft.com/office/drawing/2014/main" id="{AF563ABA-D69A-4C23-D11C-8A31AD555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41" y="2452074"/>
            <a:ext cx="5876283" cy="4407213"/>
          </a:xfrm>
          <a:prstGeom prst="rect">
            <a:avLst/>
          </a:prstGeom>
        </p:spPr>
      </p:pic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4E186FA-5C4C-4ED3-90C4-8DB38BD9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>
                <a:solidFill>
                  <a:srgbClr val="262626"/>
                </a:solidFill>
              </a:rPr>
              <a:t>POLITECNICO DI TORINO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86B821F-B541-46B1-BC2A-76D9C1FC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12</a:t>
            </a:fld>
            <a:endParaRPr lang="it-IT"/>
          </a:p>
        </p:txBody>
      </p:sp>
      <p:pic>
        <p:nvPicPr>
          <p:cNvPr id="8" name="Immagine 7" descr="Immagine che contiene testo, Diagramma, linea, diagramma&#10;&#10;Descrizione generata automaticamente">
            <a:extLst>
              <a:ext uri="{FF2B5EF4-FFF2-40B4-BE49-F238E27FC236}">
                <a16:creationId xmlns:a16="http://schemas.microsoft.com/office/drawing/2014/main" id="{E498AC43-7FAC-9649-6669-DE7BD5D2F6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4101" y="0"/>
            <a:ext cx="6057884" cy="4543413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6106D6B0-6861-4E8B-E674-EDC6FD9705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24684" y="4606716"/>
            <a:ext cx="5396987" cy="1930561"/>
          </a:xfrm>
        </p:spPr>
        <p:txBody>
          <a:bodyPr vert="horz" lIns="0" tIns="45720" rIns="0" bIns="45720" rtlCol="0" anchor="t">
            <a:normAutofit fontScale="92500" lnSpcReduction="10000"/>
          </a:bodyPr>
          <a:lstStyle/>
          <a:p>
            <a:pPr marL="404495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Demonstration</a:t>
            </a:r>
            <a:r>
              <a:rPr lang="it-IT">
                <a:solidFill>
                  <a:srgbClr val="FFFFFF"/>
                </a:solidFill>
              </a:rPr>
              <a:t> of the </a:t>
            </a:r>
            <a:r>
              <a:rPr lang="it-IT" err="1">
                <a:solidFill>
                  <a:srgbClr val="FFFFFF"/>
                </a:solidFill>
              </a:rPr>
              <a:t>alignment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stability</a:t>
            </a:r>
            <a:r>
              <a:rPr lang="it-IT">
                <a:solidFill>
                  <a:srgbClr val="FFFFFF"/>
                </a:solidFill>
              </a:rPr>
              <a:t> in vacuum</a:t>
            </a:r>
            <a:endParaRPr lang="en-US"/>
          </a:p>
          <a:p>
            <a:pPr marL="404495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Demonstration</a:t>
            </a:r>
            <a:r>
              <a:rPr lang="it-IT">
                <a:solidFill>
                  <a:srgbClr val="FFFFFF"/>
                </a:solidFill>
              </a:rPr>
              <a:t> of the </a:t>
            </a:r>
            <a:r>
              <a:rPr lang="it-IT" err="1">
                <a:solidFill>
                  <a:srgbClr val="FFFFFF"/>
                </a:solidFill>
              </a:rPr>
              <a:t>noise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suppression</a:t>
            </a:r>
            <a:r>
              <a:rPr lang="it-IT">
                <a:solidFill>
                  <a:srgbClr val="FFFFFF"/>
                </a:solidFill>
              </a:rPr>
              <a:t> from the </a:t>
            </a:r>
            <a:r>
              <a:rPr lang="it-IT" err="1">
                <a:solidFill>
                  <a:srgbClr val="FFFFFF"/>
                </a:solidFill>
              </a:rPr>
              <a:t>differential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measurement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Noise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floor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level</a:t>
            </a:r>
            <a:r>
              <a:rPr lang="it-IT">
                <a:solidFill>
                  <a:srgbClr val="FFFFFF"/>
                </a:solidFill>
              </a:rPr>
              <a:t> under </a:t>
            </a:r>
            <a:r>
              <a:rPr lang="en-US">
                <a:solidFill>
                  <a:srgbClr val="FFFFFF"/>
                </a:solidFill>
              </a:rPr>
              <a:t> 1 nm/√Hz in a wide frequency band (3 </a:t>
            </a:r>
            <a:r>
              <a:rPr lang="en-US" err="1">
                <a:solidFill>
                  <a:srgbClr val="FFFFFF"/>
                </a:solidFill>
              </a:rPr>
              <a:t>mHz</a:t>
            </a:r>
            <a:r>
              <a:rPr lang="en-US">
                <a:solidFill>
                  <a:srgbClr val="FFFFFF"/>
                </a:solidFill>
              </a:rPr>
              <a:t> - 1 Hz)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A8ED126-66DD-0E87-DD69-D692EC3D2041}"/>
              </a:ext>
            </a:extLst>
          </p:cNvPr>
          <p:cNvCxnSpPr/>
          <p:nvPr/>
        </p:nvCxnSpPr>
        <p:spPr>
          <a:xfrm flipV="1">
            <a:off x="6941594" y="2552624"/>
            <a:ext cx="4652216" cy="5181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590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olo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02" y="516835"/>
            <a:ext cx="3448259" cy="16665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sz="4000" err="1">
                <a:solidFill>
                  <a:srgbClr val="FFFFFF"/>
                </a:solidFill>
              </a:rPr>
              <a:t>Main</a:t>
            </a:r>
            <a:r>
              <a:rPr lang="it-IT" sz="4000">
                <a:solidFill>
                  <a:srgbClr val="FFFFFF"/>
                </a:solidFill>
              </a:rPr>
              <a:t> </a:t>
            </a:r>
            <a:r>
              <a:rPr lang="it-IT" sz="4000" err="1">
                <a:solidFill>
                  <a:srgbClr val="FFFFFF"/>
                </a:solidFill>
              </a:rPr>
              <a:t>results</a:t>
            </a:r>
            <a:r>
              <a:rPr lang="it-IT" sz="4000">
                <a:solidFill>
                  <a:srgbClr val="FFFFFF"/>
                </a:solidFill>
              </a:rPr>
              <a:t> and </a:t>
            </a:r>
            <a:r>
              <a:rPr lang="it-IT" sz="4000" err="1">
                <a:solidFill>
                  <a:srgbClr val="FFFFFF"/>
                </a:solidFill>
              </a:rPr>
              <a:t>next</a:t>
            </a:r>
            <a:r>
              <a:rPr lang="it-IT" sz="4000">
                <a:solidFill>
                  <a:srgbClr val="FFFFFF"/>
                </a:solidFill>
              </a:rPr>
              <a:t> steps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4E186FA-5C4C-4ED3-90C4-8DB38BD9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>
                <a:solidFill>
                  <a:schemeClr val="bg2"/>
                </a:solidFill>
              </a:rPr>
              <a:t>POLITECNICO DI TORINO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86B821F-B541-46B1-BC2A-76D9C1FC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13</a:t>
            </a:fld>
            <a:endParaRPr lang="it-IT"/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8273C470-EEC0-BFC0-5357-CE93B37E37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3687" y="3109565"/>
            <a:ext cx="3848314" cy="2467807"/>
          </a:xfrm>
        </p:spPr>
        <p:txBody>
          <a:bodyPr vert="horz" lIns="0" tIns="45720" rIns="0" bIns="45720" rtlCol="0" anchor="t">
            <a:normAutofit/>
          </a:bodyPr>
          <a:lstStyle/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sz="1800" err="1">
                <a:solidFill>
                  <a:srgbClr val="FFFFFF"/>
                </a:solidFill>
              </a:rPr>
              <a:t>Demonstration</a:t>
            </a:r>
            <a:r>
              <a:rPr lang="it-IT" sz="1800">
                <a:solidFill>
                  <a:srgbClr val="FFFFFF"/>
                </a:solidFill>
              </a:rPr>
              <a:t> of </a:t>
            </a:r>
            <a:r>
              <a:rPr lang="it-IT" sz="1800" err="1">
                <a:solidFill>
                  <a:srgbClr val="FFFFFF"/>
                </a:solidFill>
              </a:rPr>
              <a:t>excellent</a:t>
            </a:r>
            <a:r>
              <a:rPr lang="it-IT" sz="1800">
                <a:solidFill>
                  <a:srgbClr val="FFFFFF"/>
                </a:solidFill>
              </a:rPr>
              <a:t> </a:t>
            </a:r>
            <a:r>
              <a:rPr lang="it-IT" sz="1800" err="1">
                <a:solidFill>
                  <a:srgbClr val="FFFFFF"/>
                </a:solidFill>
              </a:rPr>
              <a:t>alignment</a:t>
            </a:r>
            <a:r>
              <a:rPr lang="it-IT" sz="1800">
                <a:solidFill>
                  <a:srgbClr val="FFFFFF"/>
                </a:solidFill>
              </a:rPr>
              <a:t> </a:t>
            </a:r>
            <a:r>
              <a:rPr lang="it-IT" sz="1800" err="1">
                <a:solidFill>
                  <a:srgbClr val="FFFFFF"/>
                </a:solidFill>
              </a:rPr>
              <a:t>stability</a:t>
            </a:r>
            <a:r>
              <a:rPr lang="it-IT" sz="1800">
                <a:solidFill>
                  <a:srgbClr val="FFFFFF"/>
                </a:solidFill>
              </a:rPr>
              <a:t> in vacuum</a:t>
            </a:r>
            <a:endParaRPr lang="en-US"/>
          </a:p>
          <a:p>
            <a:pPr marL="404495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>
                <a:solidFill>
                  <a:srgbClr val="FFFFFF"/>
                </a:solidFill>
              </a:rPr>
              <a:t>Noise levels &lt; 1 nm/√Hz between 3 </a:t>
            </a:r>
            <a:r>
              <a:rPr lang="en-US" sz="1800" err="1">
                <a:solidFill>
                  <a:srgbClr val="FFFFFF"/>
                </a:solidFill>
              </a:rPr>
              <a:t>mHz</a:t>
            </a:r>
            <a:r>
              <a:rPr lang="en-US" sz="1800">
                <a:solidFill>
                  <a:srgbClr val="FFFFFF"/>
                </a:solidFill>
              </a:rPr>
              <a:t> and 1 Hz</a:t>
            </a:r>
            <a:endParaRPr lang="en-US" sz="1800">
              <a:solidFill>
                <a:srgbClr val="FFFFFF"/>
              </a:solidFill>
              <a:cs typeface="Calibri" panose="020F0502020204030204"/>
            </a:endParaRPr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>
                <a:solidFill>
                  <a:srgbClr val="FFFFFF"/>
                </a:solidFill>
              </a:rPr>
              <a:t>8 interferometers built so far using this method</a:t>
            </a:r>
            <a:endParaRPr lang="en-US" sz="1800">
              <a:solidFill>
                <a:srgbClr val="FFFFFF"/>
              </a:solidFill>
              <a:cs typeface="Calibri" panose="020F0502020204030204"/>
            </a:endParaRPr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D6C6CBE3-94D5-AACC-6492-EDFBCC01FB9C}"/>
              </a:ext>
            </a:extLst>
          </p:cNvPr>
          <p:cNvSpPr txBox="1">
            <a:spLocks/>
          </p:cNvSpPr>
          <p:nvPr/>
        </p:nvSpPr>
        <p:spPr>
          <a:xfrm>
            <a:off x="6426469" y="307997"/>
            <a:ext cx="4437634" cy="1119306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sz="1800" err="1">
                <a:solidFill>
                  <a:srgbClr val="FFFFFF"/>
                </a:solidFill>
              </a:rPr>
              <a:t>Commissioning</a:t>
            </a:r>
            <a:r>
              <a:rPr lang="it-IT" sz="1800">
                <a:solidFill>
                  <a:srgbClr val="FFFFFF"/>
                </a:solidFill>
              </a:rPr>
              <a:t> of the new </a:t>
            </a:r>
            <a:r>
              <a:rPr lang="it-IT" sz="1800" err="1">
                <a:solidFill>
                  <a:srgbClr val="FFFFFF"/>
                </a:solidFill>
              </a:rPr>
              <a:t>interferometers</a:t>
            </a:r>
            <a:r>
              <a:rPr lang="it-IT" sz="1800">
                <a:solidFill>
                  <a:srgbClr val="FFFFFF"/>
                </a:solidFill>
              </a:rPr>
              <a:t> on the </a:t>
            </a:r>
            <a:r>
              <a:rPr lang="it-IT" sz="1800" err="1">
                <a:solidFill>
                  <a:srgbClr val="FFFFFF"/>
                </a:solidFill>
              </a:rPr>
              <a:t>thrust</a:t>
            </a:r>
            <a:r>
              <a:rPr lang="it-IT" sz="1800">
                <a:solidFill>
                  <a:srgbClr val="FFFFFF"/>
                </a:solidFill>
              </a:rPr>
              <a:t> balance</a:t>
            </a:r>
            <a:endParaRPr lang="en-US"/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sz="1800" err="1">
                <a:solidFill>
                  <a:srgbClr val="FFFFFF"/>
                </a:solidFill>
              </a:rPr>
              <a:t>Thruster</a:t>
            </a:r>
            <a:r>
              <a:rPr lang="it-IT" sz="1800">
                <a:solidFill>
                  <a:srgbClr val="FFFFFF"/>
                </a:solidFill>
              </a:rPr>
              <a:t> </a:t>
            </a:r>
            <a:r>
              <a:rPr lang="it-IT" sz="1800" err="1">
                <a:solidFill>
                  <a:srgbClr val="FFFFFF"/>
                </a:solidFill>
              </a:rPr>
              <a:t>tests</a:t>
            </a:r>
            <a:r>
              <a:rPr lang="it-IT" sz="1800">
                <a:solidFill>
                  <a:srgbClr val="FFFFFF"/>
                </a:solidFill>
              </a:rPr>
              <a:t> </a:t>
            </a:r>
            <a:r>
              <a:rPr lang="it-IT" sz="1800" err="1">
                <a:solidFill>
                  <a:srgbClr val="FFFFFF"/>
                </a:solidFill>
              </a:rPr>
              <a:t>will</a:t>
            </a:r>
            <a:r>
              <a:rPr lang="it-IT" sz="1800">
                <a:solidFill>
                  <a:srgbClr val="FFFFFF"/>
                </a:solidFill>
              </a:rPr>
              <a:t> start </a:t>
            </a:r>
            <a:r>
              <a:rPr lang="it-IT" sz="1800" err="1">
                <a:solidFill>
                  <a:srgbClr val="FFFFFF"/>
                </a:solidFill>
              </a:rPr>
              <a:t>soon</a:t>
            </a:r>
            <a:r>
              <a:rPr lang="it-IT" sz="1800">
                <a:solidFill>
                  <a:srgbClr val="FFFFFF"/>
                </a:solidFill>
              </a:rPr>
              <a:t> </a:t>
            </a:r>
            <a:endParaRPr lang="it-IT" sz="1800">
              <a:solidFill>
                <a:srgbClr val="FFFFFF"/>
              </a:solidFill>
              <a:cs typeface="Calibri" panose="020F0502020204030204"/>
            </a:endParaRPr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0BE43BB9-F433-727E-C86F-9AB41F644280}"/>
              </a:ext>
            </a:extLst>
          </p:cNvPr>
          <p:cNvSpPr txBox="1">
            <a:spLocks/>
          </p:cNvSpPr>
          <p:nvPr/>
        </p:nvSpPr>
        <p:spPr>
          <a:xfrm>
            <a:off x="6426469" y="4988427"/>
            <a:ext cx="4669949" cy="164438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sz="1800">
                <a:solidFill>
                  <a:srgbClr val="FFFFFF"/>
                </a:solidFill>
              </a:rPr>
              <a:t>New </a:t>
            </a:r>
            <a:r>
              <a:rPr lang="it-IT" sz="1800" err="1">
                <a:solidFill>
                  <a:srgbClr val="FFFFFF"/>
                </a:solidFill>
              </a:rPr>
              <a:t>thrust</a:t>
            </a:r>
            <a:r>
              <a:rPr lang="it-IT" sz="1800">
                <a:solidFill>
                  <a:srgbClr val="FFFFFF"/>
                </a:solidFill>
              </a:rPr>
              <a:t> balance </a:t>
            </a:r>
            <a:r>
              <a:rPr lang="it-IT" sz="1800" err="1">
                <a:solidFill>
                  <a:srgbClr val="FFFFFF"/>
                </a:solidFill>
              </a:rPr>
              <a:t>using</a:t>
            </a:r>
            <a:r>
              <a:rPr lang="it-IT" sz="1800">
                <a:solidFill>
                  <a:srgbClr val="FFFFFF"/>
                </a:solidFill>
              </a:rPr>
              <a:t> the small </a:t>
            </a:r>
            <a:r>
              <a:rPr lang="it-IT" sz="1800" err="1">
                <a:solidFill>
                  <a:srgbClr val="FFFFFF"/>
                </a:solidFill>
              </a:rPr>
              <a:t>interferometer</a:t>
            </a:r>
            <a:endParaRPr lang="it-IT" sz="1800">
              <a:solidFill>
                <a:srgbClr val="FFFFFF"/>
              </a:solidFill>
              <a:cs typeface="Calibri" panose="020F0502020204030204"/>
            </a:endParaRPr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sz="1800" err="1">
                <a:solidFill>
                  <a:srgbClr val="FFFFFF"/>
                </a:solidFill>
              </a:rPr>
              <a:t>Interferometer</a:t>
            </a:r>
            <a:r>
              <a:rPr lang="it-IT" sz="1800">
                <a:solidFill>
                  <a:srgbClr val="FFFFFF"/>
                </a:solidFill>
              </a:rPr>
              <a:t> to be </a:t>
            </a:r>
            <a:r>
              <a:rPr lang="it-IT" sz="1800" err="1">
                <a:solidFill>
                  <a:srgbClr val="FFFFFF"/>
                </a:solidFill>
              </a:rPr>
              <a:t>used</a:t>
            </a:r>
            <a:r>
              <a:rPr lang="it-IT" sz="1800">
                <a:solidFill>
                  <a:srgbClr val="FFFFFF"/>
                </a:solidFill>
              </a:rPr>
              <a:t> for </a:t>
            </a:r>
            <a:r>
              <a:rPr lang="it-IT" sz="1800" err="1">
                <a:solidFill>
                  <a:srgbClr val="FFFFFF"/>
                </a:solidFill>
              </a:rPr>
              <a:t>research</a:t>
            </a:r>
            <a:r>
              <a:rPr lang="it-IT" sz="1800">
                <a:solidFill>
                  <a:srgbClr val="FFFFFF"/>
                </a:solidFill>
              </a:rPr>
              <a:t> on </a:t>
            </a:r>
            <a:r>
              <a:rPr lang="it-IT" sz="1800" err="1">
                <a:solidFill>
                  <a:srgbClr val="FFFFFF"/>
                </a:solidFill>
              </a:rPr>
              <a:t>acquisition</a:t>
            </a:r>
            <a:r>
              <a:rPr lang="it-IT" sz="1800">
                <a:solidFill>
                  <a:srgbClr val="FFFFFF"/>
                </a:solidFill>
              </a:rPr>
              <a:t> </a:t>
            </a:r>
            <a:r>
              <a:rPr lang="it-IT" sz="1800" err="1">
                <a:solidFill>
                  <a:srgbClr val="FFFFFF"/>
                </a:solidFill>
              </a:rPr>
              <a:t>tests</a:t>
            </a:r>
            <a:r>
              <a:rPr lang="it-IT" sz="1800">
                <a:solidFill>
                  <a:srgbClr val="FFFFFF"/>
                </a:solidFill>
              </a:rPr>
              <a:t> and inter-satellite laser ranging</a:t>
            </a:r>
            <a:endParaRPr lang="it-IT" sz="1800">
              <a:solidFill>
                <a:srgbClr val="FFFFFF"/>
              </a:solidFill>
              <a:cs typeface="Calibri"/>
            </a:endParaRPr>
          </a:p>
        </p:txBody>
      </p:sp>
      <p:cxnSp>
        <p:nvCxnSpPr>
          <p:cNvPr id="15" name="Connettore curvo 14">
            <a:extLst>
              <a:ext uri="{FF2B5EF4-FFF2-40B4-BE49-F238E27FC236}">
                <a16:creationId xmlns:a16="http://schemas.microsoft.com/office/drawing/2014/main" id="{2505396D-CB53-DADF-150A-DAD3A4F48746}"/>
              </a:ext>
            </a:extLst>
          </p:cNvPr>
          <p:cNvCxnSpPr>
            <a:cxnSpLocks/>
            <a:stCxn id="10" idx="3"/>
            <a:endCxn id="12" idx="1"/>
          </p:cNvCxnSpPr>
          <p:nvPr/>
        </p:nvCxnSpPr>
        <p:spPr>
          <a:xfrm flipV="1">
            <a:off x="4572001" y="867650"/>
            <a:ext cx="1854468" cy="3475819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curvo 18">
            <a:extLst>
              <a:ext uri="{FF2B5EF4-FFF2-40B4-BE49-F238E27FC236}">
                <a16:creationId xmlns:a16="http://schemas.microsoft.com/office/drawing/2014/main" id="{CB576CED-5BB7-5301-DECA-8EF16248811A}"/>
              </a:ext>
            </a:extLst>
          </p:cNvPr>
          <p:cNvCxnSpPr>
            <a:cxnSpLocks/>
            <a:stCxn id="10" idx="3"/>
            <a:endCxn id="13" idx="1"/>
          </p:cNvCxnSpPr>
          <p:nvPr/>
        </p:nvCxnSpPr>
        <p:spPr>
          <a:xfrm>
            <a:off x="4572001" y="4343469"/>
            <a:ext cx="1854468" cy="1467152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magine 26">
            <a:extLst>
              <a:ext uri="{FF2B5EF4-FFF2-40B4-BE49-F238E27FC236}">
                <a16:creationId xmlns:a16="http://schemas.microsoft.com/office/drawing/2014/main" id="{489F9FB6-67F8-06F9-18B6-3CF7B86DC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469" y="1378759"/>
            <a:ext cx="4571999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76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502CE204-3FE6-A595-59F1-10DA20A04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3051" y="6446838"/>
            <a:ext cx="6818262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it-IT" noProof="0"/>
              <a:t>POLITECNICO DI TORINO</a:t>
            </a: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2B46F531-01D4-62F7-4154-8A868E766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0596" y="6446838"/>
            <a:ext cx="617912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fld id="{3A98EE3D-8CD1-4C3F-BD1C-C98C9596463C}" type="slidenum">
              <a:rPr lang="it-IT" noProof="0" smtClean="0"/>
              <a:pPr rtl="0">
                <a:spcAft>
                  <a:spcPts val="600"/>
                </a:spcAft>
              </a:pPr>
              <a:t>14</a:t>
            </a:fld>
            <a:endParaRPr lang="it-IT" noProof="0"/>
          </a:p>
        </p:txBody>
      </p:sp>
      <p:pic>
        <p:nvPicPr>
          <p:cNvPr id="9" name="Segnaposto immagine 8" descr="Immagine che contiene macchina, Ingegneria elettronica, Impianto elettrico, elettronica&#10;&#10;Descrizione generata automaticamente">
            <a:extLst>
              <a:ext uri="{FF2B5EF4-FFF2-40B4-BE49-F238E27FC236}">
                <a16:creationId xmlns:a16="http://schemas.microsoft.com/office/drawing/2014/main" id="{5A14D543-6E3E-4377-0BB0-F062A1671CC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10417" b="19505"/>
          <a:stretch/>
        </p:blipFill>
        <p:spPr>
          <a:xfrm>
            <a:off x="20" y="10"/>
            <a:ext cx="12191980" cy="6407990"/>
          </a:xfrm>
          <a:noFill/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B628FE7D-043F-42AF-B4AB-DB9AFF936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96537"/>
          </a:xfrm>
        </p:spPr>
        <p:txBody>
          <a:bodyPr rtlCol="0" anchor="ctr">
            <a:normAutofit/>
          </a:bodyPr>
          <a:lstStyle/>
          <a:p>
            <a:pPr rtl="0"/>
            <a:r>
              <a:rPr lang="it-IT"/>
              <a:t>Thank </a:t>
            </a:r>
            <a:r>
              <a:rPr lang="it-IT" err="1"/>
              <a:t>you</a:t>
            </a:r>
            <a:r>
              <a:rPr lang="it-IT"/>
              <a:t> for </a:t>
            </a:r>
            <a:r>
              <a:rPr lang="it-IT" err="1"/>
              <a:t>your</a:t>
            </a:r>
            <a:r>
              <a:rPr lang="it-IT"/>
              <a:t> </a:t>
            </a:r>
            <a:r>
              <a:rPr lang="it-IT" err="1"/>
              <a:t>attention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9899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02" y="516835"/>
            <a:ext cx="3448259" cy="16665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n-US" sz="4000">
                <a:solidFill>
                  <a:srgbClr val="FFFFFF"/>
                </a:solidFill>
              </a:rPr>
              <a:t>Thrust</a:t>
            </a:r>
            <a:r>
              <a:rPr lang="it-IT" sz="4000">
                <a:solidFill>
                  <a:srgbClr val="FFFFFF"/>
                </a:solidFill>
              </a:rPr>
              <a:t> balance</a:t>
            </a:r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657" y="2604280"/>
            <a:ext cx="3448259" cy="3342747"/>
          </a:xfrm>
        </p:spPr>
        <p:txBody>
          <a:bodyPr vert="horz" lIns="0" tIns="45720" rIns="0" bIns="45720" rtlCol="0">
            <a:normAutofit lnSpcReduction="10000"/>
          </a:bodyPr>
          <a:lstStyle/>
          <a:p>
            <a:pPr marL="216000" indent="0" rtl="0"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Double </a:t>
            </a:r>
            <a:r>
              <a:rPr lang="en-US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pendulum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thrust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 balance: </a:t>
            </a:r>
          </a:p>
          <a:p>
            <a:pPr marL="404813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>
                <a:solidFill>
                  <a:srgbClr val="FFFFFF"/>
                </a:solidFill>
              </a:rPr>
              <a:t>Noise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en-GB">
                <a:solidFill>
                  <a:srgbClr val="FFFFFF"/>
                </a:solidFill>
              </a:rPr>
              <a:t>suppression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using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differential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measurement</a:t>
            </a:r>
            <a:endParaRPr lang="it-IT">
              <a:solidFill>
                <a:srgbClr val="FFFFFF"/>
              </a:solidFill>
            </a:endParaRPr>
          </a:p>
          <a:p>
            <a:pPr marL="404813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Theoretical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resolution</a:t>
            </a:r>
            <a:r>
              <a:rPr lang="it-IT">
                <a:solidFill>
                  <a:srgbClr val="FFFFFF"/>
                </a:solidFill>
              </a:rPr>
              <a:t> under 0.1 µN</a:t>
            </a:r>
          </a:p>
          <a:p>
            <a:pPr marL="404813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Range of 0-4800 µN</a:t>
            </a:r>
          </a:p>
          <a:p>
            <a:pPr marL="404813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Laser </a:t>
            </a:r>
            <a:r>
              <a:rPr lang="it-IT" err="1">
                <a:solidFill>
                  <a:srgbClr val="FFFFFF"/>
                </a:solidFill>
              </a:rPr>
              <a:t>interferometer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measures</a:t>
            </a:r>
            <a:r>
              <a:rPr lang="it-IT">
                <a:solidFill>
                  <a:srgbClr val="FFFFFF"/>
                </a:solidFill>
              </a:rPr>
              <a:t> the </a:t>
            </a:r>
            <a:r>
              <a:rPr lang="it-IT" err="1">
                <a:solidFill>
                  <a:srgbClr val="FFFFFF"/>
                </a:solidFill>
              </a:rPr>
              <a:t>displacement</a:t>
            </a:r>
            <a:endParaRPr lang="it-IT">
              <a:solidFill>
                <a:srgbClr val="FFFFFF"/>
              </a:solidFill>
            </a:endParaRPr>
          </a:p>
          <a:p>
            <a:pPr marL="697421" lvl="1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Tracks the </a:t>
            </a:r>
            <a:r>
              <a:rPr lang="it-IT" err="1">
                <a:solidFill>
                  <a:srgbClr val="FFFFFF"/>
                </a:solidFill>
              </a:rPr>
              <a:t>movement</a:t>
            </a:r>
            <a:r>
              <a:rPr lang="it-IT">
                <a:solidFill>
                  <a:srgbClr val="FFFFFF"/>
                </a:solidFill>
              </a:rPr>
              <a:t> of a </a:t>
            </a:r>
            <a:r>
              <a:rPr lang="it-IT" err="1">
                <a:solidFill>
                  <a:srgbClr val="FFFFFF"/>
                </a:solidFill>
              </a:rPr>
              <a:t>mirror</a:t>
            </a:r>
            <a:r>
              <a:rPr lang="it-IT">
                <a:solidFill>
                  <a:srgbClr val="FFFFFF"/>
                </a:solidFill>
              </a:rPr>
              <a:t> on </a:t>
            </a:r>
            <a:r>
              <a:rPr lang="it-IT" err="1">
                <a:solidFill>
                  <a:srgbClr val="FFFFFF"/>
                </a:solidFill>
              </a:rPr>
              <a:t>each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pendulum</a:t>
            </a: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4E186FA-5C4C-4ED3-90C4-8DB38BD9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/>
              <a:t>POLITECNICO DI TORINO</a:t>
            </a:r>
          </a:p>
        </p:txBody>
      </p:sp>
      <p:pic>
        <p:nvPicPr>
          <p:cNvPr id="12" name="Immagine 11" descr="Immagine che contiene giocattolo, Modello in scala&#10;&#10;Descrizione generata automaticamente">
            <a:extLst>
              <a:ext uri="{FF2B5EF4-FFF2-40B4-BE49-F238E27FC236}">
                <a16:creationId xmlns:a16="http://schemas.microsoft.com/office/drawing/2014/main" id="{5F552833-EA40-2B5D-8267-5C64FFF13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122" y="0"/>
            <a:ext cx="7462703" cy="6858000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86B821F-B541-46B1-BC2A-76D9C1FC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71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02" y="516835"/>
            <a:ext cx="3448259" cy="16665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sz="4000" err="1">
                <a:solidFill>
                  <a:srgbClr val="FFFFFF"/>
                </a:solidFill>
              </a:rPr>
              <a:t>Interferometer</a:t>
            </a:r>
            <a:endParaRPr lang="it-IT" sz="4000">
              <a:solidFill>
                <a:srgbClr val="FFFFFF"/>
              </a:solidFill>
            </a:endParaRPr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657" y="2604280"/>
            <a:ext cx="3198228" cy="3342747"/>
          </a:xfrm>
        </p:spPr>
        <p:txBody>
          <a:bodyPr vert="horz" lIns="0" tIns="45720" rIns="0" bIns="45720" rtlCol="0" anchor="t">
            <a:normAutofit/>
          </a:bodyPr>
          <a:lstStyle/>
          <a:p>
            <a:pPr marL="215900" indent="0" rtl="0"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Some </a:t>
            </a: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issues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arose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  <a:endParaRPr lang="en-US"/>
          </a:p>
          <a:p>
            <a:pPr marL="404495" indent="-215900" rtl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Instability</a:t>
            </a:r>
            <a:r>
              <a:rPr lang="it-IT">
                <a:solidFill>
                  <a:srgbClr val="FFFFFF"/>
                </a:solidFill>
              </a:rPr>
              <a:t> of the </a:t>
            </a:r>
            <a:r>
              <a:rPr lang="it-IT" err="1">
                <a:solidFill>
                  <a:srgbClr val="FFFFFF"/>
                </a:solidFill>
              </a:rPr>
              <a:t>alignment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during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transition</a:t>
            </a:r>
            <a:r>
              <a:rPr lang="it-IT">
                <a:solidFill>
                  <a:srgbClr val="FFFFFF"/>
                </a:solidFill>
              </a:rPr>
              <a:t> from </a:t>
            </a:r>
            <a:r>
              <a:rPr lang="it-IT" err="1">
                <a:solidFill>
                  <a:srgbClr val="FFFFFF"/>
                </a:solidFill>
              </a:rPr>
              <a:t>atmosphere</a:t>
            </a:r>
            <a:r>
              <a:rPr lang="it-IT">
                <a:solidFill>
                  <a:srgbClr val="FFFFFF"/>
                </a:solidFill>
              </a:rPr>
              <a:t> to vacuum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215900" indent="0" rtl="0"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The </a:t>
            </a: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proposed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solution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  <a:endParaRPr lang="it-IT" sz="1800">
              <a:solidFill>
                <a:schemeClr val="accent1">
                  <a:lumMod val="40000"/>
                  <a:lumOff val="60000"/>
                </a:schemeClr>
              </a:solidFill>
              <a:cs typeface="Calibri" panose="020F0502020204030204"/>
            </a:endParaRPr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New design: </a:t>
            </a:r>
            <a:r>
              <a:rPr lang="it-IT" err="1">
                <a:solidFill>
                  <a:srgbClr val="FFFFFF"/>
                </a:solidFill>
              </a:rPr>
              <a:t>components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directly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bonded</a:t>
            </a:r>
            <a:r>
              <a:rPr lang="it-IT">
                <a:solidFill>
                  <a:srgbClr val="FFFFFF"/>
                </a:solidFill>
              </a:rPr>
              <a:t> to </a:t>
            </a:r>
            <a:r>
              <a:rPr lang="it-IT" err="1">
                <a:solidFill>
                  <a:srgbClr val="FFFFFF"/>
                </a:solidFill>
              </a:rPr>
              <a:t>baseplate</a:t>
            </a:r>
            <a:endParaRPr lang="it-IT" err="1">
              <a:solidFill>
                <a:srgbClr val="FFFFFF"/>
              </a:solidFill>
              <a:cs typeface="Calibri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4E186FA-5C4C-4ED3-90C4-8DB38BD9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/>
              <a:t>POLITECNICO DI TORINO</a:t>
            </a:r>
          </a:p>
        </p:txBody>
      </p:sp>
      <p:pic>
        <p:nvPicPr>
          <p:cNvPr id="12" name="Immagine 11" descr="Immagine che contiene giocattolo, Modello in scala&#10;&#10;Descrizione generata automaticamente">
            <a:extLst>
              <a:ext uri="{FF2B5EF4-FFF2-40B4-BE49-F238E27FC236}">
                <a16:creationId xmlns:a16="http://schemas.microsoft.com/office/drawing/2014/main" id="{5F552833-EA40-2B5D-8267-5C64FFF13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569" y="0"/>
            <a:ext cx="7462703" cy="6858000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86B821F-B541-46B1-BC2A-76D9C1FC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3</a:t>
            </a:fld>
            <a:endParaRPr lang="it-IT"/>
          </a:p>
        </p:txBody>
      </p:sp>
      <p:sp>
        <p:nvSpPr>
          <p:cNvPr id="7" name="Simbolo &quot;Non consentito&quot; 6">
            <a:extLst>
              <a:ext uri="{FF2B5EF4-FFF2-40B4-BE49-F238E27FC236}">
                <a16:creationId xmlns:a16="http://schemas.microsoft.com/office/drawing/2014/main" id="{269339BD-F350-C2AA-DC2C-C0D247AD64E5}"/>
              </a:ext>
            </a:extLst>
          </p:cNvPr>
          <p:cNvSpPr/>
          <p:nvPr/>
        </p:nvSpPr>
        <p:spPr>
          <a:xfrm>
            <a:off x="6957609" y="978119"/>
            <a:ext cx="1918034" cy="1918034"/>
          </a:xfrm>
          <a:prstGeom prst="noSmoking">
            <a:avLst>
              <a:gd name="adj" fmla="val 760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62B97CE-C83A-EDFC-3B97-402F12F312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404" b="2496"/>
          <a:stretch/>
        </p:blipFill>
        <p:spPr>
          <a:xfrm>
            <a:off x="3809422" y="3132025"/>
            <a:ext cx="3167598" cy="3744561"/>
          </a:xfrm>
          <a:prstGeom prst="rect">
            <a:avLst/>
          </a:prstGeom>
        </p:spPr>
      </p:pic>
      <p:sp>
        <p:nvSpPr>
          <p:cNvPr id="17" name="Freccia angolare in su 16">
            <a:extLst>
              <a:ext uri="{FF2B5EF4-FFF2-40B4-BE49-F238E27FC236}">
                <a16:creationId xmlns:a16="http://schemas.microsoft.com/office/drawing/2014/main" id="{7901B644-6383-2E50-B515-303D3070E6CC}"/>
              </a:ext>
            </a:extLst>
          </p:cNvPr>
          <p:cNvSpPr/>
          <p:nvPr/>
        </p:nvSpPr>
        <p:spPr>
          <a:xfrm rot="5400000" flipV="1">
            <a:off x="6553781" y="3116170"/>
            <a:ext cx="1897379" cy="1357179"/>
          </a:xfrm>
          <a:prstGeom prst="bentUpArrow">
            <a:avLst>
              <a:gd name="adj1" fmla="val 9885"/>
              <a:gd name="adj2" fmla="val 25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3196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immagine 9" descr="Immagine che contiene macchina, ingegneria, Impianto elettrico, Ingegneria elettronica">
            <a:extLst>
              <a:ext uri="{FF2B5EF4-FFF2-40B4-BE49-F238E27FC236}">
                <a16:creationId xmlns:a16="http://schemas.microsoft.com/office/drawing/2014/main" id="{51662456-28B4-1B56-7336-C186827E51F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5005" b="15005"/>
          <a:stretch>
            <a:fillRect/>
          </a:stretch>
        </p:blipFill>
        <p:spPr/>
      </p:pic>
      <p:sp>
        <p:nvSpPr>
          <p:cNvPr id="36" name="Segnaposto testo 35">
            <a:extLst>
              <a:ext uri="{FF2B5EF4-FFF2-40B4-BE49-F238E27FC236}">
                <a16:creationId xmlns:a16="http://schemas.microsoft.com/office/drawing/2014/main" id="{D8BB1268-1039-4D54-B4AA-86EDC245C8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marL="0" indent="0" rtl="0">
              <a:buNone/>
            </a:pPr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5D346076-8F22-4F03-8E34-958F0BBF9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6143" y="3975295"/>
            <a:ext cx="6835858" cy="1089350"/>
          </a:xfrm>
        </p:spPr>
        <p:txBody>
          <a:bodyPr rtlCol="0"/>
          <a:lstStyle/>
          <a:p>
            <a:pPr rtl="0"/>
            <a:r>
              <a:rPr lang="it-IT"/>
              <a:t>1. Building the </a:t>
            </a:r>
            <a:r>
              <a:rPr lang="it-IT" err="1"/>
              <a:t>Interferometer</a:t>
            </a:r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CE4EF85-69A0-4736-9657-2914C80CE0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8635" y="0"/>
            <a:ext cx="3998873" cy="5852160"/>
          </a:xfrm>
        </p:spPr>
        <p:txBody>
          <a:bodyPr rtlCol="0">
            <a:normAutofit/>
          </a:bodyPr>
          <a:lstStyle/>
          <a:p>
            <a:pPr rtl="0"/>
            <a:r>
              <a:rPr lang="it-IT" sz="1600"/>
              <a:t>Frequency generation setup</a:t>
            </a:r>
            <a:br>
              <a:rPr lang="it-IT" sz="1600"/>
            </a:b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Provide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correct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frequency and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polarization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for the laser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beams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.  </a:t>
            </a:r>
          </a:p>
          <a:p>
            <a:pPr rtl="0"/>
            <a:r>
              <a:rPr lang="it-IT" sz="1600" err="1"/>
              <a:t>Alignment</a:t>
            </a:r>
            <a:r>
              <a:rPr lang="it-IT" sz="1600"/>
              <a:t> and </a:t>
            </a:r>
            <a:r>
              <a:rPr lang="it-IT" sz="1600" err="1"/>
              <a:t>gluing</a:t>
            </a:r>
            <a:br>
              <a:rPr lang="it-IT" sz="1600"/>
            </a:b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Implement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functionality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of the device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through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arrangement of the optical and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electronic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components</a:t>
            </a:r>
            <a:endParaRPr lang="it-IT" sz="160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222FA7-2183-4CD3-91EF-85FD4580E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/>
              <a:t>POLITECNICO DI TORINO</a:t>
            </a:r>
          </a:p>
        </p:txBody>
      </p:sp>
      <p:cxnSp>
        <p:nvCxnSpPr>
          <p:cNvPr id="24" name="Connettore diritto 23" descr="Linea">
            <a:extLst>
              <a:ext uri="{FF2B5EF4-FFF2-40B4-BE49-F238E27FC236}">
                <a16:creationId xmlns:a16="http://schemas.microsoft.com/office/drawing/2014/main" id="{D1EE87BC-47EA-4487-9066-EB3C39096F51}"/>
              </a:ext>
            </a:extLst>
          </p:cNvPr>
          <p:cNvCxnSpPr>
            <a:cxnSpLocks/>
          </p:cNvCxnSpPr>
          <p:nvPr/>
        </p:nvCxnSpPr>
        <p:spPr>
          <a:xfrm>
            <a:off x="5770474" y="4973957"/>
            <a:ext cx="32918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CB6A36E-F0DA-4D85-BCF8-6898A25A7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6836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1BC062C1-B4E2-C47F-474C-153B9C9F8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/>
              <a:t>POLITECNICO DI TORINO</a:t>
            </a:r>
            <a:endParaRPr lang="it-IT" noProof="0"/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A4CD880-802E-705C-F6F5-73275CFB9B4D}"/>
              </a:ext>
            </a:extLst>
          </p:cNvPr>
          <p:cNvSpPr/>
          <p:nvPr/>
        </p:nvSpPr>
        <p:spPr>
          <a:xfrm>
            <a:off x="458643" y="316736"/>
            <a:ext cx="1542434" cy="5048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tx1"/>
                </a:solidFill>
              </a:rPr>
              <a:t>Laser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F9A64F63-07C6-3BE9-783C-1C54A9635E6F}"/>
              </a:ext>
            </a:extLst>
          </p:cNvPr>
          <p:cNvSpPr/>
          <p:nvPr/>
        </p:nvSpPr>
        <p:spPr>
          <a:xfrm>
            <a:off x="458640" y="1318082"/>
            <a:ext cx="1542436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Spacer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1D321A92-B560-6BD9-9D19-42A62E93D68A}"/>
              </a:ext>
            </a:extLst>
          </p:cNvPr>
          <p:cNvSpPr/>
          <p:nvPr/>
        </p:nvSpPr>
        <p:spPr>
          <a:xfrm>
            <a:off x="458640" y="2319428"/>
            <a:ext cx="1542436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Fiber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launchers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166AD110-C81D-E61C-85C4-71E18330A907}"/>
              </a:ext>
            </a:extLst>
          </p:cNvPr>
          <p:cNvSpPr/>
          <p:nvPr/>
        </p:nvSpPr>
        <p:spPr>
          <a:xfrm>
            <a:off x="458640" y="3320774"/>
            <a:ext cx="1542436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Beam</a:t>
            </a:r>
            <a:r>
              <a:rPr lang="it-IT">
                <a:solidFill>
                  <a:schemeClr val="bg1"/>
                </a:solidFill>
              </a:rPr>
              <a:t> splitters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15F1D84-4766-1BAD-D51E-14CC14DE7940}"/>
              </a:ext>
            </a:extLst>
          </p:cNvPr>
          <p:cNvSpPr/>
          <p:nvPr/>
        </p:nvSpPr>
        <p:spPr>
          <a:xfrm>
            <a:off x="458640" y="4322120"/>
            <a:ext cx="1542436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</a:rPr>
              <a:t>Mirror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73458738-A773-58FB-D545-C05D9F696E14}"/>
              </a:ext>
            </a:extLst>
          </p:cNvPr>
          <p:cNvSpPr/>
          <p:nvPr/>
        </p:nvSpPr>
        <p:spPr>
          <a:xfrm>
            <a:off x="458640" y="5323466"/>
            <a:ext cx="1542438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Photodiodes</a:t>
            </a:r>
            <a:endParaRPr lang="it-IT">
              <a:solidFill>
                <a:schemeClr val="bg1"/>
              </a:solidFill>
            </a:endParaRP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95130B87-9EEC-1BF7-361A-8DFDA43F031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flipH="1">
            <a:off x="1229858" y="821635"/>
            <a:ext cx="2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8B29D0B2-8F28-4308-FAEF-CC41725E8C9D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229858" y="1822981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3BBFE1C-6400-D787-B8BB-EE8D8125FE52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1229858" y="2824327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FE68267E-6792-0C1E-0925-971A358269DE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1229858" y="3825673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B3A708B8-FA89-F58E-AD44-38071EFA1A23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1229858" y="4827019"/>
            <a:ext cx="1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magine 27" descr="Immagine che contiene giocattolo, macchina, interno&#10;&#10;Descrizione generata automaticamente">
            <a:extLst>
              <a:ext uri="{FF2B5EF4-FFF2-40B4-BE49-F238E27FC236}">
                <a16:creationId xmlns:a16="http://schemas.microsoft.com/office/drawing/2014/main" id="{ED93609A-8F54-5F95-6C5A-3FD514BF9F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72" r="9674"/>
          <a:stretch/>
        </p:blipFill>
        <p:spPr>
          <a:xfrm>
            <a:off x="5160659" y="0"/>
            <a:ext cx="7013154" cy="6858000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EC88F00-E14E-74F0-130A-AB059F77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5</a:t>
            </a:fld>
            <a:endParaRPr lang="it-IT" noProof="0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471F3370-D2A8-6F19-C58F-97F45448B61C}"/>
              </a:ext>
            </a:extLst>
          </p:cNvPr>
          <p:cNvSpPr txBox="1"/>
          <p:nvPr/>
        </p:nvSpPr>
        <p:spPr>
          <a:xfrm>
            <a:off x="3390702" y="3320774"/>
            <a:ext cx="1542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err="1">
                <a:solidFill>
                  <a:schemeClr val="bg1"/>
                </a:solidFill>
              </a:rPr>
              <a:t>Acousto-optic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modulators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C6582963-9DE7-AE40-6D50-4B0773D25028}"/>
              </a:ext>
            </a:extLst>
          </p:cNvPr>
          <p:cNvCxnSpPr>
            <a:cxnSpLocks/>
            <a:stCxn id="30" idx="2"/>
          </p:cNvCxnSpPr>
          <p:nvPr/>
        </p:nvCxnSpPr>
        <p:spPr>
          <a:xfrm>
            <a:off x="4161918" y="3967105"/>
            <a:ext cx="3180578" cy="1356361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1D732B8C-8451-3532-8530-BBE99A4D23D7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4933134" y="3643940"/>
            <a:ext cx="3596717" cy="92333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94AE8748-BCF0-FBBD-D13C-ADABD298FE4F}"/>
              </a:ext>
            </a:extLst>
          </p:cNvPr>
          <p:cNvSpPr txBox="1"/>
          <p:nvPr/>
        </p:nvSpPr>
        <p:spPr>
          <a:xfrm>
            <a:off x="11125486" y="671751"/>
            <a:ext cx="846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chemeClr val="bg1"/>
                </a:solidFill>
              </a:rPr>
              <a:t>Laser source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41" name="Connettore 2 40">
            <a:extLst>
              <a:ext uri="{FF2B5EF4-FFF2-40B4-BE49-F238E27FC236}">
                <a16:creationId xmlns:a16="http://schemas.microsoft.com/office/drawing/2014/main" id="{F826AD0B-AC7C-FB94-93D8-6C5DA9D577D9}"/>
              </a:ext>
            </a:extLst>
          </p:cNvPr>
          <p:cNvCxnSpPr>
            <a:cxnSpLocks/>
            <a:stCxn id="39" idx="2"/>
          </p:cNvCxnSpPr>
          <p:nvPr/>
        </p:nvCxnSpPr>
        <p:spPr>
          <a:xfrm flipH="1">
            <a:off x="10822675" y="1318082"/>
            <a:ext cx="725833" cy="851462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0D1464CD-CD69-99B3-BE7F-7DD2FEBEA275}"/>
              </a:ext>
            </a:extLst>
          </p:cNvPr>
          <p:cNvSpPr txBox="1"/>
          <p:nvPr/>
        </p:nvSpPr>
        <p:spPr>
          <a:xfrm>
            <a:off x="3521121" y="935010"/>
            <a:ext cx="1431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err="1">
                <a:solidFill>
                  <a:schemeClr val="bg1"/>
                </a:solidFill>
              </a:rPr>
              <a:t>Polarization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maintaining</a:t>
            </a:r>
            <a:r>
              <a:rPr lang="it-IT">
                <a:solidFill>
                  <a:schemeClr val="bg1"/>
                </a:solidFill>
              </a:rPr>
              <a:t> optical </a:t>
            </a:r>
            <a:r>
              <a:rPr lang="it-IT" err="1">
                <a:solidFill>
                  <a:schemeClr val="bg1"/>
                </a:solidFill>
              </a:rPr>
              <a:t>fibers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45" name="Connettore 2 44">
            <a:extLst>
              <a:ext uri="{FF2B5EF4-FFF2-40B4-BE49-F238E27FC236}">
                <a16:creationId xmlns:a16="http://schemas.microsoft.com/office/drawing/2014/main" id="{92A48FB8-E527-B26E-54DD-BE850F29C9DF}"/>
              </a:ext>
            </a:extLst>
          </p:cNvPr>
          <p:cNvCxnSpPr>
            <a:cxnSpLocks/>
            <a:stCxn id="43" idx="3"/>
          </p:cNvCxnSpPr>
          <p:nvPr/>
        </p:nvCxnSpPr>
        <p:spPr>
          <a:xfrm flipV="1">
            <a:off x="4952938" y="1069858"/>
            <a:ext cx="1938938" cy="326817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>
            <a:extLst>
              <a:ext uri="{FF2B5EF4-FFF2-40B4-BE49-F238E27FC236}">
                <a16:creationId xmlns:a16="http://schemas.microsoft.com/office/drawing/2014/main" id="{14EFAE74-8EF1-2C44-C35C-E3FDF87097D8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4952938" y="1396675"/>
            <a:ext cx="547110" cy="1149548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710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1BC062C1-B4E2-C47F-474C-153B9C9F8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/>
              <a:t>POLITECNICO DI TORINO</a:t>
            </a:r>
            <a:endParaRPr lang="it-IT" noProof="0"/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A4CD880-802E-705C-F6F5-73275CFB9B4D}"/>
              </a:ext>
            </a:extLst>
          </p:cNvPr>
          <p:cNvSpPr/>
          <p:nvPr/>
        </p:nvSpPr>
        <p:spPr>
          <a:xfrm>
            <a:off x="458643" y="316736"/>
            <a:ext cx="1542434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</a:rPr>
              <a:t>Laser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F9A64F63-07C6-3BE9-783C-1C54A9635E6F}"/>
              </a:ext>
            </a:extLst>
          </p:cNvPr>
          <p:cNvSpPr/>
          <p:nvPr/>
        </p:nvSpPr>
        <p:spPr>
          <a:xfrm>
            <a:off x="458640" y="1318082"/>
            <a:ext cx="1542436" cy="5048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tx1"/>
                </a:solidFill>
              </a:rPr>
              <a:t>Spacer</a:t>
            </a:r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1D321A92-B560-6BD9-9D19-42A62E93D68A}"/>
              </a:ext>
            </a:extLst>
          </p:cNvPr>
          <p:cNvSpPr/>
          <p:nvPr/>
        </p:nvSpPr>
        <p:spPr>
          <a:xfrm>
            <a:off x="458640" y="2319428"/>
            <a:ext cx="1542436" cy="5048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tx1"/>
                </a:solidFill>
              </a:rPr>
              <a:t>Fiber</a:t>
            </a:r>
            <a:r>
              <a:rPr lang="it-IT">
                <a:solidFill>
                  <a:schemeClr val="tx1"/>
                </a:solidFill>
              </a:rPr>
              <a:t> </a:t>
            </a:r>
            <a:r>
              <a:rPr lang="it-IT" err="1">
                <a:solidFill>
                  <a:schemeClr val="tx1"/>
                </a:solidFill>
              </a:rPr>
              <a:t>launchers</a:t>
            </a:r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166AD110-C81D-E61C-85C4-71E18330A907}"/>
              </a:ext>
            </a:extLst>
          </p:cNvPr>
          <p:cNvSpPr/>
          <p:nvPr/>
        </p:nvSpPr>
        <p:spPr>
          <a:xfrm>
            <a:off x="458640" y="3320774"/>
            <a:ext cx="1542436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Beam</a:t>
            </a:r>
            <a:r>
              <a:rPr lang="it-IT">
                <a:solidFill>
                  <a:schemeClr val="bg1"/>
                </a:solidFill>
              </a:rPr>
              <a:t> splitters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15F1D84-4766-1BAD-D51E-14CC14DE7940}"/>
              </a:ext>
            </a:extLst>
          </p:cNvPr>
          <p:cNvSpPr/>
          <p:nvPr/>
        </p:nvSpPr>
        <p:spPr>
          <a:xfrm>
            <a:off x="458640" y="4322120"/>
            <a:ext cx="1542436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</a:rPr>
              <a:t>Mirror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73458738-A773-58FB-D545-C05D9F696E14}"/>
              </a:ext>
            </a:extLst>
          </p:cNvPr>
          <p:cNvSpPr/>
          <p:nvPr/>
        </p:nvSpPr>
        <p:spPr>
          <a:xfrm>
            <a:off x="458640" y="5323466"/>
            <a:ext cx="1542438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Photodiodes</a:t>
            </a:r>
            <a:endParaRPr lang="it-IT">
              <a:solidFill>
                <a:schemeClr val="bg1"/>
              </a:solidFill>
            </a:endParaRP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95130B87-9EEC-1BF7-361A-8DFDA43F031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flipH="1">
            <a:off x="1229858" y="821635"/>
            <a:ext cx="2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8B29D0B2-8F28-4308-FAEF-CC41725E8C9D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229858" y="1822981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3BBFE1C-6400-D787-B8BB-EE8D8125FE52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1229858" y="2824327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FE68267E-6792-0C1E-0925-971A358269DE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1229858" y="3825673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B3A708B8-FA89-F58E-AD44-38071EFA1A23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1229858" y="4827019"/>
            <a:ext cx="1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EC88F00-E14E-74F0-130A-AB059F77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6</a:t>
            </a:fld>
            <a:endParaRPr lang="it-IT" noProof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DB4F6F88-AA9A-2EFB-2C3B-0C73B2D08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73" t="4165" r="11204"/>
          <a:stretch/>
        </p:blipFill>
        <p:spPr>
          <a:xfrm>
            <a:off x="2947915" y="316736"/>
            <a:ext cx="3108089" cy="272671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7E3E5D9-4894-9C70-0263-D2E6C145EC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09" r="9303"/>
          <a:stretch/>
        </p:blipFill>
        <p:spPr>
          <a:xfrm>
            <a:off x="2947916" y="3468788"/>
            <a:ext cx="3108088" cy="2800626"/>
          </a:xfrm>
          <a:prstGeom prst="rect">
            <a:avLst/>
          </a:prstGeom>
        </p:spPr>
      </p:pic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id="{6CE208E9-776C-52E2-8D5D-F498941EADAD}"/>
              </a:ext>
            </a:extLst>
          </p:cNvPr>
          <p:cNvSpPr txBox="1">
            <a:spLocks/>
          </p:cNvSpPr>
          <p:nvPr/>
        </p:nvSpPr>
        <p:spPr>
          <a:xfrm>
            <a:off x="7002842" y="681489"/>
            <a:ext cx="3448259" cy="1750020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900" indent="0"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Epoxy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used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UHU Plus </a:t>
            </a:r>
            <a:r>
              <a:rPr lang="it-IT" err="1">
                <a:solidFill>
                  <a:srgbClr val="FFFFFF"/>
                </a:solidFill>
              </a:rPr>
              <a:t>Schnellfest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dirty="0">
                <a:solidFill>
                  <a:srgbClr val="FFFFFF"/>
                </a:solidFill>
              </a:rPr>
              <a:t>(</a:t>
            </a:r>
            <a:r>
              <a:rPr lang="it-IT">
                <a:solidFill>
                  <a:srgbClr val="FFFFFF"/>
                </a:solidFill>
              </a:rPr>
              <a:t>5 minutes </a:t>
            </a:r>
            <a:r>
              <a:rPr lang="it-IT" err="1">
                <a:solidFill>
                  <a:srgbClr val="FFFFFF"/>
                </a:solidFill>
              </a:rPr>
              <a:t>curing</a:t>
            </a:r>
            <a:r>
              <a:rPr lang="it-IT">
                <a:solidFill>
                  <a:srgbClr val="FFFFFF"/>
                </a:solidFill>
              </a:rPr>
              <a:t> time)</a:t>
            </a:r>
            <a:endParaRPr lang="it-IT" dirty="0">
              <a:solidFill>
                <a:srgbClr val="FFFFFF"/>
              </a:solidFill>
            </a:endParaRPr>
          </a:p>
          <a:p>
            <a:pPr marL="404495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dirty="0">
                <a:solidFill>
                  <a:srgbClr val="FFFFFF"/>
                </a:solidFill>
                <a:ea typeface="Calibri"/>
                <a:cs typeface="Calibri"/>
              </a:rPr>
              <a:t>UHU Plus </a:t>
            </a:r>
            <a:r>
              <a:rPr lang="it-IT" dirty="0" err="1">
                <a:solidFill>
                  <a:srgbClr val="FFFFFF"/>
                </a:solidFill>
                <a:ea typeface="Calibri"/>
                <a:cs typeface="Calibri"/>
              </a:rPr>
              <a:t>Endfest</a:t>
            </a:r>
            <a:r>
              <a:rPr lang="it-IT" dirty="0">
                <a:solidFill>
                  <a:srgbClr val="FFFFFF"/>
                </a:solidFill>
                <a:ea typeface="Calibri"/>
                <a:cs typeface="Calibri"/>
              </a:rPr>
              <a:t> 300 (90 minutes </a:t>
            </a:r>
            <a:r>
              <a:rPr lang="it-IT" dirty="0" err="1">
                <a:solidFill>
                  <a:srgbClr val="FFFFFF"/>
                </a:solidFill>
                <a:ea typeface="Calibri"/>
                <a:cs typeface="Calibri"/>
              </a:rPr>
              <a:t>curing</a:t>
            </a:r>
            <a:r>
              <a:rPr lang="it-IT" dirty="0">
                <a:solidFill>
                  <a:srgbClr val="FFFFFF"/>
                </a:solidFill>
                <a:ea typeface="Calibri"/>
                <a:cs typeface="Calibri"/>
              </a:rPr>
              <a:t> time)</a:t>
            </a:r>
          </a:p>
        </p:txBody>
      </p:sp>
      <p:sp>
        <p:nvSpPr>
          <p:cNvPr id="19" name="Segnaposto contenuto 2">
            <a:extLst>
              <a:ext uri="{FF2B5EF4-FFF2-40B4-BE49-F238E27FC236}">
                <a16:creationId xmlns:a16="http://schemas.microsoft.com/office/drawing/2014/main" id="{D47D242A-2AE0-1B7F-F223-8BC9C04749C6}"/>
              </a:ext>
            </a:extLst>
          </p:cNvPr>
          <p:cNvSpPr txBox="1">
            <a:spLocks/>
          </p:cNvSpPr>
          <p:nvPr/>
        </p:nvSpPr>
        <p:spPr>
          <a:xfrm>
            <a:off x="7002841" y="3790526"/>
            <a:ext cx="3683356" cy="22001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indent="0"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Alignment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8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results</a:t>
            </a:r>
            <a:r>
              <a:rPr lang="it-IT" sz="180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</a:p>
          <a:p>
            <a:pPr marL="404813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Polarization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error</a:t>
            </a:r>
            <a:r>
              <a:rPr lang="it-IT">
                <a:solidFill>
                  <a:srgbClr val="FFFFFF"/>
                </a:solidFill>
              </a:rPr>
              <a:t> &lt; 3° </a:t>
            </a:r>
          </a:p>
          <a:p>
            <a:pPr marL="404813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Out-of-</a:t>
            </a:r>
            <a:r>
              <a:rPr lang="it-IT" err="1">
                <a:solidFill>
                  <a:srgbClr val="FFFFFF"/>
                </a:solidFill>
              </a:rPr>
              <a:t>plane</a:t>
            </a:r>
            <a:r>
              <a:rPr lang="it-IT">
                <a:solidFill>
                  <a:srgbClr val="FFFFFF"/>
                </a:solidFill>
              </a:rPr>
              <a:t> angle &lt; 0.3 </a:t>
            </a:r>
            <a:r>
              <a:rPr lang="it-IT" err="1">
                <a:solidFill>
                  <a:srgbClr val="FFFFFF"/>
                </a:solidFill>
              </a:rPr>
              <a:t>mrad</a:t>
            </a:r>
            <a:endParaRPr lang="it-IT">
              <a:solidFill>
                <a:srgbClr val="FFFFFF"/>
              </a:solidFill>
            </a:endParaRPr>
          </a:p>
          <a:p>
            <a:pPr marL="404813" indent="-215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Values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perfected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during</a:t>
            </a:r>
            <a:r>
              <a:rPr lang="it-IT">
                <a:solidFill>
                  <a:srgbClr val="FFFFFF"/>
                </a:solidFill>
              </a:rPr>
              <a:t> </a:t>
            </a:r>
            <a:r>
              <a:rPr lang="it-IT" err="1">
                <a:solidFill>
                  <a:srgbClr val="FFFFFF"/>
                </a:solidFill>
              </a:rPr>
              <a:t>curing</a:t>
            </a:r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11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1BC062C1-B4E2-C47F-474C-153B9C9F8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/>
              <a:t>POLITECNICO DI TORINO</a:t>
            </a:r>
            <a:endParaRPr lang="it-IT" noProof="0"/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A4CD880-802E-705C-F6F5-73275CFB9B4D}"/>
              </a:ext>
            </a:extLst>
          </p:cNvPr>
          <p:cNvSpPr/>
          <p:nvPr/>
        </p:nvSpPr>
        <p:spPr>
          <a:xfrm>
            <a:off x="458643" y="316736"/>
            <a:ext cx="1542434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</a:rPr>
              <a:t>Laser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F9A64F63-07C6-3BE9-783C-1C54A9635E6F}"/>
              </a:ext>
            </a:extLst>
          </p:cNvPr>
          <p:cNvSpPr/>
          <p:nvPr/>
        </p:nvSpPr>
        <p:spPr>
          <a:xfrm>
            <a:off x="458640" y="1318082"/>
            <a:ext cx="1542436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Spacer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1D321A92-B560-6BD9-9D19-42A62E93D68A}"/>
              </a:ext>
            </a:extLst>
          </p:cNvPr>
          <p:cNvSpPr/>
          <p:nvPr/>
        </p:nvSpPr>
        <p:spPr>
          <a:xfrm>
            <a:off x="458640" y="2319428"/>
            <a:ext cx="1542436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Fiber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launchers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166AD110-C81D-E61C-85C4-71E18330A907}"/>
              </a:ext>
            </a:extLst>
          </p:cNvPr>
          <p:cNvSpPr/>
          <p:nvPr/>
        </p:nvSpPr>
        <p:spPr>
          <a:xfrm>
            <a:off x="458640" y="3320774"/>
            <a:ext cx="1542436" cy="5048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tx1"/>
                </a:solidFill>
              </a:rPr>
              <a:t>Beam</a:t>
            </a:r>
            <a:r>
              <a:rPr lang="it-IT">
                <a:solidFill>
                  <a:schemeClr val="tx1"/>
                </a:solidFill>
              </a:rPr>
              <a:t> splitters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15F1D84-4766-1BAD-D51E-14CC14DE7940}"/>
              </a:ext>
            </a:extLst>
          </p:cNvPr>
          <p:cNvSpPr/>
          <p:nvPr/>
        </p:nvSpPr>
        <p:spPr>
          <a:xfrm>
            <a:off x="458640" y="4322120"/>
            <a:ext cx="1542436" cy="5048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tx1"/>
                </a:solidFill>
              </a:rPr>
              <a:t>Mirror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73458738-A773-58FB-D545-C05D9F696E14}"/>
              </a:ext>
            </a:extLst>
          </p:cNvPr>
          <p:cNvSpPr/>
          <p:nvPr/>
        </p:nvSpPr>
        <p:spPr>
          <a:xfrm>
            <a:off x="458640" y="5323466"/>
            <a:ext cx="1542438" cy="504899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Photodiodes</a:t>
            </a:r>
            <a:endParaRPr lang="it-IT">
              <a:solidFill>
                <a:schemeClr val="bg1"/>
              </a:solidFill>
            </a:endParaRP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95130B87-9EEC-1BF7-361A-8DFDA43F031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flipH="1">
            <a:off x="1229858" y="821635"/>
            <a:ext cx="2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8B29D0B2-8F28-4308-FAEF-CC41725E8C9D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229858" y="1822981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3BBFE1C-6400-D787-B8BB-EE8D8125FE52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1229858" y="2824327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FE68267E-6792-0C1E-0925-971A358269DE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1229858" y="3825673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B3A708B8-FA89-F58E-AD44-38071EFA1A23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1229858" y="4827019"/>
            <a:ext cx="1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EC88F00-E14E-74F0-130A-AB059F77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7</a:t>
            </a:fld>
            <a:endParaRPr lang="it-IT" noProof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C299AF84-5DBF-0F40-3AB2-96FD7D54CD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89" r="8661"/>
          <a:stretch/>
        </p:blipFill>
        <p:spPr>
          <a:xfrm>
            <a:off x="2947919" y="197760"/>
            <a:ext cx="3148082" cy="2893569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4018ACEE-390B-4D16-1488-7F380B6385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2" t="2922" r="6386"/>
          <a:stretch/>
        </p:blipFill>
        <p:spPr>
          <a:xfrm>
            <a:off x="2947918" y="3543784"/>
            <a:ext cx="3148082" cy="3022844"/>
          </a:xfrm>
          <a:prstGeom prst="rect">
            <a:avLst/>
          </a:prstGeom>
        </p:spPr>
      </p:pic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id="{A8E3EDE3-2D62-BF31-D86A-2EEE0040597D}"/>
              </a:ext>
            </a:extLst>
          </p:cNvPr>
          <p:cNvSpPr txBox="1">
            <a:spLocks/>
          </p:cNvSpPr>
          <p:nvPr/>
        </p:nvSpPr>
        <p:spPr>
          <a:xfrm>
            <a:off x="7042843" y="522448"/>
            <a:ext cx="3626585" cy="2289719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8595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accent1">
                    <a:lumMod val="40000"/>
                    <a:lumOff val="60000"/>
                  </a:schemeClr>
                </a:solidFill>
              </a:rPr>
              <a:t>A</a:t>
            </a:r>
            <a:r>
              <a:rPr lang="it-IT" sz="2000">
                <a:solidFill>
                  <a:schemeClr val="accent1">
                    <a:lumMod val="40000"/>
                    <a:lumOff val="60000"/>
                  </a:schemeClr>
                </a:solidFill>
              </a:rPr>
              <a:t>ctive </a:t>
            </a:r>
            <a:r>
              <a:rPr lang="it-IT" sz="20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alignment</a:t>
            </a:r>
            <a:r>
              <a:rPr lang="it-IT" sz="200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  <a:r>
              <a:rPr lang="it-IT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  </a:t>
            </a:r>
            <a:endParaRPr lang="it-IT" sz="2000">
              <a:solidFill>
                <a:schemeClr val="accent1">
                  <a:lumMod val="40000"/>
                  <a:lumOff val="60000"/>
                </a:schemeClr>
              </a:solidFill>
              <a:cs typeface="Calibri" panose="020F0502020204030204"/>
            </a:endParaRPr>
          </a:p>
          <a:p>
            <a:pPr marL="531495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Closed</a:t>
            </a:r>
            <a:r>
              <a:rPr lang="it-IT">
                <a:solidFill>
                  <a:srgbClr val="FFFFFF"/>
                </a:solidFill>
              </a:rPr>
              <a:t>-loop control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531495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Optimize</a:t>
            </a:r>
            <a:r>
              <a:rPr lang="it-IT">
                <a:solidFill>
                  <a:srgbClr val="FFFFFF"/>
                </a:solidFill>
              </a:rPr>
              <a:t> position and angle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824230" lvl="1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Position </a:t>
            </a:r>
            <a:r>
              <a:rPr lang="it-IT" err="1">
                <a:solidFill>
                  <a:srgbClr val="FFFFFF"/>
                </a:solidFill>
              </a:rPr>
              <a:t>error</a:t>
            </a:r>
            <a:r>
              <a:rPr lang="it-IT">
                <a:solidFill>
                  <a:srgbClr val="FFFFFF"/>
                </a:solidFill>
              </a:rPr>
              <a:t> &lt; 50 </a:t>
            </a:r>
            <a:r>
              <a:rPr lang="el-GR">
                <a:solidFill>
                  <a:schemeClr val="bg1"/>
                </a:solidFill>
              </a:rPr>
              <a:t>μ</a:t>
            </a:r>
            <a:r>
              <a:rPr lang="it-IT">
                <a:solidFill>
                  <a:srgbClr val="FFFFFF"/>
                </a:solidFill>
              </a:rPr>
              <a:t>m</a:t>
            </a:r>
            <a:endParaRPr lang="it-IT" err="1">
              <a:solidFill>
                <a:srgbClr val="FFFFFF"/>
              </a:solidFill>
              <a:cs typeface="Calibri"/>
            </a:endParaRPr>
          </a:p>
          <a:p>
            <a:pPr marL="824230" lvl="1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Angle </a:t>
            </a:r>
            <a:r>
              <a:rPr lang="it-IT" err="1">
                <a:solidFill>
                  <a:srgbClr val="FFFFFF"/>
                </a:solidFill>
              </a:rPr>
              <a:t>error</a:t>
            </a:r>
            <a:r>
              <a:rPr lang="it-IT">
                <a:solidFill>
                  <a:srgbClr val="FFFFFF"/>
                </a:solidFill>
              </a:rPr>
              <a:t> &lt; 50 </a:t>
            </a:r>
            <a:r>
              <a:rPr lang="el-GR">
                <a:solidFill>
                  <a:schemeClr val="bg1"/>
                </a:solidFill>
              </a:rPr>
              <a:t>μ</a:t>
            </a:r>
            <a:r>
              <a:rPr lang="it-IT">
                <a:solidFill>
                  <a:srgbClr val="FFFFFF"/>
                </a:solidFill>
              </a:rPr>
              <a:t>rad</a:t>
            </a:r>
            <a:endParaRPr lang="it-IT" err="1">
              <a:solidFill>
                <a:srgbClr val="FFFFFF"/>
              </a:solidFill>
              <a:cs typeface="Calibri" panose="020F0502020204030204"/>
            </a:endParaRPr>
          </a:p>
        </p:txBody>
      </p:sp>
      <p:sp>
        <p:nvSpPr>
          <p:cNvPr id="19" name="Segnaposto contenuto 2">
            <a:extLst>
              <a:ext uri="{FF2B5EF4-FFF2-40B4-BE49-F238E27FC236}">
                <a16:creationId xmlns:a16="http://schemas.microsoft.com/office/drawing/2014/main" id="{43BC212B-EFA4-3C27-212D-95BEC0785ABA}"/>
              </a:ext>
            </a:extLst>
          </p:cNvPr>
          <p:cNvSpPr txBox="1">
            <a:spLocks/>
          </p:cNvSpPr>
          <p:nvPr/>
        </p:nvSpPr>
        <p:spPr>
          <a:xfrm>
            <a:off x="7042840" y="4940067"/>
            <a:ext cx="3448259" cy="1590380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8595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accent1">
                    <a:lumMod val="40000"/>
                    <a:lumOff val="60000"/>
                  </a:schemeClr>
                </a:solidFill>
              </a:rPr>
              <a:t>A</a:t>
            </a:r>
            <a:r>
              <a:rPr lang="it-IT" sz="2000">
                <a:solidFill>
                  <a:schemeClr val="accent1">
                    <a:lumMod val="40000"/>
                    <a:lumOff val="60000"/>
                  </a:schemeClr>
                </a:solidFill>
              </a:rPr>
              <a:t>ctive </a:t>
            </a:r>
            <a:r>
              <a:rPr lang="it-IT" sz="20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alignment</a:t>
            </a:r>
            <a:r>
              <a:rPr lang="it-IT" sz="200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  <a:r>
              <a:rPr lang="it-IT">
                <a:solidFill>
                  <a:schemeClr val="accent1">
                    <a:lumMod val="40000"/>
                    <a:lumOff val="60000"/>
                  </a:schemeClr>
                </a:solidFill>
              </a:rPr>
              <a:t>  </a:t>
            </a:r>
            <a:endParaRPr lang="en-US"/>
          </a:p>
          <a:p>
            <a:pPr marL="531495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Closed</a:t>
            </a:r>
            <a:r>
              <a:rPr lang="it-IT">
                <a:solidFill>
                  <a:srgbClr val="FFFFFF"/>
                </a:solidFill>
              </a:rPr>
              <a:t> loop control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531495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 err="1">
                <a:solidFill>
                  <a:srgbClr val="FFFFFF"/>
                </a:solidFill>
              </a:rPr>
              <a:t>Optimize</a:t>
            </a:r>
            <a:r>
              <a:rPr lang="it-IT">
                <a:solidFill>
                  <a:srgbClr val="FFFFFF"/>
                </a:solidFill>
              </a:rPr>
              <a:t> angle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  <a:p>
            <a:pPr marL="824230" lvl="1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it-IT">
                <a:solidFill>
                  <a:srgbClr val="FFFFFF"/>
                </a:solidFill>
              </a:rPr>
              <a:t>Angle </a:t>
            </a:r>
            <a:r>
              <a:rPr lang="it-IT" err="1">
                <a:solidFill>
                  <a:srgbClr val="FFFFFF"/>
                </a:solidFill>
              </a:rPr>
              <a:t>error</a:t>
            </a:r>
            <a:r>
              <a:rPr lang="it-IT">
                <a:solidFill>
                  <a:srgbClr val="FFFFFF"/>
                </a:solidFill>
              </a:rPr>
              <a:t> &lt; 10 </a:t>
            </a:r>
            <a:r>
              <a:rPr lang="el-GR">
                <a:solidFill>
                  <a:schemeClr val="bg1"/>
                </a:solidFill>
              </a:rPr>
              <a:t>μ</a:t>
            </a:r>
            <a:r>
              <a:rPr lang="it-IT">
                <a:solidFill>
                  <a:srgbClr val="FFFFFF"/>
                </a:solidFill>
              </a:rPr>
              <a:t>rad</a:t>
            </a:r>
            <a:endParaRPr lang="it-IT">
              <a:solidFill>
                <a:srgbClr val="FFFFFF"/>
              </a:solidFill>
              <a:cs typeface="Calibri" panose="020F0502020204030204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293F531D-E0F8-E943-27B5-404D44A36726}"/>
              </a:ext>
            </a:extLst>
          </p:cNvPr>
          <p:cNvSpPr/>
          <p:nvPr/>
        </p:nvSpPr>
        <p:spPr>
          <a:xfrm>
            <a:off x="7301552" y="3348644"/>
            <a:ext cx="2265529" cy="39667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4B48B9AB-B3C4-877B-C0E5-C710CDDC2D4A}"/>
              </a:ext>
            </a:extLst>
          </p:cNvPr>
          <p:cNvCxnSpPr>
            <a:cxnSpLocks/>
          </p:cNvCxnSpPr>
          <p:nvPr/>
        </p:nvCxnSpPr>
        <p:spPr>
          <a:xfrm>
            <a:off x="7301552" y="3745317"/>
            <a:ext cx="2626219" cy="61847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1" name="Input penna 40">
                <a:extLst>
                  <a:ext uri="{FF2B5EF4-FFF2-40B4-BE49-F238E27FC236}">
                    <a16:creationId xmlns:a16="http://schemas.microsoft.com/office/drawing/2014/main" id="{8166F5FD-2680-AE9D-537D-B9D398667686}"/>
                  </a:ext>
                </a:extLst>
              </p14:cNvPr>
              <p14:cNvContentPartPr/>
              <p14:nvPr/>
            </p14:nvContentPartPr>
            <p14:xfrm>
              <a:off x="8395597" y="3742915"/>
              <a:ext cx="53280" cy="255600"/>
            </p14:xfrm>
          </p:contentPart>
        </mc:Choice>
        <mc:Fallback xmlns="">
          <p:pic>
            <p:nvPicPr>
              <p:cNvPr id="41" name="Input penna 40">
                <a:extLst>
                  <a:ext uri="{FF2B5EF4-FFF2-40B4-BE49-F238E27FC236}">
                    <a16:creationId xmlns:a16="http://schemas.microsoft.com/office/drawing/2014/main" id="{8166F5FD-2680-AE9D-537D-B9D39866768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91306" y="3738595"/>
                <a:ext cx="61862" cy="264240"/>
              </a:xfrm>
              <a:prstGeom prst="rect">
                <a:avLst/>
              </a:prstGeom>
            </p:spPr>
          </p:pic>
        </mc:Fallback>
      </mc:AlternateContent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52E2434-83F2-C8F2-A12C-D1AE284863C8}"/>
              </a:ext>
            </a:extLst>
          </p:cNvPr>
          <p:cNvSpPr txBox="1"/>
          <p:nvPr/>
        </p:nvSpPr>
        <p:spPr>
          <a:xfrm>
            <a:off x="8455020" y="3711713"/>
            <a:ext cx="789062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l-GR">
                <a:solidFill>
                  <a:schemeClr val="bg1"/>
                </a:solidFill>
              </a:rPr>
              <a:t>5 μ</a:t>
            </a:r>
            <a:r>
              <a:rPr lang="it-IT">
                <a:solidFill>
                  <a:schemeClr val="bg1"/>
                </a:solidFill>
              </a:rPr>
              <a:t>rad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48" name="Connettore 2 47">
            <a:extLst>
              <a:ext uri="{FF2B5EF4-FFF2-40B4-BE49-F238E27FC236}">
                <a16:creationId xmlns:a16="http://schemas.microsoft.com/office/drawing/2014/main" id="{7CBAAA1D-D316-4BA4-9E11-ECDC8104C165}"/>
              </a:ext>
            </a:extLst>
          </p:cNvPr>
          <p:cNvCxnSpPr>
            <a:cxnSpLocks/>
          </p:cNvCxnSpPr>
          <p:nvPr/>
        </p:nvCxnSpPr>
        <p:spPr>
          <a:xfrm>
            <a:off x="7301552" y="3264423"/>
            <a:ext cx="2265529" cy="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95CE57AE-C414-8114-8C13-EF1B690749E1}"/>
              </a:ext>
            </a:extLst>
          </p:cNvPr>
          <p:cNvSpPr txBox="1"/>
          <p:nvPr/>
        </p:nvSpPr>
        <p:spPr>
          <a:xfrm>
            <a:off x="8028729" y="2915552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>
                <a:solidFill>
                  <a:schemeClr val="bg1"/>
                </a:solidFill>
              </a:rPr>
              <a:t>25 mm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53" name="Connettore 2 52">
            <a:extLst>
              <a:ext uri="{FF2B5EF4-FFF2-40B4-BE49-F238E27FC236}">
                <a16:creationId xmlns:a16="http://schemas.microsoft.com/office/drawing/2014/main" id="{67D454B3-CE94-702D-9B07-28225254F2FD}"/>
              </a:ext>
            </a:extLst>
          </p:cNvPr>
          <p:cNvCxnSpPr>
            <a:cxnSpLocks/>
          </p:cNvCxnSpPr>
          <p:nvPr/>
        </p:nvCxnSpPr>
        <p:spPr>
          <a:xfrm>
            <a:off x="9567081" y="3760345"/>
            <a:ext cx="0" cy="4814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3D5E892F-B9EF-3907-6599-887003912A76}"/>
              </a:ext>
            </a:extLst>
          </p:cNvPr>
          <p:cNvSpPr txBox="1"/>
          <p:nvPr/>
        </p:nvSpPr>
        <p:spPr>
          <a:xfrm>
            <a:off x="9567081" y="3816388"/>
            <a:ext cx="89479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it-IT">
                <a:solidFill>
                  <a:schemeClr val="bg1"/>
                </a:solidFill>
              </a:rPr>
              <a:t>125 nm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765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1BC062C1-B4E2-C47F-474C-153B9C9F8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/>
              <a:t>POLITECNICO DI TORINO</a:t>
            </a:r>
            <a:endParaRPr lang="it-IT" noProof="0"/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A4CD880-802E-705C-F6F5-73275CFB9B4D}"/>
              </a:ext>
            </a:extLst>
          </p:cNvPr>
          <p:cNvSpPr/>
          <p:nvPr/>
        </p:nvSpPr>
        <p:spPr>
          <a:xfrm>
            <a:off x="458643" y="316736"/>
            <a:ext cx="1542434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</a:rPr>
              <a:t>Laser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F9A64F63-07C6-3BE9-783C-1C54A9635E6F}"/>
              </a:ext>
            </a:extLst>
          </p:cNvPr>
          <p:cNvSpPr/>
          <p:nvPr/>
        </p:nvSpPr>
        <p:spPr>
          <a:xfrm>
            <a:off x="458640" y="1318082"/>
            <a:ext cx="1542436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Spacer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1D321A92-B560-6BD9-9D19-42A62E93D68A}"/>
              </a:ext>
            </a:extLst>
          </p:cNvPr>
          <p:cNvSpPr/>
          <p:nvPr/>
        </p:nvSpPr>
        <p:spPr>
          <a:xfrm>
            <a:off x="458640" y="2319428"/>
            <a:ext cx="1542436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Fiber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launchers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166AD110-C81D-E61C-85C4-71E18330A907}"/>
              </a:ext>
            </a:extLst>
          </p:cNvPr>
          <p:cNvSpPr/>
          <p:nvPr/>
        </p:nvSpPr>
        <p:spPr>
          <a:xfrm>
            <a:off x="458640" y="3320774"/>
            <a:ext cx="1542436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bg1"/>
                </a:solidFill>
              </a:rPr>
              <a:t>Beam</a:t>
            </a:r>
            <a:r>
              <a:rPr lang="it-IT">
                <a:solidFill>
                  <a:schemeClr val="bg1"/>
                </a:solidFill>
              </a:rPr>
              <a:t> splitters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15F1D84-4766-1BAD-D51E-14CC14DE7940}"/>
              </a:ext>
            </a:extLst>
          </p:cNvPr>
          <p:cNvSpPr/>
          <p:nvPr/>
        </p:nvSpPr>
        <p:spPr>
          <a:xfrm>
            <a:off x="458640" y="4322120"/>
            <a:ext cx="1542436" cy="5048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</a:rPr>
              <a:t>Mirror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73458738-A773-58FB-D545-C05D9F696E14}"/>
              </a:ext>
            </a:extLst>
          </p:cNvPr>
          <p:cNvSpPr/>
          <p:nvPr/>
        </p:nvSpPr>
        <p:spPr>
          <a:xfrm>
            <a:off x="458640" y="5323466"/>
            <a:ext cx="1542438" cy="5048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err="1">
                <a:solidFill>
                  <a:schemeClr val="tx1"/>
                </a:solidFill>
              </a:rPr>
              <a:t>Photodiodes</a:t>
            </a:r>
            <a:endParaRPr lang="it-IT">
              <a:solidFill>
                <a:schemeClr val="tx1"/>
              </a:solidFill>
            </a:endParaRP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95130B87-9EEC-1BF7-361A-8DFDA43F031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flipH="1">
            <a:off x="1229858" y="821635"/>
            <a:ext cx="2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8B29D0B2-8F28-4308-FAEF-CC41725E8C9D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1229858" y="1822981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3BBFE1C-6400-D787-B8BB-EE8D8125FE52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1229858" y="2824327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FE68267E-6792-0C1E-0925-971A358269DE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1229858" y="3825673"/>
            <a:ext cx="0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B3A708B8-FA89-F58E-AD44-38071EFA1A23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1229858" y="4827019"/>
            <a:ext cx="1" cy="4964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EC88F00-E14E-74F0-130A-AB059F77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8</a:t>
            </a:fld>
            <a:endParaRPr lang="it-IT" noProof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D3976FA-17B2-0AB2-6C57-384BDCA535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61" t="5086" r="7688" b="2273"/>
          <a:stretch/>
        </p:blipFill>
        <p:spPr>
          <a:xfrm>
            <a:off x="2772291" y="316736"/>
            <a:ext cx="3192662" cy="3179927"/>
          </a:xfrm>
          <a:prstGeom prst="rect">
            <a:avLst/>
          </a:prstGeom>
        </p:spPr>
      </p:pic>
      <p:pic>
        <p:nvPicPr>
          <p:cNvPr id="13" name="Immagine 12" descr="Immagine che contiene macchina, Ingegneria elettronica, Impianto elettrico, elettronica&#10;&#10;Descrizione generata automaticamente">
            <a:extLst>
              <a:ext uri="{FF2B5EF4-FFF2-40B4-BE49-F238E27FC236}">
                <a16:creationId xmlns:a16="http://schemas.microsoft.com/office/drawing/2014/main" id="{41C85596-F4A5-01F9-723F-7ADB513C2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761" y="2282785"/>
            <a:ext cx="5274599" cy="3955949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634397E-02AB-45F7-4048-BB071D802BFD}"/>
              </a:ext>
            </a:extLst>
          </p:cNvPr>
          <p:cNvSpPr txBox="1"/>
          <p:nvPr/>
        </p:nvSpPr>
        <p:spPr>
          <a:xfrm>
            <a:off x="6548374" y="738340"/>
            <a:ext cx="2311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>
                <a:solidFill>
                  <a:schemeClr val="bg1"/>
                </a:solidFill>
              </a:rPr>
              <a:t>Single </a:t>
            </a:r>
            <a:r>
              <a:rPr lang="it-IT" err="1">
                <a:solidFill>
                  <a:schemeClr val="bg1"/>
                </a:solidFill>
              </a:rPr>
              <a:t>photodiode</a:t>
            </a:r>
            <a:r>
              <a:rPr lang="it-IT">
                <a:solidFill>
                  <a:schemeClr val="bg1"/>
                </a:solidFill>
              </a:rPr>
              <a:t> PCB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1B79A43-EF4E-EDCE-34A2-BF67BF78D539}"/>
              </a:ext>
            </a:extLst>
          </p:cNvPr>
          <p:cNvSpPr txBox="1"/>
          <p:nvPr/>
        </p:nvSpPr>
        <p:spPr>
          <a:xfrm>
            <a:off x="9147209" y="1400831"/>
            <a:ext cx="2645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err="1">
                <a:solidFill>
                  <a:schemeClr val="bg1"/>
                </a:solidFill>
              </a:rPr>
              <a:t>Quadrant</a:t>
            </a:r>
            <a:r>
              <a:rPr lang="it-IT">
                <a:solidFill>
                  <a:schemeClr val="bg1"/>
                </a:solidFill>
              </a:rPr>
              <a:t> </a:t>
            </a:r>
            <a:r>
              <a:rPr lang="it-IT" err="1">
                <a:solidFill>
                  <a:schemeClr val="bg1"/>
                </a:solidFill>
              </a:rPr>
              <a:t>photodiode</a:t>
            </a:r>
            <a:r>
              <a:rPr lang="it-IT">
                <a:solidFill>
                  <a:schemeClr val="bg1"/>
                </a:solidFill>
              </a:rPr>
              <a:t> PCB</a:t>
            </a:r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F434207B-5883-80BD-C258-5FD537BD5014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10112991" y="1770163"/>
            <a:ext cx="357113" cy="2392404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>
            <a:extLst>
              <a:ext uri="{FF2B5EF4-FFF2-40B4-BE49-F238E27FC236}">
                <a16:creationId xmlns:a16="http://schemas.microsoft.com/office/drawing/2014/main" id="{2ACCABCB-04A7-572A-5797-A16722224C6B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7703979" y="1107672"/>
            <a:ext cx="1048428" cy="214084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egnaposto contenuto 2">
            <a:extLst>
              <a:ext uri="{FF2B5EF4-FFF2-40B4-BE49-F238E27FC236}">
                <a16:creationId xmlns:a16="http://schemas.microsoft.com/office/drawing/2014/main" id="{4E290E43-D229-9EE2-2B53-167B0928AAAA}"/>
              </a:ext>
            </a:extLst>
          </p:cNvPr>
          <p:cNvSpPr txBox="1">
            <a:spLocks/>
          </p:cNvSpPr>
          <p:nvPr/>
        </p:nvSpPr>
        <p:spPr>
          <a:xfrm>
            <a:off x="2772291" y="3825672"/>
            <a:ext cx="3448259" cy="2413061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8595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Alignment</a:t>
            </a:r>
            <a:r>
              <a:rPr lang="it-IT">
                <a:solidFill>
                  <a:schemeClr val="accent1">
                    <a:lumMod val="40000"/>
                    <a:lumOff val="60000"/>
                  </a:schemeClr>
                </a:solidFill>
              </a:rPr>
              <a:t>: </a:t>
            </a:r>
            <a:endParaRPr lang="en-US"/>
          </a:p>
          <a:p>
            <a:pPr marL="824230" lvl="1" indent="-3429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2000">
                <a:solidFill>
                  <a:srgbClr val="FFFFFF"/>
                </a:solidFill>
              </a:rPr>
              <a:t>Photodetectors in the center of the laser </a:t>
            </a:r>
            <a:r>
              <a:rPr lang="it-IT" sz="2000" err="1">
                <a:solidFill>
                  <a:srgbClr val="FFFFFF"/>
                </a:solidFill>
              </a:rPr>
              <a:t>beams</a:t>
            </a:r>
            <a:endParaRPr lang="it-IT" sz="2000" err="1">
              <a:solidFill>
                <a:srgbClr val="FFFFFF"/>
              </a:solidFill>
              <a:cs typeface="Calibri" panose="020F0502020204030204"/>
            </a:endParaRPr>
          </a:p>
          <a:p>
            <a:pPr marL="188595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accent1">
                    <a:lumMod val="40000"/>
                    <a:lumOff val="60000"/>
                  </a:schemeClr>
                </a:solidFill>
              </a:rPr>
              <a:t>Data: </a:t>
            </a:r>
            <a:endParaRPr lang="it-IT" sz="2000">
              <a:solidFill>
                <a:schemeClr val="accent1">
                  <a:lumMod val="40000"/>
                  <a:lumOff val="60000"/>
                </a:schemeClr>
              </a:solidFill>
              <a:cs typeface="Calibri" panose="020F0502020204030204"/>
            </a:endParaRPr>
          </a:p>
          <a:p>
            <a:pPr marL="824230" lvl="1" indent="-3429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2000">
                <a:solidFill>
                  <a:srgbClr val="FFFFFF"/>
                </a:solidFill>
              </a:rPr>
              <a:t>USB connection</a:t>
            </a:r>
            <a:endParaRPr lang="it-IT" sz="2000">
              <a:solidFill>
                <a:srgbClr val="FFFFFF"/>
              </a:solidFill>
              <a:cs typeface="Calibri" panose="020F0502020204030204"/>
            </a:endParaRPr>
          </a:p>
          <a:p>
            <a:pPr marL="481330" lvl="1" inden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None/>
            </a:pPr>
            <a:endParaRPr lang="it-IT" sz="2000">
              <a:solidFill>
                <a:srgbClr val="FFFFFF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63687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gnaposto immagine 8" descr="Immagine che contiene Impianto elettrico, elettronica, Ingegneria elettronica, cavo&#10;&#10;Descrizione generata automaticamente">
            <a:extLst>
              <a:ext uri="{FF2B5EF4-FFF2-40B4-BE49-F238E27FC236}">
                <a16:creationId xmlns:a16="http://schemas.microsoft.com/office/drawing/2014/main" id="{A90D07C3-67D8-19CC-078B-C1D7083DB0C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5005" b="15005"/>
          <a:stretch>
            <a:fillRect/>
          </a:stretch>
        </p:blipFill>
        <p:spPr/>
      </p:pic>
      <p:sp>
        <p:nvSpPr>
          <p:cNvPr id="36" name="Segnaposto testo 35">
            <a:extLst>
              <a:ext uri="{FF2B5EF4-FFF2-40B4-BE49-F238E27FC236}">
                <a16:creationId xmlns:a16="http://schemas.microsoft.com/office/drawing/2014/main" id="{D8BB1268-1039-4D54-B4AA-86EDC245C8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marL="0" indent="0" rtl="0">
              <a:buNone/>
            </a:pPr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5D346076-8F22-4F03-8E34-958F0BBF9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6143" y="3711388"/>
            <a:ext cx="6835858" cy="1353257"/>
          </a:xfrm>
        </p:spPr>
        <p:txBody>
          <a:bodyPr rtlCol="0"/>
          <a:lstStyle/>
          <a:p>
            <a:pPr rtl="0"/>
            <a:r>
              <a:rPr lang="it-IT"/>
              <a:t>2. Design, </a:t>
            </a:r>
            <a:r>
              <a:rPr lang="it-IT" err="1"/>
              <a:t>integration</a:t>
            </a:r>
            <a:r>
              <a:rPr lang="it-IT"/>
              <a:t> and testing 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CE4EF85-69A0-4736-9657-2914C80CE0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8635" y="0"/>
            <a:ext cx="3998873" cy="5852160"/>
          </a:xfrm>
        </p:spPr>
        <p:txBody>
          <a:bodyPr rtlCol="0">
            <a:normAutofit/>
          </a:bodyPr>
          <a:lstStyle/>
          <a:p>
            <a:pPr rtl="0"/>
            <a:r>
              <a:rPr lang="it-IT" sz="1600"/>
              <a:t>Create the </a:t>
            </a:r>
            <a:r>
              <a:rPr lang="it-IT" sz="1600" err="1"/>
              <a:t>mechanical</a:t>
            </a:r>
            <a:r>
              <a:rPr lang="it-IT" sz="1600"/>
              <a:t> </a:t>
            </a:r>
            <a:r>
              <a:rPr lang="it-IT" sz="1600" err="1"/>
              <a:t>interface</a:t>
            </a:r>
            <a:r>
              <a:rPr lang="it-IT" sz="1600"/>
              <a:t> </a:t>
            </a:r>
            <a:br>
              <a:rPr lang="it-IT" sz="1600"/>
            </a:b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Provide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correct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spacing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and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protection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to the devices.  </a:t>
            </a:r>
          </a:p>
          <a:p>
            <a:pPr rtl="0"/>
            <a:r>
              <a:rPr lang="it-IT" sz="1600"/>
              <a:t>Create the software </a:t>
            </a:r>
            <a:r>
              <a:rPr lang="it-IT" sz="1600" err="1"/>
              <a:t>interface</a:t>
            </a:r>
            <a:br>
              <a:rPr lang="it-IT" sz="1600"/>
            </a:b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Implement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functionality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of the device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through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acquisition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and processing of the data.</a:t>
            </a:r>
          </a:p>
          <a:p>
            <a:pPr rtl="0"/>
            <a:r>
              <a:rPr lang="it-IT" sz="1600"/>
              <a:t>Testing of the device</a:t>
            </a:r>
            <a:br>
              <a:rPr lang="it-IT" sz="1600"/>
            </a:b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Verify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the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correct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operation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of the device </a:t>
            </a:r>
            <a:r>
              <a:rPr lang="it-IT" sz="160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both</a:t>
            </a:r>
            <a:r>
              <a:rPr lang="it-IT" sz="1600">
                <a:solidFill>
                  <a:schemeClr val="accent1">
                    <a:lumMod val="40000"/>
                    <a:lumOff val="60000"/>
                  </a:schemeClr>
                </a:solidFill>
              </a:rPr>
              <a:t> in air and in vacuum.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222FA7-2183-4CD3-91EF-85FD4580E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/>
              <a:t>POLITECNICO DI TORINO</a:t>
            </a:r>
          </a:p>
        </p:txBody>
      </p:sp>
      <p:cxnSp>
        <p:nvCxnSpPr>
          <p:cNvPr id="24" name="Connettore diritto 23" descr="Linea">
            <a:extLst>
              <a:ext uri="{FF2B5EF4-FFF2-40B4-BE49-F238E27FC236}">
                <a16:creationId xmlns:a16="http://schemas.microsoft.com/office/drawing/2014/main" id="{D1EE87BC-47EA-4487-9066-EB3C39096F51}"/>
              </a:ext>
            </a:extLst>
          </p:cNvPr>
          <p:cNvCxnSpPr>
            <a:cxnSpLocks/>
          </p:cNvCxnSpPr>
          <p:nvPr/>
        </p:nvCxnSpPr>
        <p:spPr>
          <a:xfrm>
            <a:off x="5770474" y="4973957"/>
            <a:ext cx="32918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CB6A36E-F0DA-4D85-BCF8-6898A25A7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508440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Custom 62">
      <a:dk1>
        <a:srgbClr val="000000"/>
      </a:dk1>
      <a:lt1>
        <a:srgbClr val="FFFFFF"/>
      </a:lt1>
      <a:dk2>
        <a:srgbClr val="322441"/>
      </a:dk2>
      <a:lt2>
        <a:srgbClr val="E8E8E2"/>
      </a:lt2>
      <a:accent1>
        <a:srgbClr val="3F3DE3"/>
      </a:accent1>
      <a:accent2>
        <a:srgbClr val="7229D2"/>
      </a:accent2>
      <a:accent3>
        <a:srgbClr val="C62FE1"/>
      </a:accent3>
      <a:accent4>
        <a:srgbClr val="CF1DA0"/>
      </a:accent4>
      <a:accent5>
        <a:srgbClr val="E12F68"/>
      </a:accent5>
      <a:accent6>
        <a:srgbClr val="CF2E1D"/>
      </a:accent6>
      <a:hlink>
        <a:srgbClr val="87882D"/>
      </a:hlink>
      <a:folHlink>
        <a:srgbClr val="7F7F7F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42570534_TF11534312" id="{FEA747B4-F498-404E-B16E-FC79721AD792}" vid="{926F4E82-7473-4A58-9917-D6D179A97CF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96B8D9AF069E459C13DB4204E7DB3B" ma:contentTypeVersion="4" ma:contentTypeDescription="Create a new document." ma:contentTypeScope="" ma:versionID="b26c4f0574a689b66a36e82cc21a77a6">
  <xsd:schema xmlns:xsd="http://www.w3.org/2001/XMLSchema" xmlns:xs="http://www.w3.org/2001/XMLSchema" xmlns:p="http://schemas.microsoft.com/office/2006/metadata/properties" xmlns:ns3="65ed4940-82e1-48b2-a91c-df756795cd35" targetNamespace="http://schemas.microsoft.com/office/2006/metadata/properties" ma:root="true" ma:fieldsID="fe7fe92b9d0ae568ce7075348c6d0b7c" ns3:_="">
    <xsd:import namespace="65ed4940-82e1-48b2-a91c-df756795cd3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ed4940-82e1-48b2-a91c-df756795cd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5ed4940-82e1-48b2-a91c-df756795cd35" xsi:nil="true"/>
  </documentManagement>
</p:properties>
</file>

<file path=customXml/itemProps1.xml><?xml version="1.0" encoding="utf-8"?>
<ds:datastoreItem xmlns:ds="http://schemas.openxmlformats.org/officeDocument/2006/customXml" ds:itemID="{50A7EE10-E030-49A8-886D-CF3F8B647572}">
  <ds:schemaRefs>
    <ds:schemaRef ds:uri="65ed4940-82e1-48b2-a91c-df756795cd3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C65060F-1094-41F3-95E3-03DA10677C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8F16D9-EB65-4F11-9CD9-58377B437CF8}">
  <ds:schemaRefs>
    <ds:schemaRef ds:uri="65ed4940-82e1-48b2-a91c-df756795cd35"/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Presentazione classica per corso aziendale</Template>
  <TotalTime>0</TotalTime>
  <Words>535</Words>
  <Application>Microsoft Office PowerPoint</Application>
  <PresentationFormat>Widescreen</PresentationFormat>
  <Paragraphs>135</Paragraphs>
  <Slides>14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8" baseType="lpstr">
      <vt:lpstr>Calibri</vt:lpstr>
      <vt:lpstr>Calibri Light</vt:lpstr>
      <vt:lpstr>Wingdings</vt:lpstr>
      <vt:lpstr>RetrospectVTI</vt:lpstr>
      <vt:lpstr>Electric Propulsion Diagnostic Package Development and Thruster Characterisation</vt:lpstr>
      <vt:lpstr>Thrust balance</vt:lpstr>
      <vt:lpstr>Interferometer</vt:lpstr>
      <vt:lpstr>1. Building the Interferometer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2. Design, integration and testing </vt:lpstr>
      <vt:lpstr>Proposed design</vt:lpstr>
      <vt:lpstr>Test setup</vt:lpstr>
      <vt:lpstr>Differential path length measurement</vt:lpstr>
      <vt:lpstr>Main results and next steps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 Propulsion Diagnostic Package Development and Thruster Characterisation</dc:title>
  <dc:creator>Germano  Elena</dc:creator>
  <cp:lastModifiedBy>Germano  Elena</cp:lastModifiedBy>
  <cp:revision>2</cp:revision>
  <dcterms:created xsi:type="dcterms:W3CDTF">2023-06-29T09:29:00Z</dcterms:created>
  <dcterms:modified xsi:type="dcterms:W3CDTF">2023-07-16T17:41:08Z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0x0101003E96B8D9AF069E459C13DB4204E7DB3B</vt:lpwstr>
  </property>
</Properties>
</file>