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50" r:id="rId1"/>
  </p:sldMasterIdLst>
  <p:notesMasterIdLst>
    <p:notesMasterId r:id="rId59"/>
  </p:notesMasterIdLst>
  <p:sldIdLst>
    <p:sldId id="256" r:id="rId2"/>
    <p:sldId id="361" r:id="rId3"/>
    <p:sldId id="259" r:id="rId4"/>
    <p:sldId id="363" r:id="rId5"/>
    <p:sldId id="258" r:id="rId6"/>
    <p:sldId id="387" r:id="rId7"/>
    <p:sldId id="257" r:id="rId8"/>
    <p:sldId id="296" r:id="rId9"/>
    <p:sldId id="260" r:id="rId10"/>
    <p:sldId id="261" r:id="rId11"/>
    <p:sldId id="262" r:id="rId12"/>
    <p:sldId id="295" r:id="rId13"/>
    <p:sldId id="263" r:id="rId14"/>
    <p:sldId id="266" r:id="rId15"/>
    <p:sldId id="268" r:id="rId16"/>
    <p:sldId id="388" r:id="rId17"/>
    <p:sldId id="372" r:id="rId18"/>
    <p:sldId id="373" r:id="rId19"/>
    <p:sldId id="371" r:id="rId20"/>
    <p:sldId id="366" r:id="rId21"/>
    <p:sldId id="369" r:id="rId22"/>
    <p:sldId id="269" r:id="rId23"/>
    <p:sldId id="308" r:id="rId24"/>
    <p:sldId id="306" r:id="rId25"/>
    <p:sldId id="310" r:id="rId26"/>
    <p:sldId id="305" r:id="rId27"/>
    <p:sldId id="384" r:id="rId28"/>
    <p:sldId id="385" r:id="rId29"/>
    <p:sldId id="299" r:id="rId30"/>
    <p:sldId id="315" r:id="rId31"/>
    <p:sldId id="386" r:id="rId32"/>
    <p:sldId id="359" r:id="rId33"/>
    <p:sldId id="319" r:id="rId34"/>
    <p:sldId id="300" r:id="rId35"/>
    <p:sldId id="302" r:id="rId36"/>
    <p:sldId id="301" r:id="rId37"/>
    <p:sldId id="303" r:id="rId38"/>
    <p:sldId id="348" r:id="rId39"/>
    <p:sldId id="345" r:id="rId40"/>
    <p:sldId id="346" r:id="rId41"/>
    <p:sldId id="347" r:id="rId42"/>
    <p:sldId id="304" r:id="rId43"/>
    <p:sldId id="334" r:id="rId44"/>
    <p:sldId id="349" r:id="rId45"/>
    <p:sldId id="353" r:id="rId46"/>
    <p:sldId id="389" r:id="rId47"/>
    <p:sldId id="391" r:id="rId48"/>
    <p:sldId id="392" r:id="rId49"/>
    <p:sldId id="393" r:id="rId50"/>
    <p:sldId id="397" r:id="rId51"/>
    <p:sldId id="395" r:id="rId52"/>
    <p:sldId id="396" r:id="rId53"/>
    <p:sldId id="365" r:id="rId54"/>
    <p:sldId id="379" r:id="rId55"/>
    <p:sldId id="377" r:id="rId56"/>
    <p:sldId id="394" r:id="rId57"/>
    <p:sldId id="383"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F1F"/>
    <a:srgbClr val="004A8C"/>
    <a:srgbClr val="FF2FE1"/>
    <a:srgbClr val="CA6D06"/>
    <a:srgbClr val="25AFE6"/>
    <a:srgbClr val="8EAFCC"/>
    <a:srgbClr val="AE16BA"/>
    <a:srgbClr val="FF75EB"/>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83" autoAdjust="0"/>
    <p:restoredTop sz="95380" autoAdjust="0"/>
  </p:normalViewPr>
  <p:slideViewPr>
    <p:cSldViewPr snapToGrid="0" snapToObjects="1" showGuides="1">
      <p:cViewPr varScale="1">
        <p:scale>
          <a:sx n="86" d="100"/>
          <a:sy n="86" d="100"/>
        </p:scale>
        <p:origin x="1104" y="84"/>
      </p:cViewPr>
      <p:guideLst>
        <p:guide orient="horz" pos="2137"/>
        <p:guide pos="3840"/>
      </p:guideLst>
    </p:cSldViewPr>
  </p:slideViewPr>
  <p:notesTextViewPr>
    <p:cViewPr>
      <p:scale>
        <a:sx n="3" d="2"/>
        <a:sy n="3" d="2"/>
      </p:scale>
      <p:origin x="0" y="0"/>
    </p:cViewPr>
  </p:notesTextViewPr>
  <p:notesViewPr>
    <p:cSldViewPr snapToGrid="0" snapToObjects="1">
      <p:cViewPr varScale="1">
        <p:scale>
          <a:sx n="68" d="100"/>
          <a:sy n="68" d="100"/>
        </p:scale>
        <p:origin x="328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 Fernandes (I)" userId="8897688a-90f8-472d-b3a1-3a1c9714a88b" providerId="ADAL" clId="{04F6EBB6-E0CA-45A1-A764-4A2164256F3A}"/>
    <pc:docChg chg="undo custSel modSld">
      <pc:chgData name="Andre Fernandes (I)" userId="8897688a-90f8-472d-b3a1-3a1c9714a88b" providerId="ADAL" clId="{04F6EBB6-E0CA-45A1-A764-4A2164256F3A}" dt="2023-01-09T21:18:41.093" v="2" actId="1035"/>
      <pc:docMkLst>
        <pc:docMk/>
      </pc:docMkLst>
      <pc:sldChg chg="modSp mod">
        <pc:chgData name="Andre Fernandes (I)" userId="8897688a-90f8-472d-b3a1-3a1c9714a88b" providerId="ADAL" clId="{04F6EBB6-E0CA-45A1-A764-4A2164256F3A}" dt="2023-01-09T21:18:41.093" v="2" actId="1035"/>
        <pc:sldMkLst>
          <pc:docMk/>
          <pc:sldMk cId="2369014524" sldId="334"/>
        </pc:sldMkLst>
        <pc:picChg chg="mod">
          <ac:chgData name="Andre Fernandes (I)" userId="8897688a-90f8-472d-b3a1-3a1c9714a88b" providerId="ADAL" clId="{04F6EBB6-E0CA-45A1-A764-4A2164256F3A}" dt="2023-01-09T21:18:41.093" v="2" actId="1035"/>
          <ac:picMkLst>
            <pc:docMk/>
            <pc:sldMk cId="2369014524" sldId="334"/>
            <ac:picMk id="7" creationId="{E882816A-D8C0-4CF8-AD43-822CC6C80578}"/>
          </ac:picMkLst>
        </pc:picChg>
      </pc:sldChg>
      <pc:sldChg chg="modSp mod">
        <pc:chgData name="Andre Fernandes (I)" userId="8897688a-90f8-472d-b3a1-3a1c9714a88b" providerId="ADAL" clId="{04F6EBB6-E0CA-45A1-A764-4A2164256F3A}" dt="2023-01-09T09:59:33.344" v="1" actId="1076"/>
        <pc:sldMkLst>
          <pc:docMk/>
          <pc:sldMk cId="1375963058" sldId="385"/>
        </pc:sldMkLst>
        <pc:picChg chg="mod">
          <ac:chgData name="Andre Fernandes (I)" userId="8897688a-90f8-472d-b3a1-3a1c9714a88b" providerId="ADAL" clId="{04F6EBB6-E0CA-45A1-A764-4A2164256F3A}" dt="2023-01-09T09:59:33.344" v="1" actId="1076"/>
          <ac:picMkLst>
            <pc:docMk/>
            <pc:sldMk cId="1375963058" sldId="385"/>
            <ac:picMk id="19" creationId="{C94AFD78-1F09-4A57-BDCB-1E8E97EDE311}"/>
          </ac:picMkLst>
        </pc:picChg>
      </pc:sldChg>
    </pc:docChg>
  </pc:docChgLst>
  <pc:docChgLst>
    <pc:chgData name="Andre Fernandes (I)" userId="8897688a-90f8-472d-b3a1-3a1c9714a88b" providerId="ADAL" clId="{A9324E8F-F2A3-43F8-8AA3-19D0BE0BFB99}"/>
    <pc:docChg chg="undo custSel addSld delSld modSld modMainMaster">
      <pc:chgData name="Andre Fernandes (I)" userId="8897688a-90f8-472d-b3a1-3a1c9714a88b" providerId="ADAL" clId="{A9324E8F-F2A3-43F8-8AA3-19D0BE0BFB99}" dt="2022-10-15T14:12:22.045" v="116" actId="478"/>
      <pc:docMkLst>
        <pc:docMk/>
      </pc:docMkLst>
      <pc:sldChg chg="modSp mod">
        <pc:chgData name="Andre Fernandes (I)" userId="8897688a-90f8-472d-b3a1-3a1c9714a88b" providerId="ADAL" clId="{A9324E8F-F2A3-43F8-8AA3-19D0BE0BFB99}" dt="2022-10-14T14:47:48.177" v="98" actId="20577"/>
        <pc:sldMkLst>
          <pc:docMk/>
          <pc:sldMk cId="326011694" sldId="389"/>
        </pc:sldMkLst>
        <pc:spChg chg="mod">
          <ac:chgData name="Andre Fernandes (I)" userId="8897688a-90f8-472d-b3a1-3a1c9714a88b" providerId="ADAL" clId="{A9324E8F-F2A3-43F8-8AA3-19D0BE0BFB99}" dt="2022-10-14T14:47:48.177" v="98" actId="20577"/>
          <ac:spMkLst>
            <pc:docMk/>
            <pc:sldMk cId="326011694" sldId="389"/>
            <ac:spMk id="6" creationId="{81C7D93E-D3AF-4507-949B-1531E0CBC657}"/>
          </ac:spMkLst>
        </pc:spChg>
        <pc:spChg chg="mod">
          <ac:chgData name="Andre Fernandes (I)" userId="8897688a-90f8-472d-b3a1-3a1c9714a88b" providerId="ADAL" clId="{A9324E8F-F2A3-43F8-8AA3-19D0BE0BFB99}" dt="2022-10-13T09:51:25.926" v="80" actId="207"/>
          <ac:spMkLst>
            <pc:docMk/>
            <pc:sldMk cId="326011694" sldId="389"/>
            <ac:spMk id="30" creationId="{DBB99B3B-5786-4F5D-87C3-6F6B53F7CB89}"/>
          </ac:spMkLst>
        </pc:spChg>
        <pc:picChg chg="mod">
          <ac:chgData name="Andre Fernandes (I)" userId="8897688a-90f8-472d-b3a1-3a1c9714a88b" providerId="ADAL" clId="{A9324E8F-F2A3-43F8-8AA3-19D0BE0BFB99}" dt="2022-10-13T09:53:05.298" v="94" actId="1076"/>
          <ac:picMkLst>
            <pc:docMk/>
            <pc:sldMk cId="326011694" sldId="389"/>
            <ac:picMk id="5" creationId="{0654049B-02FD-472D-A746-1645882DBA06}"/>
          </ac:picMkLst>
        </pc:picChg>
      </pc:sldChg>
      <pc:sldChg chg="modSp">
        <pc:chgData name="Andre Fernandes (I)" userId="8897688a-90f8-472d-b3a1-3a1c9714a88b" providerId="ADAL" clId="{A9324E8F-F2A3-43F8-8AA3-19D0BE0BFB99}" dt="2022-10-13T09:51:33.483" v="81" actId="207"/>
        <pc:sldMkLst>
          <pc:docMk/>
          <pc:sldMk cId="1320277483" sldId="391"/>
        </pc:sldMkLst>
        <pc:spChg chg="mod">
          <ac:chgData name="Andre Fernandes (I)" userId="8897688a-90f8-472d-b3a1-3a1c9714a88b" providerId="ADAL" clId="{A9324E8F-F2A3-43F8-8AA3-19D0BE0BFB99}" dt="2022-10-13T09:51:33.483" v="81" actId="207"/>
          <ac:spMkLst>
            <pc:docMk/>
            <pc:sldMk cId="1320277483" sldId="391"/>
            <ac:spMk id="33" creationId="{3184055A-7D3B-4EE7-934D-D7D1F701938C}"/>
          </ac:spMkLst>
        </pc:spChg>
      </pc:sldChg>
      <pc:sldChg chg="modSp">
        <pc:chgData name="Andre Fernandes (I)" userId="8897688a-90f8-472d-b3a1-3a1c9714a88b" providerId="ADAL" clId="{A9324E8F-F2A3-43F8-8AA3-19D0BE0BFB99}" dt="2022-10-13T09:51:36.667" v="82" actId="207"/>
        <pc:sldMkLst>
          <pc:docMk/>
          <pc:sldMk cId="2017655453" sldId="392"/>
        </pc:sldMkLst>
        <pc:spChg chg="mod">
          <ac:chgData name="Andre Fernandes (I)" userId="8897688a-90f8-472d-b3a1-3a1c9714a88b" providerId="ADAL" clId="{A9324E8F-F2A3-43F8-8AA3-19D0BE0BFB99}" dt="2022-10-13T09:51:36.667" v="82" actId="207"/>
          <ac:spMkLst>
            <pc:docMk/>
            <pc:sldMk cId="2017655453" sldId="392"/>
            <ac:spMk id="30" creationId="{DBB99B3B-5786-4F5D-87C3-6F6B53F7CB89}"/>
          </ac:spMkLst>
        </pc:spChg>
      </pc:sldChg>
      <pc:sldChg chg="modSp">
        <pc:chgData name="Andre Fernandes (I)" userId="8897688a-90f8-472d-b3a1-3a1c9714a88b" providerId="ADAL" clId="{A9324E8F-F2A3-43F8-8AA3-19D0BE0BFB99}" dt="2022-10-13T09:51:41.132" v="83" actId="207"/>
        <pc:sldMkLst>
          <pc:docMk/>
          <pc:sldMk cId="4111980859" sldId="393"/>
        </pc:sldMkLst>
        <pc:spChg chg="mod">
          <ac:chgData name="Andre Fernandes (I)" userId="8897688a-90f8-472d-b3a1-3a1c9714a88b" providerId="ADAL" clId="{A9324E8F-F2A3-43F8-8AA3-19D0BE0BFB99}" dt="2022-10-13T09:51:41.132" v="83" actId="207"/>
          <ac:spMkLst>
            <pc:docMk/>
            <pc:sldMk cId="4111980859" sldId="393"/>
            <ac:spMk id="33" creationId="{3184055A-7D3B-4EE7-934D-D7D1F701938C}"/>
          </ac:spMkLst>
        </pc:spChg>
      </pc:sldChg>
      <pc:sldChg chg="modSp">
        <pc:chgData name="Andre Fernandes (I)" userId="8897688a-90f8-472d-b3a1-3a1c9714a88b" providerId="ADAL" clId="{A9324E8F-F2A3-43F8-8AA3-19D0BE0BFB99}" dt="2022-10-13T09:52:13.822" v="88" actId="114"/>
        <pc:sldMkLst>
          <pc:docMk/>
          <pc:sldMk cId="2320811725" sldId="395"/>
        </pc:sldMkLst>
        <pc:spChg chg="mod">
          <ac:chgData name="Andre Fernandes (I)" userId="8897688a-90f8-472d-b3a1-3a1c9714a88b" providerId="ADAL" clId="{A9324E8F-F2A3-43F8-8AA3-19D0BE0BFB99}" dt="2022-10-13T09:52:13.822" v="88" actId="114"/>
          <ac:spMkLst>
            <pc:docMk/>
            <pc:sldMk cId="2320811725" sldId="395"/>
            <ac:spMk id="12" creationId="{DF436527-FE0A-447D-9CE0-95A3327569B4}"/>
          </ac:spMkLst>
        </pc:spChg>
      </pc:sldChg>
      <pc:sldChg chg="modSp">
        <pc:chgData name="Andre Fernandes (I)" userId="8897688a-90f8-472d-b3a1-3a1c9714a88b" providerId="ADAL" clId="{A9324E8F-F2A3-43F8-8AA3-19D0BE0BFB99}" dt="2022-10-13T09:52:25.810" v="90" actId="114"/>
        <pc:sldMkLst>
          <pc:docMk/>
          <pc:sldMk cId="2580620240" sldId="396"/>
        </pc:sldMkLst>
        <pc:spChg chg="mod">
          <ac:chgData name="Andre Fernandes (I)" userId="8897688a-90f8-472d-b3a1-3a1c9714a88b" providerId="ADAL" clId="{A9324E8F-F2A3-43F8-8AA3-19D0BE0BFB99}" dt="2022-10-13T09:52:25.810" v="90" actId="114"/>
          <ac:spMkLst>
            <pc:docMk/>
            <pc:sldMk cId="2580620240" sldId="396"/>
            <ac:spMk id="12" creationId="{DF436527-FE0A-447D-9CE0-95A3327569B4}"/>
          </ac:spMkLst>
        </pc:spChg>
      </pc:sldChg>
      <pc:sldChg chg="modSp">
        <pc:chgData name="Andre Fernandes (I)" userId="8897688a-90f8-472d-b3a1-3a1c9714a88b" providerId="ADAL" clId="{A9324E8F-F2A3-43F8-8AA3-19D0BE0BFB99}" dt="2022-10-13T09:51:45.852" v="84" actId="207"/>
        <pc:sldMkLst>
          <pc:docMk/>
          <pc:sldMk cId="2518295596" sldId="397"/>
        </pc:sldMkLst>
        <pc:spChg chg="mod">
          <ac:chgData name="Andre Fernandes (I)" userId="8897688a-90f8-472d-b3a1-3a1c9714a88b" providerId="ADAL" clId="{A9324E8F-F2A3-43F8-8AA3-19D0BE0BFB99}" dt="2022-10-13T09:51:45.852" v="84" actId="207"/>
          <ac:spMkLst>
            <pc:docMk/>
            <pc:sldMk cId="2518295596" sldId="397"/>
            <ac:spMk id="30" creationId="{DBB99B3B-5786-4F5D-87C3-6F6B53F7CB89}"/>
          </ac:spMkLst>
        </pc:spChg>
      </pc:sldChg>
      <pc:sldChg chg="new del">
        <pc:chgData name="Andre Fernandes (I)" userId="8897688a-90f8-472d-b3a1-3a1c9714a88b" providerId="ADAL" clId="{A9324E8F-F2A3-43F8-8AA3-19D0BE0BFB99}" dt="2022-10-14T14:47:45.671" v="97" actId="680"/>
        <pc:sldMkLst>
          <pc:docMk/>
          <pc:sldMk cId="2695050814" sldId="398"/>
        </pc:sldMkLst>
      </pc:sldChg>
      <pc:sldMasterChg chg="addSp delSp modSp mod modSldLayout sldLayoutOrd">
        <pc:chgData name="Andre Fernandes (I)" userId="8897688a-90f8-472d-b3a1-3a1c9714a88b" providerId="ADAL" clId="{A9324E8F-F2A3-43F8-8AA3-19D0BE0BFB99}" dt="2022-10-15T14:12:22.045" v="116" actId="478"/>
        <pc:sldMasterMkLst>
          <pc:docMk/>
          <pc:sldMasterMk cId="1950646728" sldId="2147483750"/>
        </pc:sldMasterMkLst>
        <pc:spChg chg="mod">
          <ac:chgData name="Andre Fernandes (I)" userId="8897688a-90f8-472d-b3a1-3a1c9714a88b" providerId="ADAL" clId="{A9324E8F-F2A3-43F8-8AA3-19D0BE0BFB99}" dt="2022-10-13T09:50:36.036" v="78" actId="1036"/>
          <ac:spMkLst>
            <pc:docMk/>
            <pc:sldMasterMk cId="1950646728" sldId="2147483750"/>
            <ac:spMk id="22" creationId="{00000000-0000-0000-0000-000000000000}"/>
          </ac:spMkLst>
        </pc:spChg>
        <pc:spChg chg="mod">
          <ac:chgData name="Andre Fernandes (I)" userId="8897688a-90f8-472d-b3a1-3a1c9714a88b" providerId="ADAL" clId="{A9324E8F-F2A3-43F8-8AA3-19D0BE0BFB99}" dt="2022-10-13T09:41:11.832" v="26" actId="1038"/>
          <ac:spMkLst>
            <pc:docMk/>
            <pc:sldMasterMk cId="1950646728" sldId="2147483750"/>
            <ac:spMk id="23" creationId="{00000000-0000-0000-0000-000000000000}"/>
          </ac:spMkLst>
        </pc:spChg>
        <pc:spChg chg="mod">
          <ac:chgData name="Andre Fernandes (I)" userId="8897688a-90f8-472d-b3a1-3a1c9714a88b" providerId="ADAL" clId="{A9324E8F-F2A3-43F8-8AA3-19D0BE0BFB99}" dt="2022-10-13T09:50:31.416" v="77" actId="1036"/>
          <ac:spMkLst>
            <pc:docMk/>
            <pc:sldMasterMk cId="1950646728" sldId="2147483750"/>
            <ac:spMk id="24" creationId="{00000000-0000-0000-0000-000000000000}"/>
          </ac:spMkLst>
        </pc:spChg>
        <pc:spChg chg="mod">
          <ac:chgData name="Andre Fernandes (I)" userId="8897688a-90f8-472d-b3a1-3a1c9714a88b" providerId="ADAL" clId="{A9324E8F-F2A3-43F8-8AA3-19D0BE0BFB99}" dt="2022-10-13T09:41:15.509" v="27" actId="1038"/>
          <ac:spMkLst>
            <pc:docMk/>
            <pc:sldMasterMk cId="1950646728" sldId="2147483750"/>
            <ac:spMk id="25" creationId="{00000000-0000-0000-0000-000000000000}"/>
          </ac:spMkLst>
        </pc:spChg>
        <pc:spChg chg="mod">
          <ac:chgData name="Andre Fernandes (I)" userId="8897688a-90f8-472d-b3a1-3a1c9714a88b" providerId="ADAL" clId="{A9324E8F-F2A3-43F8-8AA3-19D0BE0BFB99}" dt="2022-10-13T09:40:40.453" v="18" actId="1076"/>
          <ac:spMkLst>
            <pc:docMk/>
            <pc:sldMasterMk cId="1950646728" sldId="2147483750"/>
            <ac:spMk id="26" creationId="{00000000-0000-0000-0000-000000000000}"/>
          </ac:spMkLst>
        </pc:spChg>
        <pc:spChg chg="mod">
          <ac:chgData name="Andre Fernandes (I)" userId="8897688a-90f8-472d-b3a1-3a1c9714a88b" providerId="ADAL" clId="{A9324E8F-F2A3-43F8-8AA3-19D0BE0BFB99}" dt="2022-10-13T09:40:37.594" v="17" actId="1076"/>
          <ac:spMkLst>
            <pc:docMk/>
            <pc:sldMasterMk cId="1950646728" sldId="2147483750"/>
            <ac:spMk id="27" creationId="{00000000-0000-0000-0000-000000000000}"/>
          </ac:spMkLst>
        </pc:spChg>
        <pc:spChg chg="mod">
          <ac:chgData name="Andre Fernandes (I)" userId="8897688a-90f8-472d-b3a1-3a1c9714a88b" providerId="ADAL" clId="{A9324E8F-F2A3-43F8-8AA3-19D0BE0BFB99}" dt="2022-10-13T09:50:38.466" v="79" actId="1036"/>
          <ac:spMkLst>
            <pc:docMk/>
            <pc:sldMasterMk cId="1950646728" sldId="2147483750"/>
            <ac:spMk id="28" creationId="{00000000-0000-0000-0000-000000000000}"/>
          </ac:spMkLst>
        </pc:spChg>
        <pc:spChg chg="add del mod">
          <ac:chgData name="Andre Fernandes (I)" userId="8897688a-90f8-472d-b3a1-3a1c9714a88b" providerId="ADAL" clId="{A9324E8F-F2A3-43F8-8AA3-19D0BE0BFB99}" dt="2022-10-15T14:12:22.045" v="116" actId="478"/>
          <ac:spMkLst>
            <pc:docMk/>
            <pc:sldMasterMk cId="1950646728" sldId="2147483750"/>
            <ac:spMk id="30" creationId="{DFA5BC53-58FD-4630-B27E-F921426195EF}"/>
          </ac:spMkLst>
        </pc:spChg>
        <pc:grpChg chg="mod">
          <ac:chgData name="Andre Fernandes (I)" userId="8897688a-90f8-472d-b3a1-3a1c9714a88b" providerId="ADAL" clId="{A9324E8F-F2A3-43F8-8AA3-19D0BE0BFB99}" dt="2022-10-13T09:40:32.749" v="16" actId="1076"/>
          <ac:grpSpMkLst>
            <pc:docMk/>
            <pc:sldMasterMk cId="1950646728" sldId="2147483750"/>
            <ac:grpSpMk id="7" creationId="{00000000-0000-0000-0000-000000000000}"/>
          </ac:grpSpMkLst>
        </pc:grpChg>
        <pc:cxnChg chg="mod">
          <ac:chgData name="Andre Fernandes (I)" userId="8897688a-90f8-472d-b3a1-3a1c9714a88b" providerId="ADAL" clId="{A9324E8F-F2A3-43F8-8AA3-19D0BE0BFB99}" dt="2022-10-13T09:42:38.835" v="57" actId="1076"/>
          <ac:cxnSpMkLst>
            <pc:docMk/>
            <pc:sldMasterMk cId="1950646728" sldId="2147483750"/>
            <ac:cxnSpMk id="20" creationId="{00000000-0000-0000-0000-000000000000}"/>
          </ac:cxnSpMkLst>
        </pc:cxnChg>
        <pc:cxnChg chg="mod">
          <ac:chgData name="Andre Fernandes (I)" userId="8897688a-90f8-472d-b3a1-3a1c9714a88b" providerId="ADAL" clId="{A9324E8F-F2A3-43F8-8AA3-19D0BE0BFB99}" dt="2022-10-13T09:50:27.059" v="76" actId="1038"/>
          <ac:cxnSpMkLst>
            <pc:docMk/>
            <pc:sldMasterMk cId="1950646728" sldId="2147483750"/>
            <ac:cxnSpMk id="21" creationId="{00000000-0000-0000-0000-000000000000}"/>
          </ac:cxnSpMkLst>
        </pc:cxnChg>
        <pc:sldLayoutChg chg="modSp mod">
          <pc:chgData name="Andre Fernandes (I)" userId="8897688a-90f8-472d-b3a1-3a1c9714a88b" providerId="ADAL" clId="{A9324E8F-F2A3-43F8-8AA3-19D0BE0BFB99}" dt="2022-10-13T09:49:47.926" v="61" actId="14100"/>
          <pc:sldLayoutMkLst>
            <pc:docMk/>
            <pc:sldMasterMk cId="1950646728" sldId="2147483750"/>
            <pc:sldLayoutMk cId="254943306" sldId="2147483751"/>
          </pc:sldLayoutMkLst>
          <pc:spChg chg="mod">
            <ac:chgData name="Andre Fernandes (I)" userId="8897688a-90f8-472d-b3a1-3a1c9714a88b" providerId="ADAL" clId="{A9324E8F-F2A3-43F8-8AA3-19D0BE0BFB99}" dt="2022-10-13T09:35:21.042" v="1" actId="14100"/>
            <ac:spMkLst>
              <pc:docMk/>
              <pc:sldMasterMk cId="1950646728" sldId="2147483750"/>
              <pc:sldLayoutMk cId="254943306" sldId="2147483751"/>
              <ac:spMk id="28" creationId="{00000000-0000-0000-0000-000000000000}"/>
            </ac:spMkLst>
          </pc:spChg>
          <pc:cxnChg chg="mod">
            <ac:chgData name="Andre Fernandes (I)" userId="8897688a-90f8-472d-b3a1-3a1c9714a88b" providerId="ADAL" clId="{A9324E8F-F2A3-43F8-8AA3-19D0BE0BFB99}" dt="2022-10-13T09:49:47.926" v="61" actId="14100"/>
            <ac:cxnSpMkLst>
              <pc:docMk/>
              <pc:sldMasterMk cId="1950646728" sldId="2147483750"/>
              <pc:sldLayoutMk cId="254943306" sldId="2147483751"/>
              <ac:cxnSpMk id="21" creationId="{00000000-0000-0000-0000-000000000000}"/>
            </ac:cxnSpMkLst>
          </pc:cxnChg>
        </pc:sldLayoutChg>
        <pc:sldLayoutChg chg="ord">
          <pc:chgData name="Andre Fernandes (I)" userId="8897688a-90f8-472d-b3a1-3a1c9714a88b" providerId="ADAL" clId="{A9324E8F-F2A3-43F8-8AA3-19D0BE0BFB99}" dt="2022-10-13T09:49:56.115" v="63" actId="20578"/>
          <pc:sldLayoutMkLst>
            <pc:docMk/>
            <pc:sldMasterMk cId="1950646728" sldId="2147483750"/>
            <pc:sldLayoutMk cId="4101992656" sldId="214748375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propulsiontorino-my.sharepoint.com/personal/andre_fernandes_punchtorino_com/Documents/Documents/VehicleData/LG18650MH1_Battery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LG18650MH1 Cells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OCV vs SOC</c:v>
          </c:tx>
          <c:spPr>
            <a:ln w="19050" cap="rnd">
              <a:solidFill>
                <a:schemeClr val="accent1"/>
              </a:solidFill>
              <a:round/>
            </a:ln>
            <a:effectLst/>
          </c:spPr>
          <c:marker>
            <c:symbol val="none"/>
          </c:marker>
          <c:xVal>
            <c:numRef>
              <c:f>Voc_LG18650MH1!$A$3:$A$75</c:f>
              <c:numCache>
                <c:formatCode>General</c:formatCode>
                <c:ptCount val="73"/>
                <c:pt idx="0">
                  <c:v>6.8112000000000006E-2</c:v>
                </c:pt>
                <c:pt idx="1">
                  <c:v>6.966E-2</c:v>
                </c:pt>
                <c:pt idx="2">
                  <c:v>7.5852000000000003E-2</c:v>
                </c:pt>
                <c:pt idx="3">
                  <c:v>7.7399999999999997E-2</c:v>
                </c:pt>
                <c:pt idx="4">
                  <c:v>8.0495999999999998E-2</c:v>
                </c:pt>
                <c:pt idx="5">
                  <c:v>8.3592E-2</c:v>
                </c:pt>
                <c:pt idx="6">
                  <c:v>8.8235999999999995E-2</c:v>
                </c:pt>
                <c:pt idx="7">
                  <c:v>8.9784000000000003E-2</c:v>
                </c:pt>
                <c:pt idx="8">
                  <c:v>0.103716</c:v>
                </c:pt>
                <c:pt idx="9">
                  <c:v>0.10990800000000001</c:v>
                </c:pt>
                <c:pt idx="10">
                  <c:v>0.114552</c:v>
                </c:pt>
                <c:pt idx="11">
                  <c:v>0.11609999999999999</c:v>
                </c:pt>
                <c:pt idx="12">
                  <c:v>0.13158</c:v>
                </c:pt>
                <c:pt idx="13">
                  <c:v>0.133128</c:v>
                </c:pt>
                <c:pt idx="14">
                  <c:v>0.15015600000000001</c:v>
                </c:pt>
                <c:pt idx="15">
                  <c:v>0.15789600000000001</c:v>
                </c:pt>
                <c:pt idx="16">
                  <c:v>0.160992</c:v>
                </c:pt>
                <c:pt idx="17">
                  <c:v>0.181116</c:v>
                </c:pt>
                <c:pt idx="18">
                  <c:v>0.19195200000000001</c:v>
                </c:pt>
                <c:pt idx="19">
                  <c:v>0.195048</c:v>
                </c:pt>
                <c:pt idx="20">
                  <c:v>0.19969200000000001</c:v>
                </c:pt>
                <c:pt idx="21">
                  <c:v>0.20898</c:v>
                </c:pt>
                <c:pt idx="22">
                  <c:v>0.24768000000000001</c:v>
                </c:pt>
                <c:pt idx="23">
                  <c:v>0.25077199999999999</c:v>
                </c:pt>
                <c:pt idx="24">
                  <c:v>0.25541599999999998</c:v>
                </c:pt>
                <c:pt idx="25">
                  <c:v>0.28482800000000003</c:v>
                </c:pt>
                <c:pt idx="26">
                  <c:v>0.30649999999999999</c:v>
                </c:pt>
                <c:pt idx="27">
                  <c:v>0.31578800000000001</c:v>
                </c:pt>
                <c:pt idx="28">
                  <c:v>0.32352799999999998</c:v>
                </c:pt>
                <c:pt idx="29">
                  <c:v>0.36068</c:v>
                </c:pt>
                <c:pt idx="30">
                  <c:v>0.37615999999999999</c:v>
                </c:pt>
                <c:pt idx="31">
                  <c:v>0.38390000000000002</c:v>
                </c:pt>
                <c:pt idx="32">
                  <c:v>0.38699600000000001</c:v>
                </c:pt>
                <c:pt idx="33">
                  <c:v>0.39163999999999999</c:v>
                </c:pt>
                <c:pt idx="34">
                  <c:v>0.444272</c:v>
                </c:pt>
                <c:pt idx="35">
                  <c:v>0.46284799999999998</c:v>
                </c:pt>
                <c:pt idx="36">
                  <c:v>0.46749200000000002</c:v>
                </c:pt>
                <c:pt idx="37">
                  <c:v>0.46904000000000001</c:v>
                </c:pt>
                <c:pt idx="38">
                  <c:v>0.48297200000000001</c:v>
                </c:pt>
                <c:pt idx="39">
                  <c:v>0.52322000000000002</c:v>
                </c:pt>
                <c:pt idx="40">
                  <c:v>0.54489200000000004</c:v>
                </c:pt>
                <c:pt idx="41">
                  <c:v>0.56037199999999998</c:v>
                </c:pt>
                <c:pt idx="42">
                  <c:v>0.60526400000000002</c:v>
                </c:pt>
                <c:pt idx="43">
                  <c:v>0.61609999999999998</c:v>
                </c:pt>
                <c:pt idx="44">
                  <c:v>0.63312800000000002</c:v>
                </c:pt>
                <c:pt idx="45">
                  <c:v>0.65480000000000005</c:v>
                </c:pt>
                <c:pt idx="46">
                  <c:v>0.67027999999999999</c:v>
                </c:pt>
                <c:pt idx="47">
                  <c:v>0.68421200000000004</c:v>
                </c:pt>
                <c:pt idx="48">
                  <c:v>0.70743199999999995</c:v>
                </c:pt>
                <c:pt idx="49">
                  <c:v>0.71981600000000001</c:v>
                </c:pt>
                <c:pt idx="50">
                  <c:v>0.72445999999999999</c:v>
                </c:pt>
                <c:pt idx="51">
                  <c:v>0.777088</c:v>
                </c:pt>
                <c:pt idx="52">
                  <c:v>0.80030800000000002</c:v>
                </c:pt>
                <c:pt idx="53">
                  <c:v>0.80185600000000001</c:v>
                </c:pt>
                <c:pt idx="54">
                  <c:v>0.80804799999999999</c:v>
                </c:pt>
                <c:pt idx="55">
                  <c:v>0.832816</c:v>
                </c:pt>
                <c:pt idx="56">
                  <c:v>0.84984400000000004</c:v>
                </c:pt>
                <c:pt idx="57">
                  <c:v>0.86687199999999998</c:v>
                </c:pt>
                <c:pt idx="58">
                  <c:v>0.88080400000000003</c:v>
                </c:pt>
                <c:pt idx="59">
                  <c:v>0.90557200000000004</c:v>
                </c:pt>
                <c:pt idx="60">
                  <c:v>0.90866800000000003</c:v>
                </c:pt>
                <c:pt idx="61">
                  <c:v>0.93033999999999994</c:v>
                </c:pt>
                <c:pt idx="62">
                  <c:v>0.93808000000000002</c:v>
                </c:pt>
                <c:pt idx="63">
                  <c:v>0.94272400000000001</c:v>
                </c:pt>
                <c:pt idx="64">
                  <c:v>0.94891599999999998</c:v>
                </c:pt>
                <c:pt idx="65">
                  <c:v>0.95510799999999996</c:v>
                </c:pt>
                <c:pt idx="66">
                  <c:v>0.97523199999999999</c:v>
                </c:pt>
                <c:pt idx="67">
                  <c:v>0.98297199999999996</c:v>
                </c:pt>
                <c:pt idx="68">
                  <c:v>0.98451999999999995</c:v>
                </c:pt>
                <c:pt idx="69">
                  <c:v>0.98606799999999994</c:v>
                </c:pt>
                <c:pt idx="70">
                  <c:v>0.98916400000000004</c:v>
                </c:pt>
                <c:pt idx="71">
                  <c:v>0.99535600000000002</c:v>
                </c:pt>
                <c:pt idx="72">
                  <c:v>0.99690400000000001</c:v>
                </c:pt>
              </c:numCache>
            </c:numRef>
          </c:xVal>
          <c:yVal>
            <c:numRef>
              <c:f>Voc_LG18650MH1!$B$3:$B$75</c:f>
              <c:numCache>
                <c:formatCode>General</c:formatCode>
                <c:ptCount val="73"/>
                <c:pt idx="0">
                  <c:v>1.6479999999999999</c:v>
                </c:pt>
                <c:pt idx="1">
                  <c:v>1.6519999999999999</c:v>
                </c:pt>
                <c:pt idx="2">
                  <c:v>1.669</c:v>
                </c:pt>
                <c:pt idx="3">
                  <c:v>1.673</c:v>
                </c:pt>
                <c:pt idx="4">
                  <c:v>1.681</c:v>
                </c:pt>
                <c:pt idx="5">
                  <c:v>1.69</c:v>
                </c:pt>
                <c:pt idx="6">
                  <c:v>1.702</c:v>
                </c:pt>
                <c:pt idx="7">
                  <c:v>1.706</c:v>
                </c:pt>
                <c:pt idx="8">
                  <c:v>1.7430000000000001</c:v>
                </c:pt>
                <c:pt idx="9">
                  <c:v>1.76</c:v>
                </c:pt>
                <c:pt idx="10">
                  <c:v>1.772</c:v>
                </c:pt>
                <c:pt idx="11">
                  <c:v>1.776</c:v>
                </c:pt>
                <c:pt idx="12">
                  <c:v>1.8180000000000001</c:v>
                </c:pt>
                <c:pt idx="13">
                  <c:v>1.8220000000000001</c:v>
                </c:pt>
                <c:pt idx="14">
                  <c:v>1.867</c:v>
                </c:pt>
                <c:pt idx="15">
                  <c:v>1.8879999999999999</c:v>
                </c:pt>
                <c:pt idx="16">
                  <c:v>1.8959999999999999</c:v>
                </c:pt>
                <c:pt idx="17">
                  <c:v>1.95</c:v>
                </c:pt>
                <c:pt idx="18">
                  <c:v>1.9790000000000001</c:v>
                </c:pt>
                <c:pt idx="19">
                  <c:v>1.9870000000000001</c:v>
                </c:pt>
                <c:pt idx="20">
                  <c:v>1.9990000000000001</c:v>
                </c:pt>
                <c:pt idx="21">
                  <c:v>2.024</c:v>
                </c:pt>
                <c:pt idx="22">
                  <c:v>2.1269999999999998</c:v>
                </c:pt>
                <c:pt idx="23">
                  <c:v>2.1349999999999998</c:v>
                </c:pt>
                <c:pt idx="24">
                  <c:v>2.1480000000000001</c:v>
                </c:pt>
                <c:pt idx="25">
                  <c:v>2.226</c:v>
                </c:pt>
                <c:pt idx="26">
                  <c:v>2.2839999999999998</c:v>
                </c:pt>
                <c:pt idx="27">
                  <c:v>2.3090000000000002</c:v>
                </c:pt>
                <c:pt idx="28">
                  <c:v>2.3290000000000002</c:v>
                </c:pt>
                <c:pt idx="29">
                  <c:v>2.4279999999999999</c:v>
                </c:pt>
                <c:pt idx="30">
                  <c:v>2.4700000000000002</c:v>
                </c:pt>
                <c:pt idx="31">
                  <c:v>2.4900000000000002</c:v>
                </c:pt>
                <c:pt idx="32">
                  <c:v>2.4990000000000001</c:v>
                </c:pt>
                <c:pt idx="33">
                  <c:v>2.5110000000000001</c:v>
                </c:pt>
                <c:pt idx="34">
                  <c:v>2.6509999999999998</c:v>
                </c:pt>
                <c:pt idx="35">
                  <c:v>2.7010000000000001</c:v>
                </c:pt>
                <c:pt idx="36">
                  <c:v>2.7130000000000001</c:v>
                </c:pt>
                <c:pt idx="37">
                  <c:v>2.7170000000000001</c:v>
                </c:pt>
                <c:pt idx="38">
                  <c:v>2.7549999999999999</c:v>
                </c:pt>
                <c:pt idx="39">
                  <c:v>2.8620000000000001</c:v>
                </c:pt>
                <c:pt idx="40">
                  <c:v>2.92</c:v>
                </c:pt>
                <c:pt idx="41">
                  <c:v>2.9609999999999999</c:v>
                </c:pt>
                <c:pt idx="42">
                  <c:v>3.081</c:v>
                </c:pt>
                <c:pt idx="43">
                  <c:v>3.11</c:v>
                </c:pt>
                <c:pt idx="44">
                  <c:v>3.1549999999999998</c:v>
                </c:pt>
                <c:pt idx="45">
                  <c:v>3.2130000000000001</c:v>
                </c:pt>
                <c:pt idx="46">
                  <c:v>3.254</c:v>
                </c:pt>
                <c:pt idx="47">
                  <c:v>3.2909999999999999</c:v>
                </c:pt>
                <c:pt idx="48">
                  <c:v>3.3530000000000002</c:v>
                </c:pt>
                <c:pt idx="49">
                  <c:v>3.3860000000000001</c:v>
                </c:pt>
                <c:pt idx="50">
                  <c:v>3.399</c:v>
                </c:pt>
                <c:pt idx="51">
                  <c:v>3.5390000000000001</c:v>
                </c:pt>
                <c:pt idx="52">
                  <c:v>3.601</c:v>
                </c:pt>
                <c:pt idx="53">
                  <c:v>3.605</c:v>
                </c:pt>
                <c:pt idx="54">
                  <c:v>3.621</c:v>
                </c:pt>
                <c:pt idx="55">
                  <c:v>3.6880000000000002</c:v>
                </c:pt>
                <c:pt idx="56">
                  <c:v>3.7330000000000001</c:v>
                </c:pt>
                <c:pt idx="57">
                  <c:v>3.778</c:v>
                </c:pt>
                <c:pt idx="58">
                  <c:v>3.8149999999999999</c:v>
                </c:pt>
                <c:pt idx="59">
                  <c:v>3.8820000000000001</c:v>
                </c:pt>
                <c:pt idx="60">
                  <c:v>3.89</c:v>
                </c:pt>
                <c:pt idx="61">
                  <c:v>3.948</c:v>
                </c:pt>
                <c:pt idx="62">
                  <c:v>3.968</c:v>
                </c:pt>
                <c:pt idx="63">
                  <c:v>3.9809999999999999</c:v>
                </c:pt>
                <c:pt idx="64">
                  <c:v>3.9969999999999999</c:v>
                </c:pt>
                <c:pt idx="65">
                  <c:v>4.0140000000000002</c:v>
                </c:pt>
                <c:pt idx="66">
                  <c:v>4.0670000000000002</c:v>
                </c:pt>
                <c:pt idx="67">
                  <c:v>4.0880000000000001</c:v>
                </c:pt>
                <c:pt idx="68">
                  <c:v>4.0919999999999996</c:v>
                </c:pt>
                <c:pt idx="69">
                  <c:v>4.0960000000000001</c:v>
                </c:pt>
                <c:pt idx="70">
                  <c:v>4.1040000000000001</c:v>
                </c:pt>
                <c:pt idx="71">
                  <c:v>4.1210000000000004</c:v>
                </c:pt>
                <c:pt idx="72">
                  <c:v>4.125</c:v>
                </c:pt>
              </c:numCache>
            </c:numRef>
          </c:yVal>
          <c:smooth val="0"/>
          <c:extLst>
            <c:ext xmlns:c16="http://schemas.microsoft.com/office/drawing/2014/chart" uri="{C3380CC4-5D6E-409C-BE32-E72D297353CC}">
              <c16:uniqueId val="{00000000-83DC-4C15-BD50-74D076308074}"/>
            </c:ext>
          </c:extLst>
        </c:ser>
        <c:dLbls>
          <c:showLegendKey val="0"/>
          <c:showVal val="0"/>
          <c:showCatName val="0"/>
          <c:showSerName val="0"/>
          <c:showPercent val="0"/>
          <c:showBubbleSize val="0"/>
        </c:dLbls>
        <c:axId val="582515439"/>
        <c:axId val="582507119"/>
      </c:scatterChart>
      <c:scatterChart>
        <c:scatterStyle val="lineMarker"/>
        <c:varyColors val="0"/>
        <c:ser>
          <c:idx val="1"/>
          <c:order val="1"/>
          <c:tx>
            <c:v>Req vs SOC</c:v>
          </c:tx>
          <c:spPr>
            <a:ln w="19050" cap="rnd">
              <a:solidFill>
                <a:schemeClr val="accent2"/>
              </a:solidFill>
              <a:round/>
            </a:ln>
            <a:effectLst/>
          </c:spPr>
          <c:marker>
            <c:symbol val="none"/>
          </c:marker>
          <c:xVal>
            <c:numRef>
              <c:f>R0_LG18650MH1!$B$2:$GN$2</c:f>
              <c:numCache>
                <c:formatCode>General</c:formatCode>
                <c:ptCount val="195"/>
                <c:pt idx="0">
                  <c:v>2.5000000000000001E-2</c:v>
                </c:pt>
                <c:pt idx="1">
                  <c:v>0.03</c:v>
                </c:pt>
                <c:pt idx="2">
                  <c:v>3.5000000000000003E-2</c:v>
                </c:pt>
                <c:pt idx="3">
                  <c:v>0.04</c:v>
                </c:pt>
                <c:pt idx="4">
                  <c:v>4.4999999999999998E-2</c:v>
                </c:pt>
                <c:pt idx="5">
                  <c:v>0.05</c:v>
                </c:pt>
                <c:pt idx="6">
                  <c:v>5.5E-2</c:v>
                </c:pt>
                <c:pt idx="7">
                  <c:v>0.06</c:v>
                </c:pt>
                <c:pt idx="8">
                  <c:v>6.5000000000000002E-2</c:v>
                </c:pt>
                <c:pt idx="9">
                  <c:v>7.0000000000000007E-2</c:v>
                </c:pt>
                <c:pt idx="10">
                  <c:v>7.4999999999999997E-2</c:v>
                </c:pt>
                <c:pt idx="11">
                  <c:v>0.08</c:v>
                </c:pt>
                <c:pt idx="12">
                  <c:v>8.5000000000000006E-2</c:v>
                </c:pt>
                <c:pt idx="13">
                  <c:v>0.09</c:v>
                </c:pt>
                <c:pt idx="14">
                  <c:v>9.5000000000000001E-2</c:v>
                </c:pt>
                <c:pt idx="15">
                  <c:v>0.1</c:v>
                </c:pt>
                <c:pt idx="16">
                  <c:v>0.105</c:v>
                </c:pt>
                <c:pt idx="17">
                  <c:v>0.11</c:v>
                </c:pt>
                <c:pt idx="18">
                  <c:v>0.115</c:v>
                </c:pt>
                <c:pt idx="19">
                  <c:v>0.12</c:v>
                </c:pt>
                <c:pt idx="20">
                  <c:v>0.125</c:v>
                </c:pt>
                <c:pt idx="21">
                  <c:v>0.13</c:v>
                </c:pt>
                <c:pt idx="22">
                  <c:v>0.13500000000000001</c:v>
                </c:pt>
                <c:pt idx="23">
                  <c:v>0.14000000000000001</c:v>
                </c:pt>
                <c:pt idx="24">
                  <c:v>0.14499999999999999</c:v>
                </c:pt>
                <c:pt idx="25">
                  <c:v>0.15</c:v>
                </c:pt>
                <c:pt idx="26">
                  <c:v>0.155</c:v>
                </c:pt>
                <c:pt idx="27">
                  <c:v>0.16</c:v>
                </c:pt>
                <c:pt idx="28">
                  <c:v>0.16500000000000001</c:v>
                </c:pt>
                <c:pt idx="29">
                  <c:v>0.17</c:v>
                </c:pt>
                <c:pt idx="30">
                  <c:v>0.17499999999999999</c:v>
                </c:pt>
                <c:pt idx="31">
                  <c:v>0.18</c:v>
                </c:pt>
                <c:pt idx="32">
                  <c:v>0.185</c:v>
                </c:pt>
                <c:pt idx="33">
                  <c:v>0.19</c:v>
                </c:pt>
                <c:pt idx="34">
                  <c:v>0.19500000000000001</c:v>
                </c:pt>
                <c:pt idx="35">
                  <c:v>0.2</c:v>
                </c:pt>
                <c:pt idx="36">
                  <c:v>0.20499999999999999</c:v>
                </c:pt>
                <c:pt idx="37">
                  <c:v>0.21</c:v>
                </c:pt>
                <c:pt idx="38">
                  <c:v>0.215</c:v>
                </c:pt>
                <c:pt idx="39">
                  <c:v>0.22</c:v>
                </c:pt>
                <c:pt idx="40">
                  <c:v>0.22500000000000001</c:v>
                </c:pt>
                <c:pt idx="41">
                  <c:v>0.23</c:v>
                </c:pt>
                <c:pt idx="42">
                  <c:v>0.23499999999999999</c:v>
                </c:pt>
                <c:pt idx="43">
                  <c:v>0.24</c:v>
                </c:pt>
                <c:pt idx="44">
                  <c:v>0.245</c:v>
                </c:pt>
                <c:pt idx="45">
                  <c:v>0.25</c:v>
                </c:pt>
                <c:pt idx="46">
                  <c:v>0.255</c:v>
                </c:pt>
                <c:pt idx="47">
                  <c:v>0.26</c:v>
                </c:pt>
                <c:pt idx="48">
                  <c:v>0.26500000000000001</c:v>
                </c:pt>
                <c:pt idx="49">
                  <c:v>0.27</c:v>
                </c:pt>
                <c:pt idx="50">
                  <c:v>0.27500000000000002</c:v>
                </c:pt>
                <c:pt idx="51">
                  <c:v>0.28000000000000003</c:v>
                </c:pt>
                <c:pt idx="52">
                  <c:v>0.28499999999999998</c:v>
                </c:pt>
                <c:pt idx="53">
                  <c:v>0.28999999999999998</c:v>
                </c:pt>
                <c:pt idx="54">
                  <c:v>0.29499999999999998</c:v>
                </c:pt>
                <c:pt idx="55">
                  <c:v>0.3</c:v>
                </c:pt>
                <c:pt idx="56">
                  <c:v>0.30499999999999999</c:v>
                </c:pt>
                <c:pt idx="57">
                  <c:v>0.31</c:v>
                </c:pt>
                <c:pt idx="58">
                  <c:v>0.315</c:v>
                </c:pt>
                <c:pt idx="59">
                  <c:v>0.32</c:v>
                </c:pt>
                <c:pt idx="60">
                  <c:v>0.32500000000000001</c:v>
                </c:pt>
                <c:pt idx="61">
                  <c:v>0.33</c:v>
                </c:pt>
                <c:pt idx="62">
                  <c:v>0.33500000000000002</c:v>
                </c:pt>
                <c:pt idx="63">
                  <c:v>0.34</c:v>
                </c:pt>
                <c:pt idx="64">
                  <c:v>0.34499999999999997</c:v>
                </c:pt>
                <c:pt idx="65">
                  <c:v>0.35</c:v>
                </c:pt>
                <c:pt idx="66">
                  <c:v>0.35499999999999998</c:v>
                </c:pt>
                <c:pt idx="67">
                  <c:v>0.36</c:v>
                </c:pt>
                <c:pt idx="68">
                  <c:v>0.36499999999999999</c:v>
                </c:pt>
                <c:pt idx="69">
                  <c:v>0.37</c:v>
                </c:pt>
                <c:pt idx="70">
                  <c:v>0.375</c:v>
                </c:pt>
                <c:pt idx="71">
                  <c:v>0.38</c:v>
                </c:pt>
                <c:pt idx="72">
                  <c:v>0.38500000000000001</c:v>
                </c:pt>
                <c:pt idx="73">
                  <c:v>0.39</c:v>
                </c:pt>
                <c:pt idx="74">
                  <c:v>0.39500000000000002</c:v>
                </c:pt>
                <c:pt idx="75">
                  <c:v>0.4</c:v>
                </c:pt>
                <c:pt idx="76">
                  <c:v>0.40500000000000003</c:v>
                </c:pt>
                <c:pt idx="77">
                  <c:v>0.41</c:v>
                </c:pt>
                <c:pt idx="78">
                  <c:v>0.41499999999999998</c:v>
                </c:pt>
                <c:pt idx="79">
                  <c:v>0.42</c:v>
                </c:pt>
                <c:pt idx="80">
                  <c:v>0.42499999999999999</c:v>
                </c:pt>
                <c:pt idx="81">
                  <c:v>0.43</c:v>
                </c:pt>
                <c:pt idx="82">
                  <c:v>0.435</c:v>
                </c:pt>
                <c:pt idx="83">
                  <c:v>0.44</c:v>
                </c:pt>
                <c:pt idx="84">
                  <c:v>0.44500000000000001</c:v>
                </c:pt>
                <c:pt idx="85">
                  <c:v>0.45</c:v>
                </c:pt>
                <c:pt idx="86">
                  <c:v>0.45500000000000002</c:v>
                </c:pt>
                <c:pt idx="87">
                  <c:v>0.46</c:v>
                </c:pt>
                <c:pt idx="88">
                  <c:v>0.46500000000000002</c:v>
                </c:pt>
                <c:pt idx="89">
                  <c:v>0.47</c:v>
                </c:pt>
                <c:pt idx="90">
                  <c:v>0.47499999999999998</c:v>
                </c:pt>
                <c:pt idx="91">
                  <c:v>0.48</c:v>
                </c:pt>
                <c:pt idx="92">
                  <c:v>0.48499999999999999</c:v>
                </c:pt>
                <c:pt idx="93">
                  <c:v>0.49</c:v>
                </c:pt>
                <c:pt idx="94">
                  <c:v>0.495</c:v>
                </c:pt>
                <c:pt idx="95">
                  <c:v>0.5</c:v>
                </c:pt>
                <c:pt idx="96">
                  <c:v>0.505</c:v>
                </c:pt>
                <c:pt idx="97">
                  <c:v>0.51</c:v>
                </c:pt>
                <c:pt idx="98">
                  <c:v>0.51500000000000001</c:v>
                </c:pt>
                <c:pt idx="99">
                  <c:v>0.52</c:v>
                </c:pt>
                <c:pt idx="100">
                  <c:v>0.52500000000000002</c:v>
                </c:pt>
                <c:pt idx="101">
                  <c:v>0.53</c:v>
                </c:pt>
                <c:pt idx="102">
                  <c:v>0.53500000000000003</c:v>
                </c:pt>
                <c:pt idx="103">
                  <c:v>0.54</c:v>
                </c:pt>
                <c:pt idx="104">
                  <c:v>0.54500000000000004</c:v>
                </c:pt>
                <c:pt idx="105">
                  <c:v>0.55000000000000004</c:v>
                </c:pt>
                <c:pt idx="106">
                  <c:v>0.55500000000000005</c:v>
                </c:pt>
                <c:pt idx="107">
                  <c:v>0.56000000000000005</c:v>
                </c:pt>
                <c:pt idx="108">
                  <c:v>0.56499999999999995</c:v>
                </c:pt>
                <c:pt idx="109">
                  <c:v>0.56999999999999995</c:v>
                </c:pt>
                <c:pt idx="110">
                  <c:v>0.57499999999999996</c:v>
                </c:pt>
                <c:pt idx="111">
                  <c:v>0.57999999999999996</c:v>
                </c:pt>
                <c:pt idx="112">
                  <c:v>0.58499999999999996</c:v>
                </c:pt>
                <c:pt idx="113">
                  <c:v>0.59</c:v>
                </c:pt>
                <c:pt idx="114">
                  <c:v>0.59499999999999997</c:v>
                </c:pt>
                <c:pt idx="115">
                  <c:v>0.6</c:v>
                </c:pt>
                <c:pt idx="116">
                  <c:v>0.60499999999999998</c:v>
                </c:pt>
                <c:pt idx="117">
                  <c:v>0.61</c:v>
                </c:pt>
                <c:pt idx="118">
                  <c:v>0.61499999999999999</c:v>
                </c:pt>
                <c:pt idx="119">
                  <c:v>0.62</c:v>
                </c:pt>
                <c:pt idx="120">
                  <c:v>0.625</c:v>
                </c:pt>
                <c:pt idx="121">
                  <c:v>0.63</c:v>
                </c:pt>
                <c:pt idx="122">
                  <c:v>0.63500000000000001</c:v>
                </c:pt>
                <c:pt idx="123">
                  <c:v>0.64</c:v>
                </c:pt>
                <c:pt idx="124">
                  <c:v>0.64500000000000002</c:v>
                </c:pt>
                <c:pt idx="125">
                  <c:v>0.65</c:v>
                </c:pt>
                <c:pt idx="126">
                  <c:v>0.65500000000000003</c:v>
                </c:pt>
                <c:pt idx="127">
                  <c:v>0.66</c:v>
                </c:pt>
                <c:pt idx="128">
                  <c:v>0.66500000000000004</c:v>
                </c:pt>
                <c:pt idx="129">
                  <c:v>0.67</c:v>
                </c:pt>
                <c:pt idx="130">
                  <c:v>0.67500000000000004</c:v>
                </c:pt>
                <c:pt idx="131">
                  <c:v>0.68</c:v>
                </c:pt>
                <c:pt idx="132">
                  <c:v>0.68500000000000005</c:v>
                </c:pt>
                <c:pt idx="133">
                  <c:v>0.69</c:v>
                </c:pt>
                <c:pt idx="134">
                  <c:v>0.69499999999999995</c:v>
                </c:pt>
                <c:pt idx="135">
                  <c:v>0.7</c:v>
                </c:pt>
                <c:pt idx="136">
                  <c:v>0.70499999999999996</c:v>
                </c:pt>
                <c:pt idx="137">
                  <c:v>0.71</c:v>
                </c:pt>
                <c:pt idx="138">
                  <c:v>0.71499999999999997</c:v>
                </c:pt>
                <c:pt idx="139">
                  <c:v>0.72</c:v>
                </c:pt>
                <c:pt idx="140">
                  <c:v>0.72499999999999998</c:v>
                </c:pt>
                <c:pt idx="141">
                  <c:v>0.73</c:v>
                </c:pt>
                <c:pt idx="142">
                  <c:v>0.73499999999999999</c:v>
                </c:pt>
                <c:pt idx="143">
                  <c:v>0.74</c:v>
                </c:pt>
                <c:pt idx="144">
                  <c:v>0.745</c:v>
                </c:pt>
                <c:pt idx="145">
                  <c:v>0.75</c:v>
                </c:pt>
                <c:pt idx="146">
                  <c:v>0.755</c:v>
                </c:pt>
                <c:pt idx="147">
                  <c:v>0.76</c:v>
                </c:pt>
                <c:pt idx="148">
                  <c:v>0.76500000000000001</c:v>
                </c:pt>
                <c:pt idx="149">
                  <c:v>0.77</c:v>
                </c:pt>
                <c:pt idx="150">
                  <c:v>0.77500000000000002</c:v>
                </c:pt>
                <c:pt idx="151">
                  <c:v>0.78</c:v>
                </c:pt>
                <c:pt idx="152">
                  <c:v>0.78500000000000003</c:v>
                </c:pt>
                <c:pt idx="153">
                  <c:v>0.79</c:v>
                </c:pt>
                <c:pt idx="154">
                  <c:v>0.79500000000000004</c:v>
                </c:pt>
                <c:pt idx="155">
                  <c:v>0.8</c:v>
                </c:pt>
                <c:pt idx="156">
                  <c:v>0.80500000000000005</c:v>
                </c:pt>
                <c:pt idx="157">
                  <c:v>0.81</c:v>
                </c:pt>
                <c:pt idx="158">
                  <c:v>0.81499999999999995</c:v>
                </c:pt>
                <c:pt idx="159">
                  <c:v>0.82</c:v>
                </c:pt>
                <c:pt idx="160">
                  <c:v>0.82499999999999996</c:v>
                </c:pt>
                <c:pt idx="161">
                  <c:v>0.83</c:v>
                </c:pt>
                <c:pt idx="162">
                  <c:v>0.83499999999999996</c:v>
                </c:pt>
                <c:pt idx="163">
                  <c:v>0.84</c:v>
                </c:pt>
                <c:pt idx="164">
                  <c:v>0.84499999999999997</c:v>
                </c:pt>
                <c:pt idx="165">
                  <c:v>0.85</c:v>
                </c:pt>
                <c:pt idx="166">
                  <c:v>0.85499999999999998</c:v>
                </c:pt>
                <c:pt idx="167">
                  <c:v>0.86</c:v>
                </c:pt>
                <c:pt idx="168">
                  <c:v>0.86499999999999999</c:v>
                </c:pt>
                <c:pt idx="169">
                  <c:v>0.87</c:v>
                </c:pt>
                <c:pt idx="170">
                  <c:v>0.875</c:v>
                </c:pt>
                <c:pt idx="171">
                  <c:v>0.88</c:v>
                </c:pt>
                <c:pt idx="172">
                  <c:v>0.88500000000000001</c:v>
                </c:pt>
                <c:pt idx="173">
                  <c:v>0.89</c:v>
                </c:pt>
                <c:pt idx="174">
                  <c:v>0.89500000000000002</c:v>
                </c:pt>
                <c:pt idx="175">
                  <c:v>0.9</c:v>
                </c:pt>
                <c:pt idx="176">
                  <c:v>0.90500000000000003</c:v>
                </c:pt>
                <c:pt idx="177">
                  <c:v>0.91</c:v>
                </c:pt>
                <c:pt idx="178">
                  <c:v>0.91500000000000004</c:v>
                </c:pt>
                <c:pt idx="179">
                  <c:v>0.92</c:v>
                </c:pt>
                <c:pt idx="180">
                  <c:v>0.92500000000000004</c:v>
                </c:pt>
                <c:pt idx="181">
                  <c:v>0.93</c:v>
                </c:pt>
                <c:pt idx="182">
                  <c:v>0.93500000000000005</c:v>
                </c:pt>
                <c:pt idx="183">
                  <c:v>0.94</c:v>
                </c:pt>
                <c:pt idx="184">
                  <c:v>0.94499999999999995</c:v>
                </c:pt>
                <c:pt idx="185">
                  <c:v>0.95</c:v>
                </c:pt>
                <c:pt idx="186">
                  <c:v>0.95499999999999996</c:v>
                </c:pt>
                <c:pt idx="187">
                  <c:v>0.96</c:v>
                </c:pt>
                <c:pt idx="188">
                  <c:v>0.96499999999999997</c:v>
                </c:pt>
                <c:pt idx="189">
                  <c:v>0.97</c:v>
                </c:pt>
                <c:pt idx="190">
                  <c:v>0.97499999999999998</c:v>
                </c:pt>
                <c:pt idx="191">
                  <c:v>0.98</c:v>
                </c:pt>
                <c:pt idx="192">
                  <c:v>0.98499999999999999</c:v>
                </c:pt>
                <c:pt idx="193">
                  <c:v>0.99</c:v>
                </c:pt>
                <c:pt idx="194">
                  <c:v>0.995</c:v>
                </c:pt>
              </c:numCache>
            </c:numRef>
          </c:xVal>
          <c:yVal>
            <c:numRef>
              <c:f>R0_LG18650MH1!$B$12:$GN$12</c:f>
              <c:numCache>
                <c:formatCode>General</c:formatCode>
                <c:ptCount val="195"/>
                <c:pt idx="0">
                  <c:v>8.7770000000000001E-2</c:v>
                </c:pt>
                <c:pt idx="1">
                  <c:v>8.7770000000000001E-2</c:v>
                </c:pt>
                <c:pt idx="2">
                  <c:v>8.7770000000000001E-2</c:v>
                </c:pt>
                <c:pt idx="3">
                  <c:v>8.7770000000000001E-2</c:v>
                </c:pt>
                <c:pt idx="4">
                  <c:v>8.7770000000000001E-2</c:v>
                </c:pt>
                <c:pt idx="5">
                  <c:v>8.7770000000000001E-2</c:v>
                </c:pt>
                <c:pt idx="6">
                  <c:v>8.7770000000000001E-2</c:v>
                </c:pt>
                <c:pt idx="7">
                  <c:v>8.7770000000000001E-2</c:v>
                </c:pt>
                <c:pt idx="8">
                  <c:v>8.7770000000000001E-2</c:v>
                </c:pt>
                <c:pt idx="9">
                  <c:v>8.7770000000000001E-2</c:v>
                </c:pt>
                <c:pt idx="10">
                  <c:v>8.6540000000000006E-2</c:v>
                </c:pt>
                <c:pt idx="11">
                  <c:v>8.5364999999999996E-2</c:v>
                </c:pt>
                <c:pt idx="12">
                  <c:v>8.4258E-2</c:v>
                </c:pt>
                <c:pt idx="13">
                  <c:v>8.3202999999999999E-2</c:v>
                </c:pt>
                <c:pt idx="14">
                  <c:v>8.2251000000000005E-2</c:v>
                </c:pt>
                <c:pt idx="15">
                  <c:v>8.1298999999999996E-2</c:v>
                </c:pt>
                <c:pt idx="16">
                  <c:v>8.0374000000000001E-2</c:v>
                </c:pt>
                <c:pt idx="17">
                  <c:v>7.9525999999999999E-2</c:v>
                </c:pt>
                <c:pt idx="18">
                  <c:v>7.8731999999999996E-2</c:v>
                </c:pt>
                <c:pt idx="19">
                  <c:v>7.8022999999999995E-2</c:v>
                </c:pt>
                <c:pt idx="20">
                  <c:v>7.7328999999999995E-2</c:v>
                </c:pt>
                <c:pt idx="21">
                  <c:v>7.6635999999999996E-2</c:v>
                </c:pt>
                <c:pt idx="22">
                  <c:v>7.6017000000000001E-2</c:v>
                </c:pt>
                <c:pt idx="23">
                  <c:v>7.5464000000000003E-2</c:v>
                </c:pt>
                <c:pt idx="24">
                  <c:v>7.4912000000000006E-2</c:v>
                </c:pt>
                <c:pt idx="25">
                  <c:v>7.4358999999999995E-2</c:v>
                </c:pt>
                <c:pt idx="26">
                  <c:v>7.3889999999999997E-2</c:v>
                </c:pt>
                <c:pt idx="27">
                  <c:v>7.3438000000000003E-2</c:v>
                </c:pt>
                <c:pt idx="28">
                  <c:v>7.306E-2</c:v>
                </c:pt>
                <c:pt idx="29">
                  <c:v>7.2695999999999997E-2</c:v>
                </c:pt>
                <c:pt idx="30">
                  <c:v>7.2331000000000006E-2</c:v>
                </c:pt>
                <c:pt idx="31">
                  <c:v>7.1966000000000002E-2</c:v>
                </c:pt>
                <c:pt idx="32">
                  <c:v>7.1664000000000005E-2</c:v>
                </c:pt>
                <c:pt idx="33">
                  <c:v>7.1378999999999998E-2</c:v>
                </c:pt>
                <c:pt idx="34">
                  <c:v>7.1113999999999997E-2</c:v>
                </c:pt>
                <c:pt idx="35">
                  <c:v>7.0878999999999998E-2</c:v>
                </c:pt>
                <c:pt idx="36">
                  <c:v>7.0669999999999997E-2</c:v>
                </c:pt>
                <c:pt idx="37">
                  <c:v>7.0477999999999999E-2</c:v>
                </c:pt>
                <c:pt idx="38">
                  <c:v>7.0347000000000007E-2</c:v>
                </c:pt>
                <c:pt idx="39">
                  <c:v>7.0216000000000001E-2</c:v>
                </c:pt>
                <c:pt idx="40">
                  <c:v>7.0085999999999996E-2</c:v>
                </c:pt>
                <c:pt idx="41">
                  <c:v>6.9955000000000003E-2</c:v>
                </c:pt>
                <c:pt idx="42">
                  <c:v>6.9824999999999998E-2</c:v>
                </c:pt>
                <c:pt idx="43">
                  <c:v>6.9694000000000006E-2</c:v>
                </c:pt>
                <c:pt idx="44">
                  <c:v>6.9564000000000001E-2</c:v>
                </c:pt>
                <c:pt idx="45">
                  <c:v>6.9458000000000006E-2</c:v>
                </c:pt>
                <c:pt idx="46">
                  <c:v>6.9388000000000005E-2</c:v>
                </c:pt>
                <c:pt idx="47">
                  <c:v>6.9345000000000004E-2</c:v>
                </c:pt>
                <c:pt idx="48">
                  <c:v>6.9305000000000005E-2</c:v>
                </c:pt>
                <c:pt idx="49">
                  <c:v>6.9264000000000006E-2</c:v>
                </c:pt>
                <c:pt idx="50">
                  <c:v>6.9223999999999994E-2</c:v>
                </c:pt>
                <c:pt idx="51">
                  <c:v>6.9182999999999995E-2</c:v>
                </c:pt>
                <c:pt idx="52">
                  <c:v>6.9143999999999997E-2</c:v>
                </c:pt>
                <c:pt idx="53">
                  <c:v>6.9133E-2</c:v>
                </c:pt>
                <c:pt idx="54">
                  <c:v>6.9122000000000003E-2</c:v>
                </c:pt>
                <c:pt idx="55">
                  <c:v>6.9111000000000006E-2</c:v>
                </c:pt>
                <c:pt idx="56">
                  <c:v>6.9100999999999996E-2</c:v>
                </c:pt>
                <c:pt idx="57">
                  <c:v>6.9097000000000006E-2</c:v>
                </c:pt>
                <c:pt idx="58">
                  <c:v>6.9097000000000006E-2</c:v>
                </c:pt>
                <c:pt idx="59">
                  <c:v>6.9099999999999995E-2</c:v>
                </c:pt>
                <c:pt idx="60">
                  <c:v>6.9105E-2</c:v>
                </c:pt>
                <c:pt idx="61">
                  <c:v>6.9112000000000007E-2</c:v>
                </c:pt>
                <c:pt idx="62">
                  <c:v>6.9119E-2</c:v>
                </c:pt>
                <c:pt idx="63">
                  <c:v>6.9125000000000006E-2</c:v>
                </c:pt>
                <c:pt idx="64">
                  <c:v>6.9131999999999999E-2</c:v>
                </c:pt>
                <c:pt idx="65">
                  <c:v>6.9139000000000006E-2</c:v>
                </c:pt>
                <c:pt idx="66">
                  <c:v>6.9145999999999999E-2</c:v>
                </c:pt>
                <c:pt idx="67">
                  <c:v>6.9153000000000006E-2</c:v>
                </c:pt>
                <c:pt idx="68">
                  <c:v>6.9157999999999997E-2</c:v>
                </c:pt>
                <c:pt idx="69">
                  <c:v>6.9162000000000001E-2</c:v>
                </c:pt>
                <c:pt idx="70">
                  <c:v>6.9166000000000005E-2</c:v>
                </c:pt>
                <c:pt idx="71">
                  <c:v>6.9167999999999993E-2</c:v>
                </c:pt>
                <c:pt idx="72">
                  <c:v>6.9167999999999993E-2</c:v>
                </c:pt>
                <c:pt idx="73">
                  <c:v>6.9165000000000004E-2</c:v>
                </c:pt>
                <c:pt idx="74">
                  <c:v>6.9153000000000006E-2</c:v>
                </c:pt>
                <c:pt idx="75">
                  <c:v>6.9136000000000003E-2</c:v>
                </c:pt>
                <c:pt idx="76">
                  <c:v>6.9119E-2</c:v>
                </c:pt>
                <c:pt idx="77">
                  <c:v>6.9102999999999998E-2</c:v>
                </c:pt>
                <c:pt idx="78">
                  <c:v>6.9085999999999995E-2</c:v>
                </c:pt>
                <c:pt idx="79">
                  <c:v>6.9069000000000005E-2</c:v>
                </c:pt>
                <c:pt idx="80">
                  <c:v>6.9052000000000002E-2</c:v>
                </c:pt>
                <c:pt idx="81">
                  <c:v>6.9034999999999999E-2</c:v>
                </c:pt>
                <c:pt idx="82">
                  <c:v>6.9017999999999996E-2</c:v>
                </c:pt>
                <c:pt idx="83">
                  <c:v>6.9001000000000007E-2</c:v>
                </c:pt>
                <c:pt idx="84">
                  <c:v>6.8982000000000002E-2</c:v>
                </c:pt>
                <c:pt idx="85">
                  <c:v>6.8945999999999993E-2</c:v>
                </c:pt>
                <c:pt idx="86">
                  <c:v>6.8911E-2</c:v>
                </c:pt>
                <c:pt idx="87">
                  <c:v>6.8875000000000006E-2</c:v>
                </c:pt>
                <c:pt idx="88">
                  <c:v>6.8836999999999995E-2</c:v>
                </c:pt>
                <c:pt idx="89">
                  <c:v>6.8793000000000007E-2</c:v>
                </c:pt>
                <c:pt idx="90">
                  <c:v>6.8746000000000002E-2</c:v>
                </c:pt>
                <c:pt idx="91">
                  <c:v>6.8698999999999996E-2</c:v>
                </c:pt>
                <c:pt idx="92">
                  <c:v>6.8647E-2</c:v>
                </c:pt>
                <c:pt idx="93">
                  <c:v>6.8588999999999997E-2</c:v>
                </c:pt>
                <c:pt idx="94">
                  <c:v>6.8529999999999994E-2</c:v>
                </c:pt>
                <c:pt idx="95">
                  <c:v>6.8472000000000005E-2</c:v>
                </c:pt>
                <c:pt idx="96">
                  <c:v>6.8413000000000002E-2</c:v>
                </c:pt>
                <c:pt idx="97">
                  <c:v>6.8354999999999999E-2</c:v>
                </c:pt>
                <c:pt idx="98">
                  <c:v>6.8295999999999996E-2</c:v>
                </c:pt>
                <c:pt idx="99">
                  <c:v>6.8237999999999993E-2</c:v>
                </c:pt>
                <c:pt idx="100">
                  <c:v>6.8176E-2</c:v>
                </c:pt>
                <c:pt idx="101">
                  <c:v>6.8108000000000002E-2</c:v>
                </c:pt>
                <c:pt idx="102">
                  <c:v>6.8040000000000003E-2</c:v>
                </c:pt>
                <c:pt idx="103">
                  <c:v>6.7972000000000005E-2</c:v>
                </c:pt>
                <c:pt idx="104">
                  <c:v>6.7904000000000006E-2</c:v>
                </c:pt>
                <c:pt idx="105">
                  <c:v>6.7833000000000004E-2</c:v>
                </c:pt>
                <c:pt idx="106">
                  <c:v>6.7762000000000003E-2</c:v>
                </c:pt>
                <c:pt idx="107">
                  <c:v>6.769E-2</c:v>
                </c:pt>
                <c:pt idx="108">
                  <c:v>6.7617999999999998E-2</c:v>
                </c:pt>
                <c:pt idx="109">
                  <c:v>6.7545999999999995E-2</c:v>
                </c:pt>
                <c:pt idx="110">
                  <c:v>6.7474000000000006E-2</c:v>
                </c:pt>
                <c:pt idx="111">
                  <c:v>6.7402000000000004E-2</c:v>
                </c:pt>
                <c:pt idx="112">
                  <c:v>6.7330000000000001E-2</c:v>
                </c:pt>
                <c:pt idx="113">
                  <c:v>6.7257999999999998E-2</c:v>
                </c:pt>
                <c:pt idx="114">
                  <c:v>6.7185999999999996E-2</c:v>
                </c:pt>
                <c:pt idx="115">
                  <c:v>6.7113999999999993E-2</c:v>
                </c:pt>
                <c:pt idx="116">
                  <c:v>6.7042000000000004E-2</c:v>
                </c:pt>
                <c:pt idx="117">
                  <c:v>6.6973000000000005E-2</c:v>
                </c:pt>
                <c:pt idx="118">
                  <c:v>6.6904000000000005E-2</c:v>
                </c:pt>
                <c:pt idx="119">
                  <c:v>6.6836000000000007E-2</c:v>
                </c:pt>
                <c:pt idx="120">
                  <c:v>6.6769999999999996E-2</c:v>
                </c:pt>
                <c:pt idx="121">
                  <c:v>6.6702999999999998E-2</c:v>
                </c:pt>
                <c:pt idx="122">
                  <c:v>6.6638000000000003E-2</c:v>
                </c:pt>
                <c:pt idx="123">
                  <c:v>6.6575999999999996E-2</c:v>
                </c:pt>
                <c:pt idx="124">
                  <c:v>6.6515000000000005E-2</c:v>
                </c:pt>
                <c:pt idx="125">
                  <c:v>6.6452999999999998E-2</c:v>
                </c:pt>
                <c:pt idx="126">
                  <c:v>6.6391000000000006E-2</c:v>
                </c:pt>
                <c:pt idx="127">
                  <c:v>6.6335000000000005E-2</c:v>
                </c:pt>
                <c:pt idx="128">
                  <c:v>6.6278000000000004E-2</c:v>
                </c:pt>
                <c:pt idx="129">
                  <c:v>6.6222000000000003E-2</c:v>
                </c:pt>
                <c:pt idx="130">
                  <c:v>6.6169000000000006E-2</c:v>
                </c:pt>
                <c:pt idx="131">
                  <c:v>6.6116999999999995E-2</c:v>
                </c:pt>
                <c:pt idx="132">
                  <c:v>6.6066E-2</c:v>
                </c:pt>
                <c:pt idx="133">
                  <c:v>6.6018999999999994E-2</c:v>
                </c:pt>
                <c:pt idx="134">
                  <c:v>6.5972000000000003E-2</c:v>
                </c:pt>
                <c:pt idx="135">
                  <c:v>6.5923999999999996E-2</c:v>
                </c:pt>
                <c:pt idx="136">
                  <c:v>6.5877000000000005E-2</c:v>
                </c:pt>
                <c:pt idx="137">
                  <c:v>6.5832000000000002E-2</c:v>
                </c:pt>
                <c:pt idx="138">
                  <c:v>6.5789E-2</c:v>
                </c:pt>
                <c:pt idx="139">
                  <c:v>6.5745999999999999E-2</c:v>
                </c:pt>
                <c:pt idx="140">
                  <c:v>6.5703999999999999E-2</c:v>
                </c:pt>
                <c:pt idx="141">
                  <c:v>6.5660999999999997E-2</c:v>
                </c:pt>
                <c:pt idx="142">
                  <c:v>6.5617999999999996E-2</c:v>
                </c:pt>
                <c:pt idx="143">
                  <c:v>6.5574999999999994E-2</c:v>
                </c:pt>
                <c:pt idx="144">
                  <c:v>6.5532000000000007E-2</c:v>
                </c:pt>
                <c:pt idx="145">
                  <c:v>6.5488000000000005E-2</c:v>
                </c:pt>
                <c:pt idx="146">
                  <c:v>6.5445000000000003E-2</c:v>
                </c:pt>
                <c:pt idx="147">
                  <c:v>6.5402000000000002E-2</c:v>
                </c:pt>
                <c:pt idx="148">
                  <c:v>6.5359E-2</c:v>
                </c:pt>
                <c:pt idx="149">
                  <c:v>6.5315999999999999E-2</c:v>
                </c:pt>
                <c:pt idx="150">
                  <c:v>6.5272999999999998E-2</c:v>
                </c:pt>
                <c:pt idx="151">
                  <c:v>6.5222000000000002E-2</c:v>
                </c:pt>
                <c:pt idx="152">
                  <c:v>6.5166000000000002E-2</c:v>
                </c:pt>
                <c:pt idx="153">
                  <c:v>6.5109E-2</c:v>
                </c:pt>
                <c:pt idx="154">
                  <c:v>6.5053E-2</c:v>
                </c:pt>
                <c:pt idx="155">
                  <c:v>6.4995999999999998E-2</c:v>
                </c:pt>
                <c:pt idx="156">
                  <c:v>6.4928E-2</c:v>
                </c:pt>
                <c:pt idx="157">
                  <c:v>6.4851000000000006E-2</c:v>
                </c:pt>
                <c:pt idx="158">
                  <c:v>6.4762E-2</c:v>
                </c:pt>
                <c:pt idx="159">
                  <c:v>6.4673999999999995E-2</c:v>
                </c:pt>
                <c:pt idx="160">
                  <c:v>6.4585000000000004E-2</c:v>
                </c:pt>
                <c:pt idx="161">
                  <c:v>6.4496999999999999E-2</c:v>
                </c:pt>
                <c:pt idx="162">
                  <c:v>6.4394000000000007E-2</c:v>
                </c:pt>
                <c:pt idx="163">
                  <c:v>6.4270999999999995E-2</c:v>
                </c:pt>
                <c:pt idx="164">
                  <c:v>6.4148999999999998E-2</c:v>
                </c:pt>
                <c:pt idx="165">
                  <c:v>6.4024999999999999E-2</c:v>
                </c:pt>
                <c:pt idx="166">
                  <c:v>6.3866000000000006E-2</c:v>
                </c:pt>
                <c:pt idx="167">
                  <c:v>6.3705999999999999E-2</c:v>
                </c:pt>
                <c:pt idx="168">
                  <c:v>6.3547000000000006E-2</c:v>
                </c:pt>
                <c:pt idx="169">
                  <c:v>6.3361000000000001E-2</c:v>
                </c:pt>
                <c:pt idx="170">
                  <c:v>6.3159000000000007E-2</c:v>
                </c:pt>
                <c:pt idx="171">
                  <c:v>6.2956999999999999E-2</c:v>
                </c:pt>
                <c:pt idx="172">
                  <c:v>6.2699000000000005E-2</c:v>
                </c:pt>
                <c:pt idx="173">
                  <c:v>6.2429999999999999E-2</c:v>
                </c:pt>
                <c:pt idx="174">
                  <c:v>6.2162000000000002E-2</c:v>
                </c:pt>
                <c:pt idx="175">
                  <c:v>6.1892999999999997E-2</c:v>
                </c:pt>
                <c:pt idx="176">
                  <c:v>6.1624999999999999E-2</c:v>
                </c:pt>
                <c:pt idx="177">
                  <c:v>6.1289999999999997E-2</c:v>
                </c:pt>
                <c:pt idx="178">
                  <c:v>6.0906000000000002E-2</c:v>
                </c:pt>
                <c:pt idx="179">
                  <c:v>6.0520999999999998E-2</c:v>
                </c:pt>
                <c:pt idx="180">
                  <c:v>6.0137000000000003E-2</c:v>
                </c:pt>
                <c:pt idx="181">
                  <c:v>5.9752E-2</c:v>
                </c:pt>
                <c:pt idx="182">
                  <c:v>5.9293999999999999E-2</c:v>
                </c:pt>
                <c:pt idx="183">
                  <c:v>5.8816E-2</c:v>
                </c:pt>
                <c:pt idx="184">
                  <c:v>5.8299999999999998E-2</c:v>
                </c:pt>
                <c:pt idx="185">
                  <c:v>5.7755000000000001E-2</c:v>
                </c:pt>
                <c:pt idx="186">
                  <c:v>5.7179000000000001E-2</c:v>
                </c:pt>
                <c:pt idx="187">
                  <c:v>5.6507000000000002E-2</c:v>
                </c:pt>
                <c:pt idx="188">
                  <c:v>5.5833000000000001E-2</c:v>
                </c:pt>
                <c:pt idx="189">
                  <c:v>5.5160000000000001E-2</c:v>
                </c:pt>
                <c:pt idx="190">
                  <c:v>5.4486E-2</c:v>
                </c:pt>
                <c:pt idx="191">
                  <c:v>5.3704000000000002E-2</c:v>
                </c:pt>
                <c:pt idx="192">
                  <c:v>5.2899000000000002E-2</c:v>
                </c:pt>
                <c:pt idx="193">
                  <c:v>5.2033000000000003E-2</c:v>
                </c:pt>
                <c:pt idx="194">
                  <c:v>5.1124999999999997E-2</c:v>
                </c:pt>
              </c:numCache>
            </c:numRef>
          </c:yVal>
          <c:smooth val="1"/>
          <c:extLst>
            <c:ext xmlns:c16="http://schemas.microsoft.com/office/drawing/2014/chart" uri="{C3380CC4-5D6E-409C-BE32-E72D297353CC}">
              <c16:uniqueId val="{00000001-83DC-4C15-BD50-74D076308074}"/>
            </c:ext>
          </c:extLst>
        </c:ser>
        <c:dLbls>
          <c:showLegendKey val="0"/>
          <c:showVal val="0"/>
          <c:showCatName val="0"/>
          <c:showSerName val="0"/>
          <c:showPercent val="0"/>
          <c:showBubbleSize val="0"/>
        </c:dLbls>
        <c:axId val="492339952"/>
        <c:axId val="492342032"/>
      </c:scatterChart>
      <c:valAx>
        <c:axId val="582515439"/>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800" dirty="0">
                    <a:latin typeface="Arial" panose="020B0604020202020204" pitchFamily="34" charset="0"/>
                    <a:cs typeface="Arial" panose="020B0604020202020204" pitchFamily="34" charset="0"/>
                  </a:rPr>
                  <a:t>State of Charge</a:t>
                </a:r>
                <a:r>
                  <a:rPr lang="en-US" sz="800" baseline="0" dirty="0">
                    <a:latin typeface="Arial" panose="020B0604020202020204" pitchFamily="34" charset="0"/>
                    <a:cs typeface="Arial" panose="020B0604020202020204" pitchFamily="34" charset="0"/>
                  </a:rPr>
                  <a:t> [%]</a:t>
                </a:r>
                <a:endParaRPr lang="en-US" sz="800" dirty="0">
                  <a:latin typeface="Arial" panose="020B0604020202020204" pitchFamily="34" charset="0"/>
                  <a:cs typeface="Arial" panose="020B0604020202020204" pitchFamily="34" charset="0"/>
                </a:endParaRPr>
              </a:p>
            </c:rich>
          </c:tx>
          <c:layout>
            <c:manualLayout>
              <c:xMode val="edge"/>
              <c:yMode val="edge"/>
              <c:x val="0.38449973838780838"/>
              <c:y val="0.9109648429806087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2507119"/>
        <c:crosses val="autoZero"/>
        <c:crossBetween val="midCat"/>
      </c:valAx>
      <c:valAx>
        <c:axId val="58250711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800" b="0" dirty="0">
                    <a:solidFill>
                      <a:srgbClr val="004A8C"/>
                    </a:solidFill>
                    <a:latin typeface="Arial" panose="020B0604020202020204" pitchFamily="34" charset="0"/>
                    <a:cs typeface="Arial" panose="020B0604020202020204" pitchFamily="34" charset="0"/>
                  </a:rPr>
                  <a:t>Open Circuit Voltage [V]</a:t>
                </a:r>
              </a:p>
            </c:rich>
          </c:tx>
          <c:layout>
            <c:manualLayout>
              <c:xMode val="edge"/>
              <c:yMode val="edge"/>
              <c:x val="1.9316714150872882E-2"/>
              <c:y val="0.24612164592771199"/>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2515439"/>
        <c:crosses val="autoZero"/>
        <c:crossBetween val="midCat"/>
      </c:valAx>
      <c:valAx>
        <c:axId val="492342032"/>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900" b="0" dirty="0">
                    <a:solidFill>
                      <a:srgbClr val="F88F1F"/>
                    </a:solidFill>
                    <a:latin typeface="Arial" panose="020B0604020202020204" pitchFamily="34" charset="0"/>
                    <a:cs typeface="Arial" panose="020B0604020202020204" pitchFamily="34" charset="0"/>
                  </a:rPr>
                  <a:t>Equivalent Internal Resistance [</a:t>
                </a:r>
                <a:r>
                  <a:rPr lang="el-GR" sz="900" b="0" dirty="0">
                    <a:solidFill>
                      <a:srgbClr val="F88F1F"/>
                    </a:solidFill>
                    <a:latin typeface="Arial" panose="020B0604020202020204" pitchFamily="34" charset="0"/>
                    <a:cs typeface="Arial" panose="020B0604020202020204" pitchFamily="34" charset="0"/>
                  </a:rPr>
                  <a:t>Ω</a:t>
                </a:r>
                <a:r>
                  <a:rPr lang="en-US" sz="900" b="0" dirty="0">
                    <a:solidFill>
                      <a:srgbClr val="F88F1F"/>
                    </a:solidFill>
                    <a:latin typeface="Arial" panose="020B0604020202020204" pitchFamily="34" charset="0"/>
                    <a:cs typeface="Arial" panose="020B0604020202020204" pitchFamily="34" charset="0"/>
                  </a:rPr>
                  <a:t>]</a:t>
                </a:r>
              </a:p>
            </c:rich>
          </c:tx>
          <c:layout>
            <c:manualLayout>
              <c:xMode val="edge"/>
              <c:yMode val="edge"/>
              <c:x val="0.93281911907092041"/>
              <c:y val="0.1113557410722209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92339952"/>
        <c:crosses val="max"/>
        <c:crossBetween val="midCat"/>
      </c:valAx>
      <c:valAx>
        <c:axId val="492339952"/>
        <c:scaling>
          <c:orientation val="minMax"/>
        </c:scaling>
        <c:delete val="1"/>
        <c:axPos val="b"/>
        <c:numFmt formatCode="General" sourceLinked="1"/>
        <c:majorTickMark val="out"/>
        <c:minorTickMark val="none"/>
        <c:tickLblPos val="nextTo"/>
        <c:crossAx val="49234203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rgbClr val="004A8C"/>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82B3A-861A-074D-8A59-E8B9D6B963DF}" type="datetimeFigureOut">
              <a:rPr lang="en-US" smtClean="0"/>
              <a:t>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5DC65B-AE30-C84D-9366-EE5FD9493C58}" type="slidenum">
              <a:rPr lang="en-US" smtClean="0"/>
              <a:t>‹#›</a:t>
            </a:fld>
            <a:endParaRPr lang="en-US"/>
          </a:p>
        </p:txBody>
      </p:sp>
    </p:spTree>
    <p:extLst>
      <p:ext uri="{BB962C8B-B14F-4D97-AF65-F5344CB8AC3E}">
        <p14:creationId xmlns:p14="http://schemas.microsoft.com/office/powerpoint/2010/main" val="1042976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a:t>
            </a:r>
          </a:p>
          <a:p>
            <a:r>
              <a:rPr lang="en-US" dirty="0"/>
              <a:t>DO NOT READ SLIDES</a:t>
            </a:r>
            <a:br>
              <a:rPr lang="en-US" dirty="0"/>
            </a:br>
            <a:r>
              <a:rPr lang="en-US" dirty="0"/>
              <a:t>More Info than Necessary</a:t>
            </a:r>
          </a:p>
          <a:p>
            <a:r>
              <a:rPr lang="en-US" dirty="0"/>
              <a:t>Follow highlights!</a:t>
            </a:r>
          </a:p>
        </p:txBody>
      </p:sp>
      <p:sp>
        <p:nvSpPr>
          <p:cNvPr id="4" name="Slide Number Placeholder 3"/>
          <p:cNvSpPr>
            <a:spLocks noGrp="1"/>
          </p:cNvSpPr>
          <p:nvPr>
            <p:ph type="sldNum" sz="quarter" idx="5"/>
          </p:nvPr>
        </p:nvSpPr>
        <p:spPr/>
        <p:txBody>
          <a:bodyPr/>
          <a:lstStyle/>
          <a:p>
            <a:fld id="{9D5DC65B-AE30-C84D-9366-EE5FD9493C58}" type="slidenum">
              <a:rPr lang="en-US" smtClean="0"/>
              <a:t>1</a:t>
            </a:fld>
            <a:endParaRPr lang="en-US"/>
          </a:p>
        </p:txBody>
      </p:sp>
    </p:spTree>
    <p:extLst>
      <p:ext uri="{BB962C8B-B14F-4D97-AF65-F5344CB8AC3E}">
        <p14:creationId xmlns:p14="http://schemas.microsoft.com/office/powerpoint/2010/main" val="3879420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Both"/>
            </a:pPr>
            <a:r>
              <a:rPr lang="en-US" dirty="0"/>
              <a:t>Error Messages</a:t>
            </a:r>
          </a:p>
          <a:p>
            <a:pPr marL="228600" indent="-228600">
              <a:buAutoNum type="arabicParenBoth"/>
            </a:pPr>
            <a:r>
              <a:rPr lang="en-US" dirty="0"/>
              <a:t>Plot Window</a:t>
            </a:r>
          </a:p>
          <a:p>
            <a:pPr marL="228600" indent="-228600">
              <a:buAutoNum type="arabicParenBoth"/>
            </a:pPr>
            <a:r>
              <a:rPr lang="en-US" dirty="0"/>
              <a:t>Variables</a:t>
            </a:r>
          </a:p>
        </p:txBody>
      </p:sp>
      <p:sp>
        <p:nvSpPr>
          <p:cNvPr id="4" name="Slide Number Placeholder 3"/>
          <p:cNvSpPr>
            <a:spLocks noGrp="1"/>
          </p:cNvSpPr>
          <p:nvPr>
            <p:ph type="sldNum" sz="quarter" idx="5"/>
          </p:nvPr>
        </p:nvSpPr>
        <p:spPr/>
        <p:txBody>
          <a:bodyPr/>
          <a:lstStyle/>
          <a:p>
            <a:fld id="{9D5DC65B-AE30-C84D-9366-EE5FD9493C58}" type="slidenum">
              <a:rPr lang="en-US" smtClean="0"/>
              <a:t>13</a:t>
            </a:fld>
            <a:endParaRPr lang="en-US"/>
          </a:p>
        </p:txBody>
      </p:sp>
    </p:spTree>
    <p:extLst>
      <p:ext uri="{BB962C8B-B14F-4D97-AF65-F5344CB8AC3E}">
        <p14:creationId xmlns:p14="http://schemas.microsoft.com/office/powerpoint/2010/main" val="2084237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Model Being Simulated</a:t>
            </a:r>
          </a:p>
        </p:txBody>
      </p:sp>
      <p:sp>
        <p:nvSpPr>
          <p:cNvPr id="4" name="Slide Number Placeholder 3"/>
          <p:cNvSpPr>
            <a:spLocks noGrp="1"/>
          </p:cNvSpPr>
          <p:nvPr>
            <p:ph type="sldNum" sz="quarter" idx="5"/>
          </p:nvPr>
        </p:nvSpPr>
        <p:spPr/>
        <p:txBody>
          <a:bodyPr/>
          <a:lstStyle/>
          <a:p>
            <a:fld id="{9D5DC65B-AE30-C84D-9366-EE5FD9493C58}" type="slidenum">
              <a:rPr lang="en-US" smtClean="0"/>
              <a:t>14</a:t>
            </a:fld>
            <a:endParaRPr lang="en-US"/>
          </a:p>
        </p:txBody>
      </p:sp>
    </p:spTree>
    <p:extLst>
      <p:ext uri="{BB962C8B-B14F-4D97-AF65-F5344CB8AC3E}">
        <p14:creationId xmlns:p14="http://schemas.microsoft.com/office/powerpoint/2010/main" val="2172570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Example of MSL Libraries</a:t>
            </a:r>
          </a:p>
          <a:p>
            <a:r>
              <a:rPr lang="en-US" dirty="0"/>
              <a:t>NOTE THE COLORS (</a:t>
            </a:r>
            <a:r>
              <a:rPr lang="en-US" dirty="0" err="1"/>
              <a:t>DkBlue</a:t>
            </a:r>
            <a:r>
              <a:rPr lang="en-US" dirty="0"/>
              <a:t>, Blue, Pink, Green, Gray)</a:t>
            </a:r>
          </a:p>
          <a:p>
            <a:pPr marL="228600" indent="-228600">
              <a:buAutoNum type="arabicParenBoth"/>
            </a:pPr>
            <a:r>
              <a:rPr lang="en-US" dirty="0"/>
              <a:t>Signal or Physical Libraries</a:t>
            </a:r>
          </a:p>
          <a:p>
            <a:pPr marL="228600" indent="-228600">
              <a:buAutoNum type="arabicParenBoth"/>
            </a:pPr>
            <a:r>
              <a:rPr lang="en-US" dirty="0"/>
              <a:t>Interactions (note all blocks have them)</a:t>
            </a:r>
          </a:p>
          <a:p>
            <a:pPr marL="228600" indent="-228600">
              <a:buAutoNum type="arabicParenBoth"/>
            </a:pPr>
            <a:r>
              <a:rPr lang="en-US" dirty="0"/>
              <a:t>Sensors</a:t>
            </a:r>
          </a:p>
          <a:p>
            <a:pPr marL="228600" indent="-228600">
              <a:buAutoNum type="arabicParenBoth"/>
            </a:pPr>
            <a:r>
              <a:rPr lang="en-US" dirty="0"/>
              <a:t>Sources</a:t>
            </a:r>
          </a:p>
          <a:p>
            <a:pPr marL="228600" indent="-228600">
              <a:buAutoNum type="arabicParenBoth"/>
            </a:pPr>
            <a:r>
              <a:rPr lang="en-US" dirty="0"/>
              <a:t>Physical Components</a:t>
            </a:r>
          </a:p>
        </p:txBody>
      </p:sp>
      <p:sp>
        <p:nvSpPr>
          <p:cNvPr id="4" name="Slide Number Placeholder 3"/>
          <p:cNvSpPr>
            <a:spLocks noGrp="1"/>
          </p:cNvSpPr>
          <p:nvPr>
            <p:ph type="sldNum" sz="quarter" idx="5"/>
          </p:nvPr>
        </p:nvSpPr>
        <p:spPr/>
        <p:txBody>
          <a:bodyPr/>
          <a:lstStyle/>
          <a:p>
            <a:fld id="{9D5DC65B-AE30-C84D-9366-EE5FD9493C58}" type="slidenum">
              <a:rPr lang="en-US" smtClean="0"/>
              <a:t>15</a:t>
            </a:fld>
            <a:endParaRPr lang="en-US"/>
          </a:p>
        </p:txBody>
      </p:sp>
    </p:spTree>
    <p:extLst>
      <p:ext uri="{BB962C8B-B14F-4D97-AF65-F5344CB8AC3E}">
        <p14:creationId xmlns:p14="http://schemas.microsoft.com/office/powerpoint/2010/main" val="2569455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Backwards Model both Speed and Force controlled</a:t>
            </a:r>
          </a:p>
          <a:p>
            <a:r>
              <a:rPr lang="en-US" dirty="0"/>
              <a:t>(1) Inside Vehicle</a:t>
            </a:r>
          </a:p>
        </p:txBody>
      </p:sp>
      <p:sp>
        <p:nvSpPr>
          <p:cNvPr id="4" name="Slide Number Placeholder 3"/>
          <p:cNvSpPr>
            <a:spLocks noGrp="1"/>
          </p:cNvSpPr>
          <p:nvPr>
            <p:ph type="sldNum" sz="quarter" idx="5"/>
          </p:nvPr>
        </p:nvSpPr>
        <p:spPr/>
        <p:txBody>
          <a:bodyPr/>
          <a:lstStyle/>
          <a:p>
            <a:fld id="{9D5DC65B-AE30-C84D-9366-EE5FD9493C58}" type="slidenum">
              <a:rPr lang="en-US" smtClean="0"/>
              <a:t>17</a:t>
            </a:fld>
            <a:endParaRPr lang="en-US"/>
          </a:p>
        </p:txBody>
      </p:sp>
    </p:spTree>
    <p:extLst>
      <p:ext uri="{BB962C8B-B14F-4D97-AF65-F5344CB8AC3E}">
        <p14:creationId xmlns:p14="http://schemas.microsoft.com/office/powerpoint/2010/main" val="9511650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Inside Models</a:t>
            </a:r>
          </a:p>
        </p:txBody>
      </p:sp>
      <p:sp>
        <p:nvSpPr>
          <p:cNvPr id="4" name="Slide Number Placeholder 3"/>
          <p:cNvSpPr>
            <a:spLocks noGrp="1"/>
          </p:cNvSpPr>
          <p:nvPr>
            <p:ph type="sldNum" sz="quarter" idx="5"/>
          </p:nvPr>
        </p:nvSpPr>
        <p:spPr/>
        <p:txBody>
          <a:bodyPr/>
          <a:lstStyle/>
          <a:p>
            <a:fld id="{9D5DC65B-AE30-C84D-9366-EE5FD9493C58}" type="slidenum">
              <a:rPr lang="en-US" smtClean="0"/>
              <a:t>18</a:t>
            </a:fld>
            <a:endParaRPr lang="en-US"/>
          </a:p>
        </p:txBody>
      </p:sp>
    </p:spTree>
    <p:extLst>
      <p:ext uri="{BB962C8B-B14F-4D97-AF65-F5344CB8AC3E}">
        <p14:creationId xmlns:p14="http://schemas.microsoft.com/office/powerpoint/2010/main" val="30969305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a:t>
            </a:r>
            <a:r>
              <a:rPr lang="en-US" dirty="0" err="1"/>
              <a:t>eCMS</a:t>
            </a:r>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19</a:t>
            </a:fld>
            <a:endParaRPr lang="en-US"/>
          </a:p>
        </p:txBody>
      </p:sp>
    </p:spTree>
    <p:extLst>
      <p:ext uri="{BB962C8B-B14F-4D97-AF65-F5344CB8AC3E}">
        <p14:creationId xmlns:p14="http://schemas.microsoft.com/office/powerpoint/2010/main" val="1828637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Scrapped Backwards Model</a:t>
            </a:r>
          </a:p>
        </p:txBody>
      </p:sp>
      <p:sp>
        <p:nvSpPr>
          <p:cNvPr id="4" name="Slide Number Placeholder 3"/>
          <p:cNvSpPr>
            <a:spLocks noGrp="1"/>
          </p:cNvSpPr>
          <p:nvPr>
            <p:ph type="sldNum" sz="quarter" idx="5"/>
          </p:nvPr>
        </p:nvSpPr>
        <p:spPr/>
        <p:txBody>
          <a:bodyPr/>
          <a:lstStyle/>
          <a:p>
            <a:fld id="{9D5DC65B-AE30-C84D-9366-EE5FD9493C58}" type="slidenum">
              <a:rPr lang="en-US" smtClean="0"/>
              <a:t>20</a:t>
            </a:fld>
            <a:endParaRPr lang="en-US"/>
          </a:p>
        </p:txBody>
      </p:sp>
    </p:spTree>
    <p:extLst>
      <p:ext uri="{BB962C8B-B14F-4D97-AF65-F5344CB8AC3E}">
        <p14:creationId xmlns:p14="http://schemas.microsoft.com/office/powerpoint/2010/main" val="964551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Inside Models, Physical and Signal</a:t>
            </a:r>
          </a:p>
        </p:txBody>
      </p:sp>
      <p:sp>
        <p:nvSpPr>
          <p:cNvPr id="4" name="Slide Number Placeholder 3"/>
          <p:cNvSpPr>
            <a:spLocks noGrp="1"/>
          </p:cNvSpPr>
          <p:nvPr>
            <p:ph type="sldNum" sz="quarter" idx="5"/>
          </p:nvPr>
        </p:nvSpPr>
        <p:spPr/>
        <p:txBody>
          <a:bodyPr/>
          <a:lstStyle/>
          <a:p>
            <a:fld id="{9D5DC65B-AE30-C84D-9366-EE5FD9493C58}" type="slidenum">
              <a:rPr lang="en-US" smtClean="0"/>
              <a:t>21</a:t>
            </a:fld>
            <a:endParaRPr lang="en-US"/>
          </a:p>
        </p:txBody>
      </p:sp>
    </p:spTree>
    <p:extLst>
      <p:ext uri="{BB962C8B-B14F-4D97-AF65-F5344CB8AC3E}">
        <p14:creationId xmlns:p14="http://schemas.microsoft.com/office/powerpoint/2010/main" val="2151058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Current Software Package</a:t>
            </a:r>
          </a:p>
          <a:p>
            <a:r>
              <a:rPr lang="en-US" dirty="0"/>
              <a:t>(1) In Development</a:t>
            </a:r>
          </a:p>
        </p:txBody>
      </p:sp>
      <p:sp>
        <p:nvSpPr>
          <p:cNvPr id="4" name="Slide Number Placeholder 3"/>
          <p:cNvSpPr>
            <a:spLocks noGrp="1"/>
          </p:cNvSpPr>
          <p:nvPr>
            <p:ph type="sldNum" sz="quarter" idx="5"/>
          </p:nvPr>
        </p:nvSpPr>
        <p:spPr/>
        <p:txBody>
          <a:bodyPr/>
          <a:lstStyle/>
          <a:p>
            <a:fld id="{9D5DC65B-AE30-C84D-9366-EE5FD9493C58}" type="slidenum">
              <a:rPr lang="en-US" smtClean="0"/>
              <a:t>22</a:t>
            </a:fld>
            <a:endParaRPr lang="en-US"/>
          </a:p>
        </p:txBody>
      </p:sp>
    </p:spTree>
    <p:extLst>
      <p:ext uri="{BB962C8B-B14F-4D97-AF65-F5344CB8AC3E}">
        <p14:creationId xmlns:p14="http://schemas.microsoft.com/office/powerpoint/2010/main" val="275083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 Overview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6 models</a:t>
            </a:r>
          </a:p>
        </p:txBody>
      </p:sp>
      <p:sp>
        <p:nvSpPr>
          <p:cNvPr id="4" name="Slide Number Placeholder 3"/>
          <p:cNvSpPr>
            <a:spLocks noGrp="1"/>
          </p:cNvSpPr>
          <p:nvPr>
            <p:ph type="sldNum" sz="quarter" idx="5"/>
          </p:nvPr>
        </p:nvSpPr>
        <p:spPr/>
        <p:txBody>
          <a:bodyPr/>
          <a:lstStyle/>
          <a:p>
            <a:fld id="{9D5DC65B-AE30-C84D-9366-EE5FD9493C58}" type="slidenum">
              <a:rPr lang="en-US" smtClean="0"/>
              <a:t>23</a:t>
            </a:fld>
            <a:endParaRPr lang="en-US"/>
          </a:p>
        </p:txBody>
      </p:sp>
    </p:spTree>
    <p:extLst>
      <p:ext uri="{BB962C8B-B14F-4D97-AF65-F5344CB8AC3E}">
        <p14:creationId xmlns:p14="http://schemas.microsoft.com/office/powerpoint/2010/main" val="2857903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Tutorials</a:t>
            </a:r>
            <a:br>
              <a:rPr lang="en-US" dirty="0"/>
            </a:br>
            <a:r>
              <a:rPr lang="en-US" dirty="0"/>
              <a:t>(2) Error Messages not friendly</a:t>
            </a:r>
          </a:p>
          <a:p>
            <a:r>
              <a:rPr lang="en-US" dirty="0"/>
              <a:t>(3) Slow</a:t>
            </a:r>
          </a:p>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5</a:t>
            </a:fld>
            <a:endParaRPr lang="en-US"/>
          </a:p>
        </p:txBody>
      </p:sp>
    </p:spTree>
    <p:extLst>
      <p:ext uri="{BB962C8B-B14F-4D97-AF65-F5344CB8AC3E}">
        <p14:creationId xmlns:p14="http://schemas.microsoft.com/office/powerpoint/2010/main" val="119209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Data bus avoid mess (feat Internal Bit)</a:t>
            </a:r>
          </a:p>
          <a:p>
            <a:pPr marL="228600" indent="-228600">
              <a:buAutoNum type="arabicParenBoth"/>
            </a:pPr>
            <a:r>
              <a:rPr lang="en-US" dirty="0"/>
              <a:t>Electrical Line</a:t>
            </a:r>
          </a:p>
          <a:p>
            <a:pPr marL="228600" indent="-228600">
              <a:buAutoNum type="arabicParenBoth"/>
            </a:pPr>
            <a:r>
              <a:rPr lang="en-US" dirty="0"/>
              <a:t>Torque Line</a:t>
            </a:r>
          </a:p>
        </p:txBody>
      </p:sp>
      <p:sp>
        <p:nvSpPr>
          <p:cNvPr id="4" name="Slide Number Placeholder 3"/>
          <p:cNvSpPr>
            <a:spLocks noGrp="1"/>
          </p:cNvSpPr>
          <p:nvPr>
            <p:ph type="sldNum" sz="quarter" idx="5"/>
          </p:nvPr>
        </p:nvSpPr>
        <p:spPr/>
        <p:txBody>
          <a:bodyPr/>
          <a:lstStyle/>
          <a:p>
            <a:fld id="{9D5DC65B-AE30-C84D-9366-EE5FD9493C58}" type="slidenum">
              <a:rPr lang="en-US" smtClean="0"/>
              <a:t>24</a:t>
            </a:fld>
            <a:endParaRPr lang="en-US"/>
          </a:p>
        </p:txBody>
      </p:sp>
    </p:spTree>
    <p:extLst>
      <p:ext uri="{BB962C8B-B14F-4D97-AF65-F5344CB8AC3E}">
        <p14:creationId xmlns:p14="http://schemas.microsoft.com/office/powerpoint/2010/main" val="1470789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Parameter input</a:t>
            </a:r>
          </a:p>
        </p:txBody>
      </p:sp>
      <p:sp>
        <p:nvSpPr>
          <p:cNvPr id="4" name="Slide Number Placeholder 3"/>
          <p:cNvSpPr>
            <a:spLocks noGrp="1"/>
          </p:cNvSpPr>
          <p:nvPr>
            <p:ph type="sldNum" sz="quarter" idx="5"/>
          </p:nvPr>
        </p:nvSpPr>
        <p:spPr/>
        <p:txBody>
          <a:bodyPr/>
          <a:lstStyle/>
          <a:p>
            <a:fld id="{9D5DC65B-AE30-C84D-9366-EE5FD9493C58}" type="slidenum">
              <a:rPr lang="en-US" smtClean="0"/>
              <a:t>25</a:t>
            </a:fld>
            <a:endParaRPr lang="en-US"/>
          </a:p>
        </p:txBody>
      </p:sp>
    </p:spTree>
    <p:extLst>
      <p:ext uri="{BB962C8B-B14F-4D97-AF65-F5344CB8AC3E}">
        <p14:creationId xmlns:p14="http://schemas.microsoft.com/office/powerpoint/2010/main" val="5661358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26</a:t>
            </a:fld>
            <a:endParaRPr lang="en-US"/>
          </a:p>
        </p:txBody>
      </p:sp>
    </p:spTree>
    <p:extLst>
      <p:ext uri="{BB962C8B-B14F-4D97-AF65-F5344CB8AC3E}">
        <p14:creationId xmlns:p14="http://schemas.microsoft.com/office/powerpoint/2010/main" val="1471377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Battery Model</a:t>
            </a:r>
          </a:p>
          <a:p>
            <a:pPr marL="228600" indent="-228600">
              <a:buAutoNum type="arabicParenBoth"/>
            </a:pPr>
            <a:r>
              <a:rPr lang="en-US" dirty="0"/>
              <a:t>3 parts</a:t>
            </a:r>
          </a:p>
          <a:p>
            <a:pPr marL="228600" indent="-228600">
              <a:buAutoNum type="arabicParenBoth"/>
            </a:pPr>
            <a:r>
              <a:rPr lang="en-US" dirty="0"/>
              <a:t>Temperature</a:t>
            </a:r>
          </a:p>
          <a:p>
            <a:pPr marL="228600" indent="-228600">
              <a:buAutoNum type="arabicParenBoth"/>
            </a:pPr>
            <a:r>
              <a:rPr lang="en-US" dirty="0"/>
              <a:t>Current</a:t>
            </a:r>
          </a:p>
        </p:txBody>
      </p:sp>
      <p:sp>
        <p:nvSpPr>
          <p:cNvPr id="4" name="Slide Number Placeholder 3"/>
          <p:cNvSpPr>
            <a:spLocks noGrp="1"/>
          </p:cNvSpPr>
          <p:nvPr>
            <p:ph type="sldNum" sz="quarter" idx="5"/>
          </p:nvPr>
        </p:nvSpPr>
        <p:spPr/>
        <p:txBody>
          <a:bodyPr/>
          <a:lstStyle/>
          <a:p>
            <a:fld id="{9D5DC65B-AE30-C84D-9366-EE5FD9493C58}" type="slidenum">
              <a:rPr lang="en-US" smtClean="0"/>
              <a:t>27</a:t>
            </a:fld>
            <a:endParaRPr lang="en-US"/>
          </a:p>
        </p:txBody>
      </p:sp>
    </p:spTree>
    <p:extLst>
      <p:ext uri="{BB962C8B-B14F-4D97-AF65-F5344CB8AC3E}">
        <p14:creationId xmlns:p14="http://schemas.microsoft.com/office/powerpoint/2010/main" val="39189722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Follow Blue Circles</a:t>
            </a:r>
            <a:br>
              <a:rPr lang="en-US" dirty="0"/>
            </a:br>
            <a:r>
              <a:rPr lang="en-US" dirty="0"/>
              <a:t>(1) Battery Cells</a:t>
            </a:r>
          </a:p>
          <a:p>
            <a:r>
              <a:rPr lang="en-US" dirty="0"/>
              <a:t>(2) Parameters</a:t>
            </a:r>
          </a:p>
          <a:p>
            <a:r>
              <a:rPr lang="en-US" dirty="0"/>
              <a:t>(3) Ammeter</a:t>
            </a:r>
          </a:p>
          <a:p>
            <a:r>
              <a:rPr lang="en-US" dirty="0"/>
              <a:t>(4) Eq. Resistance</a:t>
            </a:r>
          </a:p>
          <a:p>
            <a:r>
              <a:rPr lang="en-US" dirty="0"/>
              <a:t>(5) Voltmeter</a:t>
            </a:r>
          </a:p>
          <a:p>
            <a:r>
              <a:rPr lang="en-US" dirty="0"/>
              <a:t>(6) Max Powers</a:t>
            </a:r>
          </a:p>
        </p:txBody>
      </p:sp>
      <p:sp>
        <p:nvSpPr>
          <p:cNvPr id="4" name="Slide Number Placeholder 3"/>
          <p:cNvSpPr>
            <a:spLocks noGrp="1"/>
          </p:cNvSpPr>
          <p:nvPr>
            <p:ph type="sldNum" sz="quarter" idx="5"/>
          </p:nvPr>
        </p:nvSpPr>
        <p:spPr/>
        <p:txBody>
          <a:bodyPr/>
          <a:lstStyle/>
          <a:p>
            <a:fld id="{9D5DC65B-AE30-C84D-9366-EE5FD9493C58}" type="slidenum">
              <a:rPr lang="en-US" smtClean="0"/>
              <a:t>28</a:t>
            </a:fld>
            <a:endParaRPr lang="en-US"/>
          </a:p>
        </p:txBody>
      </p:sp>
    </p:spTree>
    <p:extLst>
      <p:ext uri="{BB962C8B-B14F-4D97-AF65-F5344CB8AC3E}">
        <p14:creationId xmlns:p14="http://schemas.microsoft.com/office/powerpoint/2010/main" val="27412432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Overview</a:t>
            </a:r>
          </a:p>
          <a:p>
            <a:pPr marL="228600" indent="-228600">
              <a:buAutoNum type="arabicParenBoth"/>
            </a:pPr>
            <a:r>
              <a:rPr lang="en-US" dirty="0"/>
              <a:t>3 parts</a:t>
            </a:r>
          </a:p>
          <a:p>
            <a:pPr marL="228600" indent="-228600">
              <a:buAutoNum type="arabicParenBoth"/>
            </a:pPr>
            <a:r>
              <a:rPr lang="en-US" dirty="0"/>
              <a:t>Internal Data Bus</a:t>
            </a:r>
          </a:p>
          <a:p>
            <a:pPr marL="228600" indent="-228600">
              <a:buAutoNum type="arabicParenBoth"/>
            </a:pPr>
            <a:r>
              <a:rPr lang="en-US" dirty="0"/>
              <a:t>Torque</a:t>
            </a:r>
          </a:p>
          <a:p>
            <a:pPr marL="228600" indent="-228600">
              <a:buAutoNum type="arabicParenBoth"/>
            </a:pPr>
            <a:r>
              <a:rPr lang="en-US" dirty="0"/>
              <a:t>Current</a:t>
            </a:r>
          </a:p>
          <a:p>
            <a:pPr marL="228600" indent="-228600">
              <a:buAutoNum type="arabicParenBoth"/>
            </a:pPr>
            <a:r>
              <a:rPr lang="en-US" dirty="0"/>
              <a:t>Throttle2Torque</a:t>
            </a:r>
          </a:p>
          <a:p>
            <a:pPr marL="228600" indent="-228600">
              <a:buAutoNum type="arabicParenBoth"/>
            </a:pPr>
            <a:r>
              <a:rPr lang="en-US" dirty="0"/>
              <a:t>Power2Current</a:t>
            </a:r>
          </a:p>
          <a:p>
            <a:pPr marL="228600" indent="-228600">
              <a:buAutoNum type="arabicParenBoth"/>
            </a:pPr>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29</a:t>
            </a:fld>
            <a:endParaRPr lang="en-US"/>
          </a:p>
        </p:txBody>
      </p:sp>
    </p:spTree>
    <p:extLst>
      <p:ext uri="{BB962C8B-B14F-4D97-AF65-F5344CB8AC3E}">
        <p14:creationId xmlns:p14="http://schemas.microsoft.com/office/powerpoint/2010/main" val="19895020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Overview</a:t>
            </a:r>
          </a:p>
          <a:p>
            <a:pPr marL="228600" indent="-228600">
              <a:buAutoNum type="arabicParenBoth"/>
            </a:pPr>
            <a:r>
              <a:rPr lang="en-US" dirty="0"/>
              <a:t>Traction</a:t>
            </a:r>
          </a:p>
          <a:p>
            <a:pPr marL="228600" indent="-228600">
              <a:buAutoNum type="arabicParenBoth"/>
            </a:pPr>
            <a:r>
              <a:rPr lang="en-US" dirty="0"/>
              <a:t>Regen</a:t>
            </a:r>
          </a:p>
        </p:txBody>
      </p:sp>
      <p:sp>
        <p:nvSpPr>
          <p:cNvPr id="4" name="Slide Number Placeholder 3"/>
          <p:cNvSpPr>
            <a:spLocks noGrp="1"/>
          </p:cNvSpPr>
          <p:nvPr>
            <p:ph type="sldNum" sz="quarter" idx="5"/>
          </p:nvPr>
        </p:nvSpPr>
        <p:spPr/>
        <p:txBody>
          <a:bodyPr/>
          <a:lstStyle/>
          <a:p>
            <a:fld id="{9D5DC65B-AE30-C84D-9366-EE5FD9493C58}" type="slidenum">
              <a:rPr lang="en-US" smtClean="0"/>
              <a:t>30</a:t>
            </a:fld>
            <a:endParaRPr lang="en-US"/>
          </a:p>
        </p:txBody>
      </p:sp>
    </p:spTree>
    <p:extLst>
      <p:ext uri="{BB962C8B-B14F-4D97-AF65-F5344CB8AC3E}">
        <p14:creationId xmlns:p14="http://schemas.microsoft.com/office/powerpoint/2010/main" val="3491489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31</a:t>
            </a:fld>
            <a:endParaRPr lang="en-US"/>
          </a:p>
        </p:txBody>
      </p:sp>
    </p:spTree>
    <p:extLst>
      <p:ext uri="{BB962C8B-B14F-4D97-AF65-F5344CB8AC3E}">
        <p14:creationId xmlns:p14="http://schemas.microsoft.com/office/powerpoint/2010/main" val="24496133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(0) Eff Maps</a:t>
            </a:r>
            <a:br>
              <a:rPr lang="en-US" dirty="0"/>
            </a:br>
            <a:r>
              <a:rPr lang="en-US" dirty="0"/>
              <a:t>(1) Insufficient Require Conversion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 Battery Impose Limits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Modelica Matrix Issues</a:t>
            </a:r>
          </a:p>
        </p:txBody>
      </p:sp>
      <p:sp>
        <p:nvSpPr>
          <p:cNvPr id="4" name="Slide Number Placeholder 3"/>
          <p:cNvSpPr>
            <a:spLocks noGrp="1"/>
          </p:cNvSpPr>
          <p:nvPr>
            <p:ph type="sldNum" sz="quarter" idx="5"/>
          </p:nvPr>
        </p:nvSpPr>
        <p:spPr/>
        <p:txBody>
          <a:bodyPr/>
          <a:lstStyle/>
          <a:p>
            <a:fld id="{9D5DC65B-AE30-C84D-9366-EE5FD9493C58}" type="slidenum">
              <a:rPr lang="en-US" smtClean="0"/>
              <a:t>32</a:t>
            </a:fld>
            <a:endParaRPr lang="en-US"/>
          </a:p>
        </p:txBody>
      </p:sp>
    </p:spTree>
    <p:extLst>
      <p:ext uri="{BB962C8B-B14F-4D97-AF65-F5344CB8AC3E}">
        <p14:creationId xmlns:p14="http://schemas.microsoft.com/office/powerpoint/2010/main" val="19382277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Non Symmetric Conversion</a:t>
            </a:r>
          </a:p>
          <a:p>
            <a:r>
              <a:rPr lang="en-US" dirty="0"/>
              <a:t>(1) Within Limits</a:t>
            </a:r>
          </a:p>
        </p:txBody>
      </p:sp>
      <p:sp>
        <p:nvSpPr>
          <p:cNvPr id="4" name="Slide Number Placeholder 3"/>
          <p:cNvSpPr>
            <a:spLocks noGrp="1"/>
          </p:cNvSpPr>
          <p:nvPr>
            <p:ph type="sldNum" sz="quarter" idx="5"/>
          </p:nvPr>
        </p:nvSpPr>
        <p:spPr/>
        <p:txBody>
          <a:bodyPr/>
          <a:lstStyle/>
          <a:p>
            <a:fld id="{9D5DC65B-AE30-C84D-9366-EE5FD9493C58}" type="slidenum">
              <a:rPr lang="en-US" smtClean="0"/>
              <a:t>33</a:t>
            </a:fld>
            <a:endParaRPr lang="en-US"/>
          </a:p>
        </p:txBody>
      </p:sp>
    </p:spTree>
    <p:extLst>
      <p:ext uri="{BB962C8B-B14F-4D97-AF65-F5344CB8AC3E}">
        <p14:creationId xmlns:p14="http://schemas.microsoft.com/office/powerpoint/2010/main" val="2088027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programming language by Modelica Association</a:t>
            </a:r>
          </a:p>
        </p:txBody>
      </p:sp>
      <p:sp>
        <p:nvSpPr>
          <p:cNvPr id="4" name="Slide Number Placeholder 3"/>
          <p:cNvSpPr>
            <a:spLocks noGrp="1"/>
          </p:cNvSpPr>
          <p:nvPr>
            <p:ph type="sldNum" sz="quarter" idx="5"/>
          </p:nvPr>
        </p:nvSpPr>
        <p:spPr/>
        <p:txBody>
          <a:bodyPr/>
          <a:lstStyle/>
          <a:p>
            <a:fld id="{9D5DC65B-AE30-C84D-9366-EE5FD9493C58}" type="slidenum">
              <a:rPr lang="en-US" smtClean="0"/>
              <a:t>6</a:t>
            </a:fld>
            <a:endParaRPr lang="en-US"/>
          </a:p>
        </p:txBody>
      </p:sp>
    </p:spTree>
    <p:extLst>
      <p:ext uri="{BB962C8B-B14F-4D97-AF65-F5344CB8AC3E}">
        <p14:creationId xmlns:p14="http://schemas.microsoft.com/office/powerpoint/2010/main" val="17229805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a:t>
            </a:r>
            <a:r>
              <a:rPr lang="en-US" dirty="0" err="1"/>
              <a:t>Unsused</a:t>
            </a:r>
            <a:r>
              <a:rPr lang="en-US" dirty="0"/>
              <a:t> Inverted</a:t>
            </a:r>
          </a:p>
          <a:p>
            <a:pPr marL="228600" indent="-228600">
              <a:buAutoNum type="arabicParenBoth"/>
            </a:pPr>
            <a:r>
              <a:rPr lang="en-US" dirty="0"/>
              <a:t>3</a:t>
            </a:r>
            <a:r>
              <a:rPr lang="en-US" baseline="30000" dirty="0"/>
              <a:t>rd</a:t>
            </a:r>
            <a:r>
              <a:rPr lang="en-US" dirty="0"/>
              <a:t> Harmonic Injection</a:t>
            </a:r>
          </a:p>
          <a:p>
            <a:pPr marL="228600" indent="-228600">
              <a:buAutoNum type="arabicParenBoth"/>
            </a:pPr>
            <a:r>
              <a:rPr lang="en-US" dirty="0"/>
              <a:t>Modelica Inverter</a:t>
            </a:r>
          </a:p>
        </p:txBody>
      </p:sp>
      <p:sp>
        <p:nvSpPr>
          <p:cNvPr id="4" name="Slide Number Placeholder 3"/>
          <p:cNvSpPr>
            <a:spLocks noGrp="1"/>
          </p:cNvSpPr>
          <p:nvPr>
            <p:ph type="sldNum" sz="quarter" idx="5"/>
          </p:nvPr>
        </p:nvSpPr>
        <p:spPr/>
        <p:txBody>
          <a:bodyPr/>
          <a:lstStyle/>
          <a:p>
            <a:fld id="{9D5DC65B-AE30-C84D-9366-EE5FD9493C58}" type="slidenum">
              <a:rPr lang="en-US" smtClean="0"/>
              <a:t>34</a:t>
            </a:fld>
            <a:endParaRPr lang="en-US"/>
          </a:p>
        </p:txBody>
      </p:sp>
    </p:spTree>
    <p:extLst>
      <p:ext uri="{BB962C8B-B14F-4D97-AF65-F5344CB8AC3E}">
        <p14:creationId xmlns:p14="http://schemas.microsoft.com/office/powerpoint/2010/main" val="11086434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(0) Overview</a:t>
            </a:r>
          </a:p>
          <a:p>
            <a:pPr marL="228600" indent="-228600">
              <a:buAutoNum type="arabicParenBoth"/>
            </a:pPr>
            <a:r>
              <a:rPr lang="en-US" dirty="0"/>
              <a:t>No Slip Lump Axels</a:t>
            </a:r>
          </a:p>
          <a:p>
            <a:pPr marL="228600" indent="-228600">
              <a:buAutoNum type="arabicParenBoth"/>
            </a:pPr>
            <a:r>
              <a:rPr lang="en-US" dirty="0"/>
              <a:t>Force and Torque Flow</a:t>
            </a:r>
          </a:p>
          <a:p>
            <a:pPr marL="228600" indent="-228600">
              <a:buAutoNum type="arabicParenBoth"/>
            </a:pPr>
            <a:r>
              <a:rPr lang="en-US" dirty="0"/>
              <a:t>Equations: Varying tire </a:t>
            </a:r>
            <a:r>
              <a:rPr lang="en-US" dirty="0" err="1"/>
              <a:t>coeff</a:t>
            </a:r>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35</a:t>
            </a:fld>
            <a:endParaRPr lang="en-US"/>
          </a:p>
        </p:txBody>
      </p:sp>
    </p:spTree>
    <p:extLst>
      <p:ext uri="{BB962C8B-B14F-4D97-AF65-F5344CB8AC3E}">
        <p14:creationId xmlns:p14="http://schemas.microsoft.com/office/powerpoint/2010/main" val="23055594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 methods of Slip</a:t>
            </a:r>
          </a:p>
          <a:p>
            <a:r>
              <a:rPr lang="en-US" dirty="0"/>
              <a:t>No Brakes</a:t>
            </a:r>
          </a:p>
          <a:p>
            <a:r>
              <a:rPr lang="en-US" dirty="0"/>
              <a:t>Axels Split</a:t>
            </a:r>
          </a:p>
          <a:p>
            <a:r>
              <a:rPr lang="en-US" dirty="0"/>
              <a:t>Old Model</a:t>
            </a:r>
          </a:p>
        </p:txBody>
      </p:sp>
      <p:sp>
        <p:nvSpPr>
          <p:cNvPr id="4" name="Slide Number Placeholder 3"/>
          <p:cNvSpPr>
            <a:spLocks noGrp="1"/>
          </p:cNvSpPr>
          <p:nvPr>
            <p:ph type="sldNum" sz="quarter" idx="5"/>
          </p:nvPr>
        </p:nvSpPr>
        <p:spPr/>
        <p:txBody>
          <a:bodyPr/>
          <a:lstStyle/>
          <a:p>
            <a:fld id="{9D5DC65B-AE30-C84D-9366-EE5FD9493C58}" type="slidenum">
              <a:rPr lang="en-US" smtClean="0"/>
              <a:t>36</a:t>
            </a:fld>
            <a:endParaRPr lang="en-US"/>
          </a:p>
        </p:txBody>
      </p:sp>
    </p:spTree>
    <p:extLst>
      <p:ext uri="{BB962C8B-B14F-4D97-AF65-F5344CB8AC3E}">
        <p14:creationId xmlns:p14="http://schemas.microsoft.com/office/powerpoint/2010/main" val="12426348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Naming of drivers. </a:t>
            </a:r>
            <a:r>
              <a:rPr lang="en-US" dirty="0" err="1"/>
              <a:t>Ayrtons</a:t>
            </a:r>
            <a:r>
              <a:rPr lang="en-US" dirty="0"/>
              <a:t> issues.</a:t>
            </a:r>
          </a:p>
        </p:txBody>
      </p:sp>
      <p:sp>
        <p:nvSpPr>
          <p:cNvPr id="4" name="Slide Number Placeholder 3"/>
          <p:cNvSpPr>
            <a:spLocks noGrp="1"/>
          </p:cNvSpPr>
          <p:nvPr>
            <p:ph type="sldNum" sz="quarter" idx="5"/>
          </p:nvPr>
        </p:nvSpPr>
        <p:spPr/>
        <p:txBody>
          <a:bodyPr/>
          <a:lstStyle/>
          <a:p>
            <a:fld id="{9D5DC65B-AE30-C84D-9366-EE5FD9493C58}" type="slidenum">
              <a:rPr lang="en-US" smtClean="0"/>
              <a:t>37</a:t>
            </a:fld>
            <a:endParaRPr lang="en-US"/>
          </a:p>
        </p:txBody>
      </p:sp>
    </p:spTree>
    <p:extLst>
      <p:ext uri="{BB962C8B-B14F-4D97-AF65-F5344CB8AC3E}">
        <p14:creationId xmlns:p14="http://schemas.microsoft.com/office/powerpoint/2010/main" val="2929579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38</a:t>
            </a:fld>
            <a:endParaRPr lang="en-US"/>
          </a:p>
        </p:txBody>
      </p:sp>
    </p:spTree>
    <p:extLst>
      <p:ext uri="{BB962C8B-B14F-4D97-AF65-F5344CB8AC3E}">
        <p14:creationId xmlns:p14="http://schemas.microsoft.com/office/powerpoint/2010/main" val="64321071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39</a:t>
            </a:fld>
            <a:endParaRPr lang="en-US"/>
          </a:p>
        </p:txBody>
      </p:sp>
    </p:spTree>
    <p:extLst>
      <p:ext uri="{BB962C8B-B14F-4D97-AF65-F5344CB8AC3E}">
        <p14:creationId xmlns:p14="http://schemas.microsoft.com/office/powerpoint/2010/main" val="18488149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40</a:t>
            </a:fld>
            <a:endParaRPr lang="en-US"/>
          </a:p>
        </p:txBody>
      </p:sp>
    </p:spTree>
    <p:extLst>
      <p:ext uri="{BB962C8B-B14F-4D97-AF65-F5344CB8AC3E}">
        <p14:creationId xmlns:p14="http://schemas.microsoft.com/office/powerpoint/2010/main" val="2892120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41</a:t>
            </a:fld>
            <a:endParaRPr lang="en-US"/>
          </a:p>
        </p:txBody>
      </p:sp>
    </p:spTree>
    <p:extLst>
      <p:ext uri="{BB962C8B-B14F-4D97-AF65-F5344CB8AC3E}">
        <p14:creationId xmlns:p14="http://schemas.microsoft.com/office/powerpoint/2010/main" val="35964881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6 Cycles</a:t>
            </a:r>
          </a:p>
          <a:p>
            <a:r>
              <a:rPr lang="en-US" dirty="0"/>
              <a:t>(1) Some artificial</a:t>
            </a:r>
          </a:p>
        </p:txBody>
      </p:sp>
      <p:sp>
        <p:nvSpPr>
          <p:cNvPr id="4" name="Slide Number Placeholder 3"/>
          <p:cNvSpPr>
            <a:spLocks noGrp="1"/>
          </p:cNvSpPr>
          <p:nvPr>
            <p:ph type="sldNum" sz="quarter" idx="5"/>
          </p:nvPr>
        </p:nvSpPr>
        <p:spPr/>
        <p:txBody>
          <a:bodyPr/>
          <a:lstStyle/>
          <a:p>
            <a:fld id="{9D5DC65B-AE30-C84D-9366-EE5FD9493C58}" type="slidenum">
              <a:rPr lang="en-US" smtClean="0"/>
              <a:t>42</a:t>
            </a:fld>
            <a:endParaRPr lang="en-US"/>
          </a:p>
        </p:txBody>
      </p:sp>
    </p:spTree>
    <p:extLst>
      <p:ext uri="{BB962C8B-B14F-4D97-AF65-F5344CB8AC3E}">
        <p14:creationId xmlns:p14="http://schemas.microsoft.com/office/powerpoint/2010/main" val="26488861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speed cycles are implemented in Modelica via simple time interpolation tables.</a:t>
            </a:r>
          </a:p>
        </p:txBody>
      </p:sp>
      <p:sp>
        <p:nvSpPr>
          <p:cNvPr id="4" name="Slide Number Placeholder 3"/>
          <p:cNvSpPr>
            <a:spLocks noGrp="1"/>
          </p:cNvSpPr>
          <p:nvPr>
            <p:ph type="sldNum" sz="quarter" idx="5"/>
          </p:nvPr>
        </p:nvSpPr>
        <p:spPr/>
        <p:txBody>
          <a:bodyPr/>
          <a:lstStyle/>
          <a:p>
            <a:fld id="{9D5DC65B-AE30-C84D-9366-EE5FD9493C58}" type="slidenum">
              <a:rPr lang="en-US" smtClean="0"/>
              <a:t>43</a:t>
            </a:fld>
            <a:endParaRPr lang="en-US"/>
          </a:p>
        </p:txBody>
      </p:sp>
    </p:spTree>
    <p:extLst>
      <p:ext uri="{BB962C8B-B14F-4D97-AF65-F5344CB8AC3E}">
        <p14:creationId xmlns:p14="http://schemas.microsoft.com/office/powerpoint/2010/main" val="1215318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Graphical vs Text Programming</a:t>
            </a:r>
          </a:p>
          <a:p>
            <a:r>
              <a:rPr lang="en-US" dirty="0"/>
              <a:t>	Algorithms make even slower</a:t>
            </a:r>
            <a:br>
              <a:rPr lang="en-US" dirty="0"/>
            </a:br>
            <a:r>
              <a:rPr lang="en-US" dirty="0"/>
              <a:t>(1) Custom Icons</a:t>
            </a:r>
          </a:p>
        </p:txBody>
      </p:sp>
      <p:sp>
        <p:nvSpPr>
          <p:cNvPr id="4" name="Slide Number Placeholder 3"/>
          <p:cNvSpPr>
            <a:spLocks noGrp="1"/>
          </p:cNvSpPr>
          <p:nvPr>
            <p:ph type="sldNum" sz="quarter" idx="5"/>
          </p:nvPr>
        </p:nvSpPr>
        <p:spPr/>
        <p:txBody>
          <a:bodyPr/>
          <a:lstStyle/>
          <a:p>
            <a:fld id="{9D5DC65B-AE30-C84D-9366-EE5FD9493C58}" type="slidenum">
              <a:rPr lang="en-US" smtClean="0"/>
              <a:t>7</a:t>
            </a:fld>
            <a:endParaRPr lang="en-US"/>
          </a:p>
        </p:txBody>
      </p:sp>
    </p:spTree>
    <p:extLst>
      <p:ext uri="{BB962C8B-B14F-4D97-AF65-F5344CB8AC3E}">
        <p14:creationId xmlns:p14="http://schemas.microsoft.com/office/powerpoint/2010/main" val="31712757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44</a:t>
            </a:fld>
            <a:endParaRPr lang="en-US"/>
          </a:p>
        </p:txBody>
      </p:sp>
    </p:spTree>
    <p:extLst>
      <p:ext uri="{BB962C8B-B14F-4D97-AF65-F5344CB8AC3E}">
        <p14:creationId xmlns:p14="http://schemas.microsoft.com/office/powerpoint/2010/main" val="1979447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after having explained all this, where does that leave us?</a:t>
            </a:r>
          </a:p>
        </p:txBody>
      </p:sp>
      <p:sp>
        <p:nvSpPr>
          <p:cNvPr id="4" name="Slide Number Placeholder 3"/>
          <p:cNvSpPr>
            <a:spLocks noGrp="1"/>
          </p:cNvSpPr>
          <p:nvPr>
            <p:ph type="sldNum" sz="quarter" idx="5"/>
          </p:nvPr>
        </p:nvSpPr>
        <p:spPr/>
        <p:txBody>
          <a:bodyPr/>
          <a:lstStyle/>
          <a:p>
            <a:fld id="{9D5DC65B-AE30-C84D-9366-EE5FD9493C58}" type="slidenum">
              <a:rPr lang="en-US" smtClean="0"/>
              <a:t>53</a:t>
            </a:fld>
            <a:endParaRPr lang="en-US"/>
          </a:p>
        </p:txBody>
      </p:sp>
    </p:spTree>
    <p:extLst>
      <p:ext uri="{BB962C8B-B14F-4D97-AF65-F5344CB8AC3E}">
        <p14:creationId xmlns:p14="http://schemas.microsoft.com/office/powerpoint/2010/main" val="15966772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topic of the first point, the library being built aims to satisfy this request. As you can probably tell, I’ve mostly focused on creating models suitable for determining the range of the vehicle and the fuel consumption of the eventual hybrid. This does not however mean that things such as the accelerations have been neglected, as such tests simply require the creation of trivial drivers that manipulate the throttle or brake.</a:t>
            </a:r>
          </a:p>
          <a:p>
            <a:r>
              <a:rPr lang="en-US" dirty="0"/>
              <a:t>It is however incomplete. As a next step, I intend to first finalize my BEV model, and polish it up. What do I mean by this?</a:t>
            </a:r>
          </a:p>
        </p:txBody>
      </p:sp>
      <p:sp>
        <p:nvSpPr>
          <p:cNvPr id="4" name="Slide Number Placeholder 3"/>
          <p:cNvSpPr>
            <a:spLocks noGrp="1"/>
          </p:cNvSpPr>
          <p:nvPr>
            <p:ph type="sldNum" sz="quarter" idx="5"/>
          </p:nvPr>
        </p:nvSpPr>
        <p:spPr/>
        <p:txBody>
          <a:bodyPr/>
          <a:lstStyle/>
          <a:p>
            <a:fld id="{9D5DC65B-AE30-C84D-9366-EE5FD9493C58}" type="slidenum">
              <a:rPr lang="en-US" smtClean="0"/>
              <a:t>54</a:t>
            </a:fld>
            <a:endParaRPr lang="en-US"/>
          </a:p>
        </p:txBody>
      </p:sp>
    </p:spTree>
    <p:extLst>
      <p:ext uri="{BB962C8B-B14F-4D97-AF65-F5344CB8AC3E}">
        <p14:creationId xmlns:p14="http://schemas.microsoft.com/office/powerpoint/2010/main" val="27577317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after having explained all this, where does that leave us?</a:t>
            </a:r>
          </a:p>
        </p:txBody>
      </p:sp>
      <p:sp>
        <p:nvSpPr>
          <p:cNvPr id="4" name="Slide Number Placeholder 3"/>
          <p:cNvSpPr>
            <a:spLocks noGrp="1"/>
          </p:cNvSpPr>
          <p:nvPr>
            <p:ph type="sldNum" sz="quarter" idx="5"/>
          </p:nvPr>
        </p:nvSpPr>
        <p:spPr/>
        <p:txBody>
          <a:bodyPr/>
          <a:lstStyle/>
          <a:p>
            <a:fld id="{9D5DC65B-AE30-C84D-9366-EE5FD9493C58}" type="slidenum">
              <a:rPr lang="en-US" smtClean="0"/>
              <a:t>55</a:t>
            </a:fld>
            <a:endParaRPr lang="en-US"/>
          </a:p>
        </p:txBody>
      </p:sp>
    </p:spTree>
    <p:extLst>
      <p:ext uri="{BB962C8B-B14F-4D97-AF65-F5344CB8AC3E}">
        <p14:creationId xmlns:p14="http://schemas.microsoft.com/office/powerpoint/2010/main" val="30019704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5DC65B-AE30-C84D-9366-EE5FD9493C58}" type="slidenum">
              <a:rPr lang="en-US" smtClean="0"/>
              <a:t>57</a:t>
            </a:fld>
            <a:endParaRPr lang="en-US"/>
          </a:p>
        </p:txBody>
      </p:sp>
    </p:spTree>
    <p:extLst>
      <p:ext uri="{BB962C8B-B14F-4D97-AF65-F5344CB8AC3E}">
        <p14:creationId xmlns:p14="http://schemas.microsoft.com/office/powerpoint/2010/main" val="1646927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first Three!</a:t>
            </a:r>
          </a:p>
        </p:txBody>
      </p:sp>
      <p:sp>
        <p:nvSpPr>
          <p:cNvPr id="4" name="Slide Number Placeholder 3"/>
          <p:cNvSpPr>
            <a:spLocks noGrp="1"/>
          </p:cNvSpPr>
          <p:nvPr>
            <p:ph type="sldNum" sz="quarter" idx="5"/>
          </p:nvPr>
        </p:nvSpPr>
        <p:spPr/>
        <p:txBody>
          <a:bodyPr/>
          <a:lstStyle/>
          <a:p>
            <a:fld id="{9D5DC65B-AE30-C84D-9366-EE5FD9493C58}" type="slidenum">
              <a:rPr lang="en-US" smtClean="0"/>
              <a:t>8</a:t>
            </a:fld>
            <a:endParaRPr lang="en-US"/>
          </a:p>
        </p:txBody>
      </p:sp>
    </p:spTree>
    <p:extLst>
      <p:ext uri="{BB962C8B-B14F-4D97-AF65-F5344CB8AC3E}">
        <p14:creationId xmlns:p14="http://schemas.microsoft.com/office/powerpoint/2010/main" val="4278125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 Welcome Tab</a:t>
            </a:r>
          </a:p>
          <a:p>
            <a:pPr marL="228600" indent="-228600">
              <a:buAutoNum type="arabicParenBoth"/>
            </a:pPr>
            <a:r>
              <a:rPr lang="en-US" dirty="0"/>
              <a:t>Recent Files</a:t>
            </a:r>
          </a:p>
          <a:p>
            <a:pPr marL="228600" indent="-228600">
              <a:buAutoNum type="arabicParenBoth"/>
            </a:pPr>
            <a:r>
              <a:rPr lang="en-US" dirty="0" err="1"/>
              <a:t>Bakeka</a:t>
            </a:r>
            <a:r>
              <a:rPr lang="en-US" dirty="0"/>
              <a:t> for News</a:t>
            </a:r>
          </a:p>
          <a:p>
            <a:pPr marL="228600" indent="-228600">
              <a:buAutoNum type="arabicParenBoth"/>
            </a:pPr>
            <a:r>
              <a:rPr lang="en-US" dirty="0"/>
              <a:t>Modelica Libraries</a:t>
            </a:r>
          </a:p>
          <a:p>
            <a:pPr marL="228600" indent="-228600">
              <a:buAutoNum type="arabicParenBoth"/>
            </a:pPr>
            <a:r>
              <a:rPr lang="en-US" dirty="0"/>
              <a:t>MSL4.0</a:t>
            </a:r>
          </a:p>
          <a:p>
            <a:pPr marL="228600" indent="-228600">
              <a:buAutoNum type="arabicParenBoth"/>
            </a:pPr>
            <a:r>
              <a:rPr lang="en-US" dirty="0"/>
              <a:t>Your Libraries &amp; Models</a:t>
            </a:r>
          </a:p>
        </p:txBody>
      </p:sp>
      <p:sp>
        <p:nvSpPr>
          <p:cNvPr id="4" name="Slide Number Placeholder 3"/>
          <p:cNvSpPr>
            <a:spLocks noGrp="1"/>
          </p:cNvSpPr>
          <p:nvPr>
            <p:ph type="sldNum" sz="quarter" idx="5"/>
          </p:nvPr>
        </p:nvSpPr>
        <p:spPr/>
        <p:txBody>
          <a:bodyPr/>
          <a:lstStyle/>
          <a:p>
            <a:fld id="{9D5DC65B-AE30-C84D-9366-EE5FD9493C58}" type="slidenum">
              <a:rPr lang="en-US" smtClean="0"/>
              <a:t>9</a:t>
            </a:fld>
            <a:endParaRPr lang="en-US"/>
          </a:p>
        </p:txBody>
      </p:sp>
    </p:spTree>
    <p:extLst>
      <p:ext uri="{BB962C8B-B14F-4D97-AF65-F5344CB8AC3E}">
        <p14:creationId xmlns:p14="http://schemas.microsoft.com/office/powerpoint/2010/main" val="1773921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Both"/>
            </a:pPr>
            <a:r>
              <a:rPr lang="en-US" dirty="0"/>
              <a:t>Generic Symbols</a:t>
            </a:r>
          </a:p>
          <a:p>
            <a:pPr marL="228600" indent="-228600">
              <a:buAutoNum type="arabicParenBoth"/>
            </a:pPr>
            <a:r>
              <a:rPr lang="en-US" dirty="0"/>
              <a:t>Custom Graphics</a:t>
            </a:r>
          </a:p>
        </p:txBody>
      </p:sp>
      <p:sp>
        <p:nvSpPr>
          <p:cNvPr id="4" name="Slide Number Placeholder 3"/>
          <p:cNvSpPr>
            <a:spLocks noGrp="1"/>
          </p:cNvSpPr>
          <p:nvPr>
            <p:ph type="sldNum" sz="quarter" idx="5"/>
          </p:nvPr>
        </p:nvSpPr>
        <p:spPr/>
        <p:txBody>
          <a:bodyPr/>
          <a:lstStyle/>
          <a:p>
            <a:fld id="{9D5DC65B-AE30-C84D-9366-EE5FD9493C58}" type="slidenum">
              <a:rPr lang="en-US" smtClean="0"/>
              <a:t>10</a:t>
            </a:fld>
            <a:endParaRPr lang="en-US"/>
          </a:p>
        </p:txBody>
      </p:sp>
    </p:spTree>
    <p:extLst>
      <p:ext uri="{BB962C8B-B14F-4D97-AF65-F5344CB8AC3E}">
        <p14:creationId xmlns:p14="http://schemas.microsoft.com/office/powerpoint/2010/main" val="3855994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How Text Appears</a:t>
            </a:r>
          </a:p>
        </p:txBody>
      </p:sp>
      <p:sp>
        <p:nvSpPr>
          <p:cNvPr id="4" name="Slide Number Placeholder 3"/>
          <p:cNvSpPr>
            <a:spLocks noGrp="1"/>
          </p:cNvSpPr>
          <p:nvPr>
            <p:ph type="sldNum" sz="quarter" idx="5"/>
          </p:nvPr>
        </p:nvSpPr>
        <p:spPr/>
        <p:txBody>
          <a:bodyPr/>
          <a:lstStyle/>
          <a:p>
            <a:fld id="{9D5DC65B-AE30-C84D-9366-EE5FD9493C58}" type="slidenum">
              <a:rPr lang="en-US" smtClean="0"/>
              <a:t>11</a:t>
            </a:fld>
            <a:endParaRPr lang="en-US"/>
          </a:p>
        </p:txBody>
      </p:sp>
    </p:spTree>
    <p:extLst>
      <p:ext uri="{BB962C8B-B14F-4D97-AF65-F5344CB8AC3E}">
        <p14:creationId xmlns:p14="http://schemas.microsoft.com/office/powerpoint/2010/main" val="3326141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Errors</a:t>
            </a:r>
          </a:p>
        </p:txBody>
      </p:sp>
      <p:sp>
        <p:nvSpPr>
          <p:cNvPr id="4" name="Slide Number Placeholder 3"/>
          <p:cNvSpPr>
            <a:spLocks noGrp="1"/>
          </p:cNvSpPr>
          <p:nvPr>
            <p:ph type="sldNum" sz="quarter" idx="5"/>
          </p:nvPr>
        </p:nvSpPr>
        <p:spPr/>
        <p:txBody>
          <a:bodyPr/>
          <a:lstStyle/>
          <a:p>
            <a:fld id="{9D5DC65B-AE30-C84D-9366-EE5FD9493C58}" type="slidenum">
              <a:rPr lang="en-US" smtClean="0"/>
              <a:t>12</a:t>
            </a:fld>
            <a:endParaRPr lang="en-US"/>
          </a:p>
        </p:txBody>
      </p:sp>
    </p:spTree>
    <p:extLst>
      <p:ext uri="{BB962C8B-B14F-4D97-AF65-F5344CB8AC3E}">
        <p14:creationId xmlns:p14="http://schemas.microsoft.com/office/powerpoint/2010/main" val="15247028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rgbClr val="8EAFCC">
                <a:alpha val="85000"/>
              </a:srgbClr>
            </a:solidFill>
            <a:ln>
              <a:solidFill>
                <a:srgbClr val="8EAFCC"/>
              </a:solid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GB"/>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BD01807-4437-2D4A-A3BA-CB2F00402169}" type="datetime1">
              <a:rPr lang="de-CH" smtClean="0"/>
              <a:t>09.01.2023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sz="1100">
                <a:solidFill>
                  <a:schemeClr val="bg1"/>
                </a:solidFill>
              </a:defRPr>
            </a:lvl1pPr>
          </a:lstStyle>
          <a:p>
            <a:fld id="{06934BBB-7B2C-F24A-A6B0-AE796A19E0AE}" type="slidenum">
              <a:rPr lang="en-US" smtClean="0"/>
              <a:pPr/>
              <a:t>‹#›</a:t>
            </a:fld>
            <a:endParaRPr lang="en-US" dirty="0"/>
          </a:p>
        </p:txBody>
      </p:sp>
      <p:pic>
        <p:nvPicPr>
          <p:cNvPr id="18" name="Picture 17" descr="Logo&#10;&#10;Description automatically generated">
            <a:extLst>
              <a:ext uri="{FF2B5EF4-FFF2-40B4-BE49-F238E27FC236}">
                <a16:creationId xmlns:a16="http://schemas.microsoft.com/office/drawing/2014/main" id="{1BD182AC-ADEB-4C95-E2BD-4F7131D85271}"/>
              </a:ext>
            </a:extLst>
          </p:cNvPr>
          <p:cNvPicPr>
            <a:picLocks noChangeAspect="1"/>
          </p:cNvPicPr>
          <p:nvPr userDrawn="1"/>
        </p:nvPicPr>
        <p:blipFill>
          <a:blip r:embed="rId2"/>
          <a:stretch>
            <a:fillRect/>
          </a:stretch>
        </p:blipFill>
        <p:spPr>
          <a:xfrm>
            <a:off x="494778" y="6398496"/>
            <a:ext cx="2005714" cy="360000"/>
          </a:xfrm>
          <a:prstGeom prst="rect">
            <a:avLst/>
          </a:prstGeom>
        </p:spPr>
      </p:pic>
      <p:pic>
        <p:nvPicPr>
          <p:cNvPr id="20" name="Picture 19" descr="A picture containing text&#10;&#10;Description automatically generated">
            <a:extLst>
              <a:ext uri="{FF2B5EF4-FFF2-40B4-BE49-F238E27FC236}">
                <a16:creationId xmlns:a16="http://schemas.microsoft.com/office/drawing/2014/main" id="{E90AE6FF-E52B-396D-76DD-94FC6179E708}"/>
              </a:ext>
            </a:extLst>
          </p:cNvPr>
          <p:cNvPicPr>
            <a:picLocks noChangeAspect="1"/>
          </p:cNvPicPr>
          <p:nvPr userDrawn="1"/>
        </p:nvPicPr>
        <p:blipFill>
          <a:blip r:embed="rId3"/>
          <a:stretch>
            <a:fillRect/>
          </a:stretch>
        </p:blipFill>
        <p:spPr>
          <a:xfrm>
            <a:off x="2602140" y="6398496"/>
            <a:ext cx="819351" cy="360000"/>
          </a:xfrm>
          <a:prstGeom prst="rect">
            <a:avLst/>
          </a:prstGeom>
        </p:spPr>
      </p:pic>
      <p:sp>
        <p:nvSpPr>
          <p:cNvPr id="22" name="Isosceles Triangle 21">
            <a:extLst>
              <a:ext uri="{FF2B5EF4-FFF2-40B4-BE49-F238E27FC236}">
                <a16:creationId xmlns:a16="http://schemas.microsoft.com/office/drawing/2014/main" id="{4BA221B4-DD84-4B13-8F03-0CF9EE31F2DE}"/>
              </a:ext>
            </a:extLst>
          </p:cNvPr>
          <p:cNvSpPr>
            <a:spLocks/>
          </p:cNvSpPr>
          <p:nvPr userDrawn="1"/>
        </p:nvSpPr>
        <p:spPr>
          <a:xfrm rot="10800000">
            <a:off x="-3177" y="1056"/>
            <a:ext cx="1510244" cy="2875494"/>
          </a:xfrm>
          <a:prstGeom prst="triangle">
            <a:avLst>
              <a:gd name="adj" fmla="val 100000"/>
            </a:avLst>
          </a:prstGeom>
          <a:solidFill>
            <a:schemeClr val="accent2">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FED9771A-5A2E-4CE7-B4F5-14A05C888D8C}"/>
              </a:ext>
            </a:extLst>
          </p:cNvPr>
          <p:cNvSpPr>
            <a:spLocks noChangeAspect="1"/>
          </p:cNvSpPr>
          <p:nvPr userDrawn="1"/>
        </p:nvSpPr>
        <p:spPr>
          <a:xfrm rot="10800000">
            <a:off x="-6351" y="1058"/>
            <a:ext cx="501128" cy="3369894"/>
          </a:xfrm>
          <a:prstGeom prst="triangle">
            <a:avLst>
              <a:gd name="adj" fmla="val 100000"/>
            </a:avLst>
          </a:prstGeom>
          <a:solidFill>
            <a:srgbClr val="004A8C">
              <a:alpha val="85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54943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FD7EDC0-B9F8-2A45-87CA-2FF5F5328791}" type="datetime1">
              <a:rPr lang="de-CH" smtClean="0"/>
              <a:t>09.01.2023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dirty="0"/>
          </a:p>
        </p:txBody>
      </p:sp>
    </p:spTree>
    <p:extLst>
      <p:ext uri="{BB962C8B-B14F-4D97-AF65-F5344CB8AC3E}">
        <p14:creationId xmlns:p14="http://schemas.microsoft.com/office/powerpoint/2010/main" val="4067058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EC64800-CB4A-E342-8252-FDE358D92714}" type="datetime1">
              <a:rPr lang="de-CH" smtClean="0"/>
              <a:t>09.01.2023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6934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ED10D855-B907-084C-9474-8707DF7B0960}" type="datetime1">
              <a:rPr lang="de-CH" smtClean="0"/>
              <a:t>09.01.2023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dirty="0"/>
          </a:p>
        </p:txBody>
      </p:sp>
    </p:spTree>
    <p:extLst>
      <p:ext uri="{BB962C8B-B14F-4D97-AF65-F5344CB8AC3E}">
        <p14:creationId xmlns:p14="http://schemas.microsoft.com/office/powerpoint/2010/main" val="1071531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666DF6D-FB34-BE4A-97DA-2A2AB25E7242}" type="datetime1">
              <a:rPr lang="de-CH" smtClean="0"/>
              <a:t>09.01.2023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673652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GB"/>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GB"/>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89F4842-6E5C-5B4A-B4B5-90D93EBE76D4}" type="datetime1">
              <a:rPr lang="de-CH" smtClean="0"/>
              <a:t>09.01.2023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dirty="0"/>
          </a:p>
        </p:txBody>
      </p:sp>
    </p:spTree>
    <p:extLst>
      <p:ext uri="{BB962C8B-B14F-4D97-AF65-F5344CB8AC3E}">
        <p14:creationId xmlns:p14="http://schemas.microsoft.com/office/powerpoint/2010/main" val="4138579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16C5C04-DD0C-1744-B150-19D3E072FC2C}" type="datetime1">
              <a:rPr lang="de-CH" smtClean="0"/>
              <a:t>09.01.2023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1334721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GB"/>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1A7087F-327C-8145-9C09-80D83F46931D}" type="datetime1">
              <a:rPr lang="de-CH" smtClean="0"/>
              <a:t>09.01.2023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325500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DCCF271-A9EE-4546-A8E1-DA721E43033E}" type="datetime1">
              <a:rPr lang="de-CH" smtClean="0"/>
              <a:t>09.01.2023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sz="1100">
                <a:solidFill>
                  <a:schemeClr val="bg1"/>
                </a:solidFill>
              </a:defRPr>
            </a:lvl1pPr>
          </a:lstStyle>
          <a:p>
            <a:fld id="{06934BBB-7B2C-F24A-A6B0-AE796A19E0AE}" type="slidenum">
              <a:rPr lang="en-US" smtClean="0"/>
              <a:pPr/>
              <a:t>‹#›</a:t>
            </a:fld>
            <a:endParaRPr lang="en-US" dirty="0"/>
          </a:p>
        </p:txBody>
      </p:sp>
    </p:spTree>
    <p:extLst>
      <p:ext uri="{BB962C8B-B14F-4D97-AF65-F5344CB8AC3E}">
        <p14:creationId xmlns:p14="http://schemas.microsoft.com/office/powerpoint/2010/main" val="4101992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GB"/>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70335C9-82AF-EA4B-936D-AF8C41D62192}" type="datetime1">
              <a:rPr lang="de-CH" smtClean="0"/>
              <a:t>09.01.2023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156702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45C1E00-B0E4-9345-81DA-DF5B53432C1D}" type="datetime1">
              <a:rPr lang="de-CH" smtClean="0"/>
              <a:t>09.01.2023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1385279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D18F0F7-1AE3-4548-B0CE-D36B1A1663F8}" type="datetime1">
              <a:rPr lang="de-CH" smtClean="0"/>
              <a:t>09.01.2023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3634588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45060BF-9B79-9E46-B3B9-1CDF961D6CBC}" type="datetime1">
              <a:rPr lang="de-CH" smtClean="0"/>
              <a:t>09.01.2023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470416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26DD71-3D9E-AF49-9C95-80881A22A961}" type="datetime1">
              <a:rPr lang="de-CH" smtClean="0"/>
              <a:t>09.01.2023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292599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GB"/>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8E1F6D6-3149-4E42-B8ED-28B53296A288}" type="datetime1">
              <a:rPr lang="de-CH" smtClean="0"/>
              <a:t>09.01.2023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4085051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GB"/>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5AD3B0C4-8859-2B46-9176-3DFAC12A22ED}" type="datetime1">
              <a:rPr lang="de-CH" smtClean="0"/>
              <a:t>09.01.2023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34BBB-7B2C-F24A-A6B0-AE796A19E0AE}" type="slidenum">
              <a:rPr lang="en-US" smtClean="0"/>
              <a:t>‹#›</a:t>
            </a:fld>
            <a:endParaRPr lang="en-US"/>
          </a:p>
        </p:txBody>
      </p:sp>
    </p:spTree>
    <p:extLst>
      <p:ext uri="{BB962C8B-B14F-4D97-AF65-F5344CB8AC3E}">
        <p14:creationId xmlns:p14="http://schemas.microsoft.com/office/powerpoint/2010/main" val="2696073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8"/>
            <a:ext cx="12208382" cy="6897479"/>
            <a:chOff x="0" y="-8468"/>
            <a:chExt cx="12208382" cy="6897479"/>
          </a:xfrm>
        </p:grpSpPr>
        <p:cxnSp>
          <p:nvCxnSpPr>
            <p:cNvPr id="20" name="Straight Connector 19"/>
            <p:cNvCxnSpPr/>
            <p:nvPr/>
          </p:nvCxnSpPr>
          <p:spPr>
            <a:xfrm>
              <a:off x="10602473" y="8467"/>
              <a:ext cx="612648"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9812741" y="3712424"/>
              <a:ext cx="2377440"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10691082" y="1492"/>
              <a:ext cx="1508760"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10898493" y="0"/>
              <a:ext cx="129844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10561828" y="3059016"/>
              <a:ext cx="1636776"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10766508" y="0"/>
              <a:ext cx="1426464"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6" name="Rectangle 28"/>
            <p:cNvSpPr/>
            <p:nvPr/>
          </p:nvSpPr>
          <p:spPr>
            <a:xfrm>
              <a:off x="11559158" y="-8467"/>
              <a:ext cx="64922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577446" y="-8468"/>
              <a:ext cx="630936"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1293982" y="3600883"/>
              <a:ext cx="914400"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BF51B5-7A53-374F-8D16-53B108273D09}" type="datetime1">
              <a:rPr lang="de-CH" smtClean="0"/>
              <a:t>09.01.2023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1358436" y="6393371"/>
            <a:ext cx="683339" cy="365125"/>
          </a:xfrm>
          <a:prstGeom prst="rect">
            <a:avLst/>
          </a:prstGeom>
        </p:spPr>
        <p:txBody>
          <a:bodyPr vert="horz" lIns="91440" tIns="45720" rIns="91440" bIns="45720" rtlCol="0" anchor="ctr"/>
          <a:lstStyle>
            <a:lvl1pPr algn="r">
              <a:defRPr sz="1100">
                <a:solidFill>
                  <a:schemeClr val="bg1"/>
                </a:solidFill>
              </a:defRPr>
            </a:lvl1pPr>
          </a:lstStyle>
          <a:p>
            <a:fld id="{06934BBB-7B2C-F24A-A6B0-AE796A19E0AE}" type="slidenum">
              <a:rPr lang="en-US" smtClean="0"/>
              <a:pPr/>
              <a:t>‹#›</a:t>
            </a:fld>
            <a:endParaRPr lang="en-US" dirty="0"/>
          </a:p>
        </p:txBody>
      </p:sp>
      <p:pic>
        <p:nvPicPr>
          <p:cNvPr id="18" name="Picture 17" descr="Logo&#10;&#10;Description automatically generated">
            <a:extLst>
              <a:ext uri="{FF2B5EF4-FFF2-40B4-BE49-F238E27FC236}">
                <a16:creationId xmlns:a16="http://schemas.microsoft.com/office/drawing/2014/main" id="{078985A9-AF1B-E75F-714A-B32C571A5BCB}"/>
              </a:ext>
            </a:extLst>
          </p:cNvPr>
          <p:cNvPicPr>
            <a:picLocks noChangeAspect="1"/>
          </p:cNvPicPr>
          <p:nvPr userDrawn="1"/>
        </p:nvPicPr>
        <p:blipFill>
          <a:blip r:embed="rId18"/>
          <a:stretch>
            <a:fillRect/>
          </a:stretch>
        </p:blipFill>
        <p:spPr>
          <a:xfrm>
            <a:off x="494778" y="6398496"/>
            <a:ext cx="2005714" cy="360000"/>
          </a:xfrm>
          <a:prstGeom prst="rect">
            <a:avLst/>
          </a:prstGeom>
        </p:spPr>
      </p:pic>
      <p:pic>
        <p:nvPicPr>
          <p:cNvPr id="19" name="Picture 18" descr="A picture containing text&#10;&#10;Description automatically generated">
            <a:extLst>
              <a:ext uri="{FF2B5EF4-FFF2-40B4-BE49-F238E27FC236}">
                <a16:creationId xmlns:a16="http://schemas.microsoft.com/office/drawing/2014/main" id="{BD479773-4D6F-59C3-EAD5-EFEF15182270}"/>
              </a:ext>
            </a:extLst>
          </p:cNvPr>
          <p:cNvPicPr>
            <a:picLocks noChangeAspect="1"/>
          </p:cNvPicPr>
          <p:nvPr userDrawn="1"/>
        </p:nvPicPr>
        <p:blipFill>
          <a:blip r:embed="rId19"/>
          <a:stretch>
            <a:fillRect/>
          </a:stretch>
        </p:blipFill>
        <p:spPr>
          <a:xfrm>
            <a:off x="2602140" y="6398496"/>
            <a:ext cx="819351" cy="360000"/>
          </a:xfrm>
          <a:prstGeom prst="rect">
            <a:avLst/>
          </a:prstGeom>
        </p:spPr>
      </p:pic>
    </p:spTree>
    <p:extLst>
      <p:ext uri="{BB962C8B-B14F-4D97-AF65-F5344CB8AC3E}">
        <p14:creationId xmlns:p14="http://schemas.microsoft.com/office/powerpoint/2010/main" val="195064672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chart" Target="../charts/chart1.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391.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7.xml.rels><?xml version="1.0" encoding="UTF-8" standalone="yes"?>
<Relationships xmlns="http://schemas.openxmlformats.org/package/2006/relationships"><Relationship Id="rId3" Type="http://schemas.openxmlformats.org/officeDocument/2006/relationships/image" Target="../media/image750.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4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4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1.png"/></Relationships>
</file>

<file path=ppt/slides/_rels/slide5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57.xml.rels><?xml version="1.0" encoding="UTF-8" standalone="yes"?>
<Relationships xmlns="http://schemas.openxmlformats.org/package/2006/relationships"><Relationship Id="rId3" Type="http://schemas.openxmlformats.org/officeDocument/2006/relationships/image" Target="../media/image94.png"/><Relationship Id="rId7" Type="http://schemas.microsoft.com/office/2007/relationships/hdphoto" Target="../media/hdphoto1.wdp"/><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hyperlink" Target="https://it.mathworks.com/matlabcentral/fileexchange/82340-fuel-cell-vehicle-model-in-simscape" TargetMode="External"/><Relationship Id="rId4" Type="http://schemas.openxmlformats.org/officeDocument/2006/relationships/image" Target="../media/image9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751EFB73-838D-406F-A856-AB135527FE6D}"/>
              </a:ext>
            </a:extLst>
          </p:cNvPr>
          <p:cNvSpPr/>
          <p:nvPr/>
        </p:nvSpPr>
        <p:spPr>
          <a:xfrm>
            <a:off x="8977743" y="2161308"/>
            <a:ext cx="1738756" cy="681389"/>
          </a:xfrm>
          <a:prstGeom prst="roundRect">
            <a:avLst>
              <a:gd name="adj" fmla="val 50000"/>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3621C68A-3883-648B-66D6-BC7B1B946E56}"/>
              </a:ext>
            </a:extLst>
          </p:cNvPr>
          <p:cNvSpPr>
            <a:spLocks noGrp="1"/>
          </p:cNvSpPr>
          <p:nvPr>
            <p:ph type="subTitle" idx="1"/>
          </p:nvPr>
        </p:nvSpPr>
        <p:spPr>
          <a:xfrm>
            <a:off x="7811707" y="5160484"/>
            <a:ext cx="4399387" cy="1530730"/>
          </a:xfrm>
        </p:spPr>
        <p:txBody>
          <a:bodyPr>
            <a:noAutofit/>
          </a:bodyPr>
          <a:lstStyle/>
          <a:p>
            <a:r>
              <a:rPr lang="en-US" sz="1600" b="1" u="sng" dirty="0">
                <a:solidFill>
                  <a:schemeClr val="bg1"/>
                </a:solidFill>
                <a:latin typeface="Garamond" panose="02020404030301010803" pitchFamily="18" charset="0"/>
              </a:rPr>
              <a:t>In collaboration with</a:t>
            </a:r>
          </a:p>
          <a:p>
            <a:r>
              <a:rPr lang="en-US" sz="2200" b="1" dirty="0">
                <a:solidFill>
                  <a:schemeClr val="bg1"/>
                </a:solidFill>
                <a:latin typeface="Garamond" panose="02020404030301010803" pitchFamily="18" charset="0"/>
              </a:rPr>
              <a:t>Prof. Federico Millo</a:t>
            </a:r>
          </a:p>
          <a:p>
            <a:r>
              <a:rPr lang="en-US" sz="2200" b="1" dirty="0">
                <a:solidFill>
                  <a:schemeClr val="bg1"/>
                </a:solidFill>
                <a:latin typeface="Garamond" panose="02020404030301010803" pitchFamily="18" charset="0"/>
              </a:rPr>
              <a:t>Marcello Rimondi </a:t>
            </a:r>
          </a:p>
          <a:p>
            <a:r>
              <a:rPr lang="en-US" sz="2200" b="1" dirty="0">
                <a:solidFill>
                  <a:schemeClr val="bg1"/>
                </a:solidFill>
                <a:latin typeface="Garamond" panose="02020404030301010803" pitchFamily="18" charset="0"/>
              </a:rPr>
              <a:t>Paolo Ferreri</a:t>
            </a:r>
          </a:p>
        </p:txBody>
      </p:sp>
      <p:pic>
        <p:nvPicPr>
          <p:cNvPr id="9" name="Picture 8" descr="Shape&#10;&#10;Description automatically generated with medium confidence">
            <a:extLst>
              <a:ext uri="{FF2B5EF4-FFF2-40B4-BE49-F238E27FC236}">
                <a16:creationId xmlns:a16="http://schemas.microsoft.com/office/drawing/2014/main" id="{F7B5E93D-BAA7-1FBB-4C0D-C62B0EDFD63E}"/>
              </a:ext>
            </a:extLst>
          </p:cNvPr>
          <p:cNvPicPr>
            <a:picLocks noChangeAspect="1"/>
          </p:cNvPicPr>
          <p:nvPr/>
        </p:nvPicPr>
        <p:blipFill>
          <a:blip r:embed="rId3"/>
          <a:stretch>
            <a:fillRect/>
          </a:stretch>
        </p:blipFill>
        <p:spPr>
          <a:xfrm>
            <a:off x="2074465" y="3272573"/>
            <a:ext cx="8043070" cy="1080000"/>
          </a:xfrm>
          <a:prstGeom prst="rect">
            <a:avLst/>
          </a:prstGeom>
        </p:spPr>
      </p:pic>
      <p:sp>
        <p:nvSpPr>
          <p:cNvPr id="5" name="Title 1">
            <a:extLst>
              <a:ext uri="{FF2B5EF4-FFF2-40B4-BE49-F238E27FC236}">
                <a16:creationId xmlns:a16="http://schemas.microsoft.com/office/drawing/2014/main" id="{15B5F1FD-BDA4-4923-98BA-9A2F98839E18}"/>
              </a:ext>
            </a:extLst>
          </p:cNvPr>
          <p:cNvSpPr txBox="1">
            <a:spLocks/>
          </p:cNvSpPr>
          <p:nvPr/>
        </p:nvSpPr>
        <p:spPr>
          <a:xfrm>
            <a:off x="1928833" y="4293968"/>
            <a:ext cx="8334334" cy="866516"/>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dirty="0">
                <a:solidFill>
                  <a:srgbClr val="25AFE6"/>
                </a:solidFill>
                <a:latin typeface="Candara" panose="020E0502030303020204" pitchFamily="34" charset="0"/>
              </a:rPr>
              <a:t>Project Update 11/10/2022</a:t>
            </a:r>
          </a:p>
          <a:p>
            <a:pPr algn="ctr"/>
            <a:r>
              <a:rPr lang="en-US" sz="1800" b="1" dirty="0">
                <a:solidFill>
                  <a:srgbClr val="25AFE6"/>
                </a:solidFill>
                <a:latin typeface="Candara" panose="020E0502030303020204" pitchFamily="34" charset="0"/>
              </a:rPr>
              <a:t>André Fernandes</a:t>
            </a:r>
          </a:p>
        </p:txBody>
      </p:sp>
      <p:sp>
        <p:nvSpPr>
          <p:cNvPr id="17" name="Trapezoid 16">
            <a:extLst>
              <a:ext uri="{FF2B5EF4-FFF2-40B4-BE49-F238E27FC236}">
                <a16:creationId xmlns:a16="http://schemas.microsoft.com/office/drawing/2014/main" id="{866BE4B4-1C10-4357-BAF4-7E9877D6EF98}"/>
              </a:ext>
            </a:extLst>
          </p:cNvPr>
          <p:cNvSpPr/>
          <p:nvPr/>
        </p:nvSpPr>
        <p:spPr>
          <a:xfrm>
            <a:off x="6863696" y="2161307"/>
            <a:ext cx="3230089" cy="681389"/>
          </a:xfrm>
          <a:prstGeom prst="trapezoid">
            <a:avLst>
              <a:gd name="adj" fmla="val 16286"/>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5667F3-7E6C-7B84-4AB0-5589A2171738}"/>
              </a:ext>
            </a:extLst>
          </p:cNvPr>
          <p:cNvSpPr>
            <a:spLocks noGrp="1"/>
          </p:cNvSpPr>
          <p:nvPr>
            <p:ph type="ctrTitle"/>
          </p:nvPr>
        </p:nvSpPr>
        <p:spPr>
          <a:xfrm>
            <a:off x="1382494" y="1444037"/>
            <a:ext cx="9334005" cy="1887911"/>
          </a:xfrm>
        </p:spPr>
        <p:txBody>
          <a:bodyPr>
            <a:normAutofit/>
          </a:bodyPr>
          <a:lstStyle/>
          <a:p>
            <a:pPr algn="ctr"/>
            <a:r>
              <a:rPr lang="en-US" sz="5000" b="1" dirty="0">
                <a:solidFill>
                  <a:schemeClr val="tx1"/>
                </a:solidFill>
                <a:latin typeface="Candara" panose="020E0502030303020204" pitchFamily="34" charset="0"/>
              </a:rPr>
              <a:t>Vehicle Performance Simulations </a:t>
            </a:r>
            <a:r>
              <a:rPr lang="en-US" sz="3000" b="1" dirty="0">
                <a:solidFill>
                  <a:schemeClr val="tx1"/>
                </a:solidFill>
                <a:latin typeface="Candara" panose="020E0502030303020204" pitchFamily="34" charset="0"/>
              </a:rPr>
              <a:t>with</a:t>
            </a:r>
          </a:p>
        </p:txBody>
      </p:sp>
    </p:spTree>
    <p:extLst>
      <p:ext uri="{BB962C8B-B14F-4D97-AF65-F5344CB8AC3E}">
        <p14:creationId xmlns:p14="http://schemas.microsoft.com/office/powerpoint/2010/main" val="2179341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modeling</a:t>
            </a:r>
            <a:r>
              <a:rPr lang="en-US" sz="2400" dirty="0"/>
              <a:t> (via graphics)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10</a:t>
            </a:fld>
            <a:endParaRPr lang="en-US" dirty="0"/>
          </a:p>
        </p:txBody>
      </p:sp>
      <p:pic>
        <p:nvPicPr>
          <p:cNvPr id="6" name="Picture 5" descr="Text, table&#10;&#10;Description automatically generated">
            <a:extLst>
              <a:ext uri="{FF2B5EF4-FFF2-40B4-BE49-F238E27FC236}">
                <a16:creationId xmlns:a16="http://schemas.microsoft.com/office/drawing/2014/main" id="{8128FBF6-D4A0-3140-A814-49F5AD4F8455}"/>
              </a:ext>
            </a:extLst>
          </p:cNvPr>
          <p:cNvPicPr>
            <a:picLocks noChangeAspect="1"/>
          </p:cNvPicPr>
          <p:nvPr/>
        </p:nvPicPr>
        <p:blipFill>
          <a:blip r:embed="rId3"/>
          <a:stretch>
            <a:fillRect/>
          </a:stretch>
        </p:blipFill>
        <p:spPr>
          <a:xfrm>
            <a:off x="2496000" y="1930400"/>
            <a:ext cx="7200000" cy="3864000"/>
          </a:xfrm>
          <a:prstGeom prst="rect">
            <a:avLst/>
          </a:prstGeom>
        </p:spPr>
      </p:pic>
      <p:sp>
        <p:nvSpPr>
          <p:cNvPr id="7" name="Oval 6">
            <a:extLst>
              <a:ext uri="{FF2B5EF4-FFF2-40B4-BE49-F238E27FC236}">
                <a16:creationId xmlns:a16="http://schemas.microsoft.com/office/drawing/2014/main" id="{652B188D-AEC9-B344-AC4C-2134E346DDF0}"/>
              </a:ext>
            </a:extLst>
          </p:cNvPr>
          <p:cNvSpPr/>
          <p:nvPr/>
        </p:nvSpPr>
        <p:spPr>
          <a:xfrm>
            <a:off x="8477015"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7997E74-023D-759D-20C7-C6736F47D75F}"/>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Modeling Tab Selected</a:t>
            </a:r>
          </a:p>
        </p:txBody>
      </p:sp>
      <p:sp>
        <p:nvSpPr>
          <p:cNvPr id="13" name="Oval 12">
            <a:extLst>
              <a:ext uri="{FF2B5EF4-FFF2-40B4-BE49-F238E27FC236}">
                <a16:creationId xmlns:a16="http://schemas.microsoft.com/office/drawing/2014/main" id="{24471715-D5B8-3FA5-A0AB-75790917BC48}"/>
              </a:ext>
            </a:extLst>
          </p:cNvPr>
          <p:cNvSpPr/>
          <p:nvPr/>
        </p:nvSpPr>
        <p:spPr>
          <a:xfrm>
            <a:off x="3732962" y="2359342"/>
            <a:ext cx="216000" cy="2160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3840DFC-B3A8-667D-8BC3-D4BBED419422}"/>
              </a:ext>
            </a:extLst>
          </p:cNvPr>
          <p:cNvSpPr txBox="1"/>
          <p:nvPr/>
        </p:nvSpPr>
        <p:spPr>
          <a:xfrm>
            <a:off x="3840962" y="2524336"/>
            <a:ext cx="1399863" cy="523220"/>
          </a:xfrm>
          <a:prstGeom prst="rect">
            <a:avLst/>
          </a:prstGeom>
          <a:noFill/>
        </p:spPr>
        <p:txBody>
          <a:bodyPr wrap="square" rtlCol="0">
            <a:spAutoFit/>
          </a:bodyPr>
          <a:lstStyle/>
          <a:p>
            <a:r>
              <a:rPr lang="en-US" sz="1400" dirty="0">
                <a:solidFill>
                  <a:srgbClr val="004A8C"/>
                </a:solidFill>
              </a:rPr>
              <a:t>Modeling via graphics</a:t>
            </a:r>
          </a:p>
        </p:txBody>
      </p:sp>
      <p:sp>
        <p:nvSpPr>
          <p:cNvPr id="21" name="Oval 20">
            <a:extLst>
              <a:ext uri="{FF2B5EF4-FFF2-40B4-BE49-F238E27FC236}">
                <a16:creationId xmlns:a16="http://schemas.microsoft.com/office/drawing/2014/main" id="{B6EE22E6-E2FB-F2C3-EC6F-60266B8CFD53}"/>
              </a:ext>
            </a:extLst>
          </p:cNvPr>
          <p:cNvSpPr/>
          <p:nvPr/>
        </p:nvSpPr>
        <p:spPr>
          <a:xfrm>
            <a:off x="2555999" y="4001909"/>
            <a:ext cx="152400" cy="1524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Arrow Connector 21">
            <a:extLst>
              <a:ext uri="{FF2B5EF4-FFF2-40B4-BE49-F238E27FC236}">
                <a16:creationId xmlns:a16="http://schemas.microsoft.com/office/drawing/2014/main" id="{7B2373DF-F5BF-5289-2349-3CDE9B4359DD}"/>
              </a:ext>
            </a:extLst>
          </p:cNvPr>
          <p:cNvCxnSpPr>
            <a:cxnSpLocks/>
          </p:cNvCxnSpPr>
          <p:nvPr/>
        </p:nvCxnSpPr>
        <p:spPr>
          <a:xfrm>
            <a:off x="1784694" y="4069477"/>
            <a:ext cx="642026"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BEC3BCFC-9120-66DA-4F50-DF6B9C322E64}"/>
              </a:ext>
            </a:extLst>
          </p:cNvPr>
          <p:cNvSpPr txBox="1"/>
          <p:nvPr/>
        </p:nvSpPr>
        <p:spPr>
          <a:xfrm>
            <a:off x="252141" y="3973493"/>
            <a:ext cx="1821861" cy="523220"/>
          </a:xfrm>
          <a:prstGeom prst="rect">
            <a:avLst/>
          </a:prstGeom>
          <a:noFill/>
        </p:spPr>
        <p:txBody>
          <a:bodyPr wrap="square" rtlCol="0">
            <a:spAutoFit/>
          </a:bodyPr>
          <a:lstStyle/>
          <a:p>
            <a:r>
              <a:rPr lang="en-US" sz="1400" dirty="0">
                <a:solidFill>
                  <a:srgbClr val="004A8C"/>
                </a:solidFill>
              </a:rPr>
              <a:t>Generic Model symbol.</a:t>
            </a:r>
          </a:p>
        </p:txBody>
      </p:sp>
      <p:sp>
        <p:nvSpPr>
          <p:cNvPr id="19" name="Left Bracket 18">
            <a:extLst>
              <a:ext uri="{FF2B5EF4-FFF2-40B4-BE49-F238E27FC236}">
                <a16:creationId xmlns:a16="http://schemas.microsoft.com/office/drawing/2014/main" id="{66BF6396-6D82-45DB-AEEA-BCF9C73B9C8E}"/>
              </a:ext>
            </a:extLst>
          </p:cNvPr>
          <p:cNvSpPr/>
          <p:nvPr/>
        </p:nvSpPr>
        <p:spPr>
          <a:xfrm rot="5400000" flipV="1">
            <a:off x="8673250" y="-425071"/>
            <a:ext cx="307777" cy="4123212"/>
          </a:xfrm>
          <a:prstGeom prst="leftBracket">
            <a:avLst>
              <a:gd name="adj" fmla="val 151984"/>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7B7B8CEF-231B-4CA4-9D49-5A1489DFD6CD}"/>
              </a:ext>
            </a:extLst>
          </p:cNvPr>
          <p:cNvCxnSpPr>
            <a:cxnSpLocks/>
            <a:stCxn id="19" idx="0"/>
          </p:cNvCxnSpPr>
          <p:nvPr/>
        </p:nvCxnSpPr>
        <p:spPr>
          <a:xfrm>
            <a:off x="6765533" y="1790424"/>
            <a:ext cx="0" cy="101302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734653C-29B2-4BF1-9E0E-C3EC01FE04B5}"/>
              </a:ext>
            </a:extLst>
          </p:cNvPr>
          <p:cNvSpPr txBox="1"/>
          <p:nvPr/>
        </p:nvSpPr>
        <p:spPr>
          <a:xfrm>
            <a:off x="7415736" y="1143743"/>
            <a:ext cx="2687094" cy="307777"/>
          </a:xfrm>
          <a:prstGeom prst="rect">
            <a:avLst/>
          </a:prstGeom>
          <a:noFill/>
        </p:spPr>
        <p:txBody>
          <a:bodyPr wrap="square" rtlCol="0">
            <a:spAutoFit/>
          </a:bodyPr>
          <a:lstStyle/>
          <a:p>
            <a:r>
              <a:rPr lang="en-US" sz="1400" dirty="0">
                <a:solidFill>
                  <a:srgbClr val="004A8C"/>
                </a:solidFill>
              </a:rPr>
              <a:t>Insert components</a:t>
            </a:r>
          </a:p>
        </p:txBody>
      </p:sp>
      <p:pic>
        <p:nvPicPr>
          <p:cNvPr id="25" name="Picture 24" descr="A screenshot of a phone&#10;&#10;Description automatically generated with low confidence">
            <a:extLst>
              <a:ext uri="{FF2B5EF4-FFF2-40B4-BE49-F238E27FC236}">
                <a16:creationId xmlns:a16="http://schemas.microsoft.com/office/drawing/2014/main" id="{F6DFB86B-4DE3-4726-A5F3-BB2D62D8F220}"/>
              </a:ext>
            </a:extLst>
          </p:cNvPr>
          <p:cNvPicPr>
            <a:picLocks noChangeAspect="1"/>
          </p:cNvPicPr>
          <p:nvPr/>
        </p:nvPicPr>
        <p:blipFill rotWithShape="1">
          <a:blip r:embed="rId4"/>
          <a:srcRect l="8094" r="8686"/>
          <a:stretch/>
        </p:blipFill>
        <p:spPr>
          <a:xfrm>
            <a:off x="10206566" y="1790423"/>
            <a:ext cx="1308100" cy="4143953"/>
          </a:xfrm>
          <a:prstGeom prst="rect">
            <a:avLst/>
          </a:prstGeom>
          <a:ln>
            <a:solidFill>
              <a:srgbClr val="004A8C"/>
            </a:solidFill>
          </a:ln>
        </p:spPr>
      </p:pic>
      <p:sp>
        <p:nvSpPr>
          <p:cNvPr id="26" name="Oval 25">
            <a:extLst>
              <a:ext uri="{FF2B5EF4-FFF2-40B4-BE49-F238E27FC236}">
                <a16:creationId xmlns:a16="http://schemas.microsoft.com/office/drawing/2014/main" id="{094A7B4E-E15D-4FAD-AB80-BC4D1F97D93E}"/>
              </a:ext>
            </a:extLst>
          </p:cNvPr>
          <p:cNvSpPr/>
          <p:nvPr/>
        </p:nvSpPr>
        <p:spPr>
          <a:xfrm>
            <a:off x="2551233" y="3568527"/>
            <a:ext cx="152400" cy="1524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Arrow Connector 26">
            <a:extLst>
              <a:ext uri="{FF2B5EF4-FFF2-40B4-BE49-F238E27FC236}">
                <a16:creationId xmlns:a16="http://schemas.microsoft.com/office/drawing/2014/main" id="{9D6A5461-BEFA-4175-B13C-423D4F7D73B6}"/>
              </a:ext>
            </a:extLst>
          </p:cNvPr>
          <p:cNvCxnSpPr>
            <a:cxnSpLocks/>
          </p:cNvCxnSpPr>
          <p:nvPr/>
        </p:nvCxnSpPr>
        <p:spPr>
          <a:xfrm>
            <a:off x="1784694" y="3644727"/>
            <a:ext cx="642026"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2A9444A-2578-48B7-BADF-742680300C3B}"/>
              </a:ext>
            </a:extLst>
          </p:cNvPr>
          <p:cNvSpPr txBox="1"/>
          <p:nvPr/>
        </p:nvSpPr>
        <p:spPr>
          <a:xfrm>
            <a:off x="252140" y="3392687"/>
            <a:ext cx="1821861" cy="523220"/>
          </a:xfrm>
          <a:prstGeom prst="rect">
            <a:avLst/>
          </a:prstGeom>
          <a:noFill/>
        </p:spPr>
        <p:txBody>
          <a:bodyPr wrap="square" rtlCol="0">
            <a:spAutoFit/>
          </a:bodyPr>
          <a:lstStyle/>
          <a:p>
            <a:r>
              <a:rPr lang="en-US" sz="1400" dirty="0">
                <a:solidFill>
                  <a:srgbClr val="004A8C"/>
                </a:solidFill>
              </a:rPr>
              <a:t>Generic Package symbol.</a:t>
            </a:r>
          </a:p>
        </p:txBody>
      </p:sp>
      <p:sp>
        <p:nvSpPr>
          <p:cNvPr id="32" name="Oval 31">
            <a:extLst>
              <a:ext uri="{FF2B5EF4-FFF2-40B4-BE49-F238E27FC236}">
                <a16:creationId xmlns:a16="http://schemas.microsoft.com/office/drawing/2014/main" id="{1F5CEF79-2C80-4D40-9802-243D14552FBB}"/>
              </a:ext>
            </a:extLst>
          </p:cNvPr>
          <p:cNvSpPr/>
          <p:nvPr/>
        </p:nvSpPr>
        <p:spPr>
          <a:xfrm>
            <a:off x="2604573" y="3241696"/>
            <a:ext cx="152400" cy="1524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3" name="Straight Arrow Connector 32">
            <a:extLst>
              <a:ext uri="{FF2B5EF4-FFF2-40B4-BE49-F238E27FC236}">
                <a16:creationId xmlns:a16="http://schemas.microsoft.com/office/drawing/2014/main" id="{7CDDD6D0-A979-4F0B-9F65-4FB6E8CEB4C8}"/>
              </a:ext>
            </a:extLst>
          </p:cNvPr>
          <p:cNvCxnSpPr>
            <a:cxnSpLocks/>
          </p:cNvCxnSpPr>
          <p:nvPr/>
        </p:nvCxnSpPr>
        <p:spPr>
          <a:xfrm>
            <a:off x="1784694" y="3320263"/>
            <a:ext cx="642026"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0B00D94-B396-40E7-A536-0295DD52411F}"/>
              </a:ext>
            </a:extLst>
          </p:cNvPr>
          <p:cNvSpPr txBox="1"/>
          <p:nvPr/>
        </p:nvSpPr>
        <p:spPr>
          <a:xfrm>
            <a:off x="252141" y="3146850"/>
            <a:ext cx="1821861" cy="307777"/>
          </a:xfrm>
          <a:prstGeom prst="rect">
            <a:avLst/>
          </a:prstGeom>
          <a:noFill/>
        </p:spPr>
        <p:txBody>
          <a:bodyPr wrap="square" rtlCol="0">
            <a:spAutoFit/>
          </a:bodyPr>
          <a:lstStyle/>
          <a:p>
            <a:r>
              <a:rPr lang="en-US" sz="1400" dirty="0">
                <a:solidFill>
                  <a:srgbClr val="004A8C"/>
                </a:solidFill>
              </a:rPr>
              <a:t>Custom graphic.</a:t>
            </a:r>
          </a:p>
        </p:txBody>
      </p:sp>
    </p:spTree>
    <p:extLst>
      <p:ext uri="{BB962C8B-B14F-4D97-AF65-F5344CB8AC3E}">
        <p14:creationId xmlns:p14="http://schemas.microsoft.com/office/powerpoint/2010/main" val="309461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p:bldP spid="26" grpId="0" animBg="1"/>
      <p:bldP spid="28" grpId="0"/>
      <p:bldP spid="32" grpId="0" animBg="1"/>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modeling</a:t>
            </a:r>
            <a:r>
              <a:rPr lang="en-US" sz="2400" dirty="0"/>
              <a:t> (via programming)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11</a:t>
            </a:fld>
            <a:endParaRPr lang="en-US" dirty="0"/>
          </a:p>
        </p:txBody>
      </p:sp>
      <p:pic>
        <p:nvPicPr>
          <p:cNvPr id="6" name="Picture 5" descr="Text&#10;&#10;Description automatically generated">
            <a:extLst>
              <a:ext uri="{FF2B5EF4-FFF2-40B4-BE49-F238E27FC236}">
                <a16:creationId xmlns:a16="http://schemas.microsoft.com/office/drawing/2014/main" id="{61FA776E-4BBB-A1BA-7494-E178AC1EF528}"/>
              </a:ext>
            </a:extLst>
          </p:cNvPr>
          <p:cNvPicPr>
            <a:picLocks noChangeAspect="1"/>
          </p:cNvPicPr>
          <p:nvPr/>
        </p:nvPicPr>
        <p:blipFill rotWithShape="1">
          <a:blip r:embed="rId3"/>
          <a:srcRect t="1" b="320"/>
          <a:stretch/>
        </p:blipFill>
        <p:spPr>
          <a:xfrm>
            <a:off x="2496000" y="1930400"/>
            <a:ext cx="7200000" cy="3857625"/>
          </a:xfrm>
          <a:prstGeom prst="rect">
            <a:avLst/>
          </a:prstGeom>
        </p:spPr>
      </p:pic>
      <p:sp>
        <p:nvSpPr>
          <p:cNvPr id="11" name="Oval 10">
            <a:extLst>
              <a:ext uri="{FF2B5EF4-FFF2-40B4-BE49-F238E27FC236}">
                <a16:creationId xmlns:a16="http://schemas.microsoft.com/office/drawing/2014/main" id="{324EC8C6-92EF-E671-860A-D3294466260C}"/>
              </a:ext>
            </a:extLst>
          </p:cNvPr>
          <p:cNvSpPr/>
          <p:nvPr/>
        </p:nvSpPr>
        <p:spPr>
          <a:xfrm>
            <a:off x="3829308" y="2359342"/>
            <a:ext cx="216000" cy="2160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ABD4298-C1F1-1EAE-1FCE-7F3947B0D83E}"/>
              </a:ext>
            </a:extLst>
          </p:cNvPr>
          <p:cNvSpPr txBox="1"/>
          <p:nvPr/>
        </p:nvSpPr>
        <p:spPr>
          <a:xfrm>
            <a:off x="3937308" y="2163761"/>
            <a:ext cx="2135315" cy="307777"/>
          </a:xfrm>
          <a:prstGeom prst="rect">
            <a:avLst/>
          </a:prstGeom>
          <a:noFill/>
        </p:spPr>
        <p:txBody>
          <a:bodyPr wrap="square" rtlCol="0">
            <a:spAutoFit/>
          </a:bodyPr>
          <a:lstStyle/>
          <a:p>
            <a:r>
              <a:rPr lang="en-US" sz="1400" dirty="0">
                <a:solidFill>
                  <a:srgbClr val="004A8C"/>
                </a:solidFill>
              </a:rPr>
              <a:t>Via </a:t>
            </a:r>
            <a:r>
              <a:rPr lang="en-US" sz="1400" dirty="0" err="1">
                <a:solidFill>
                  <a:srgbClr val="004A8C"/>
                </a:solidFill>
              </a:rPr>
              <a:t>ModelicaLanguage</a:t>
            </a:r>
            <a:endParaRPr lang="en-US" sz="1400" dirty="0">
              <a:solidFill>
                <a:srgbClr val="004A8C"/>
              </a:solidFill>
            </a:endParaRPr>
          </a:p>
        </p:txBody>
      </p:sp>
      <p:sp>
        <p:nvSpPr>
          <p:cNvPr id="13" name="Oval 12">
            <a:extLst>
              <a:ext uri="{FF2B5EF4-FFF2-40B4-BE49-F238E27FC236}">
                <a16:creationId xmlns:a16="http://schemas.microsoft.com/office/drawing/2014/main" id="{A4C91730-D731-56D5-B8C7-B9C4BBFC695D}"/>
              </a:ext>
            </a:extLst>
          </p:cNvPr>
          <p:cNvSpPr/>
          <p:nvPr/>
        </p:nvSpPr>
        <p:spPr>
          <a:xfrm>
            <a:off x="8477015"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F580BA4-2E64-727D-3F8B-0AE657D2888E}"/>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Modeling Tab Selected</a:t>
            </a:r>
          </a:p>
        </p:txBody>
      </p:sp>
      <p:sp>
        <p:nvSpPr>
          <p:cNvPr id="15" name="Oval 14">
            <a:extLst>
              <a:ext uri="{FF2B5EF4-FFF2-40B4-BE49-F238E27FC236}">
                <a16:creationId xmlns:a16="http://schemas.microsoft.com/office/drawing/2014/main" id="{7CE84FA1-4ABA-5A4D-B29B-B3690A2A7B9E}"/>
              </a:ext>
            </a:extLst>
          </p:cNvPr>
          <p:cNvSpPr/>
          <p:nvPr/>
        </p:nvSpPr>
        <p:spPr>
          <a:xfrm>
            <a:off x="5775122" y="2110256"/>
            <a:ext cx="839038" cy="21600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6CA9915-F309-5DC7-21FA-D2E301411B6F}"/>
              </a:ext>
            </a:extLst>
          </p:cNvPr>
          <p:cNvSpPr txBox="1"/>
          <p:nvPr/>
        </p:nvSpPr>
        <p:spPr>
          <a:xfrm>
            <a:off x="6979128" y="1548278"/>
            <a:ext cx="2636819" cy="523220"/>
          </a:xfrm>
          <a:prstGeom prst="rect">
            <a:avLst/>
          </a:prstGeom>
          <a:noFill/>
        </p:spPr>
        <p:txBody>
          <a:bodyPr wrap="square" rtlCol="0">
            <a:spAutoFit/>
          </a:bodyPr>
          <a:lstStyle/>
          <a:p>
            <a:r>
              <a:rPr lang="en-US" sz="1400" dirty="0">
                <a:solidFill>
                  <a:srgbClr val="004A8C"/>
                </a:solidFill>
              </a:rPr>
              <a:t>Simulations &amp; Compilation verifications done from here.</a:t>
            </a:r>
          </a:p>
        </p:txBody>
      </p:sp>
      <p:cxnSp>
        <p:nvCxnSpPr>
          <p:cNvPr id="17" name="Straight Arrow Connector 16">
            <a:extLst>
              <a:ext uri="{FF2B5EF4-FFF2-40B4-BE49-F238E27FC236}">
                <a16:creationId xmlns:a16="http://schemas.microsoft.com/office/drawing/2014/main" id="{D6C36638-A16C-DE9B-D393-536675816198}"/>
              </a:ext>
            </a:extLst>
          </p:cNvPr>
          <p:cNvCxnSpPr>
            <a:cxnSpLocks/>
          </p:cNvCxnSpPr>
          <p:nvPr/>
        </p:nvCxnSpPr>
        <p:spPr>
          <a:xfrm flipH="1">
            <a:off x="6614160" y="1809888"/>
            <a:ext cx="364969" cy="26161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18" name="Left Brace 17">
            <a:extLst>
              <a:ext uri="{FF2B5EF4-FFF2-40B4-BE49-F238E27FC236}">
                <a16:creationId xmlns:a16="http://schemas.microsoft.com/office/drawing/2014/main" id="{625E7FC6-962D-4701-B07B-2FA431839FD8}"/>
              </a:ext>
            </a:extLst>
          </p:cNvPr>
          <p:cNvSpPr/>
          <p:nvPr/>
        </p:nvSpPr>
        <p:spPr>
          <a:xfrm>
            <a:off x="3880302" y="2703871"/>
            <a:ext cx="200086" cy="570271"/>
          </a:xfrm>
          <a:prstGeom prst="leftBrace">
            <a:avLst/>
          </a:prstGeom>
          <a:noFill/>
          <a:ln w="38100">
            <a:solidFill>
              <a:srgbClr val="F88F1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e 18">
            <a:extLst>
              <a:ext uri="{FF2B5EF4-FFF2-40B4-BE49-F238E27FC236}">
                <a16:creationId xmlns:a16="http://schemas.microsoft.com/office/drawing/2014/main" id="{E41AD139-C55E-43CD-943D-162505881AD6}"/>
              </a:ext>
            </a:extLst>
          </p:cNvPr>
          <p:cNvSpPr/>
          <p:nvPr/>
        </p:nvSpPr>
        <p:spPr>
          <a:xfrm>
            <a:off x="3880302" y="3298723"/>
            <a:ext cx="200086" cy="1410929"/>
          </a:xfrm>
          <a:prstGeom prst="leftBrace">
            <a:avLst/>
          </a:prstGeom>
          <a:noFill/>
          <a:ln w="38100">
            <a:solidFill>
              <a:srgbClr val="F88F1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a:extLst>
              <a:ext uri="{FF2B5EF4-FFF2-40B4-BE49-F238E27FC236}">
                <a16:creationId xmlns:a16="http://schemas.microsoft.com/office/drawing/2014/main" id="{297BA236-41A2-4FE2-A11F-61577E5836B3}"/>
              </a:ext>
            </a:extLst>
          </p:cNvPr>
          <p:cNvSpPr txBox="1"/>
          <p:nvPr/>
        </p:nvSpPr>
        <p:spPr>
          <a:xfrm>
            <a:off x="248535" y="2280142"/>
            <a:ext cx="1821860" cy="1384995"/>
          </a:xfrm>
          <a:prstGeom prst="rect">
            <a:avLst/>
          </a:prstGeom>
          <a:noFill/>
        </p:spPr>
        <p:txBody>
          <a:bodyPr wrap="square" rtlCol="0">
            <a:spAutoFit/>
          </a:bodyPr>
          <a:lstStyle/>
          <a:p>
            <a:r>
              <a:rPr lang="en-US" sz="1400" dirty="0">
                <a:solidFill>
                  <a:srgbClr val="004A8C"/>
                </a:solidFill>
              </a:rPr>
              <a:t>Text manually written: Global parameters with default values or equations. Addition of “partials”, </a:t>
            </a:r>
            <a:r>
              <a:rPr lang="en-US" sz="1400" dirty="0" err="1">
                <a:solidFill>
                  <a:srgbClr val="004A8C"/>
                </a:solidFill>
              </a:rPr>
              <a:t>etc</a:t>
            </a:r>
            <a:endParaRPr lang="en-US" sz="1400" dirty="0">
              <a:solidFill>
                <a:srgbClr val="004A8C"/>
              </a:solidFill>
            </a:endParaRPr>
          </a:p>
        </p:txBody>
      </p:sp>
      <p:cxnSp>
        <p:nvCxnSpPr>
          <p:cNvPr id="21" name="Straight Arrow Connector 20">
            <a:extLst>
              <a:ext uri="{FF2B5EF4-FFF2-40B4-BE49-F238E27FC236}">
                <a16:creationId xmlns:a16="http://schemas.microsoft.com/office/drawing/2014/main" id="{563B978D-1945-4065-8E92-BB41A5F40CFB}"/>
              </a:ext>
            </a:extLst>
          </p:cNvPr>
          <p:cNvCxnSpPr>
            <a:cxnSpLocks/>
          </p:cNvCxnSpPr>
          <p:nvPr/>
        </p:nvCxnSpPr>
        <p:spPr>
          <a:xfrm>
            <a:off x="1929908" y="2989006"/>
            <a:ext cx="1776853"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5AFDAFF-98D3-44B4-974B-E630189691D5}"/>
              </a:ext>
            </a:extLst>
          </p:cNvPr>
          <p:cNvSpPr txBox="1"/>
          <p:nvPr/>
        </p:nvSpPr>
        <p:spPr>
          <a:xfrm>
            <a:off x="248535" y="3570559"/>
            <a:ext cx="1821860" cy="954107"/>
          </a:xfrm>
          <a:prstGeom prst="rect">
            <a:avLst/>
          </a:prstGeom>
          <a:noFill/>
        </p:spPr>
        <p:txBody>
          <a:bodyPr wrap="square" rtlCol="0">
            <a:spAutoFit/>
          </a:bodyPr>
          <a:lstStyle/>
          <a:p>
            <a:r>
              <a:rPr lang="en-US" sz="1400" dirty="0">
                <a:solidFill>
                  <a:srgbClr val="004A8C"/>
                </a:solidFill>
              </a:rPr>
              <a:t>Text appears automatically: due to graphical programming.</a:t>
            </a:r>
          </a:p>
        </p:txBody>
      </p:sp>
      <p:cxnSp>
        <p:nvCxnSpPr>
          <p:cNvPr id="23" name="Straight Arrow Connector 22">
            <a:extLst>
              <a:ext uri="{FF2B5EF4-FFF2-40B4-BE49-F238E27FC236}">
                <a16:creationId xmlns:a16="http://schemas.microsoft.com/office/drawing/2014/main" id="{5CE58A18-BFAC-449F-8F81-1EDEE7EFF077}"/>
              </a:ext>
            </a:extLst>
          </p:cNvPr>
          <p:cNvCxnSpPr>
            <a:cxnSpLocks/>
          </p:cNvCxnSpPr>
          <p:nvPr/>
        </p:nvCxnSpPr>
        <p:spPr>
          <a:xfrm>
            <a:off x="1936133" y="4033629"/>
            <a:ext cx="1776853"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55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Text, table&#10;&#10;Description automatically generated">
            <a:extLst>
              <a:ext uri="{FF2B5EF4-FFF2-40B4-BE49-F238E27FC236}">
                <a16:creationId xmlns:a16="http://schemas.microsoft.com/office/drawing/2014/main" id="{9D6A2D41-25CF-4516-83A7-9FE0E672301D}"/>
              </a:ext>
            </a:extLst>
          </p:cNvPr>
          <p:cNvPicPr>
            <a:picLocks noChangeAspect="1"/>
          </p:cNvPicPr>
          <p:nvPr/>
        </p:nvPicPr>
        <p:blipFill>
          <a:blip r:embed="rId3"/>
          <a:stretch>
            <a:fillRect/>
          </a:stretch>
        </p:blipFill>
        <p:spPr>
          <a:xfrm>
            <a:off x="2499193" y="1940982"/>
            <a:ext cx="7196328" cy="3868026"/>
          </a:xfrm>
          <a:prstGeom prst="rect">
            <a:avLst/>
          </a:prstGeom>
        </p:spPr>
      </p:pic>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modeling</a:t>
            </a:r>
            <a:r>
              <a:rPr lang="en-US" sz="2400" dirty="0"/>
              <a:t> (personalized graphics)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12</a:t>
            </a:fld>
            <a:endParaRPr lang="en-US" dirty="0"/>
          </a:p>
        </p:txBody>
      </p:sp>
      <p:sp>
        <p:nvSpPr>
          <p:cNvPr id="13" name="Oval 12">
            <a:extLst>
              <a:ext uri="{FF2B5EF4-FFF2-40B4-BE49-F238E27FC236}">
                <a16:creationId xmlns:a16="http://schemas.microsoft.com/office/drawing/2014/main" id="{A4C91730-D731-56D5-B8C7-B9C4BBFC695D}"/>
              </a:ext>
            </a:extLst>
          </p:cNvPr>
          <p:cNvSpPr/>
          <p:nvPr/>
        </p:nvSpPr>
        <p:spPr>
          <a:xfrm>
            <a:off x="8477015"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F580BA4-2E64-727D-3F8B-0AE657D2888E}"/>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Modeling Tab Selected</a:t>
            </a:r>
          </a:p>
        </p:txBody>
      </p:sp>
      <p:sp>
        <p:nvSpPr>
          <p:cNvPr id="20" name="TextBox 19">
            <a:extLst>
              <a:ext uri="{FF2B5EF4-FFF2-40B4-BE49-F238E27FC236}">
                <a16:creationId xmlns:a16="http://schemas.microsoft.com/office/drawing/2014/main" id="{8BF99556-E112-7D27-1A8B-D3B121796B16}"/>
              </a:ext>
            </a:extLst>
          </p:cNvPr>
          <p:cNvSpPr txBox="1"/>
          <p:nvPr/>
        </p:nvSpPr>
        <p:spPr>
          <a:xfrm>
            <a:off x="248535" y="2280142"/>
            <a:ext cx="1821860" cy="2462213"/>
          </a:xfrm>
          <a:prstGeom prst="rect">
            <a:avLst/>
          </a:prstGeom>
          <a:noFill/>
        </p:spPr>
        <p:txBody>
          <a:bodyPr wrap="square" rtlCol="0">
            <a:spAutoFit/>
          </a:bodyPr>
          <a:lstStyle/>
          <a:p>
            <a:r>
              <a:rPr lang="en-US" sz="1400" dirty="0">
                <a:solidFill>
                  <a:srgbClr val="004A8C"/>
                </a:solidFill>
              </a:rPr>
              <a:t>Possibility to draw personalized icons in the graphical modeling page or in the model graphic page.</a:t>
            </a:r>
          </a:p>
          <a:p>
            <a:r>
              <a:rPr lang="en-US" sz="1400" dirty="0">
                <a:solidFill>
                  <a:srgbClr val="004A8C"/>
                </a:solidFill>
              </a:rPr>
              <a:t>Also possible to import drawings from elsewhere in the file as a “partial”.</a:t>
            </a:r>
          </a:p>
        </p:txBody>
      </p:sp>
      <p:sp>
        <p:nvSpPr>
          <p:cNvPr id="15" name="Oval 14">
            <a:extLst>
              <a:ext uri="{FF2B5EF4-FFF2-40B4-BE49-F238E27FC236}">
                <a16:creationId xmlns:a16="http://schemas.microsoft.com/office/drawing/2014/main" id="{D4C5177B-CF63-4404-AFE6-31CEE4F97D00}"/>
              </a:ext>
            </a:extLst>
          </p:cNvPr>
          <p:cNvSpPr/>
          <p:nvPr/>
        </p:nvSpPr>
        <p:spPr>
          <a:xfrm>
            <a:off x="4306795" y="2093903"/>
            <a:ext cx="989599" cy="265121"/>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37482728-624D-4F9D-9905-7C60F1E99E90}"/>
              </a:ext>
            </a:extLst>
          </p:cNvPr>
          <p:cNvSpPr txBox="1"/>
          <p:nvPr/>
        </p:nvSpPr>
        <p:spPr>
          <a:xfrm>
            <a:off x="10121605" y="1227985"/>
            <a:ext cx="1821860" cy="4616648"/>
          </a:xfrm>
          <a:prstGeom prst="rect">
            <a:avLst/>
          </a:prstGeom>
          <a:solidFill>
            <a:schemeClr val="bg1"/>
          </a:solidFill>
          <a:ln>
            <a:solidFill>
              <a:srgbClr val="FF0000"/>
            </a:solidFill>
          </a:ln>
        </p:spPr>
        <p:txBody>
          <a:bodyPr wrap="square" rtlCol="0">
            <a:spAutoFit/>
          </a:bodyPr>
          <a:lstStyle/>
          <a:p>
            <a:r>
              <a:rPr lang="en-US" sz="1400" dirty="0">
                <a:solidFill>
                  <a:srgbClr val="FF0000"/>
                </a:solidFill>
              </a:rPr>
              <a:t>Note that the white frame should always encompass both the model and the graphic to ensure the correct hitbox of the models. One of the first bugs that was encountered is that when adjusting the white frame, either manually or automatically, the hitbox gets incorrectly set to outside the image, despite the frame being correctly positioned on the graphic.</a:t>
            </a:r>
          </a:p>
        </p:txBody>
      </p:sp>
      <p:sp>
        <p:nvSpPr>
          <p:cNvPr id="24" name="TextBox 23">
            <a:extLst>
              <a:ext uri="{FF2B5EF4-FFF2-40B4-BE49-F238E27FC236}">
                <a16:creationId xmlns:a16="http://schemas.microsoft.com/office/drawing/2014/main" id="{D45C0489-2E5D-4B89-B77D-0055F12F8744}"/>
              </a:ext>
            </a:extLst>
          </p:cNvPr>
          <p:cNvSpPr txBox="1"/>
          <p:nvPr/>
        </p:nvSpPr>
        <p:spPr>
          <a:xfrm>
            <a:off x="5660719" y="1605411"/>
            <a:ext cx="2636819" cy="307777"/>
          </a:xfrm>
          <a:prstGeom prst="rect">
            <a:avLst/>
          </a:prstGeom>
          <a:noFill/>
        </p:spPr>
        <p:txBody>
          <a:bodyPr wrap="square" rtlCol="0">
            <a:spAutoFit/>
          </a:bodyPr>
          <a:lstStyle/>
          <a:p>
            <a:r>
              <a:rPr lang="en-US" sz="1400" dirty="0">
                <a:solidFill>
                  <a:srgbClr val="004A8C"/>
                </a:solidFill>
              </a:rPr>
              <a:t>Drawing &amp; writing tools.</a:t>
            </a:r>
          </a:p>
        </p:txBody>
      </p:sp>
      <p:cxnSp>
        <p:nvCxnSpPr>
          <p:cNvPr id="25" name="Straight Arrow Connector 24">
            <a:extLst>
              <a:ext uri="{FF2B5EF4-FFF2-40B4-BE49-F238E27FC236}">
                <a16:creationId xmlns:a16="http://schemas.microsoft.com/office/drawing/2014/main" id="{A82CD657-70F1-4916-9D59-43BCAC04D0DC}"/>
              </a:ext>
            </a:extLst>
          </p:cNvPr>
          <p:cNvCxnSpPr>
            <a:cxnSpLocks/>
          </p:cNvCxnSpPr>
          <p:nvPr/>
        </p:nvCxnSpPr>
        <p:spPr>
          <a:xfrm flipH="1">
            <a:off x="5295751" y="1867021"/>
            <a:ext cx="364969" cy="26161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91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simulation</a:t>
            </a:r>
            <a:r>
              <a:rPr lang="en-US" sz="2400" dirty="0"/>
              <a:t>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13</a:t>
            </a:fld>
            <a:endParaRPr lang="en-US" dirty="0"/>
          </a:p>
        </p:txBody>
      </p:sp>
      <p:pic>
        <p:nvPicPr>
          <p:cNvPr id="6" name="Picture 5" descr="Graphical user interface&#10;&#10;Description automatically generated">
            <a:extLst>
              <a:ext uri="{FF2B5EF4-FFF2-40B4-BE49-F238E27FC236}">
                <a16:creationId xmlns:a16="http://schemas.microsoft.com/office/drawing/2014/main" id="{75AFC223-E9AD-73AC-B5F8-90C24E741DCC}"/>
              </a:ext>
            </a:extLst>
          </p:cNvPr>
          <p:cNvPicPr>
            <a:picLocks noChangeAspect="1"/>
          </p:cNvPicPr>
          <p:nvPr/>
        </p:nvPicPr>
        <p:blipFill>
          <a:blip r:embed="rId3"/>
          <a:stretch>
            <a:fillRect/>
          </a:stretch>
        </p:blipFill>
        <p:spPr>
          <a:xfrm>
            <a:off x="2496000" y="1930400"/>
            <a:ext cx="7200000" cy="3864000"/>
          </a:xfrm>
          <a:prstGeom prst="rect">
            <a:avLst/>
          </a:prstGeom>
        </p:spPr>
      </p:pic>
      <p:sp>
        <p:nvSpPr>
          <p:cNvPr id="7" name="Oval 6">
            <a:extLst>
              <a:ext uri="{FF2B5EF4-FFF2-40B4-BE49-F238E27FC236}">
                <a16:creationId xmlns:a16="http://schemas.microsoft.com/office/drawing/2014/main" id="{07C5F70C-83D2-622E-45FB-D5D4EDF37B75}"/>
              </a:ext>
            </a:extLst>
          </p:cNvPr>
          <p:cNvSpPr/>
          <p:nvPr/>
        </p:nvSpPr>
        <p:spPr>
          <a:xfrm>
            <a:off x="8830976"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927EDDC-066F-5828-ED36-00BC29C18F1E}"/>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Simulation Results</a:t>
            </a:r>
          </a:p>
        </p:txBody>
      </p:sp>
      <p:sp>
        <p:nvSpPr>
          <p:cNvPr id="10" name="Rectangle 9">
            <a:extLst>
              <a:ext uri="{FF2B5EF4-FFF2-40B4-BE49-F238E27FC236}">
                <a16:creationId xmlns:a16="http://schemas.microsoft.com/office/drawing/2014/main" id="{E8A2E333-2AED-897B-93D5-504B017969D9}"/>
              </a:ext>
            </a:extLst>
          </p:cNvPr>
          <p:cNvSpPr/>
          <p:nvPr/>
        </p:nvSpPr>
        <p:spPr>
          <a:xfrm>
            <a:off x="7970921" y="2923674"/>
            <a:ext cx="1725079" cy="739942"/>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C681E93-5C1F-D629-F057-28A0F12CABC0}"/>
              </a:ext>
            </a:extLst>
          </p:cNvPr>
          <p:cNvSpPr txBox="1"/>
          <p:nvPr/>
        </p:nvSpPr>
        <p:spPr>
          <a:xfrm>
            <a:off x="8015836" y="3784687"/>
            <a:ext cx="1630279" cy="739942"/>
          </a:xfrm>
          <a:prstGeom prst="rect">
            <a:avLst/>
          </a:prstGeom>
          <a:noFill/>
        </p:spPr>
        <p:txBody>
          <a:bodyPr wrap="square" rtlCol="0">
            <a:spAutoFit/>
          </a:bodyPr>
          <a:lstStyle/>
          <a:p>
            <a:r>
              <a:rPr lang="en-US" sz="1400" dirty="0">
                <a:solidFill>
                  <a:srgbClr val="004A8C"/>
                </a:solidFill>
              </a:rPr>
              <a:t>Values evaluated &amp; constants, all plottable!</a:t>
            </a:r>
          </a:p>
        </p:txBody>
      </p:sp>
      <p:sp>
        <p:nvSpPr>
          <p:cNvPr id="12" name="Rectangle 11">
            <a:extLst>
              <a:ext uri="{FF2B5EF4-FFF2-40B4-BE49-F238E27FC236}">
                <a16:creationId xmlns:a16="http://schemas.microsoft.com/office/drawing/2014/main" id="{EC7EC2F4-7EE9-1AD5-F371-DFCA8AC805AA}"/>
              </a:ext>
            </a:extLst>
          </p:cNvPr>
          <p:cNvSpPr/>
          <p:nvPr/>
        </p:nvSpPr>
        <p:spPr>
          <a:xfrm>
            <a:off x="3664532" y="5053083"/>
            <a:ext cx="4306389" cy="668448"/>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0050EB5-7943-3136-55BC-0E1E811B29E2}"/>
              </a:ext>
            </a:extLst>
          </p:cNvPr>
          <p:cNvSpPr txBox="1"/>
          <p:nvPr/>
        </p:nvSpPr>
        <p:spPr>
          <a:xfrm>
            <a:off x="3669670" y="5768805"/>
            <a:ext cx="3639149" cy="923330"/>
          </a:xfrm>
          <a:prstGeom prst="rect">
            <a:avLst/>
          </a:prstGeom>
          <a:noFill/>
        </p:spPr>
        <p:txBody>
          <a:bodyPr wrap="square" rtlCol="0">
            <a:spAutoFit/>
          </a:bodyPr>
          <a:lstStyle/>
          <a:p>
            <a:r>
              <a:rPr lang="en-US" sz="1400" dirty="0">
                <a:solidFill>
                  <a:srgbClr val="004A8C"/>
                </a:solidFill>
              </a:rPr>
              <a:t>Errors appear here!</a:t>
            </a:r>
          </a:p>
          <a:p>
            <a:pPr marL="285750" indent="-285750">
              <a:buFontTx/>
              <a:buChar char="-"/>
            </a:pPr>
            <a:r>
              <a:rPr lang="en-US" sz="1000" dirty="0">
                <a:solidFill>
                  <a:srgbClr val="004A8C"/>
                </a:solidFill>
              </a:rPr>
              <a:t>List of ALL equations if mis-defined system.</a:t>
            </a:r>
          </a:p>
          <a:p>
            <a:pPr marL="285750" indent="-285750">
              <a:buFontTx/>
              <a:buChar char="-"/>
            </a:pPr>
            <a:r>
              <a:rPr lang="en-US" sz="1000" dirty="0">
                <a:solidFill>
                  <a:srgbClr val="004A8C"/>
                </a:solidFill>
              </a:rPr>
              <a:t>Error code.</a:t>
            </a:r>
          </a:p>
          <a:p>
            <a:pPr marL="285750" indent="-285750">
              <a:buFontTx/>
              <a:buChar char="-"/>
            </a:pPr>
            <a:r>
              <a:rPr lang="en-US" sz="1000" dirty="0">
                <a:solidFill>
                  <a:srgbClr val="004A8C"/>
                </a:solidFill>
              </a:rPr>
              <a:t>Chattering.</a:t>
            </a:r>
          </a:p>
          <a:p>
            <a:pPr marL="285750" indent="-285750">
              <a:buFontTx/>
              <a:buChar char="-"/>
            </a:pPr>
            <a:endParaRPr lang="en-US" sz="1000" dirty="0">
              <a:solidFill>
                <a:srgbClr val="004A8C"/>
              </a:solidFill>
            </a:endParaRPr>
          </a:p>
        </p:txBody>
      </p:sp>
      <p:sp>
        <p:nvSpPr>
          <p:cNvPr id="15" name="Rectangle 14">
            <a:extLst>
              <a:ext uri="{FF2B5EF4-FFF2-40B4-BE49-F238E27FC236}">
                <a16:creationId xmlns:a16="http://schemas.microsoft.com/office/drawing/2014/main" id="{9F0BCEB1-B1B9-F74F-2298-43726E73F378}"/>
              </a:ext>
            </a:extLst>
          </p:cNvPr>
          <p:cNvSpPr/>
          <p:nvPr/>
        </p:nvSpPr>
        <p:spPr>
          <a:xfrm>
            <a:off x="3664531" y="2534194"/>
            <a:ext cx="4306389" cy="2243050"/>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A805C33-FDD3-16F8-9312-9A8D916E7F32}"/>
              </a:ext>
            </a:extLst>
          </p:cNvPr>
          <p:cNvSpPr txBox="1"/>
          <p:nvPr/>
        </p:nvSpPr>
        <p:spPr>
          <a:xfrm>
            <a:off x="83200" y="3564624"/>
            <a:ext cx="1990802" cy="954107"/>
          </a:xfrm>
          <a:prstGeom prst="rect">
            <a:avLst/>
          </a:prstGeom>
          <a:noFill/>
        </p:spPr>
        <p:txBody>
          <a:bodyPr wrap="square" rtlCol="0">
            <a:spAutoFit/>
          </a:bodyPr>
          <a:lstStyle/>
          <a:p>
            <a:r>
              <a:rPr lang="en-US" sz="1400" dirty="0">
                <a:solidFill>
                  <a:srgbClr val="004A8C"/>
                </a:solidFill>
              </a:rPr>
              <a:t>Plots appear here… currently displaying WLTC of a typical EU passenger vehicle</a:t>
            </a:r>
          </a:p>
        </p:txBody>
      </p:sp>
      <p:cxnSp>
        <p:nvCxnSpPr>
          <p:cNvPr id="18" name="Straight Arrow Connector 17">
            <a:extLst>
              <a:ext uri="{FF2B5EF4-FFF2-40B4-BE49-F238E27FC236}">
                <a16:creationId xmlns:a16="http://schemas.microsoft.com/office/drawing/2014/main" id="{E296F464-AC3F-FE04-71F5-FA6E8FDD787E}"/>
              </a:ext>
            </a:extLst>
          </p:cNvPr>
          <p:cNvCxnSpPr>
            <a:cxnSpLocks/>
          </p:cNvCxnSpPr>
          <p:nvPr/>
        </p:nvCxnSpPr>
        <p:spPr>
          <a:xfrm>
            <a:off x="1932740" y="4154658"/>
            <a:ext cx="1731791"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C468436-4DF3-F124-E8FA-D4C624289CF2}"/>
              </a:ext>
            </a:extLst>
          </p:cNvPr>
          <p:cNvCxnSpPr>
            <a:cxnSpLocks/>
          </p:cNvCxnSpPr>
          <p:nvPr/>
        </p:nvCxnSpPr>
        <p:spPr>
          <a:xfrm flipV="1">
            <a:off x="8412480" y="3538721"/>
            <a:ext cx="0" cy="323679"/>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8239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4" grpId="0"/>
      <p:bldP spid="15"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de-bug</a:t>
            </a:r>
            <a:r>
              <a:rPr lang="en-US" sz="2400" dirty="0"/>
              <a:t>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14</a:t>
            </a:fld>
            <a:endParaRPr lang="en-US" dirty="0"/>
          </a:p>
        </p:txBody>
      </p:sp>
      <p:pic>
        <p:nvPicPr>
          <p:cNvPr id="9" name="Picture 8" descr="Graphical user interface, application&#10;&#10;Description automatically generated">
            <a:extLst>
              <a:ext uri="{FF2B5EF4-FFF2-40B4-BE49-F238E27FC236}">
                <a16:creationId xmlns:a16="http://schemas.microsoft.com/office/drawing/2014/main" id="{625F2438-757F-A68D-A670-FB5DF4E7FD2F}"/>
              </a:ext>
            </a:extLst>
          </p:cNvPr>
          <p:cNvPicPr>
            <a:picLocks noChangeAspect="1"/>
          </p:cNvPicPr>
          <p:nvPr/>
        </p:nvPicPr>
        <p:blipFill>
          <a:blip r:embed="rId3"/>
          <a:stretch>
            <a:fillRect/>
          </a:stretch>
        </p:blipFill>
        <p:spPr>
          <a:xfrm>
            <a:off x="2496000" y="1930400"/>
            <a:ext cx="7200000" cy="3864000"/>
          </a:xfrm>
          <a:prstGeom prst="rect">
            <a:avLst/>
          </a:prstGeom>
        </p:spPr>
      </p:pic>
      <p:sp>
        <p:nvSpPr>
          <p:cNvPr id="19" name="Rectangle 18">
            <a:extLst>
              <a:ext uri="{FF2B5EF4-FFF2-40B4-BE49-F238E27FC236}">
                <a16:creationId xmlns:a16="http://schemas.microsoft.com/office/drawing/2014/main" id="{2D4E67C0-5A0F-CAD3-E218-3A78C0662A1D}"/>
              </a:ext>
            </a:extLst>
          </p:cNvPr>
          <p:cNvSpPr/>
          <p:nvPr/>
        </p:nvSpPr>
        <p:spPr>
          <a:xfrm>
            <a:off x="3664531" y="3392488"/>
            <a:ext cx="4306389" cy="1384756"/>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8606420-1896-7AD0-3D6E-7B09CE169B31}"/>
              </a:ext>
            </a:extLst>
          </p:cNvPr>
          <p:cNvSpPr txBox="1"/>
          <p:nvPr/>
        </p:nvSpPr>
        <p:spPr>
          <a:xfrm>
            <a:off x="430934" y="3893048"/>
            <a:ext cx="1525681" cy="738664"/>
          </a:xfrm>
          <a:prstGeom prst="rect">
            <a:avLst/>
          </a:prstGeom>
          <a:noFill/>
        </p:spPr>
        <p:txBody>
          <a:bodyPr wrap="square" rtlCol="0">
            <a:spAutoFit/>
          </a:bodyPr>
          <a:lstStyle/>
          <a:p>
            <a:r>
              <a:rPr lang="en-US" sz="1400" dirty="0">
                <a:solidFill>
                  <a:srgbClr val="004A8C"/>
                </a:solidFill>
              </a:rPr>
              <a:t>The model that is being simulated</a:t>
            </a:r>
          </a:p>
        </p:txBody>
      </p:sp>
      <p:cxnSp>
        <p:nvCxnSpPr>
          <p:cNvPr id="22" name="Straight Arrow Connector 21">
            <a:extLst>
              <a:ext uri="{FF2B5EF4-FFF2-40B4-BE49-F238E27FC236}">
                <a16:creationId xmlns:a16="http://schemas.microsoft.com/office/drawing/2014/main" id="{FC764EE8-8413-6F13-7FC0-05E555ACC26C}"/>
              </a:ext>
            </a:extLst>
          </p:cNvPr>
          <p:cNvCxnSpPr>
            <a:cxnSpLocks/>
          </p:cNvCxnSpPr>
          <p:nvPr/>
        </p:nvCxnSpPr>
        <p:spPr>
          <a:xfrm>
            <a:off x="1932740" y="4154658"/>
            <a:ext cx="1731791"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28EDC56E-4260-71C3-6C41-5BB7DDAFED9E}"/>
              </a:ext>
            </a:extLst>
          </p:cNvPr>
          <p:cNvSpPr/>
          <p:nvPr/>
        </p:nvSpPr>
        <p:spPr>
          <a:xfrm>
            <a:off x="9246046"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E31F47B-8EDD-EAAF-BD36-9AB049CDDD22}"/>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Debug Tab Selected</a:t>
            </a:r>
          </a:p>
        </p:txBody>
      </p:sp>
    </p:spTree>
    <p:extLst>
      <p:ext uri="{BB962C8B-B14F-4D97-AF65-F5344CB8AC3E}">
        <p14:creationId xmlns:p14="http://schemas.microsoft.com/office/powerpoint/2010/main" val="68005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F2205-70DF-32E2-0980-F8E1EE396D03}"/>
              </a:ext>
            </a:extLst>
          </p:cNvPr>
          <p:cNvSpPr>
            <a:spLocks noGrp="1"/>
          </p:cNvSpPr>
          <p:nvPr>
            <p:ph type="title"/>
          </p:nvPr>
        </p:nvSpPr>
        <p:spPr>
          <a:xfrm>
            <a:off x="677334" y="414394"/>
            <a:ext cx="8596668" cy="1320800"/>
          </a:xfrm>
        </p:spPr>
        <p:txBody>
          <a:bodyPr/>
          <a:lstStyle/>
          <a:p>
            <a:r>
              <a:rPr lang="en-US" dirty="0"/>
              <a:t>What do MSL4.0 Components look like?</a:t>
            </a:r>
          </a:p>
        </p:txBody>
      </p:sp>
      <p:sp>
        <p:nvSpPr>
          <p:cNvPr id="6" name="Slide Number Placeholder 5">
            <a:extLst>
              <a:ext uri="{FF2B5EF4-FFF2-40B4-BE49-F238E27FC236}">
                <a16:creationId xmlns:a16="http://schemas.microsoft.com/office/drawing/2014/main" id="{175F8A97-77F7-5993-1A37-24A7C7BAC0AE}"/>
              </a:ext>
            </a:extLst>
          </p:cNvPr>
          <p:cNvSpPr>
            <a:spLocks noGrp="1"/>
          </p:cNvSpPr>
          <p:nvPr>
            <p:ph type="sldNum" sz="quarter" idx="12"/>
          </p:nvPr>
        </p:nvSpPr>
        <p:spPr/>
        <p:txBody>
          <a:bodyPr/>
          <a:lstStyle/>
          <a:p>
            <a:fld id="{06934BBB-7B2C-F24A-A6B0-AE796A19E0AE}" type="slidenum">
              <a:rPr lang="en-US" smtClean="0"/>
              <a:t>15</a:t>
            </a:fld>
            <a:endParaRPr lang="en-US" dirty="0"/>
          </a:p>
        </p:txBody>
      </p:sp>
      <p:pic>
        <p:nvPicPr>
          <p:cNvPr id="4" name="Picture 3" descr="Diagram&#10;&#10;Description automatically generated">
            <a:extLst>
              <a:ext uri="{FF2B5EF4-FFF2-40B4-BE49-F238E27FC236}">
                <a16:creationId xmlns:a16="http://schemas.microsoft.com/office/drawing/2014/main" id="{8D41D424-9B91-EDA8-0EE1-175AC0310481}"/>
              </a:ext>
            </a:extLst>
          </p:cNvPr>
          <p:cNvPicPr>
            <a:picLocks noChangeAspect="1"/>
          </p:cNvPicPr>
          <p:nvPr/>
        </p:nvPicPr>
        <p:blipFill>
          <a:blip r:embed="rId3"/>
          <a:stretch>
            <a:fillRect/>
          </a:stretch>
        </p:blipFill>
        <p:spPr>
          <a:xfrm>
            <a:off x="509646" y="1593088"/>
            <a:ext cx="3657600" cy="3657600"/>
          </a:xfrm>
          <a:prstGeom prst="rect">
            <a:avLst/>
          </a:prstGeom>
        </p:spPr>
      </p:pic>
      <p:pic>
        <p:nvPicPr>
          <p:cNvPr id="10" name="Picture 9" descr="A picture containing diagram&#10;&#10;Description automatically generated">
            <a:extLst>
              <a:ext uri="{FF2B5EF4-FFF2-40B4-BE49-F238E27FC236}">
                <a16:creationId xmlns:a16="http://schemas.microsoft.com/office/drawing/2014/main" id="{851CD20C-7391-A1A1-E95E-94364D5AE7C2}"/>
              </a:ext>
            </a:extLst>
          </p:cNvPr>
          <p:cNvPicPr>
            <a:picLocks noChangeAspect="1"/>
          </p:cNvPicPr>
          <p:nvPr/>
        </p:nvPicPr>
        <p:blipFill>
          <a:blip r:embed="rId4"/>
          <a:stretch>
            <a:fillRect/>
          </a:stretch>
        </p:blipFill>
        <p:spPr>
          <a:xfrm>
            <a:off x="8024756" y="1588605"/>
            <a:ext cx="3657600" cy="3657600"/>
          </a:xfrm>
          <a:prstGeom prst="rect">
            <a:avLst/>
          </a:prstGeom>
        </p:spPr>
      </p:pic>
      <p:sp>
        <p:nvSpPr>
          <p:cNvPr id="8" name="TextBox 7">
            <a:extLst>
              <a:ext uri="{FF2B5EF4-FFF2-40B4-BE49-F238E27FC236}">
                <a16:creationId xmlns:a16="http://schemas.microsoft.com/office/drawing/2014/main" id="{3659C2F0-46B3-6839-EA52-71214BB35CED}"/>
              </a:ext>
            </a:extLst>
          </p:cNvPr>
          <p:cNvSpPr txBox="1"/>
          <p:nvPr/>
        </p:nvSpPr>
        <p:spPr>
          <a:xfrm>
            <a:off x="500449" y="5241666"/>
            <a:ext cx="3657600" cy="307777"/>
          </a:xfrm>
          <a:prstGeom prst="rect">
            <a:avLst/>
          </a:prstGeom>
          <a:noFill/>
        </p:spPr>
        <p:txBody>
          <a:bodyPr wrap="square" rtlCol="0">
            <a:spAutoFit/>
          </a:bodyPr>
          <a:lstStyle/>
          <a:p>
            <a:pPr algn="ctr"/>
            <a:r>
              <a:rPr lang="en-US" sz="1400" dirty="0">
                <a:solidFill>
                  <a:srgbClr val="004A8C"/>
                </a:solidFill>
              </a:rPr>
              <a:t>Components from Blocks Library</a:t>
            </a:r>
          </a:p>
        </p:txBody>
      </p:sp>
      <p:sp>
        <p:nvSpPr>
          <p:cNvPr id="9" name="TextBox 8">
            <a:extLst>
              <a:ext uri="{FF2B5EF4-FFF2-40B4-BE49-F238E27FC236}">
                <a16:creationId xmlns:a16="http://schemas.microsoft.com/office/drawing/2014/main" id="{C178A14B-A5B1-A182-0C7F-128A6C0DEF1E}"/>
              </a:ext>
            </a:extLst>
          </p:cNvPr>
          <p:cNvSpPr txBox="1"/>
          <p:nvPr/>
        </p:nvSpPr>
        <p:spPr>
          <a:xfrm>
            <a:off x="8024755" y="5241667"/>
            <a:ext cx="3657602" cy="307777"/>
          </a:xfrm>
          <a:prstGeom prst="rect">
            <a:avLst/>
          </a:prstGeom>
          <a:solidFill>
            <a:schemeClr val="bg1"/>
          </a:solidFill>
        </p:spPr>
        <p:txBody>
          <a:bodyPr wrap="square" rtlCol="0">
            <a:spAutoFit/>
          </a:bodyPr>
          <a:lstStyle/>
          <a:p>
            <a:pPr algn="ctr"/>
            <a:r>
              <a:rPr lang="en-US" sz="1400" dirty="0">
                <a:solidFill>
                  <a:srgbClr val="004A8C"/>
                </a:solidFill>
              </a:rPr>
              <a:t>Components from Mechanics Library</a:t>
            </a:r>
          </a:p>
        </p:txBody>
      </p:sp>
      <p:pic>
        <p:nvPicPr>
          <p:cNvPr id="5" name="Picture 4" descr="Chart, box and whisker chart&#10;&#10;Description automatically generated with medium confidence">
            <a:extLst>
              <a:ext uri="{FF2B5EF4-FFF2-40B4-BE49-F238E27FC236}">
                <a16:creationId xmlns:a16="http://schemas.microsoft.com/office/drawing/2014/main" id="{865A6B1F-3C65-4B06-B110-45538BD17082}"/>
              </a:ext>
            </a:extLst>
          </p:cNvPr>
          <p:cNvPicPr>
            <a:picLocks noChangeAspect="1"/>
          </p:cNvPicPr>
          <p:nvPr/>
        </p:nvPicPr>
        <p:blipFill>
          <a:blip r:embed="rId5"/>
          <a:stretch>
            <a:fillRect/>
          </a:stretch>
        </p:blipFill>
        <p:spPr>
          <a:xfrm>
            <a:off x="4267200" y="1593088"/>
            <a:ext cx="3657600" cy="3653117"/>
          </a:xfrm>
          <a:prstGeom prst="rect">
            <a:avLst/>
          </a:prstGeom>
        </p:spPr>
      </p:pic>
      <p:sp>
        <p:nvSpPr>
          <p:cNvPr id="11" name="TextBox 10">
            <a:extLst>
              <a:ext uri="{FF2B5EF4-FFF2-40B4-BE49-F238E27FC236}">
                <a16:creationId xmlns:a16="http://schemas.microsoft.com/office/drawing/2014/main" id="{AB00D8B1-DF32-425F-BF46-3C837D168A8E}"/>
              </a:ext>
            </a:extLst>
          </p:cNvPr>
          <p:cNvSpPr txBox="1"/>
          <p:nvPr/>
        </p:nvSpPr>
        <p:spPr>
          <a:xfrm>
            <a:off x="4349045" y="5241668"/>
            <a:ext cx="3575756" cy="307778"/>
          </a:xfrm>
          <a:prstGeom prst="rect">
            <a:avLst/>
          </a:prstGeom>
          <a:noFill/>
        </p:spPr>
        <p:txBody>
          <a:bodyPr wrap="square" rtlCol="0">
            <a:spAutoFit/>
          </a:bodyPr>
          <a:lstStyle/>
          <a:p>
            <a:pPr algn="ctr"/>
            <a:r>
              <a:rPr lang="en-US" sz="1400" dirty="0">
                <a:solidFill>
                  <a:srgbClr val="004A8C"/>
                </a:solidFill>
              </a:rPr>
              <a:t>Components from Electrical Library</a:t>
            </a:r>
          </a:p>
        </p:txBody>
      </p:sp>
      <p:sp>
        <p:nvSpPr>
          <p:cNvPr id="3" name="Rectangle 2">
            <a:extLst>
              <a:ext uri="{FF2B5EF4-FFF2-40B4-BE49-F238E27FC236}">
                <a16:creationId xmlns:a16="http://schemas.microsoft.com/office/drawing/2014/main" id="{EF039B54-E74B-479D-ADFD-E9B14C725C69}"/>
              </a:ext>
            </a:extLst>
          </p:cNvPr>
          <p:cNvSpPr/>
          <p:nvPr/>
        </p:nvSpPr>
        <p:spPr>
          <a:xfrm>
            <a:off x="4267200" y="1588605"/>
            <a:ext cx="7415156" cy="4018185"/>
          </a:xfrm>
          <a:prstGeom prst="rect">
            <a:avLst/>
          </a:prstGeom>
          <a:noFill/>
          <a:ln w="571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853D4A0-E6FD-417D-9962-B743B555A96C}"/>
              </a:ext>
            </a:extLst>
          </p:cNvPr>
          <p:cNvSpPr/>
          <p:nvPr/>
        </p:nvSpPr>
        <p:spPr>
          <a:xfrm>
            <a:off x="509644" y="1588604"/>
            <a:ext cx="3639210" cy="4019369"/>
          </a:xfrm>
          <a:prstGeom prst="rect">
            <a:avLst/>
          </a:prstGeom>
          <a:noFill/>
          <a:ln w="571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9384CE9-98A6-4E50-81C4-475877DD9BBE}"/>
              </a:ext>
            </a:extLst>
          </p:cNvPr>
          <p:cNvSpPr txBox="1"/>
          <p:nvPr/>
        </p:nvSpPr>
        <p:spPr>
          <a:xfrm>
            <a:off x="509646" y="5630192"/>
            <a:ext cx="3657600" cy="307777"/>
          </a:xfrm>
          <a:prstGeom prst="rect">
            <a:avLst/>
          </a:prstGeom>
          <a:noFill/>
        </p:spPr>
        <p:txBody>
          <a:bodyPr wrap="square" rtlCol="0">
            <a:spAutoFit/>
          </a:bodyPr>
          <a:lstStyle/>
          <a:p>
            <a:pPr algn="ctr"/>
            <a:r>
              <a:rPr lang="en-US" sz="1400" dirty="0">
                <a:solidFill>
                  <a:srgbClr val="F88F1F"/>
                </a:solidFill>
              </a:rPr>
              <a:t>Signal Blocks</a:t>
            </a:r>
          </a:p>
        </p:txBody>
      </p:sp>
      <p:sp>
        <p:nvSpPr>
          <p:cNvPr id="14" name="TextBox 13">
            <a:extLst>
              <a:ext uri="{FF2B5EF4-FFF2-40B4-BE49-F238E27FC236}">
                <a16:creationId xmlns:a16="http://schemas.microsoft.com/office/drawing/2014/main" id="{246CC608-A3F7-4BDA-AB9E-836BCDB7C9A9}"/>
              </a:ext>
            </a:extLst>
          </p:cNvPr>
          <p:cNvSpPr txBox="1"/>
          <p:nvPr/>
        </p:nvSpPr>
        <p:spPr>
          <a:xfrm>
            <a:off x="6096000" y="5635598"/>
            <a:ext cx="3657600" cy="307777"/>
          </a:xfrm>
          <a:prstGeom prst="rect">
            <a:avLst/>
          </a:prstGeom>
          <a:noFill/>
        </p:spPr>
        <p:txBody>
          <a:bodyPr wrap="square" rtlCol="0">
            <a:spAutoFit/>
          </a:bodyPr>
          <a:lstStyle/>
          <a:p>
            <a:pPr algn="ctr"/>
            <a:r>
              <a:rPr lang="en-US" sz="1400" dirty="0">
                <a:solidFill>
                  <a:srgbClr val="F88F1F"/>
                </a:solidFill>
              </a:rPr>
              <a:t>Physical Blocks</a:t>
            </a:r>
          </a:p>
        </p:txBody>
      </p:sp>
      <p:grpSp>
        <p:nvGrpSpPr>
          <p:cNvPr id="24" name="Group 23">
            <a:extLst>
              <a:ext uri="{FF2B5EF4-FFF2-40B4-BE49-F238E27FC236}">
                <a16:creationId xmlns:a16="http://schemas.microsoft.com/office/drawing/2014/main" id="{9F26D7B0-FD0C-4B2D-9F63-6E7A61E4CF0B}"/>
              </a:ext>
            </a:extLst>
          </p:cNvPr>
          <p:cNvGrpSpPr/>
          <p:nvPr/>
        </p:nvGrpSpPr>
        <p:grpSpPr>
          <a:xfrm>
            <a:off x="848784" y="1969615"/>
            <a:ext cx="8983433" cy="2145185"/>
            <a:chOff x="848784" y="1969615"/>
            <a:chExt cx="8983433" cy="2145185"/>
          </a:xfrm>
        </p:grpSpPr>
        <p:sp>
          <p:nvSpPr>
            <p:cNvPr id="7" name="Oval 6">
              <a:extLst>
                <a:ext uri="{FF2B5EF4-FFF2-40B4-BE49-F238E27FC236}">
                  <a16:creationId xmlns:a16="http://schemas.microsoft.com/office/drawing/2014/main" id="{E1C988CC-F816-49D6-9165-895FCA5B153E}"/>
                </a:ext>
              </a:extLst>
            </p:cNvPr>
            <p:cNvSpPr/>
            <p:nvPr/>
          </p:nvSpPr>
          <p:spPr>
            <a:xfrm>
              <a:off x="848784" y="232928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B44E98E6-8B41-46AD-900B-5F09F281FF05}"/>
                </a:ext>
              </a:extLst>
            </p:cNvPr>
            <p:cNvSpPr/>
            <p:nvPr/>
          </p:nvSpPr>
          <p:spPr>
            <a:xfrm>
              <a:off x="848784" y="307223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E6C63490-155C-4D18-AD8F-B05432F3FCB6}"/>
                </a:ext>
              </a:extLst>
            </p:cNvPr>
            <p:cNvSpPr/>
            <p:nvPr/>
          </p:nvSpPr>
          <p:spPr>
            <a:xfrm>
              <a:off x="4661343"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6F8033E4-F06C-4B1E-833E-C969C611744C}"/>
                </a:ext>
              </a:extLst>
            </p:cNvPr>
            <p:cNvSpPr/>
            <p:nvPr/>
          </p:nvSpPr>
          <p:spPr>
            <a:xfrm>
              <a:off x="5391480"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2D8ADCC-8CEB-48E5-9D48-76BC5F020FDA}"/>
                </a:ext>
              </a:extLst>
            </p:cNvPr>
            <p:cNvSpPr/>
            <p:nvPr/>
          </p:nvSpPr>
          <p:spPr>
            <a:xfrm>
              <a:off x="8409374"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AEDBBAC4-2E0D-4E18-865E-F828A0A70D12}"/>
                </a:ext>
              </a:extLst>
            </p:cNvPr>
            <p:cNvSpPr/>
            <p:nvPr/>
          </p:nvSpPr>
          <p:spPr>
            <a:xfrm>
              <a:off x="9142799"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5BC92280-4DED-4C3E-94FC-DCBFCD0A8933}"/>
                </a:ext>
              </a:extLst>
            </p:cNvPr>
            <p:cNvSpPr/>
            <p:nvPr/>
          </p:nvSpPr>
          <p:spPr>
            <a:xfrm>
              <a:off x="8412992" y="342900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99AAA69-62CA-4C87-8C6A-1FE69EF874A5}"/>
                </a:ext>
              </a:extLst>
            </p:cNvPr>
            <p:cNvSpPr/>
            <p:nvPr/>
          </p:nvSpPr>
          <p:spPr>
            <a:xfrm>
              <a:off x="9146417" y="342900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4F3B6EF2-2948-4847-BDA5-7AF1A0C1A60A}"/>
              </a:ext>
            </a:extLst>
          </p:cNvPr>
          <p:cNvGrpSpPr/>
          <p:nvPr/>
        </p:nvGrpSpPr>
        <p:grpSpPr>
          <a:xfrm>
            <a:off x="4661343" y="1969615"/>
            <a:ext cx="6634106" cy="2143125"/>
            <a:chOff x="4661343" y="1969615"/>
            <a:chExt cx="6634106" cy="2143125"/>
          </a:xfrm>
        </p:grpSpPr>
        <p:grpSp>
          <p:nvGrpSpPr>
            <p:cNvPr id="29" name="Group 28">
              <a:extLst>
                <a:ext uri="{FF2B5EF4-FFF2-40B4-BE49-F238E27FC236}">
                  <a16:creationId xmlns:a16="http://schemas.microsoft.com/office/drawing/2014/main" id="{407EB3A2-096C-49D2-9B13-B1D65D1B1C23}"/>
                </a:ext>
              </a:extLst>
            </p:cNvPr>
            <p:cNvGrpSpPr/>
            <p:nvPr/>
          </p:nvGrpSpPr>
          <p:grpSpPr>
            <a:xfrm>
              <a:off x="4661343" y="1969615"/>
              <a:ext cx="6634106" cy="1421990"/>
              <a:chOff x="4661343" y="1969615"/>
              <a:chExt cx="6634106" cy="1421990"/>
            </a:xfrm>
          </p:grpSpPr>
          <p:sp>
            <p:nvSpPr>
              <p:cNvPr id="25" name="Oval 24">
                <a:extLst>
                  <a:ext uri="{FF2B5EF4-FFF2-40B4-BE49-F238E27FC236}">
                    <a16:creationId xmlns:a16="http://schemas.microsoft.com/office/drawing/2014/main" id="{46FC35D0-B593-4B22-9EB5-A06F75916C8F}"/>
                  </a:ext>
                </a:extLst>
              </p:cNvPr>
              <p:cNvSpPr/>
              <p:nvPr/>
            </p:nvSpPr>
            <p:spPr>
              <a:xfrm>
                <a:off x="4661343" y="270580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FA7145AD-6783-4DFF-9411-2EC813A65851}"/>
                  </a:ext>
                </a:extLst>
              </p:cNvPr>
              <p:cNvSpPr/>
              <p:nvPr/>
            </p:nvSpPr>
            <p:spPr>
              <a:xfrm>
                <a:off x="5391480" y="270580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38D2B5F8-836A-47F3-BE50-0885EB63FC1D}"/>
                  </a:ext>
                </a:extLst>
              </p:cNvPr>
              <p:cNvSpPr/>
              <p:nvPr/>
            </p:nvSpPr>
            <p:spPr>
              <a:xfrm>
                <a:off x="9876224"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B0D8E820-2E50-45B2-8444-6944E8911396}"/>
                  </a:ext>
                </a:extLst>
              </p:cNvPr>
              <p:cNvSpPr/>
              <p:nvPr/>
            </p:nvSpPr>
            <p:spPr>
              <a:xfrm>
                <a:off x="10609649" y="196961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Oval 29">
              <a:extLst>
                <a:ext uri="{FF2B5EF4-FFF2-40B4-BE49-F238E27FC236}">
                  <a16:creationId xmlns:a16="http://schemas.microsoft.com/office/drawing/2014/main" id="{6642EBE6-513D-4A6C-AF73-1AD876763383}"/>
                </a:ext>
              </a:extLst>
            </p:cNvPr>
            <p:cNvSpPr/>
            <p:nvPr/>
          </p:nvSpPr>
          <p:spPr>
            <a:xfrm>
              <a:off x="9876224" y="342694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B8EBB90F-317D-4D5B-BCA6-9827D387ECE2}"/>
                </a:ext>
              </a:extLst>
            </p:cNvPr>
            <p:cNvSpPr/>
            <p:nvPr/>
          </p:nvSpPr>
          <p:spPr>
            <a:xfrm>
              <a:off x="10609649" y="342694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CBF60A94-87FA-49F2-871C-AB2F40E7DE2D}"/>
              </a:ext>
            </a:extLst>
          </p:cNvPr>
          <p:cNvGrpSpPr/>
          <p:nvPr/>
        </p:nvGrpSpPr>
        <p:grpSpPr>
          <a:xfrm>
            <a:off x="2363608" y="2320402"/>
            <a:ext cx="8931841" cy="2556023"/>
            <a:chOff x="2363608" y="2320402"/>
            <a:chExt cx="8931841" cy="2556023"/>
          </a:xfrm>
        </p:grpSpPr>
        <p:grpSp>
          <p:nvGrpSpPr>
            <p:cNvPr id="37" name="Group 36">
              <a:extLst>
                <a:ext uri="{FF2B5EF4-FFF2-40B4-BE49-F238E27FC236}">
                  <a16:creationId xmlns:a16="http://schemas.microsoft.com/office/drawing/2014/main" id="{5B331B96-F408-46A8-ABA4-4C91CA4DDBF6}"/>
                </a:ext>
              </a:extLst>
            </p:cNvPr>
            <p:cNvGrpSpPr/>
            <p:nvPr/>
          </p:nvGrpSpPr>
          <p:grpSpPr>
            <a:xfrm>
              <a:off x="2363608" y="2320402"/>
              <a:ext cx="1400175" cy="2162175"/>
              <a:chOff x="2363608" y="2320402"/>
              <a:chExt cx="1400175" cy="2162175"/>
            </a:xfrm>
          </p:grpSpPr>
          <p:sp>
            <p:nvSpPr>
              <p:cNvPr id="33" name="Oval 32">
                <a:extLst>
                  <a:ext uri="{FF2B5EF4-FFF2-40B4-BE49-F238E27FC236}">
                    <a16:creationId xmlns:a16="http://schemas.microsoft.com/office/drawing/2014/main" id="{D7DB23FA-0C98-4193-B825-226F95485FB5}"/>
                  </a:ext>
                </a:extLst>
              </p:cNvPr>
              <p:cNvSpPr/>
              <p:nvPr/>
            </p:nvSpPr>
            <p:spPr>
              <a:xfrm>
                <a:off x="3077983" y="305382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65F67E0D-2351-4A2B-B4F7-C7649EECE525}"/>
                  </a:ext>
                </a:extLst>
              </p:cNvPr>
              <p:cNvSpPr/>
              <p:nvPr/>
            </p:nvSpPr>
            <p:spPr>
              <a:xfrm>
                <a:off x="3077983" y="379677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1D11FFC9-313D-42D6-B7FC-E10DB31477B5}"/>
                  </a:ext>
                </a:extLst>
              </p:cNvPr>
              <p:cNvSpPr/>
              <p:nvPr/>
            </p:nvSpPr>
            <p:spPr>
              <a:xfrm>
                <a:off x="2363608" y="2320402"/>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0C27A363-68AA-43B5-B364-B202CB40178E}"/>
                  </a:ext>
                </a:extLst>
              </p:cNvPr>
              <p:cNvSpPr/>
              <p:nvPr/>
            </p:nvSpPr>
            <p:spPr>
              <a:xfrm>
                <a:off x="2363608" y="3063352"/>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Oval 37">
              <a:extLst>
                <a:ext uri="{FF2B5EF4-FFF2-40B4-BE49-F238E27FC236}">
                  <a16:creationId xmlns:a16="http://schemas.microsoft.com/office/drawing/2014/main" id="{5263850C-7519-4F20-AEBE-365E1C0852F2}"/>
                </a:ext>
              </a:extLst>
            </p:cNvPr>
            <p:cNvSpPr/>
            <p:nvPr/>
          </p:nvSpPr>
          <p:spPr>
            <a:xfrm>
              <a:off x="4661343" y="344199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51A3ED86-8AC6-40DF-985A-A869C5B08279}"/>
                </a:ext>
              </a:extLst>
            </p:cNvPr>
            <p:cNvSpPr/>
            <p:nvPr/>
          </p:nvSpPr>
          <p:spPr>
            <a:xfrm>
              <a:off x="5391480" y="344199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D706584D-CFFA-48E3-97CC-9B66F3353625}"/>
                </a:ext>
              </a:extLst>
            </p:cNvPr>
            <p:cNvSpPr/>
            <p:nvPr/>
          </p:nvSpPr>
          <p:spPr>
            <a:xfrm>
              <a:off x="6122616" y="3444352"/>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DF7DF14E-AE88-499E-8B9B-8D76579E306C}"/>
                </a:ext>
              </a:extLst>
            </p:cNvPr>
            <p:cNvSpPr/>
            <p:nvPr/>
          </p:nvSpPr>
          <p:spPr>
            <a:xfrm>
              <a:off x="9148376" y="4188268"/>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5E1CDFD3-A671-441A-8711-5B1B4A3A72C9}"/>
                </a:ext>
              </a:extLst>
            </p:cNvPr>
            <p:cNvSpPr/>
            <p:nvPr/>
          </p:nvSpPr>
          <p:spPr>
            <a:xfrm>
              <a:off x="9878513" y="4188268"/>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ED54A1BA-C142-4322-A569-DCB85B556B5A}"/>
                </a:ext>
              </a:extLst>
            </p:cNvPr>
            <p:cNvSpPr/>
            <p:nvPr/>
          </p:nvSpPr>
          <p:spPr>
            <a:xfrm>
              <a:off x="10609649" y="4190625"/>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8" name="Group 67">
            <a:extLst>
              <a:ext uri="{FF2B5EF4-FFF2-40B4-BE49-F238E27FC236}">
                <a16:creationId xmlns:a16="http://schemas.microsoft.com/office/drawing/2014/main" id="{FF23C891-8227-4C9A-916E-DB008478DFE1}"/>
              </a:ext>
            </a:extLst>
          </p:cNvPr>
          <p:cNvGrpSpPr/>
          <p:nvPr/>
        </p:nvGrpSpPr>
        <p:grpSpPr>
          <a:xfrm>
            <a:off x="4661343" y="1970090"/>
            <a:ext cx="6634106" cy="2895074"/>
            <a:chOff x="4661343" y="1970090"/>
            <a:chExt cx="6634106" cy="2895074"/>
          </a:xfrm>
        </p:grpSpPr>
        <p:sp>
          <p:nvSpPr>
            <p:cNvPr id="50" name="Oval 49">
              <a:extLst>
                <a:ext uri="{FF2B5EF4-FFF2-40B4-BE49-F238E27FC236}">
                  <a16:creationId xmlns:a16="http://schemas.microsoft.com/office/drawing/2014/main" id="{0085BA29-BCEF-4E21-9F8A-DDF512A39232}"/>
                </a:ext>
              </a:extLst>
            </p:cNvPr>
            <p:cNvSpPr/>
            <p:nvPr/>
          </p:nvSpPr>
          <p:spPr>
            <a:xfrm>
              <a:off x="4661343" y="417700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239BA781-B046-4257-A20A-6B0C7D2FFD9C}"/>
                </a:ext>
              </a:extLst>
            </p:cNvPr>
            <p:cNvSpPr/>
            <p:nvPr/>
          </p:nvSpPr>
          <p:spPr>
            <a:xfrm>
              <a:off x="5391480" y="417700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49C47BAF-F76F-4059-A7F6-EE9F2F03618A}"/>
                </a:ext>
              </a:extLst>
            </p:cNvPr>
            <p:cNvSpPr/>
            <p:nvPr/>
          </p:nvSpPr>
          <p:spPr>
            <a:xfrm>
              <a:off x="6122616" y="4179364"/>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A061548C-476B-4494-A165-03E658C53970}"/>
                </a:ext>
              </a:extLst>
            </p:cNvPr>
            <p:cNvSpPr/>
            <p:nvPr/>
          </p:nvSpPr>
          <p:spPr>
            <a:xfrm>
              <a:off x="6852753" y="417700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C7D89F92-20DB-41B3-8E1C-2DFD5C890A47}"/>
                </a:ext>
              </a:extLst>
            </p:cNvPr>
            <p:cNvSpPr/>
            <p:nvPr/>
          </p:nvSpPr>
          <p:spPr>
            <a:xfrm>
              <a:off x="6852753" y="3453877"/>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59CBCD9B-63AD-4A66-9F9C-FF72D3E9AF98}"/>
                </a:ext>
              </a:extLst>
            </p:cNvPr>
            <p:cNvSpPr/>
            <p:nvPr/>
          </p:nvSpPr>
          <p:spPr>
            <a:xfrm>
              <a:off x="6852753" y="2704626"/>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E00C09A9-080E-4662-8478-476CD43BB523}"/>
                </a:ext>
              </a:extLst>
            </p:cNvPr>
            <p:cNvSpPr/>
            <p:nvPr/>
          </p:nvSpPr>
          <p:spPr>
            <a:xfrm>
              <a:off x="6123606" y="269751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23A2C67D-27B0-4025-A8BF-10C9257E1AE9}"/>
                </a:ext>
              </a:extLst>
            </p:cNvPr>
            <p:cNvSpPr/>
            <p:nvPr/>
          </p:nvSpPr>
          <p:spPr>
            <a:xfrm>
              <a:off x="6123606" y="197009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A83B6003-6CFB-4956-BBC7-070D549D0011}"/>
                </a:ext>
              </a:extLst>
            </p:cNvPr>
            <p:cNvSpPr/>
            <p:nvPr/>
          </p:nvSpPr>
          <p:spPr>
            <a:xfrm>
              <a:off x="6860649" y="1970090"/>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Oval 61">
              <a:extLst>
                <a:ext uri="{FF2B5EF4-FFF2-40B4-BE49-F238E27FC236}">
                  <a16:creationId xmlns:a16="http://schemas.microsoft.com/office/drawing/2014/main" id="{34E51E4B-9A97-4EDC-9F60-E8C6EE0B0B59}"/>
                </a:ext>
              </a:extLst>
            </p:cNvPr>
            <p:cNvSpPr/>
            <p:nvPr/>
          </p:nvSpPr>
          <p:spPr>
            <a:xfrm>
              <a:off x="8418899" y="2702226"/>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Oval 62">
              <a:extLst>
                <a:ext uri="{FF2B5EF4-FFF2-40B4-BE49-F238E27FC236}">
                  <a16:creationId xmlns:a16="http://schemas.microsoft.com/office/drawing/2014/main" id="{6AF3632F-382A-4323-8187-6E0A5CEDA463}"/>
                </a:ext>
              </a:extLst>
            </p:cNvPr>
            <p:cNvSpPr/>
            <p:nvPr/>
          </p:nvSpPr>
          <p:spPr>
            <a:xfrm>
              <a:off x="9149036" y="2704393"/>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a:extLst>
                <a:ext uri="{FF2B5EF4-FFF2-40B4-BE49-F238E27FC236}">
                  <a16:creationId xmlns:a16="http://schemas.microsoft.com/office/drawing/2014/main" id="{D4FCA34F-7473-4644-A6A7-74C294CF2924}"/>
                </a:ext>
              </a:extLst>
            </p:cNvPr>
            <p:cNvSpPr/>
            <p:nvPr/>
          </p:nvSpPr>
          <p:spPr>
            <a:xfrm>
              <a:off x="9878513" y="2704393"/>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0E3D881A-B936-4CF6-A0DF-C39D6E17694D}"/>
                </a:ext>
              </a:extLst>
            </p:cNvPr>
            <p:cNvSpPr/>
            <p:nvPr/>
          </p:nvSpPr>
          <p:spPr>
            <a:xfrm>
              <a:off x="10609649" y="2704393"/>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37580AA7-0ECE-4A1E-A9E4-709E1ADC2196}"/>
                </a:ext>
              </a:extLst>
            </p:cNvPr>
            <p:cNvSpPr/>
            <p:nvPr/>
          </p:nvSpPr>
          <p:spPr>
            <a:xfrm>
              <a:off x="8409374" y="4179364"/>
              <a:ext cx="685800" cy="6858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6540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0" presetClass="exit" presetSubtype="0" fill="hold" grpId="1"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par>
                                <p:cTn id="20" presetID="10" presetClass="exit" presetSubtype="0" fill="hold" grpId="1" nodeType="with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500"/>
                                        <p:tgtEl>
                                          <p:spTgt spid="3"/>
                                        </p:tgtEl>
                                      </p:cBhvr>
                                    </p:animEffect>
                                    <p:set>
                                      <p:cBhvr>
                                        <p:cTn id="25" dur="1" fill="hold">
                                          <p:stCondLst>
                                            <p:cond delay="499"/>
                                          </p:stCondLst>
                                        </p:cTn>
                                        <p:tgtEl>
                                          <p:spTgt spid="3"/>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24"/>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32"/>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8"/>
                                        </p:tgtEl>
                                        <p:attrNameLst>
                                          <p:attrName>style.visibility</p:attrName>
                                        </p:attrNameLst>
                                      </p:cBhvr>
                                      <p:to>
                                        <p:strVal val="visible"/>
                                      </p:to>
                                    </p:set>
                                  </p:childTnLst>
                                </p:cTn>
                              </p:par>
                              <p:par>
                                <p:cTn id="45" presetID="1" presetClass="exit" presetSubtype="0" fill="hold" nodeType="withEffect">
                                  <p:stCondLst>
                                    <p:cond delay="0"/>
                                  </p:stCondLst>
                                  <p:childTnLst>
                                    <p:set>
                                      <p:cBhvr>
                                        <p:cTn id="46" dur="1" fill="hold">
                                          <p:stCondLst>
                                            <p:cond delay="0"/>
                                          </p:stCondLst>
                                        </p:cTn>
                                        <p:tgtEl>
                                          <p:spTgt spid="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2" grpId="0" animBg="1"/>
      <p:bldP spid="12" grpId="1" animBg="1"/>
      <p:bldP spid="13" grpId="0"/>
      <p:bldP spid="13" grpId="1"/>
      <p:bldP spid="14" grpId="0"/>
      <p:bldP spid="1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sp>
        <p:nvSpPr>
          <p:cNvPr id="4" name="Arrow: Striped Right 3">
            <a:extLst>
              <a:ext uri="{FF2B5EF4-FFF2-40B4-BE49-F238E27FC236}">
                <a16:creationId xmlns:a16="http://schemas.microsoft.com/office/drawing/2014/main" id="{0C5D9923-6165-405D-B139-1198CD528E10}"/>
              </a:ext>
            </a:extLst>
          </p:cNvPr>
          <p:cNvSpPr/>
          <p:nvPr/>
        </p:nvSpPr>
        <p:spPr>
          <a:xfrm flipH="1">
            <a:off x="5690260" y="2862792"/>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3968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“AndrePack01” – The Original Failure</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17</a:t>
            </a:fld>
            <a:endParaRPr lang="en-US" dirty="0"/>
          </a:p>
        </p:txBody>
      </p:sp>
      <p:pic>
        <p:nvPicPr>
          <p:cNvPr id="8" name="Content Placeholder 7" descr="A diagram of a car&#10;&#10;Description automatically generated with medium confidence">
            <a:extLst>
              <a:ext uri="{FF2B5EF4-FFF2-40B4-BE49-F238E27FC236}">
                <a16:creationId xmlns:a16="http://schemas.microsoft.com/office/drawing/2014/main" id="{C4ACBA7F-74BF-400E-B9A6-1EE310EDA947}"/>
              </a:ext>
            </a:extLst>
          </p:cNvPr>
          <p:cNvPicPr>
            <a:picLocks noGrp="1" noChangeAspect="1"/>
          </p:cNvPicPr>
          <p:nvPr>
            <p:ph idx="1"/>
          </p:nvPr>
        </p:nvPicPr>
        <p:blipFill>
          <a:blip r:embed="rId3"/>
          <a:stretch>
            <a:fillRect/>
          </a:stretch>
        </p:blipFill>
        <p:spPr>
          <a:xfrm>
            <a:off x="787418" y="2160588"/>
            <a:ext cx="8377202" cy="3881437"/>
          </a:xfrm>
        </p:spPr>
      </p:pic>
      <p:pic>
        <p:nvPicPr>
          <p:cNvPr id="5" name="Picture 4" descr="Diagram, schematic&#10;&#10;Description automatically generated">
            <a:extLst>
              <a:ext uri="{FF2B5EF4-FFF2-40B4-BE49-F238E27FC236}">
                <a16:creationId xmlns:a16="http://schemas.microsoft.com/office/drawing/2014/main" id="{DE364F0B-7879-4EDA-A133-53DC80F89C56}"/>
              </a:ext>
            </a:extLst>
          </p:cNvPr>
          <p:cNvPicPr>
            <a:picLocks noChangeAspect="1"/>
          </p:cNvPicPr>
          <p:nvPr/>
        </p:nvPicPr>
        <p:blipFill>
          <a:blip r:embed="rId4"/>
          <a:stretch>
            <a:fillRect/>
          </a:stretch>
        </p:blipFill>
        <p:spPr>
          <a:xfrm>
            <a:off x="5507020" y="1270000"/>
            <a:ext cx="3657600" cy="3104560"/>
          </a:xfrm>
          <a:prstGeom prst="rect">
            <a:avLst/>
          </a:prstGeom>
          <a:ln w="28575">
            <a:solidFill>
              <a:srgbClr val="F88F1F"/>
            </a:solidFill>
          </a:ln>
        </p:spPr>
      </p:pic>
      <p:sp>
        <p:nvSpPr>
          <p:cNvPr id="6" name="Rectangle 5">
            <a:extLst>
              <a:ext uri="{FF2B5EF4-FFF2-40B4-BE49-F238E27FC236}">
                <a16:creationId xmlns:a16="http://schemas.microsoft.com/office/drawing/2014/main" id="{860A4202-AFA7-4F0E-83FA-6F18AF057CC9}"/>
              </a:ext>
            </a:extLst>
          </p:cNvPr>
          <p:cNvSpPr/>
          <p:nvPr/>
        </p:nvSpPr>
        <p:spPr>
          <a:xfrm>
            <a:off x="1852863" y="2919663"/>
            <a:ext cx="3048000" cy="1644316"/>
          </a:xfrm>
          <a:prstGeom prst="rect">
            <a:avLst/>
          </a:prstGeom>
          <a:noFill/>
          <a:ln w="28575">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066C4D71-6352-4931-8B85-59D5099175B2}"/>
              </a:ext>
            </a:extLst>
          </p:cNvPr>
          <p:cNvCxnSpPr>
            <a:cxnSpLocks/>
          </p:cNvCxnSpPr>
          <p:nvPr/>
        </p:nvCxnSpPr>
        <p:spPr>
          <a:xfrm flipV="1">
            <a:off x="4362450" y="1743075"/>
            <a:ext cx="1109663" cy="1176589"/>
          </a:xfrm>
          <a:prstGeom prst="straightConnector1">
            <a:avLst/>
          </a:prstGeom>
          <a:ln w="28575">
            <a:solidFill>
              <a:srgbClr val="F88F1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634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“AndrePack07” - BEV</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18</a:t>
            </a:fld>
            <a:endParaRPr lang="en-US" dirty="0"/>
          </a:p>
        </p:txBody>
      </p:sp>
      <p:pic>
        <p:nvPicPr>
          <p:cNvPr id="7" name="Picture 6" descr="Chart&#10;&#10;Description automatically generated with medium confidence">
            <a:extLst>
              <a:ext uri="{FF2B5EF4-FFF2-40B4-BE49-F238E27FC236}">
                <a16:creationId xmlns:a16="http://schemas.microsoft.com/office/drawing/2014/main" id="{930EEDBF-57D3-4A7E-95A2-75A0EC23E767}"/>
              </a:ext>
            </a:extLst>
          </p:cNvPr>
          <p:cNvPicPr>
            <a:picLocks noChangeAspect="1"/>
          </p:cNvPicPr>
          <p:nvPr/>
        </p:nvPicPr>
        <p:blipFill>
          <a:blip r:embed="rId3"/>
          <a:stretch>
            <a:fillRect/>
          </a:stretch>
        </p:blipFill>
        <p:spPr>
          <a:xfrm>
            <a:off x="483696" y="1822795"/>
            <a:ext cx="9439200" cy="1828800"/>
          </a:xfrm>
          <a:prstGeom prst="rect">
            <a:avLst/>
          </a:prstGeom>
        </p:spPr>
      </p:pic>
      <p:pic>
        <p:nvPicPr>
          <p:cNvPr id="8" name="Picture 7" descr="Diagram&#10;&#10;Description automatically generated">
            <a:extLst>
              <a:ext uri="{FF2B5EF4-FFF2-40B4-BE49-F238E27FC236}">
                <a16:creationId xmlns:a16="http://schemas.microsoft.com/office/drawing/2014/main" id="{A8375EDA-428D-4FB2-B796-233D8033805D}"/>
              </a:ext>
            </a:extLst>
          </p:cNvPr>
          <p:cNvPicPr>
            <a:picLocks noChangeAspect="1"/>
          </p:cNvPicPr>
          <p:nvPr/>
        </p:nvPicPr>
        <p:blipFill>
          <a:blip r:embed="rId4"/>
          <a:stretch>
            <a:fillRect/>
          </a:stretch>
        </p:blipFill>
        <p:spPr>
          <a:xfrm>
            <a:off x="6279312" y="3514706"/>
            <a:ext cx="4250317" cy="2743200"/>
          </a:xfrm>
          <a:prstGeom prst="rect">
            <a:avLst/>
          </a:prstGeom>
          <a:ln w="28575">
            <a:solidFill>
              <a:srgbClr val="25AFE6"/>
            </a:solidFill>
          </a:ln>
        </p:spPr>
      </p:pic>
      <p:cxnSp>
        <p:nvCxnSpPr>
          <p:cNvPr id="13" name="Straight Arrow Connector 12">
            <a:extLst>
              <a:ext uri="{FF2B5EF4-FFF2-40B4-BE49-F238E27FC236}">
                <a16:creationId xmlns:a16="http://schemas.microsoft.com/office/drawing/2014/main" id="{E5E7C902-11DC-46FB-A063-568F98577023}"/>
              </a:ext>
            </a:extLst>
          </p:cNvPr>
          <p:cNvCxnSpPr>
            <a:cxnSpLocks/>
          </p:cNvCxnSpPr>
          <p:nvPr/>
        </p:nvCxnSpPr>
        <p:spPr>
          <a:xfrm flipV="1">
            <a:off x="6555248" y="3226888"/>
            <a:ext cx="0" cy="228736"/>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D655B89-F717-4CAA-BD90-B89BC3E75443}"/>
              </a:ext>
            </a:extLst>
          </p:cNvPr>
          <p:cNvSpPr/>
          <p:nvPr/>
        </p:nvSpPr>
        <p:spPr>
          <a:xfrm>
            <a:off x="1513290" y="1944486"/>
            <a:ext cx="2063817" cy="1121934"/>
          </a:xfrm>
          <a:prstGeom prst="rect">
            <a:avLst/>
          </a:prstGeom>
          <a:noFill/>
          <a:ln w="28575">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ED4E6F0-9DDB-4D50-877E-9503145655C9}"/>
              </a:ext>
            </a:extLst>
          </p:cNvPr>
          <p:cNvSpPr/>
          <p:nvPr/>
        </p:nvSpPr>
        <p:spPr>
          <a:xfrm>
            <a:off x="4732645" y="2082729"/>
            <a:ext cx="2063817" cy="1121934"/>
          </a:xfrm>
          <a:prstGeom prst="rect">
            <a:avLst/>
          </a:prstGeom>
          <a:noFill/>
          <a:ln w="28575">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A45F6CF-FA41-4AD8-A4B2-91524A567073}"/>
              </a:ext>
            </a:extLst>
          </p:cNvPr>
          <p:cNvSpPr/>
          <p:nvPr/>
        </p:nvSpPr>
        <p:spPr>
          <a:xfrm>
            <a:off x="7653049" y="2049131"/>
            <a:ext cx="1620953" cy="1169586"/>
          </a:xfrm>
          <a:prstGeom prst="rect">
            <a:avLst/>
          </a:prstGeom>
          <a:noFill/>
          <a:ln w="28575">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C2D6013E-8B76-45FB-AA61-71A16488807C}"/>
              </a:ext>
            </a:extLst>
          </p:cNvPr>
          <p:cNvPicPr>
            <a:picLocks noChangeAspect="1"/>
          </p:cNvPicPr>
          <p:nvPr/>
        </p:nvPicPr>
        <p:blipFill>
          <a:blip r:embed="rId5"/>
          <a:stretch>
            <a:fillRect/>
          </a:stretch>
        </p:blipFill>
        <p:spPr>
          <a:xfrm>
            <a:off x="9000637" y="528134"/>
            <a:ext cx="2857805" cy="1828800"/>
          </a:xfrm>
          <a:prstGeom prst="rect">
            <a:avLst/>
          </a:prstGeom>
          <a:ln w="28575">
            <a:solidFill>
              <a:srgbClr val="004A8C"/>
            </a:solidFill>
          </a:ln>
        </p:spPr>
      </p:pic>
      <p:cxnSp>
        <p:nvCxnSpPr>
          <p:cNvPr id="21" name="Straight Arrow Connector 20">
            <a:extLst>
              <a:ext uri="{FF2B5EF4-FFF2-40B4-BE49-F238E27FC236}">
                <a16:creationId xmlns:a16="http://schemas.microsoft.com/office/drawing/2014/main" id="{4BC41F77-12B5-4995-8197-4F2203867509}"/>
              </a:ext>
            </a:extLst>
          </p:cNvPr>
          <p:cNvCxnSpPr>
            <a:cxnSpLocks/>
          </p:cNvCxnSpPr>
          <p:nvPr/>
        </p:nvCxnSpPr>
        <p:spPr>
          <a:xfrm flipH="1">
            <a:off x="8599017" y="1471818"/>
            <a:ext cx="304802" cy="517664"/>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id="{2CAB2FD5-7B28-4FCF-9537-FC6FC19E5A76}"/>
              </a:ext>
            </a:extLst>
          </p:cNvPr>
          <p:cNvSpPr txBox="1">
            <a:spLocks/>
          </p:cNvSpPr>
          <p:nvPr/>
        </p:nvSpPr>
        <p:spPr>
          <a:xfrm>
            <a:off x="677334" y="1527943"/>
            <a:ext cx="9427861" cy="34633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t>Note no slope… the goal was to obtain a working model &amp; not to complicate!</a:t>
            </a:r>
          </a:p>
        </p:txBody>
      </p:sp>
      <p:pic>
        <p:nvPicPr>
          <p:cNvPr id="5" name="Picture 4" descr="A picture containing text, indoor&#10;&#10;Description automatically generated">
            <a:extLst>
              <a:ext uri="{FF2B5EF4-FFF2-40B4-BE49-F238E27FC236}">
                <a16:creationId xmlns:a16="http://schemas.microsoft.com/office/drawing/2014/main" id="{83ADD2B3-866A-4D59-BBCE-B0B750B197FA}"/>
              </a:ext>
            </a:extLst>
          </p:cNvPr>
          <p:cNvPicPr>
            <a:picLocks noChangeAspect="1"/>
          </p:cNvPicPr>
          <p:nvPr/>
        </p:nvPicPr>
        <p:blipFill>
          <a:blip r:embed="rId6"/>
          <a:stretch>
            <a:fillRect/>
          </a:stretch>
        </p:blipFill>
        <p:spPr>
          <a:xfrm>
            <a:off x="483696" y="3514706"/>
            <a:ext cx="5428994" cy="2743200"/>
          </a:xfrm>
          <a:prstGeom prst="rect">
            <a:avLst/>
          </a:prstGeom>
          <a:ln w="28575">
            <a:solidFill>
              <a:srgbClr val="F88F1F"/>
            </a:solidFill>
          </a:ln>
        </p:spPr>
      </p:pic>
      <p:cxnSp>
        <p:nvCxnSpPr>
          <p:cNvPr id="9" name="Straight Arrow Connector 8">
            <a:extLst>
              <a:ext uri="{FF2B5EF4-FFF2-40B4-BE49-F238E27FC236}">
                <a16:creationId xmlns:a16="http://schemas.microsoft.com/office/drawing/2014/main" id="{06B86D2D-8B58-40EB-BCFF-5EF64DB1054E}"/>
              </a:ext>
            </a:extLst>
          </p:cNvPr>
          <p:cNvCxnSpPr>
            <a:cxnSpLocks/>
          </p:cNvCxnSpPr>
          <p:nvPr/>
        </p:nvCxnSpPr>
        <p:spPr>
          <a:xfrm flipV="1">
            <a:off x="2671143" y="3091820"/>
            <a:ext cx="0" cy="362580"/>
          </a:xfrm>
          <a:prstGeom prst="straightConnector1">
            <a:avLst/>
          </a:prstGeom>
          <a:ln w="28575">
            <a:solidFill>
              <a:srgbClr val="F88F1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234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“AndrePack07” - Hybrid</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19</a:t>
            </a:fld>
            <a:endParaRPr lang="en-US" dirty="0"/>
          </a:p>
        </p:txBody>
      </p:sp>
      <p:pic>
        <p:nvPicPr>
          <p:cNvPr id="6" name="Content Placeholder 5" descr="A picture containing text, wall&#10;&#10;Description automatically generated">
            <a:extLst>
              <a:ext uri="{FF2B5EF4-FFF2-40B4-BE49-F238E27FC236}">
                <a16:creationId xmlns:a16="http://schemas.microsoft.com/office/drawing/2014/main" id="{1D3E5E52-064B-4A55-9429-27930D79722E}"/>
              </a:ext>
            </a:extLst>
          </p:cNvPr>
          <p:cNvPicPr>
            <a:picLocks noGrp="1" noChangeAspect="1"/>
          </p:cNvPicPr>
          <p:nvPr>
            <p:ph idx="1"/>
          </p:nvPr>
        </p:nvPicPr>
        <p:blipFill>
          <a:blip r:embed="rId3"/>
          <a:stretch>
            <a:fillRect/>
          </a:stretch>
        </p:blipFill>
        <p:spPr>
          <a:xfrm>
            <a:off x="677863" y="2466645"/>
            <a:ext cx="8596312" cy="3269322"/>
          </a:xfrm>
        </p:spPr>
      </p:pic>
      <p:sp>
        <p:nvSpPr>
          <p:cNvPr id="3" name="Rectangle 2">
            <a:extLst>
              <a:ext uri="{FF2B5EF4-FFF2-40B4-BE49-F238E27FC236}">
                <a16:creationId xmlns:a16="http://schemas.microsoft.com/office/drawing/2014/main" id="{16485094-94AE-486A-83AF-4E79D9A50EA7}"/>
              </a:ext>
            </a:extLst>
          </p:cNvPr>
          <p:cNvSpPr/>
          <p:nvPr/>
        </p:nvSpPr>
        <p:spPr>
          <a:xfrm rot="19987767">
            <a:off x="5083062" y="3498677"/>
            <a:ext cx="1875835" cy="923330"/>
          </a:xfrm>
          <a:prstGeom prst="rect">
            <a:avLst/>
          </a:prstGeom>
          <a:noFill/>
        </p:spPr>
        <p:txBody>
          <a:bodyPr wrap="none" lIns="91440" tIns="45720" rIns="91440" bIns="45720">
            <a:spAutoFit/>
          </a:bodyPr>
          <a:lstStyle/>
          <a:p>
            <a:pPr algn="ctr"/>
            <a:r>
              <a:rPr lang="en-US" sz="5400" b="1" dirty="0" err="1">
                <a:ln w="22225">
                  <a:solidFill>
                    <a:schemeClr val="accent2"/>
                  </a:solidFill>
                  <a:prstDash val="solid"/>
                </a:ln>
                <a:solidFill>
                  <a:schemeClr val="accent2">
                    <a:lumMod val="40000"/>
                    <a:lumOff val="60000"/>
                  </a:schemeClr>
                </a:solidFill>
              </a:rPr>
              <a:t>eCMS</a:t>
            </a:r>
            <a:endParaRPr lang="en-US"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44911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sp>
        <p:nvSpPr>
          <p:cNvPr id="4" name="Arrow: Striped Right 3">
            <a:extLst>
              <a:ext uri="{FF2B5EF4-FFF2-40B4-BE49-F238E27FC236}">
                <a16:creationId xmlns:a16="http://schemas.microsoft.com/office/drawing/2014/main" id="{0C5D9923-6165-405D-B139-1198CD528E10}"/>
              </a:ext>
            </a:extLst>
          </p:cNvPr>
          <p:cNvSpPr/>
          <p:nvPr/>
        </p:nvSpPr>
        <p:spPr>
          <a:xfrm flipH="1">
            <a:off x="4623460" y="1710267"/>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6481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cxnSp>
        <p:nvCxnSpPr>
          <p:cNvPr id="5" name="Straight Connector 4">
            <a:extLst>
              <a:ext uri="{FF2B5EF4-FFF2-40B4-BE49-F238E27FC236}">
                <a16:creationId xmlns:a16="http://schemas.microsoft.com/office/drawing/2014/main" id="{369FFF48-9016-4C05-882C-863C386532C7}"/>
              </a:ext>
            </a:extLst>
          </p:cNvPr>
          <p:cNvCxnSpPr>
            <a:cxnSpLocks/>
          </p:cNvCxnSpPr>
          <p:nvPr/>
        </p:nvCxnSpPr>
        <p:spPr>
          <a:xfrm>
            <a:off x="2351314" y="3099460"/>
            <a:ext cx="3301341"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Arrow: Striped Right 3">
            <a:extLst>
              <a:ext uri="{FF2B5EF4-FFF2-40B4-BE49-F238E27FC236}">
                <a16:creationId xmlns:a16="http://schemas.microsoft.com/office/drawing/2014/main" id="{0C5D9923-6165-405D-B139-1198CD528E10}"/>
              </a:ext>
            </a:extLst>
          </p:cNvPr>
          <p:cNvSpPr/>
          <p:nvPr/>
        </p:nvSpPr>
        <p:spPr>
          <a:xfrm flipH="1">
            <a:off x="4254492" y="3240246"/>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5900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“AndrePack11_V3”</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21</a:t>
            </a:fld>
            <a:endParaRPr lang="en-US" dirty="0"/>
          </a:p>
        </p:txBody>
      </p:sp>
      <p:pic>
        <p:nvPicPr>
          <p:cNvPr id="6" name="Content Placeholder 5" descr="Diagram&#10;&#10;Description automatically generated">
            <a:extLst>
              <a:ext uri="{FF2B5EF4-FFF2-40B4-BE49-F238E27FC236}">
                <a16:creationId xmlns:a16="http://schemas.microsoft.com/office/drawing/2014/main" id="{25E76FF8-6225-4711-A90D-0E9AE1BC13A6}"/>
              </a:ext>
            </a:extLst>
          </p:cNvPr>
          <p:cNvPicPr>
            <a:picLocks noGrp="1" noChangeAspect="1"/>
          </p:cNvPicPr>
          <p:nvPr>
            <p:ph idx="1"/>
          </p:nvPr>
        </p:nvPicPr>
        <p:blipFill>
          <a:blip r:embed="rId3"/>
          <a:stretch>
            <a:fillRect/>
          </a:stretch>
        </p:blipFill>
        <p:spPr>
          <a:xfrm>
            <a:off x="750076" y="2160588"/>
            <a:ext cx="8451886" cy="3881437"/>
          </a:xfrm>
        </p:spPr>
      </p:pic>
      <p:pic>
        <p:nvPicPr>
          <p:cNvPr id="5" name="Picture 4" descr="Diagram&#10;&#10;Description automatically generated">
            <a:extLst>
              <a:ext uri="{FF2B5EF4-FFF2-40B4-BE49-F238E27FC236}">
                <a16:creationId xmlns:a16="http://schemas.microsoft.com/office/drawing/2014/main" id="{0D30954E-CD6B-4F2D-AF07-DFEF9E7391FE}"/>
              </a:ext>
            </a:extLst>
          </p:cNvPr>
          <p:cNvPicPr>
            <a:picLocks noChangeAspect="1"/>
          </p:cNvPicPr>
          <p:nvPr/>
        </p:nvPicPr>
        <p:blipFill>
          <a:blip r:embed="rId4"/>
          <a:stretch>
            <a:fillRect/>
          </a:stretch>
        </p:blipFill>
        <p:spPr>
          <a:xfrm>
            <a:off x="2990038" y="4747133"/>
            <a:ext cx="2660573" cy="1828800"/>
          </a:xfrm>
          <a:prstGeom prst="rect">
            <a:avLst/>
          </a:prstGeom>
          <a:ln w="19050">
            <a:solidFill>
              <a:srgbClr val="F88F1F"/>
            </a:solidFill>
          </a:ln>
        </p:spPr>
      </p:pic>
      <p:pic>
        <p:nvPicPr>
          <p:cNvPr id="8" name="Picture 7" descr="Diagram&#10;&#10;Description automatically generated">
            <a:extLst>
              <a:ext uri="{FF2B5EF4-FFF2-40B4-BE49-F238E27FC236}">
                <a16:creationId xmlns:a16="http://schemas.microsoft.com/office/drawing/2014/main" id="{12FB2D30-91DA-463E-8EEA-1E2B2038CC95}"/>
              </a:ext>
            </a:extLst>
          </p:cNvPr>
          <p:cNvPicPr>
            <a:picLocks noChangeAspect="1"/>
          </p:cNvPicPr>
          <p:nvPr/>
        </p:nvPicPr>
        <p:blipFill>
          <a:blip r:embed="rId5"/>
          <a:stretch>
            <a:fillRect/>
          </a:stretch>
        </p:blipFill>
        <p:spPr>
          <a:xfrm>
            <a:off x="6383240" y="214142"/>
            <a:ext cx="5316866" cy="4648529"/>
          </a:xfrm>
          <a:prstGeom prst="rect">
            <a:avLst/>
          </a:prstGeom>
          <a:ln w="19050">
            <a:solidFill>
              <a:srgbClr val="F88F1F"/>
            </a:solidFill>
          </a:ln>
        </p:spPr>
      </p:pic>
      <p:sp>
        <p:nvSpPr>
          <p:cNvPr id="9" name="Rectangle 8">
            <a:extLst>
              <a:ext uri="{FF2B5EF4-FFF2-40B4-BE49-F238E27FC236}">
                <a16:creationId xmlns:a16="http://schemas.microsoft.com/office/drawing/2014/main" id="{3010BF5D-D2B3-4712-9EA6-3E6749EF5E67}"/>
              </a:ext>
            </a:extLst>
          </p:cNvPr>
          <p:cNvSpPr/>
          <p:nvPr/>
        </p:nvSpPr>
        <p:spPr>
          <a:xfrm>
            <a:off x="2743200" y="3558746"/>
            <a:ext cx="2402679" cy="1075038"/>
          </a:xfrm>
          <a:prstGeom prst="rect">
            <a:avLst/>
          </a:prstGeom>
          <a:noFill/>
          <a:ln>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9F7ADBC-13FC-4F5A-B7A3-6693625E42AB}"/>
              </a:ext>
            </a:extLst>
          </p:cNvPr>
          <p:cNvSpPr/>
          <p:nvPr/>
        </p:nvSpPr>
        <p:spPr>
          <a:xfrm>
            <a:off x="1089797" y="2709295"/>
            <a:ext cx="981760" cy="2962456"/>
          </a:xfrm>
          <a:prstGeom prst="rect">
            <a:avLst/>
          </a:prstGeom>
          <a:noFill/>
          <a:ln>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F00C564A-909D-467C-AF04-7C15854B48CF}"/>
              </a:ext>
            </a:extLst>
          </p:cNvPr>
          <p:cNvCxnSpPr/>
          <p:nvPr/>
        </p:nvCxnSpPr>
        <p:spPr>
          <a:xfrm flipH="1" flipV="1">
            <a:off x="1752678" y="4747133"/>
            <a:ext cx="1521863" cy="924618"/>
          </a:xfrm>
          <a:prstGeom prst="straightConnector1">
            <a:avLst/>
          </a:prstGeom>
          <a:ln w="38100">
            <a:solidFill>
              <a:srgbClr val="F88F1F"/>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5D16F5A-BDA4-4023-BE9F-638808F4A348}"/>
              </a:ext>
            </a:extLst>
          </p:cNvPr>
          <p:cNvCxnSpPr>
            <a:cxnSpLocks/>
          </p:cNvCxnSpPr>
          <p:nvPr/>
        </p:nvCxnSpPr>
        <p:spPr>
          <a:xfrm flipH="1" flipV="1">
            <a:off x="4667069" y="3829049"/>
            <a:ext cx="1931439" cy="483459"/>
          </a:xfrm>
          <a:prstGeom prst="straightConnector1">
            <a:avLst/>
          </a:prstGeom>
          <a:ln w="38100">
            <a:solidFill>
              <a:srgbClr val="F88F1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21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F2205-70DF-32E2-0980-F8E1EE396D03}"/>
              </a:ext>
            </a:extLst>
          </p:cNvPr>
          <p:cNvSpPr>
            <a:spLocks noGrp="1"/>
          </p:cNvSpPr>
          <p:nvPr>
            <p:ph type="title"/>
          </p:nvPr>
        </p:nvSpPr>
        <p:spPr>
          <a:xfrm>
            <a:off x="677334" y="405995"/>
            <a:ext cx="8596668" cy="1320800"/>
          </a:xfrm>
        </p:spPr>
        <p:txBody>
          <a:bodyPr/>
          <a:lstStyle/>
          <a:p>
            <a:r>
              <a:rPr lang="en-US" dirty="0"/>
              <a:t>The Current Library Structure</a:t>
            </a:r>
          </a:p>
        </p:txBody>
      </p:sp>
      <p:sp>
        <p:nvSpPr>
          <p:cNvPr id="6" name="Slide Number Placeholder 5">
            <a:extLst>
              <a:ext uri="{FF2B5EF4-FFF2-40B4-BE49-F238E27FC236}">
                <a16:creationId xmlns:a16="http://schemas.microsoft.com/office/drawing/2014/main" id="{175F8A97-77F7-5993-1A37-24A7C7BAC0AE}"/>
              </a:ext>
            </a:extLst>
          </p:cNvPr>
          <p:cNvSpPr>
            <a:spLocks noGrp="1"/>
          </p:cNvSpPr>
          <p:nvPr>
            <p:ph type="sldNum" sz="quarter" idx="12"/>
          </p:nvPr>
        </p:nvSpPr>
        <p:spPr/>
        <p:txBody>
          <a:bodyPr/>
          <a:lstStyle/>
          <a:p>
            <a:fld id="{06934BBB-7B2C-F24A-A6B0-AE796A19E0AE}" type="slidenum">
              <a:rPr lang="en-US" smtClean="0"/>
              <a:t>22</a:t>
            </a:fld>
            <a:endParaRPr lang="en-US" dirty="0"/>
          </a:p>
        </p:txBody>
      </p:sp>
      <p:sp>
        <p:nvSpPr>
          <p:cNvPr id="8" name="Content Placeholder 2">
            <a:extLst>
              <a:ext uri="{FF2B5EF4-FFF2-40B4-BE49-F238E27FC236}">
                <a16:creationId xmlns:a16="http://schemas.microsoft.com/office/drawing/2014/main" id="{178CC8AF-98B5-5165-3FA6-FA6AA452E402}"/>
              </a:ext>
            </a:extLst>
          </p:cNvPr>
          <p:cNvSpPr>
            <a:spLocks noGrp="1"/>
          </p:cNvSpPr>
          <p:nvPr>
            <p:ph idx="1"/>
          </p:nvPr>
        </p:nvSpPr>
        <p:spPr>
          <a:xfrm>
            <a:off x="677334" y="1256895"/>
            <a:ext cx="9172502" cy="5057628"/>
          </a:xfrm>
        </p:spPr>
        <p:txBody>
          <a:bodyPr numCol="2">
            <a:normAutofit/>
          </a:bodyPr>
          <a:lstStyle/>
          <a:p>
            <a:r>
              <a:rPr lang="en-US" dirty="0"/>
              <a:t>User Guide (</a:t>
            </a:r>
            <a:r>
              <a:rPr lang="en-US" i="1" dirty="0"/>
              <a:t>Package</a:t>
            </a:r>
            <a:r>
              <a:rPr lang="en-US" dirty="0"/>
              <a:t>)</a:t>
            </a:r>
          </a:p>
          <a:p>
            <a:pPr lvl="1"/>
            <a:r>
              <a:rPr lang="en-US" dirty="0"/>
              <a:t>Contact (</a:t>
            </a:r>
            <a:r>
              <a:rPr lang="en-US" i="1" dirty="0"/>
              <a:t>Class</a:t>
            </a:r>
            <a:r>
              <a:rPr lang="en-US" dirty="0"/>
              <a:t>)</a:t>
            </a:r>
          </a:p>
          <a:p>
            <a:r>
              <a:rPr lang="en-US" dirty="0">
                <a:solidFill>
                  <a:srgbClr val="000000">
                    <a:lumMod val="75000"/>
                    <a:lumOff val="25000"/>
                  </a:srgbClr>
                </a:solidFill>
              </a:rPr>
              <a:t>Examples</a:t>
            </a:r>
          </a:p>
          <a:p>
            <a:pPr lvl="1"/>
            <a:r>
              <a:rPr lang="en-US" dirty="0">
                <a:solidFill>
                  <a:srgbClr val="000000">
                    <a:lumMod val="75000"/>
                    <a:lumOff val="25000"/>
                  </a:srgbClr>
                </a:solidFill>
              </a:rPr>
              <a:t>BEV (</a:t>
            </a:r>
            <a:r>
              <a:rPr lang="en-US" i="1" dirty="0">
                <a:solidFill>
                  <a:srgbClr val="000000">
                    <a:lumMod val="75000"/>
                    <a:lumOff val="25000"/>
                  </a:srgbClr>
                </a:solidFill>
              </a:rPr>
              <a:t>Model</a:t>
            </a:r>
            <a:r>
              <a:rPr lang="en-US" dirty="0">
                <a:solidFill>
                  <a:srgbClr val="000000">
                    <a:lumMod val="75000"/>
                    <a:lumOff val="25000"/>
                  </a:srgbClr>
                </a:solidFill>
              </a:rPr>
              <a:t>)</a:t>
            </a:r>
          </a:p>
          <a:p>
            <a:r>
              <a:rPr lang="en-US" dirty="0">
                <a:solidFill>
                  <a:srgbClr val="000000">
                    <a:lumMod val="75000"/>
                    <a:lumOff val="25000"/>
                  </a:srgbClr>
                </a:solidFill>
              </a:rPr>
              <a:t>Controllers (</a:t>
            </a:r>
            <a:r>
              <a:rPr lang="en-US" i="1" dirty="0">
                <a:solidFill>
                  <a:srgbClr val="000000">
                    <a:lumMod val="75000"/>
                    <a:lumOff val="25000"/>
                  </a:srgbClr>
                </a:solidFill>
              </a:rPr>
              <a:t>Package</a:t>
            </a:r>
            <a:r>
              <a:rPr lang="en-US" dirty="0">
                <a:solidFill>
                  <a:srgbClr val="000000">
                    <a:lumMod val="75000"/>
                    <a:lumOff val="25000"/>
                  </a:srgbClr>
                </a:solidFill>
              </a:rPr>
              <a:t>)</a:t>
            </a:r>
          </a:p>
          <a:p>
            <a:pPr lvl="1"/>
            <a:r>
              <a:rPr lang="en-US" dirty="0">
                <a:solidFill>
                  <a:srgbClr val="000000">
                    <a:lumMod val="75000"/>
                    <a:lumOff val="25000"/>
                  </a:srgbClr>
                </a:solidFill>
              </a:rPr>
              <a:t>Components (</a:t>
            </a:r>
            <a:r>
              <a:rPr lang="en-US" i="1" dirty="0">
                <a:solidFill>
                  <a:srgbClr val="000000">
                    <a:lumMod val="75000"/>
                    <a:lumOff val="25000"/>
                  </a:srgbClr>
                </a:solidFill>
              </a:rPr>
              <a:t>Package</a:t>
            </a:r>
            <a:r>
              <a:rPr lang="en-US" dirty="0">
                <a:solidFill>
                  <a:srgbClr val="000000">
                    <a:lumMod val="75000"/>
                    <a:lumOff val="25000"/>
                  </a:srgbClr>
                </a:solidFill>
              </a:rPr>
              <a:t>)</a:t>
            </a:r>
          </a:p>
          <a:p>
            <a:pPr lvl="2"/>
            <a:r>
              <a:rPr lang="en-US" dirty="0">
                <a:solidFill>
                  <a:srgbClr val="000000">
                    <a:lumMod val="75000"/>
                    <a:lumOff val="25000"/>
                  </a:srgbClr>
                </a:solidFill>
              </a:rPr>
              <a:t>Modified PID (</a:t>
            </a:r>
            <a:r>
              <a:rPr lang="en-US" i="1" dirty="0">
                <a:solidFill>
                  <a:srgbClr val="000000">
                    <a:lumMod val="75000"/>
                    <a:lumOff val="25000"/>
                  </a:srgbClr>
                </a:solidFill>
              </a:rPr>
              <a:t>Block</a:t>
            </a:r>
            <a:r>
              <a:rPr lang="en-US" dirty="0">
                <a:solidFill>
                  <a:srgbClr val="000000">
                    <a:lumMod val="75000"/>
                    <a:lumOff val="25000"/>
                  </a:srgbClr>
                </a:solidFill>
              </a:rPr>
              <a:t>)</a:t>
            </a:r>
          </a:p>
          <a:p>
            <a:pPr lvl="2"/>
            <a:r>
              <a:rPr lang="en-US" dirty="0">
                <a:solidFill>
                  <a:srgbClr val="000000">
                    <a:lumMod val="75000"/>
                    <a:lumOff val="25000"/>
                  </a:srgbClr>
                </a:solidFill>
              </a:rPr>
              <a:t>Modified Ramp (</a:t>
            </a:r>
            <a:r>
              <a:rPr lang="en-US" i="1" dirty="0">
                <a:solidFill>
                  <a:srgbClr val="000000">
                    <a:lumMod val="75000"/>
                    <a:lumOff val="25000"/>
                  </a:srgbClr>
                </a:solidFill>
              </a:rPr>
              <a:t>Block</a:t>
            </a:r>
            <a:r>
              <a:rPr lang="en-US" dirty="0">
                <a:solidFill>
                  <a:srgbClr val="000000">
                    <a:lumMod val="75000"/>
                    <a:lumOff val="25000"/>
                  </a:srgbClr>
                </a:solidFill>
              </a:rPr>
              <a:t>)</a:t>
            </a:r>
          </a:p>
          <a:p>
            <a:pPr lvl="1"/>
            <a:r>
              <a:rPr lang="en-US" dirty="0">
                <a:solidFill>
                  <a:srgbClr val="000000">
                    <a:lumMod val="75000"/>
                    <a:lumOff val="25000"/>
                  </a:srgbClr>
                </a:solidFill>
              </a:rPr>
              <a:t>Max Verstappen (</a:t>
            </a:r>
            <a:r>
              <a:rPr lang="en-US" i="1" dirty="0">
                <a:solidFill>
                  <a:srgbClr val="000000">
                    <a:lumMod val="75000"/>
                    <a:lumOff val="25000"/>
                  </a:srgbClr>
                </a:solidFill>
              </a:rPr>
              <a:t>Model)</a:t>
            </a:r>
            <a:endParaRPr lang="en-US" dirty="0">
              <a:solidFill>
                <a:srgbClr val="000000">
                  <a:lumMod val="75000"/>
                  <a:lumOff val="25000"/>
                </a:srgbClr>
              </a:solidFill>
            </a:endParaRPr>
          </a:p>
          <a:p>
            <a:pPr lvl="1"/>
            <a:r>
              <a:rPr lang="en-US" dirty="0">
                <a:solidFill>
                  <a:srgbClr val="000000">
                    <a:lumMod val="75000"/>
                    <a:lumOff val="25000"/>
                  </a:srgbClr>
                </a:solidFill>
              </a:rPr>
              <a:t>Ayrton Senna (</a:t>
            </a:r>
            <a:r>
              <a:rPr lang="en-US" i="1" dirty="0">
                <a:solidFill>
                  <a:srgbClr val="000000">
                    <a:lumMod val="75000"/>
                    <a:lumOff val="25000"/>
                  </a:srgbClr>
                </a:solidFill>
              </a:rPr>
              <a:t>Model</a:t>
            </a:r>
            <a:r>
              <a:rPr lang="en-US" dirty="0">
                <a:solidFill>
                  <a:srgbClr val="000000">
                    <a:lumMod val="75000"/>
                    <a:lumOff val="25000"/>
                  </a:srgbClr>
                </a:solidFill>
              </a:rPr>
              <a:t>)</a:t>
            </a:r>
          </a:p>
          <a:p>
            <a:pPr lvl="1"/>
            <a:r>
              <a:rPr lang="en-US" dirty="0">
                <a:solidFill>
                  <a:srgbClr val="000000">
                    <a:lumMod val="75000"/>
                    <a:lumOff val="25000"/>
                  </a:srgbClr>
                </a:solidFill>
              </a:rPr>
              <a:t>Unused Drivers (</a:t>
            </a:r>
            <a:r>
              <a:rPr lang="en-US" i="1" dirty="0">
                <a:solidFill>
                  <a:srgbClr val="000000">
                    <a:lumMod val="75000"/>
                    <a:lumOff val="25000"/>
                  </a:srgbClr>
                </a:solidFill>
              </a:rPr>
              <a:t>Package</a:t>
            </a:r>
            <a:r>
              <a:rPr lang="en-US" dirty="0">
                <a:solidFill>
                  <a:srgbClr val="000000">
                    <a:lumMod val="75000"/>
                    <a:lumOff val="25000"/>
                  </a:srgbClr>
                </a:solidFill>
              </a:rPr>
              <a:t>)</a:t>
            </a:r>
          </a:p>
          <a:p>
            <a:r>
              <a:rPr lang="en-US" dirty="0">
                <a:solidFill>
                  <a:srgbClr val="000000">
                    <a:lumMod val="75000"/>
                    <a:lumOff val="25000"/>
                  </a:srgbClr>
                </a:solidFill>
              </a:rPr>
              <a:t>Speed Cycles (</a:t>
            </a:r>
            <a:r>
              <a:rPr lang="en-US" i="1" dirty="0">
                <a:solidFill>
                  <a:srgbClr val="000000">
                    <a:lumMod val="75000"/>
                    <a:lumOff val="25000"/>
                  </a:srgbClr>
                </a:solidFill>
              </a:rPr>
              <a:t>Package</a:t>
            </a:r>
            <a:r>
              <a:rPr lang="en-US" dirty="0">
                <a:solidFill>
                  <a:srgbClr val="000000">
                    <a:lumMod val="75000"/>
                    <a:lumOff val="25000"/>
                  </a:srgbClr>
                </a:solidFill>
              </a:rPr>
              <a:t>)</a:t>
            </a:r>
          </a:p>
          <a:p>
            <a:pPr lvl="1"/>
            <a:r>
              <a:rPr lang="en-US" dirty="0">
                <a:solidFill>
                  <a:srgbClr val="000000">
                    <a:lumMod val="75000"/>
                    <a:lumOff val="25000"/>
                  </a:srgbClr>
                </a:solidFill>
              </a:rPr>
              <a:t>Speed &amp; Inclination Cycles (</a:t>
            </a:r>
            <a:r>
              <a:rPr lang="en-US" i="1" dirty="0">
                <a:solidFill>
                  <a:srgbClr val="000000">
                    <a:lumMod val="75000"/>
                    <a:lumOff val="25000"/>
                  </a:srgbClr>
                </a:solidFill>
              </a:rPr>
              <a:t>Models</a:t>
            </a:r>
            <a:r>
              <a:rPr lang="en-US" dirty="0">
                <a:solidFill>
                  <a:srgbClr val="000000">
                    <a:lumMod val="75000"/>
                    <a:lumOff val="25000"/>
                  </a:srgbClr>
                </a:solidFill>
              </a:rPr>
              <a:t>)</a:t>
            </a:r>
          </a:p>
          <a:p>
            <a:r>
              <a:rPr lang="en-US" dirty="0">
                <a:solidFill>
                  <a:srgbClr val="000000">
                    <a:lumMod val="75000"/>
                    <a:lumOff val="25000"/>
                  </a:srgbClr>
                </a:solidFill>
              </a:rPr>
              <a:t>Energy Storage (</a:t>
            </a:r>
            <a:r>
              <a:rPr lang="en-US" i="1" dirty="0">
                <a:solidFill>
                  <a:srgbClr val="000000">
                    <a:lumMod val="75000"/>
                    <a:lumOff val="25000"/>
                  </a:srgbClr>
                </a:solidFill>
              </a:rPr>
              <a:t>Package</a:t>
            </a:r>
            <a:r>
              <a:rPr lang="en-US" dirty="0">
                <a:solidFill>
                  <a:srgbClr val="000000">
                    <a:lumMod val="75000"/>
                    <a:lumOff val="25000"/>
                  </a:srgbClr>
                </a:solidFill>
              </a:rPr>
              <a:t>)</a:t>
            </a:r>
          </a:p>
          <a:p>
            <a:pPr lvl="1"/>
            <a:r>
              <a:rPr lang="en-US" dirty="0">
                <a:solidFill>
                  <a:srgbClr val="000000">
                    <a:lumMod val="75000"/>
                    <a:lumOff val="25000"/>
                  </a:srgbClr>
                </a:solidFill>
              </a:rPr>
              <a:t>Battery Pack (</a:t>
            </a:r>
            <a:r>
              <a:rPr lang="en-US" i="1" dirty="0">
                <a:solidFill>
                  <a:srgbClr val="000000">
                    <a:lumMod val="75000"/>
                    <a:lumOff val="25000"/>
                  </a:srgbClr>
                </a:solidFill>
              </a:rPr>
              <a:t>Model</a:t>
            </a:r>
            <a:r>
              <a:rPr lang="en-US" dirty="0">
                <a:solidFill>
                  <a:srgbClr val="000000">
                    <a:lumMod val="75000"/>
                    <a:lumOff val="25000"/>
                  </a:srgbClr>
                </a:solidFill>
              </a:rPr>
              <a:t>)</a:t>
            </a:r>
          </a:p>
          <a:p>
            <a:pPr lvl="1"/>
            <a:r>
              <a:rPr lang="en-US" dirty="0">
                <a:solidFill>
                  <a:srgbClr val="000000">
                    <a:lumMod val="75000"/>
                    <a:lumOff val="25000"/>
                  </a:srgbClr>
                </a:solidFill>
              </a:rPr>
              <a:t>Hydrogen Fuel Cell (</a:t>
            </a:r>
            <a:r>
              <a:rPr lang="en-US" i="1" dirty="0">
                <a:solidFill>
                  <a:srgbClr val="000000">
                    <a:lumMod val="75000"/>
                    <a:lumOff val="25000"/>
                  </a:srgbClr>
                </a:solidFill>
              </a:rPr>
              <a:t>Model</a:t>
            </a:r>
            <a:r>
              <a:rPr lang="en-US" dirty="0">
                <a:solidFill>
                  <a:srgbClr val="000000">
                    <a:lumMod val="75000"/>
                    <a:lumOff val="25000"/>
                  </a:srgbClr>
                </a:solidFill>
              </a:rPr>
              <a:t>)</a:t>
            </a:r>
          </a:p>
          <a:p>
            <a:r>
              <a:rPr lang="en-US" dirty="0">
                <a:solidFill>
                  <a:srgbClr val="000000">
                    <a:lumMod val="75000"/>
                    <a:lumOff val="25000"/>
                  </a:srgbClr>
                </a:solidFill>
              </a:rPr>
              <a:t>…</a:t>
            </a:r>
          </a:p>
          <a:p>
            <a:r>
              <a:rPr lang="en-US" dirty="0">
                <a:solidFill>
                  <a:srgbClr val="000000">
                    <a:lumMod val="75000"/>
                    <a:lumOff val="25000"/>
                  </a:srgbClr>
                </a:solidFill>
              </a:rPr>
              <a:t>Electronics</a:t>
            </a:r>
          </a:p>
          <a:p>
            <a:pPr lvl="1"/>
            <a:r>
              <a:rPr lang="en-US" dirty="0">
                <a:solidFill>
                  <a:srgbClr val="000000">
                    <a:lumMod val="75000"/>
                    <a:lumOff val="25000"/>
                  </a:srgbClr>
                </a:solidFill>
              </a:rPr>
              <a:t>Inverter with PWM (</a:t>
            </a:r>
            <a:r>
              <a:rPr lang="en-US" i="1" dirty="0">
                <a:solidFill>
                  <a:srgbClr val="000000">
                    <a:lumMod val="75000"/>
                    <a:lumOff val="25000"/>
                  </a:srgbClr>
                </a:solidFill>
              </a:rPr>
              <a:t>Model</a:t>
            </a:r>
            <a:r>
              <a:rPr lang="en-US" dirty="0">
                <a:solidFill>
                  <a:srgbClr val="000000">
                    <a:lumMod val="75000"/>
                    <a:lumOff val="25000"/>
                  </a:srgbClr>
                </a:solidFill>
              </a:rPr>
              <a:t>)</a:t>
            </a:r>
          </a:p>
          <a:p>
            <a:pPr lvl="1"/>
            <a:r>
              <a:rPr lang="en-US" dirty="0">
                <a:solidFill>
                  <a:srgbClr val="000000">
                    <a:lumMod val="75000"/>
                    <a:lumOff val="25000"/>
                  </a:srgbClr>
                </a:solidFill>
              </a:rPr>
              <a:t>Hybridization Unit (</a:t>
            </a:r>
            <a:r>
              <a:rPr lang="en-US" i="1" dirty="0">
                <a:solidFill>
                  <a:srgbClr val="000000">
                    <a:lumMod val="75000"/>
                    <a:lumOff val="25000"/>
                  </a:srgbClr>
                </a:solidFill>
              </a:rPr>
              <a:t>Model</a:t>
            </a:r>
            <a:r>
              <a:rPr lang="en-US" dirty="0">
                <a:solidFill>
                  <a:srgbClr val="000000">
                    <a:lumMod val="75000"/>
                    <a:lumOff val="25000"/>
                  </a:srgbClr>
                </a:solidFill>
              </a:rPr>
              <a:t>)</a:t>
            </a:r>
          </a:p>
          <a:p>
            <a:pPr lvl="1"/>
            <a:r>
              <a:rPr lang="en-US" dirty="0">
                <a:solidFill>
                  <a:srgbClr val="000000">
                    <a:lumMod val="75000"/>
                    <a:lumOff val="25000"/>
                  </a:srgbClr>
                </a:solidFill>
              </a:rPr>
              <a:t>Motor Control Unit (</a:t>
            </a:r>
            <a:r>
              <a:rPr lang="en-US" i="1" dirty="0">
                <a:solidFill>
                  <a:srgbClr val="000000">
                    <a:lumMod val="75000"/>
                    <a:lumOff val="25000"/>
                  </a:srgbClr>
                </a:solidFill>
              </a:rPr>
              <a:t>Model</a:t>
            </a:r>
            <a:r>
              <a:rPr lang="en-US" dirty="0">
                <a:solidFill>
                  <a:srgbClr val="000000">
                    <a:lumMod val="75000"/>
                    <a:lumOff val="25000"/>
                  </a:srgbClr>
                </a:solidFill>
              </a:rPr>
              <a:t>)</a:t>
            </a:r>
          </a:p>
          <a:p>
            <a:r>
              <a:rPr lang="en-US" dirty="0">
                <a:solidFill>
                  <a:srgbClr val="000000">
                    <a:lumMod val="75000"/>
                    <a:lumOff val="25000"/>
                  </a:srgbClr>
                </a:solidFill>
              </a:rPr>
              <a:t>Icons (</a:t>
            </a:r>
            <a:r>
              <a:rPr lang="en-US" i="1" dirty="0">
                <a:solidFill>
                  <a:srgbClr val="000000">
                    <a:lumMod val="75000"/>
                    <a:lumOff val="25000"/>
                  </a:srgbClr>
                </a:solidFill>
              </a:rPr>
              <a:t>Package</a:t>
            </a:r>
            <a:r>
              <a:rPr lang="en-US" dirty="0">
                <a:solidFill>
                  <a:srgbClr val="000000">
                    <a:lumMod val="75000"/>
                    <a:lumOff val="25000"/>
                  </a:srgbClr>
                </a:solidFill>
              </a:rPr>
              <a:t>)</a:t>
            </a:r>
          </a:p>
          <a:p>
            <a:pPr lvl="1"/>
            <a:r>
              <a:rPr lang="en-US" dirty="0">
                <a:solidFill>
                  <a:srgbClr val="000000">
                    <a:lumMod val="75000"/>
                    <a:lumOff val="25000"/>
                  </a:srgbClr>
                </a:solidFill>
              </a:rPr>
              <a:t>Speed Cycles (</a:t>
            </a:r>
            <a:r>
              <a:rPr lang="en-US" i="1" dirty="0">
                <a:solidFill>
                  <a:srgbClr val="000000">
                    <a:lumMod val="75000"/>
                    <a:lumOff val="25000"/>
                  </a:srgbClr>
                </a:solidFill>
              </a:rPr>
              <a:t>Partial Model</a:t>
            </a:r>
            <a:r>
              <a:rPr lang="en-US" dirty="0">
                <a:solidFill>
                  <a:srgbClr val="000000">
                    <a:lumMod val="75000"/>
                    <a:lumOff val="25000"/>
                  </a:srgbClr>
                </a:solidFill>
              </a:rPr>
              <a:t>)</a:t>
            </a:r>
          </a:p>
          <a:p>
            <a:pPr lvl="1"/>
            <a:r>
              <a:rPr lang="en-US" dirty="0">
                <a:solidFill>
                  <a:srgbClr val="000000">
                    <a:lumMod val="75000"/>
                    <a:lumOff val="25000"/>
                  </a:srgbClr>
                </a:solidFill>
              </a:rPr>
              <a:t>Controllers Package (</a:t>
            </a:r>
            <a:r>
              <a:rPr lang="en-US" i="1" dirty="0">
                <a:solidFill>
                  <a:srgbClr val="000000">
                    <a:lumMod val="75000"/>
                    <a:lumOff val="25000"/>
                  </a:srgbClr>
                </a:solidFill>
              </a:rPr>
              <a:t>Partial Package</a:t>
            </a:r>
            <a:r>
              <a:rPr lang="en-US" dirty="0">
                <a:solidFill>
                  <a:srgbClr val="000000">
                    <a:lumMod val="75000"/>
                    <a:lumOff val="25000"/>
                  </a:srgbClr>
                </a:solidFill>
              </a:rPr>
              <a:t>)</a:t>
            </a:r>
          </a:p>
          <a:p>
            <a:pPr lvl="1"/>
            <a:r>
              <a:rPr lang="en-US" dirty="0">
                <a:solidFill>
                  <a:srgbClr val="000000">
                    <a:lumMod val="75000"/>
                    <a:lumOff val="25000"/>
                  </a:srgbClr>
                </a:solidFill>
              </a:rPr>
              <a:t>Etc.</a:t>
            </a:r>
          </a:p>
          <a:p>
            <a:pPr marL="457200" lvl="1" indent="0">
              <a:buNone/>
            </a:pPr>
            <a:endParaRPr lang="en-US" dirty="0"/>
          </a:p>
        </p:txBody>
      </p:sp>
      <p:sp>
        <p:nvSpPr>
          <p:cNvPr id="10" name="TextBox 9">
            <a:extLst>
              <a:ext uri="{FF2B5EF4-FFF2-40B4-BE49-F238E27FC236}">
                <a16:creationId xmlns:a16="http://schemas.microsoft.com/office/drawing/2014/main" id="{0072EB54-13A6-44FB-AD50-B98F3E996C16}"/>
              </a:ext>
            </a:extLst>
          </p:cNvPr>
          <p:cNvSpPr txBox="1"/>
          <p:nvPr/>
        </p:nvSpPr>
        <p:spPr>
          <a:xfrm>
            <a:off x="4060404" y="2034572"/>
            <a:ext cx="1821860" cy="307777"/>
          </a:xfrm>
          <a:prstGeom prst="rect">
            <a:avLst/>
          </a:prstGeom>
          <a:noFill/>
        </p:spPr>
        <p:txBody>
          <a:bodyPr wrap="square" rtlCol="0">
            <a:spAutoFit/>
          </a:bodyPr>
          <a:lstStyle/>
          <a:p>
            <a:r>
              <a:rPr lang="en-US" sz="1400" dirty="0">
                <a:solidFill>
                  <a:srgbClr val="FF0000"/>
                </a:solidFill>
              </a:rPr>
              <a:t>In development</a:t>
            </a:r>
          </a:p>
        </p:txBody>
      </p:sp>
      <p:sp>
        <p:nvSpPr>
          <p:cNvPr id="12" name="TextBox 11">
            <a:extLst>
              <a:ext uri="{FF2B5EF4-FFF2-40B4-BE49-F238E27FC236}">
                <a16:creationId xmlns:a16="http://schemas.microsoft.com/office/drawing/2014/main" id="{9518B9B0-5C94-4AB5-9B2D-16356E51A845}"/>
              </a:ext>
            </a:extLst>
          </p:cNvPr>
          <p:cNvSpPr txBox="1"/>
          <p:nvPr/>
        </p:nvSpPr>
        <p:spPr>
          <a:xfrm>
            <a:off x="4069929" y="3573182"/>
            <a:ext cx="1821860" cy="307777"/>
          </a:xfrm>
          <a:prstGeom prst="rect">
            <a:avLst/>
          </a:prstGeom>
          <a:noFill/>
        </p:spPr>
        <p:txBody>
          <a:bodyPr wrap="square" rtlCol="0">
            <a:spAutoFit/>
          </a:bodyPr>
          <a:lstStyle/>
          <a:p>
            <a:r>
              <a:rPr lang="en-US" sz="1400" dirty="0">
                <a:solidFill>
                  <a:srgbClr val="FF0000"/>
                </a:solidFill>
              </a:rPr>
              <a:t>In development</a:t>
            </a:r>
          </a:p>
        </p:txBody>
      </p:sp>
      <p:cxnSp>
        <p:nvCxnSpPr>
          <p:cNvPr id="11" name="Straight Arrow Connector 10">
            <a:extLst>
              <a:ext uri="{FF2B5EF4-FFF2-40B4-BE49-F238E27FC236}">
                <a16:creationId xmlns:a16="http://schemas.microsoft.com/office/drawing/2014/main" id="{E8224BCA-4E2C-474C-B01A-7ACCBD507111}"/>
              </a:ext>
            </a:extLst>
          </p:cNvPr>
          <p:cNvCxnSpPr>
            <a:cxnSpLocks/>
          </p:cNvCxnSpPr>
          <p:nvPr/>
        </p:nvCxnSpPr>
        <p:spPr>
          <a:xfrm>
            <a:off x="5457825" y="3748005"/>
            <a:ext cx="35724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04837CB-6F0B-4FB7-9663-2AFE72E4C21A}"/>
              </a:ext>
            </a:extLst>
          </p:cNvPr>
          <p:cNvCxnSpPr>
            <a:cxnSpLocks/>
          </p:cNvCxnSpPr>
          <p:nvPr/>
        </p:nvCxnSpPr>
        <p:spPr>
          <a:xfrm>
            <a:off x="5457825" y="2208130"/>
            <a:ext cx="35724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Graphical user interface, application&#10;&#10;Description automatically generated">
            <a:extLst>
              <a:ext uri="{FF2B5EF4-FFF2-40B4-BE49-F238E27FC236}">
                <a16:creationId xmlns:a16="http://schemas.microsoft.com/office/drawing/2014/main" id="{AD94AF40-45AA-4447-BD39-B02BF5AD1A3A}"/>
              </a:ext>
            </a:extLst>
          </p:cNvPr>
          <p:cNvPicPr>
            <a:picLocks noChangeAspect="1"/>
          </p:cNvPicPr>
          <p:nvPr/>
        </p:nvPicPr>
        <p:blipFill>
          <a:blip r:embed="rId3"/>
          <a:stretch>
            <a:fillRect/>
          </a:stretch>
        </p:blipFill>
        <p:spPr>
          <a:xfrm>
            <a:off x="9809538" y="273050"/>
            <a:ext cx="1600200" cy="6311900"/>
          </a:xfrm>
          <a:prstGeom prst="rect">
            <a:avLst/>
          </a:prstGeom>
          <a:ln>
            <a:solidFill>
              <a:srgbClr val="004A8C"/>
            </a:solidFill>
          </a:ln>
        </p:spPr>
      </p:pic>
    </p:spTree>
    <p:extLst>
      <p:ext uri="{BB962C8B-B14F-4D97-AF65-F5344CB8AC3E}">
        <p14:creationId xmlns:p14="http://schemas.microsoft.com/office/powerpoint/2010/main" val="100132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Content Placeholder 17" descr="Diagram&#10;&#10;Description automatically generated">
            <a:extLst>
              <a:ext uri="{FF2B5EF4-FFF2-40B4-BE49-F238E27FC236}">
                <a16:creationId xmlns:a16="http://schemas.microsoft.com/office/drawing/2014/main" id="{5F767A74-7B60-4053-B414-346A6792F8E9}"/>
              </a:ext>
            </a:extLst>
          </p:cNvPr>
          <p:cNvPicPr>
            <a:picLocks noGrp="1" noChangeAspect="1"/>
          </p:cNvPicPr>
          <p:nvPr>
            <p:ph idx="1"/>
          </p:nvPr>
        </p:nvPicPr>
        <p:blipFill>
          <a:blip r:embed="rId3"/>
          <a:stretch>
            <a:fillRect/>
          </a:stretch>
        </p:blipFill>
        <p:spPr>
          <a:xfrm>
            <a:off x="677863" y="2273906"/>
            <a:ext cx="8596312" cy="3654801"/>
          </a:xfrm>
        </p:spPr>
      </p:pic>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Overview of The Model</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23</a:t>
            </a:fld>
            <a:endParaRPr lang="en-US" dirty="0"/>
          </a:p>
        </p:txBody>
      </p:sp>
      <p:sp>
        <p:nvSpPr>
          <p:cNvPr id="5" name="Content Placeholder 2">
            <a:extLst>
              <a:ext uri="{FF2B5EF4-FFF2-40B4-BE49-F238E27FC236}">
                <a16:creationId xmlns:a16="http://schemas.microsoft.com/office/drawing/2014/main" id="{F90A5225-07A0-4F21-B178-F174647FE489}"/>
              </a:ext>
            </a:extLst>
          </p:cNvPr>
          <p:cNvSpPr txBox="1">
            <a:spLocks/>
          </p:cNvSpPr>
          <p:nvPr/>
        </p:nvSpPr>
        <p:spPr>
          <a:xfrm>
            <a:off x="677334" y="1934351"/>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t>6 Models</a:t>
            </a:r>
            <a:endParaRPr lang="en-US" sz="1400" dirty="0"/>
          </a:p>
        </p:txBody>
      </p:sp>
      <p:sp>
        <p:nvSpPr>
          <p:cNvPr id="3" name="Rectangle 2">
            <a:extLst>
              <a:ext uri="{FF2B5EF4-FFF2-40B4-BE49-F238E27FC236}">
                <a16:creationId xmlns:a16="http://schemas.microsoft.com/office/drawing/2014/main" id="{72427EF6-278A-4E67-A527-E25E445D8FA1}"/>
              </a:ext>
            </a:extLst>
          </p:cNvPr>
          <p:cNvSpPr/>
          <p:nvPr/>
        </p:nvSpPr>
        <p:spPr>
          <a:xfrm>
            <a:off x="5062929" y="2556810"/>
            <a:ext cx="1463040" cy="1463040"/>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86AF541-7601-4F84-8755-ACD907487B14}"/>
              </a:ext>
            </a:extLst>
          </p:cNvPr>
          <p:cNvSpPr/>
          <p:nvPr/>
        </p:nvSpPr>
        <p:spPr>
          <a:xfrm>
            <a:off x="3149855" y="2551137"/>
            <a:ext cx="1463040" cy="1463040"/>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6A0F6A0-6759-41D4-9905-2F93741333B6}"/>
              </a:ext>
            </a:extLst>
          </p:cNvPr>
          <p:cNvSpPr/>
          <p:nvPr/>
        </p:nvSpPr>
        <p:spPr>
          <a:xfrm>
            <a:off x="1000140" y="4026534"/>
            <a:ext cx="795336" cy="1669416"/>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601B20D-2DC4-4998-B85F-6573AC461CC1}"/>
              </a:ext>
            </a:extLst>
          </p:cNvPr>
          <p:cNvSpPr/>
          <p:nvPr/>
        </p:nvSpPr>
        <p:spPr>
          <a:xfrm>
            <a:off x="2419355" y="4259569"/>
            <a:ext cx="3057524" cy="1326212"/>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6C032EF-64C1-4972-BC1D-B91B41999822}"/>
              </a:ext>
            </a:extLst>
          </p:cNvPr>
          <p:cNvSpPr/>
          <p:nvPr/>
        </p:nvSpPr>
        <p:spPr>
          <a:xfrm>
            <a:off x="6364606" y="3972827"/>
            <a:ext cx="2950844" cy="1543050"/>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06C424C-5E2F-45C2-9AC1-F809A27EEC6C}"/>
              </a:ext>
            </a:extLst>
          </p:cNvPr>
          <p:cNvSpPr txBox="1"/>
          <p:nvPr/>
        </p:nvSpPr>
        <p:spPr>
          <a:xfrm>
            <a:off x="-211246" y="3566565"/>
            <a:ext cx="3257223" cy="430887"/>
          </a:xfrm>
          <a:prstGeom prst="rect">
            <a:avLst/>
          </a:prstGeom>
          <a:noFill/>
        </p:spPr>
        <p:txBody>
          <a:bodyPr wrap="square" rtlCol="0">
            <a:spAutoFit/>
          </a:bodyPr>
          <a:lstStyle/>
          <a:p>
            <a:pPr algn="ctr"/>
            <a:r>
              <a:rPr lang="en-US" sz="1400" b="1" dirty="0">
                <a:solidFill>
                  <a:srgbClr val="F88F1F"/>
                </a:solidFill>
              </a:rPr>
              <a:t>Battery Model</a:t>
            </a:r>
          </a:p>
          <a:p>
            <a:pPr algn="ctr"/>
            <a:r>
              <a:rPr lang="en-US" sz="800" dirty="0">
                <a:solidFill>
                  <a:srgbClr val="F88F1F"/>
                </a:solidFill>
              </a:rPr>
              <a:t>(BatteryPack_V02)</a:t>
            </a:r>
          </a:p>
        </p:txBody>
      </p:sp>
      <p:sp>
        <p:nvSpPr>
          <p:cNvPr id="13" name="TextBox 12">
            <a:extLst>
              <a:ext uri="{FF2B5EF4-FFF2-40B4-BE49-F238E27FC236}">
                <a16:creationId xmlns:a16="http://schemas.microsoft.com/office/drawing/2014/main" id="{9207BB5B-2B46-44C2-92EC-A744978AC280}"/>
              </a:ext>
            </a:extLst>
          </p:cNvPr>
          <p:cNvSpPr txBox="1"/>
          <p:nvPr/>
        </p:nvSpPr>
        <p:spPr>
          <a:xfrm>
            <a:off x="3287179" y="2257908"/>
            <a:ext cx="1188392" cy="307777"/>
          </a:xfrm>
          <a:prstGeom prst="rect">
            <a:avLst/>
          </a:prstGeom>
          <a:noFill/>
        </p:spPr>
        <p:txBody>
          <a:bodyPr wrap="square" rtlCol="0">
            <a:spAutoFit/>
          </a:bodyPr>
          <a:lstStyle/>
          <a:p>
            <a:pPr algn="ctr"/>
            <a:r>
              <a:rPr lang="en-US" sz="1400" b="1" dirty="0">
                <a:solidFill>
                  <a:srgbClr val="F88F1F"/>
                </a:solidFill>
              </a:rPr>
              <a:t>Speed Cycle</a:t>
            </a:r>
          </a:p>
        </p:txBody>
      </p:sp>
      <p:sp>
        <p:nvSpPr>
          <p:cNvPr id="14" name="TextBox 13">
            <a:extLst>
              <a:ext uri="{FF2B5EF4-FFF2-40B4-BE49-F238E27FC236}">
                <a16:creationId xmlns:a16="http://schemas.microsoft.com/office/drawing/2014/main" id="{DD2F36BC-4C2A-4CA6-9DAE-7FF19B457041}"/>
              </a:ext>
            </a:extLst>
          </p:cNvPr>
          <p:cNvSpPr txBox="1"/>
          <p:nvPr/>
        </p:nvSpPr>
        <p:spPr>
          <a:xfrm>
            <a:off x="2375862" y="5570355"/>
            <a:ext cx="3257223" cy="430887"/>
          </a:xfrm>
          <a:prstGeom prst="rect">
            <a:avLst/>
          </a:prstGeom>
          <a:noFill/>
        </p:spPr>
        <p:txBody>
          <a:bodyPr wrap="square" rtlCol="0">
            <a:spAutoFit/>
          </a:bodyPr>
          <a:lstStyle/>
          <a:p>
            <a:pPr algn="ctr"/>
            <a:r>
              <a:rPr lang="en-US" sz="1400" b="1" dirty="0">
                <a:solidFill>
                  <a:srgbClr val="F88F1F"/>
                </a:solidFill>
              </a:rPr>
              <a:t>Motor &amp; Inverter</a:t>
            </a:r>
          </a:p>
          <a:p>
            <a:pPr algn="ctr"/>
            <a:r>
              <a:rPr lang="en-US" sz="800" dirty="0">
                <a:solidFill>
                  <a:srgbClr val="F88F1F"/>
                </a:solidFill>
              </a:rPr>
              <a:t>(SMPM_Motor_V04)</a:t>
            </a:r>
          </a:p>
        </p:txBody>
      </p:sp>
      <p:sp>
        <p:nvSpPr>
          <p:cNvPr id="15" name="TextBox 14">
            <a:extLst>
              <a:ext uri="{FF2B5EF4-FFF2-40B4-BE49-F238E27FC236}">
                <a16:creationId xmlns:a16="http://schemas.microsoft.com/office/drawing/2014/main" id="{7626F84A-7829-497B-81B0-503EF50B3EB8}"/>
              </a:ext>
            </a:extLst>
          </p:cNvPr>
          <p:cNvSpPr txBox="1"/>
          <p:nvPr/>
        </p:nvSpPr>
        <p:spPr>
          <a:xfrm>
            <a:off x="6258635" y="3518012"/>
            <a:ext cx="3257223" cy="430887"/>
          </a:xfrm>
          <a:prstGeom prst="rect">
            <a:avLst/>
          </a:prstGeom>
          <a:noFill/>
        </p:spPr>
        <p:txBody>
          <a:bodyPr wrap="square" rtlCol="0">
            <a:spAutoFit/>
          </a:bodyPr>
          <a:lstStyle/>
          <a:p>
            <a:pPr algn="ctr"/>
            <a:r>
              <a:rPr lang="en-US" sz="1400" b="1" dirty="0">
                <a:solidFill>
                  <a:srgbClr val="F88F1F"/>
                </a:solidFill>
              </a:rPr>
              <a:t>Chassis (Bus)</a:t>
            </a:r>
          </a:p>
          <a:p>
            <a:pPr algn="ctr"/>
            <a:r>
              <a:rPr lang="en-US" sz="800" dirty="0">
                <a:solidFill>
                  <a:srgbClr val="F88F1F"/>
                </a:solidFill>
              </a:rPr>
              <a:t>(</a:t>
            </a:r>
            <a:r>
              <a:rPr lang="en-US" sz="800" dirty="0" err="1">
                <a:solidFill>
                  <a:srgbClr val="F88F1F"/>
                </a:solidFill>
              </a:rPr>
              <a:t>SimplifiedLongitudinalDynamics_NoSlip</a:t>
            </a:r>
            <a:r>
              <a:rPr lang="en-US" sz="800" dirty="0">
                <a:solidFill>
                  <a:srgbClr val="F88F1F"/>
                </a:solidFill>
              </a:rPr>
              <a:t>)</a:t>
            </a:r>
          </a:p>
        </p:txBody>
      </p:sp>
      <p:sp>
        <p:nvSpPr>
          <p:cNvPr id="16" name="TextBox 15">
            <a:extLst>
              <a:ext uri="{FF2B5EF4-FFF2-40B4-BE49-F238E27FC236}">
                <a16:creationId xmlns:a16="http://schemas.microsoft.com/office/drawing/2014/main" id="{73DC612D-ED42-4A0D-9A1B-7C2208CD2F1D}"/>
              </a:ext>
            </a:extLst>
          </p:cNvPr>
          <p:cNvSpPr txBox="1"/>
          <p:nvPr/>
        </p:nvSpPr>
        <p:spPr>
          <a:xfrm>
            <a:off x="4066259" y="2124251"/>
            <a:ext cx="3257223" cy="430887"/>
          </a:xfrm>
          <a:prstGeom prst="rect">
            <a:avLst/>
          </a:prstGeom>
          <a:noFill/>
        </p:spPr>
        <p:txBody>
          <a:bodyPr wrap="square" rtlCol="0">
            <a:spAutoFit/>
          </a:bodyPr>
          <a:lstStyle/>
          <a:p>
            <a:pPr algn="ctr"/>
            <a:r>
              <a:rPr lang="en-US" sz="1400" b="1" dirty="0">
                <a:solidFill>
                  <a:srgbClr val="F88F1F"/>
                </a:solidFill>
              </a:rPr>
              <a:t>Driver</a:t>
            </a:r>
          </a:p>
          <a:p>
            <a:pPr algn="ctr"/>
            <a:r>
              <a:rPr lang="en-US" sz="800" dirty="0">
                <a:solidFill>
                  <a:srgbClr val="F88F1F"/>
                </a:solidFill>
              </a:rPr>
              <a:t>(</a:t>
            </a:r>
            <a:r>
              <a:rPr lang="en-US" sz="800" dirty="0" err="1">
                <a:solidFill>
                  <a:srgbClr val="F88F1F"/>
                </a:solidFill>
              </a:rPr>
              <a:t>AyrtonSenna</a:t>
            </a:r>
            <a:r>
              <a:rPr lang="en-US" sz="800" dirty="0">
                <a:solidFill>
                  <a:srgbClr val="F88F1F"/>
                </a:solidFill>
              </a:rPr>
              <a:t>)</a:t>
            </a:r>
          </a:p>
        </p:txBody>
      </p:sp>
      <p:sp>
        <p:nvSpPr>
          <p:cNvPr id="20" name="Rectangle 19">
            <a:extLst>
              <a:ext uri="{FF2B5EF4-FFF2-40B4-BE49-F238E27FC236}">
                <a16:creationId xmlns:a16="http://schemas.microsoft.com/office/drawing/2014/main" id="{06E878AE-CFAC-4C85-AEC2-98F8B839034F}"/>
              </a:ext>
            </a:extLst>
          </p:cNvPr>
          <p:cNvSpPr/>
          <p:nvPr/>
        </p:nvSpPr>
        <p:spPr>
          <a:xfrm>
            <a:off x="2146283" y="3101545"/>
            <a:ext cx="1003572" cy="910833"/>
          </a:xfrm>
          <a:prstGeom prst="rect">
            <a:avLst/>
          </a:prstGeom>
          <a:noFill/>
          <a:ln w="19050">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4C7E839-E18A-4DD4-89C5-8D0AF773E06E}"/>
              </a:ext>
            </a:extLst>
          </p:cNvPr>
          <p:cNvSpPr txBox="1"/>
          <p:nvPr/>
        </p:nvSpPr>
        <p:spPr>
          <a:xfrm>
            <a:off x="1132205" y="2650101"/>
            <a:ext cx="2002366" cy="430887"/>
          </a:xfrm>
          <a:prstGeom prst="rect">
            <a:avLst/>
          </a:prstGeom>
          <a:noFill/>
        </p:spPr>
        <p:txBody>
          <a:bodyPr wrap="square" rtlCol="0">
            <a:spAutoFit/>
          </a:bodyPr>
          <a:lstStyle/>
          <a:p>
            <a:pPr algn="ctr"/>
            <a:r>
              <a:rPr lang="en-US" sz="1400" b="1" dirty="0">
                <a:solidFill>
                  <a:srgbClr val="F88F1F"/>
                </a:solidFill>
              </a:rPr>
              <a:t>Motor Control Unit</a:t>
            </a:r>
          </a:p>
          <a:p>
            <a:pPr algn="ctr"/>
            <a:r>
              <a:rPr lang="en-US" sz="800" dirty="0">
                <a:solidFill>
                  <a:srgbClr val="F88F1F"/>
                </a:solidFill>
              </a:rPr>
              <a:t>(MotorControlUnit_V00)</a:t>
            </a:r>
          </a:p>
        </p:txBody>
      </p:sp>
    </p:spTree>
    <p:extLst>
      <p:ext uri="{BB962C8B-B14F-4D97-AF65-F5344CB8AC3E}">
        <p14:creationId xmlns:p14="http://schemas.microsoft.com/office/powerpoint/2010/main" val="35587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P spid="7" grpId="0" animBg="1"/>
      <p:bldP spid="9" grpId="0" animBg="1"/>
      <p:bldP spid="10" grpId="0" animBg="1"/>
      <p:bldP spid="11" grpId="0" animBg="1"/>
      <p:bldP spid="12" grpId="0"/>
      <p:bldP spid="13" grpId="0"/>
      <p:bldP spid="14" grpId="0"/>
      <p:bldP spid="15" grpId="0"/>
      <p:bldP spid="16"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Group 92">
            <a:extLst>
              <a:ext uri="{FF2B5EF4-FFF2-40B4-BE49-F238E27FC236}">
                <a16:creationId xmlns:a16="http://schemas.microsoft.com/office/drawing/2014/main" id="{9FEC763E-D352-4397-8CCB-ED5748A473EA}"/>
              </a:ext>
            </a:extLst>
          </p:cNvPr>
          <p:cNvGrpSpPr/>
          <p:nvPr/>
        </p:nvGrpSpPr>
        <p:grpSpPr>
          <a:xfrm>
            <a:off x="8652004" y="2402925"/>
            <a:ext cx="3259482" cy="3170533"/>
            <a:chOff x="8652004" y="2402925"/>
            <a:chExt cx="3259482" cy="3170533"/>
          </a:xfrm>
        </p:grpSpPr>
        <p:pic>
          <p:nvPicPr>
            <p:cNvPr id="19" name="Content Placeholder 5" descr="A picture containing text, wall&#10;&#10;Description automatically generated">
              <a:extLst>
                <a:ext uri="{FF2B5EF4-FFF2-40B4-BE49-F238E27FC236}">
                  <a16:creationId xmlns:a16="http://schemas.microsoft.com/office/drawing/2014/main" id="{FE0A68AA-D0D5-4398-A1C9-2E33D8E45AC1}"/>
                </a:ext>
              </a:extLst>
            </p:cNvPr>
            <p:cNvPicPr>
              <a:picLocks noChangeAspect="1"/>
            </p:cNvPicPr>
            <p:nvPr/>
          </p:nvPicPr>
          <p:blipFill rotWithShape="1">
            <a:blip r:embed="rId3"/>
            <a:srcRect l="60805" t="1835" r="1608" b="1745"/>
            <a:stretch/>
          </p:blipFill>
          <p:spPr>
            <a:xfrm>
              <a:off x="8680374" y="2421191"/>
              <a:ext cx="3231112" cy="3152267"/>
            </a:xfrm>
            <a:prstGeom prst="rect">
              <a:avLst/>
            </a:prstGeom>
            <a:ln w="28575">
              <a:solidFill>
                <a:srgbClr val="FF0000"/>
              </a:solidFill>
            </a:ln>
          </p:spPr>
        </p:pic>
        <p:sp>
          <p:nvSpPr>
            <p:cNvPr id="3" name="Multiplication Sign 2">
              <a:extLst>
                <a:ext uri="{FF2B5EF4-FFF2-40B4-BE49-F238E27FC236}">
                  <a16:creationId xmlns:a16="http://schemas.microsoft.com/office/drawing/2014/main" id="{7DF70297-B870-47ED-8EB4-0E58087A6443}"/>
                </a:ext>
              </a:extLst>
            </p:cNvPr>
            <p:cNvSpPr/>
            <p:nvPr/>
          </p:nvSpPr>
          <p:spPr>
            <a:xfrm>
              <a:off x="8652004" y="2412057"/>
              <a:ext cx="3249485" cy="3152267"/>
            </a:xfrm>
            <a:prstGeom prst="mathMultiply">
              <a:avLst>
                <a:gd name="adj1" fmla="val 5454"/>
              </a:avLst>
            </a:prstGeom>
            <a:solidFill>
              <a:schemeClr val="bg1">
                <a:lumMod val="8500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AF225DDB-ACD6-4A16-AFC7-653C5A250C48}"/>
                </a:ext>
              </a:extLst>
            </p:cNvPr>
            <p:cNvCxnSpPr>
              <a:cxnSpLocks/>
            </p:cNvCxnSpPr>
            <p:nvPr/>
          </p:nvCxnSpPr>
          <p:spPr>
            <a:xfrm flipV="1">
              <a:off x="9274002" y="2402925"/>
              <a:ext cx="173" cy="317053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8" name="Content Placeholder 17" descr="Diagram&#10;&#10;Description automatically generated">
            <a:extLst>
              <a:ext uri="{FF2B5EF4-FFF2-40B4-BE49-F238E27FC236}">
                <a16:creationId xmlns:a16="http://schemas.microsoft.com/office/drawing/2014/main" id="{744534D8-E854-4361-B290-33DAF105A95E}"/>
              </a:ext>
            </a:extLst>
          </p:cNvPr>
          <p:cNvPicPr>
            <a:picLocks noChangeAspect="1"/>
          </p:cNvPicPr>
          <p:nvPr/>
        </p:nvPicPr>
        <p:blipFill>
          <a:blip r:embed="rId4"/>
          <a:stretch>
            <a:fillRect/>
          </a:stretch>
        </p:blipFill>
        <p:spPr>
          <a:xfrm>
            <a:off x="677863" y="2273906"/>
            <a:ext cx="8596312" cy="3654801"/>
          </a:xfrm>
          <a:prstGeom prst="rect">
            <a:avLst/>
          </a:prstGeom>
        </p:spPr>
      </p:pic>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Overview of The Model</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24</a:t>
            </a:fld>
            <a:endParaRPr lang="en-US" dirty="0"/>
          </a:p>
        </p:txBody>
      </p:sp>
      <p:sp>
        <p:nvSpPr>
          <p:cNvPr id="5" name="Content Placeholder 2">
            <a:extLst>
              <a:ext uri="{FF2B5EF4-FFF2-40B4-BE49-F238E27FC236}">
                <a16:creationId xmlns:a16="http://schemas.microsoft.com/office/drawing/2014/main" id="{24135F4E-6D9E-46E7-9954-D7E0E56F7E4C}"/>
              </a:ext>
            </a:extLst>
          </p:cNvPr>
          <p:cNvSpPr txBox="1">
            <a:spLocks/>
          </p:cNvSpPr>
          <p:nvPr/>
        </p:nvSpPr>
        <p:spPr>
          <a:xfrm>
            <a:off x="677863" y="1322093"/>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t>All Data Signals are sent to the Global Bus for analysis!</a:t>
            </a:r>
            <a:endParaRPr lang="en-US" sz="1400" dirty="0"/>
          </a:p>
        </p:txBody>
      </p:sp>
      <p:sp>
        <p:nvSpPr>
          <p:cNvPr id="27" name="TextBox 26">
            <a:extLst>
              <a:ext uri="{FF2B5EF4-FFF2-40B4-BE49-F238E27FC236}">
                <a16:creationId xmlns:a16="http://schemas.microsoft.com/office/drawing/2014/main" id="{0ADB1538-11F8-4055-8D3D-E69966F968C3}"/>
              </a:ext>
            </a:extLst>
          </p:cNvPr>
          <p:cNvSpPr txBox="1"/>
          <p:nvPr/>
        </p:nvSpPr>
        <p:spPr>
          <a:xfrm>
            <a:off x="677334" y="5943421"/>
            <a:ext cx="3257223" cy="307777"/>
          </a:xfrm>
          <a:prstGeom prst="rect">
            <a:avLst/>
          </a:prstGeom>
          <a:noFill/>
        </p:spPr>
        <p:txBody>
          <a:bodyPr wrap="square" rtlCol="0">
            <a:spAutoFit/>
          </a:bodyPr>
          <a:lstStyle/>
          <a:p>
            <a:r>
              <a:rPr lang="en-US" sz="1400" dirty="0">
                <a:solidFill>
                  <a:srgbClr val="FFC000"/>
                </a:solidFill>
              </a:rPr>
              <a:t>Featuring Internal Bus</a:t>
            </a:r>
          </a:p>
        </p:txBody>
      </p:sp>
      <p:cxnSp>
        <p:nvCxnSpPr>
          <p:cNvPr id="29" name="Straight Arrow Connector 28">
            <a:extLst>
              <a:ext uri="{FF2B5EF4-FFF2-40B4-BE49-F238E27FC236}">
                <a16:creationId xmlns:a16="http://schemas.microsoft.com/office/drawing/2014/main" id="{8454F6AD-E919-4AB9-A1F3-ACC9A996F96E}"/>
              </a:ext>
            </a:extLst>
          </p:cNvPr>
          <p:cNvCxnSpPr>
            <a:cxnSpLocks/>
          </p:cNvCxnSpPr>
          <p:nvPr/>
        </p:nvCxnSpPr>
        <p:spPr>
          <a:xfrm flipV="1">
            <a:off x="2066925" y="4902200"/>
            <a:ext cx="1123950" cy="1041221"/>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grpSp>
        <p:nvGrpSpPr>
          <p:cNvPr id="69" name="Group 68">
            <a:extLst>
              <a:ext uri="{FF2B5EF4-FFF2-40B4-BE49-F238E27FC236}">
                <a16:creationId xmlns:a16="http://schemas.microsoft.com/office/drawing/2014/main" id="{0D8625BB-654D-4A32-8F73-4606CF0F18D8}"/>
              </a:ext>
            </a:extLst>
          </p:cNvPr>
          <p:cNvGrpSpPr/>
          <p:nvPr/>
        </p:nvGrpSpPr>
        <p:grpSpPr>
          <a:xfrm>
            <a:off x="1758953" y="3274219"/>
            <a:ext cx="4654548" cy="1648619"/>
            <a:chOff x="1758953" y="3274219"/>
            <a:chExt cx="4654548" cy="1648619"/>
          </a:xfrm>
        </p:grpSpPr>
        <p:grpSp>
          <p:nvGrpSpPr>
            <p:cNvPr id="68" name="Group 67">
              <a:extLst>
                <a:ext uri="{FF2B5EF4-FFF2-40B4-BE49-F238E27FC236}">
                  <a16:creationId xmlns:a16="http://schemas.microsoft.com/office/drawing/2014/main" id="{A172EECD-590D-407C-AF07-8B617E971FC9}"/>
                </a:ext>
              </a:extLst>
            </p:cNvPr>
            <p:cNvGrpSpPr/>
            <p:nvPr/>
          </p:nvGrpSpPr>
          <p:grpSpPr>
            <a:xfrm>
              <a:off x="1758953" y="3274219"/>
              <a:ext cx="4654548" cy="1648619"/>
              <a:chOff x="1758953" y="3274219"/>
              <a:chExt cx="4654548" cy="1648619"/>
            </a:xfrm>
          </p:grpSpPr>
          <p:cxnSp>
            <p:nvCxnSpPr>
              <p:cNvPr id="17" name="Straight Connector 16">
                <a:extLst>
                  <a:ext uri="{FF2B5EF4-FFF2-40B4-BE49-F238E27FC236}">
                    <a16:creationId xmlns:a16="http://schemas.microsoft.com/office/drawing/2014/main" id="{5525B775-C0FF-4365-97EC-560B2CB1031F}"/>
                  </a:ext>
                </a:extLst>
              </p:cNvPr>
              <p:cNvCxnSpPr>
                <a:cxnSpLocks/>
              </p:cNvCxnSpPr>
              <p:nvPr/>
            </p:nvCxnSpPr>
            <p:spPr>
              <a:xfrm flipH="1">
                <a:off x="1951039" y="3544888"/>
                <a:ext cx="246855"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D79BA41-BE1E-40A5-A13D-EFE8B290B868}"/>
                  </a:ext>
                </a:extLst>
              </p:cNvPr>
              <p:cNvCxnSpPr>
                <a:cxnSpLocks/>
              </p:cNvCxnSpPr>
              <p:nvPr/>
            </p:nvCxnSpPr>
            <p:spPr>
              <a:xfrm flipH="1">
                <a:off x="1949452" y="4922838"/>
                <a:ext cx="648492"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AD94A9D-0C18-49D0-852D-12D3CE2B38DF}"/>
                  </a:ext>
                </a:extLst>
              </p:cNvPr>
              <p:cNvCxnSpPr>
                <a:cxnSpLocks/>
              </p:cNvCxnSpPr>
              <p:nvPr/>
            </p:nvCxnSpPr>
            <p:spPr>
              <a:xfrm flipH="1">
                <a:off x="1758953" y="4508500"/>
                <a:ext cx="19049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07EF449-8A89-454F-8C6F-7BD68ADB523E}"/>
                  </a:ext>
                </a:extLst>
              </p:cNvPr>
              <p:cNvCxnSpPr>
                <a:cxnSpLocks/>
              </p:cNvCxnSpPr>
              <p:nvPr/>
            </p:nvCxnSpPr>
            <p:spPr>
              <a:xfrm flipH="1" flipV="1">
                <a:off x="4894269" y="4233070"/>
                <a:ext cx="1311269" cy="23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D8F8CD5-66B9-4FB3-898D-AAA9B0CC5F78}"/>
                  </a:ext>
                </a:extLst>
              </p:cNvPr>
              <p:cNvCxnSpPr>
                <a:cxnSpLocks/>
              </p:cNvCxnSpPr>
              <p:nvPr/>
            </p:nvCxnSpPr>
            <p:spPr>
              <a:xfrm flipH="1">
                <a:off x="6205538" y="4507707"/>
                <a:ext cx="207963"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9767C5E-109A-4BED-9B2C-432F7FE362AB}"/>
                  </a:ext>
                </a:extLst>
              </p:cNvPr>
              <p:cNvCxnSpPr>
                <a:cxnSpLocks/>
              </p:cNvCxnSpPr>
              <p:nvPr/>
            </p:nvCxnSpPr>
            <p:spPr>
              <a:xfrm>
                <a:off x="6205538" y="4235450"/>
                <a:ext cx="0" cy="272257"/>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8C8DB08-DFDD-4BB7-9DC6-F5BAF6420C2E}"/>
                  </a:ext>
                </a:extLst>
              </p:cNvPr>
              <p:cNvCxnSpPr>
                <a:cxnSpLocks/>
              </p:cNvCxnSpPr>
              <p:nvPr/>
            </p:nvCxnSpPr>
            <p:spPr>
              <a:xfrm>
                <a:off x="5272088" y="3997325"/>
                <a:ext cx="0" cy="23574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AA22749-0F30-4E46-AA21-042C44CF1ECD}"/>
                  </a:ext>
                </a:extLst>
              </p:cNvPr>
              <p:cNvCxnSpPr>
                <a:cxnSpLocks/>
              </p:cNvCxnSpPr>
              <p:nvPr/>
            </p:nvCxnSpPr>
            <p:spPr>
              <a:xfrm>
                <a:off x="4693444" y="4340225"/>
                <a:ext cx="0" cy="14605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0B4E187-9655-4A4B-9283-ED1D1C8CBB97}"/>
                  </a:ext>
                </a:extLst>
              </p:cNvPr>
              <p:cNvCxnSpPr>
                <a:cxnSpLocks/>
              </p:cNvCxnSpPr>
              <p:nvPr/>
            </p:nvCxnSpPr>
            <p:spPr>
              <a:xfrm>
                <a:off x="4693444" y="3274219"/>
                <a:ext cx="4763" cy="847724"/>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8C27400-E8A8-45BA-8CC8-77A5E31A0431}"/>
                  </a:ext>
                </a:extLst>
              </p:cNvPr>
              <p:cNvCxnSpPr>
                <a:cxnSpLocks/>
              </p:cNvCxnSpPr>
              <p:nvPr/>
            </p:nvCxnSpPr>
            <p:spPr>
              <a:xfrm flipH="1">
                <a:off x="4591050" y="3274219"/>
                <a:ext cx="1023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8CFFF6B-8C34-4322-B837-17BBD096233E}"/>
                  </a:ext>
                </a:extLst>
              </p:cNvPr>
              <p:cNvCxnSpPr>
                <a:cxnSpLocks/>
              </p:cNvCxnSpPr>
              <p:nvPr/>
            </p:nvCxnSpPr>
            <p:spPr>
              <a:xfrm>
                <a:off x="1949451" y="3544888"/>
                <a:ext cx="1" cy="137795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3" name="Straight Connector 62">
              <a:extLst>
                <a:ext uri="{FF2B5EF4-FFF2-40B4-BE49-F238E27FC236}">
                  <a16:creationId xmlns:a16="http://schemas.microsoft.com/office/drawing/2014/main" id="{7DF51FBA-C637-444A-8D25-AC6D1054E426}"/>
                </a:ext>
              </a:extLst>
            </p:cNvPr>
            <p:cNvCxnSpPr>
              <a:cxnSpLocks/>
            </p:cNvCxnSpPr>
            <p:nvPr/>
          </p:nvCxnSpPr>
          <p:spPr>
            <a:xfrm flipH="1">
              <a:off x="2668589" y="4921251"/>
              <a:ext cx="2024855" cy="0"/>
            </a:xfrm>
            <a:prstGeom prst="line">
              <a:avLst/>
            </a:prstGeom>
            <a:ln w="28575">
              <a:solidFill>
                <a:srgbClr val="FFFF00"/>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B151507-D344-4047-9CAB-DFCED9C7C862}"/>
                </a:ext>
              </a:extLst>
            </p:cNvPr>
            <p:cNvCxnSpPr>
              <a:cxnSpLocks/>
            </p:cNvCxnSpPr>
            <p:nvPr/>
          </p:nvCxnSpPr>
          <p:spPr>
            <a:xfrm flipV="1">
              <a:off x="4693444" y="4560094"/>
              <a:ext cx="0" cy="361157"/>
            </a:xfrm>
            <a:prstGeom prst="line">
              <a:avLst/>
            </a:prstGeom>
            <a:ln w="28575">
              <a:solidFill>
                <a:srgbClr val="FFFF00"/>
              </a:solidFill>
              <a:prstDash val="sysDot"/>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14191579-1885-4919-8837-402DB39E0C86}"/>
              </a:ext>
            </a:extLst>
          </p:cNvPr>
          <p:cNvGrpSpPr/>
          <p:nvPr/>
        </p:nvGrpSpPr>
        <p:grpSpPr>
          <a:xfrm>
            <a:off x="1392235" y="3941242"/>
            <a:ext cx="1257700" cy="1945528"/>
            <a:chOff x="1392235" y="3941242"/>
            <a:chExt cx="1257700" cy="1945528"/>
          </a:xfrm>
        </p:grpSpPr>
        <p:cxnSp>
          <p:nvCxnSpPr>
            <p:cNvPr id="72" name="Straight Arrow Connector 71">
              <a:extLst>
                <a:ext uri="{FF2B5EF4-FFF2-40B4-BE49-F238E27FC236}">
                  <a16:creationId xmlns:a16="http://schemas.microsoft.com/office/drawing/2014/main" id="{D6457302-9620-4C23-82D5-5B2274C02A28}"/>
                </a:ext>
              </a:extLst>
            </p:cNvPr>
            <p:cNvCxnSpPr>
              <a:cxnSpLocks/>
            </p:cNvCxnSpPr>
            <p:nvPr/>
          </p:nvCxnSpPr>
          <p:spPr>
            <a:xfrm>
              <a:off x="2074466" y="4649789"/>
              <a:ext cx="575469" cy="0"/>
            </a:xfrm>
            <a:prstGeom prst="straightConnector1">
              <a:avLst/>
            </a:prstGeom>
            <a:ln w="76200">
              <a:solidFill>
                <a:srgbClr val="25AFE6"/>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F47FC098-08AD-41A3-9AA1-80AC4722F639}"/>
                </a:ext>
              </a:extLst>
            </p:cNvPr>
            <p:cNvCxnSpPr>
              <a:cxnSpLocks/>
            </p:cNvCxnSpPr>
            <p:nvPr/>
          </p:nvCxnSpPr>
          <p:spPr>
            <a:xfrm flipV="1">
              <a:off x="1425175" y="3941242"/>
              <a:ext cx="622303" cy="0"/>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B5425B7B-A2E8-4EF2-A86B-43FE4BFCA965}"/>
                </a:ext>
              </a:extLst>
            </p:cNvPr>
            <p:cNvCxnSpPr>
              <a:cxnSpLocks/>
            </p:cNvCxnSpPr>
            <p:nvPr/>
          </p:nvCxnSpPr>
          <p:spPr>
            <a:xfrm>
              <a:off x="1398188" y="3950356"/>
              <a:ext cx="1" cy="247647"/>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6AAC1307-EC05-42FA-8398-9D974B083C8A}"/>
                </a:ext>
              </a:extLst>
            </p:cNvPr>
            <p:cNvCxnSpPr>
              <a:cxnSpLocks/>
            </p:cNvCxnSpPr>
            <p:nvPr/>
          </p:nvCxnSpPr>
          <p:spPr>
            <a:xfrm>
              <a:off x="2066925" y="3950356"/>
              <a:ext cx="7541" cy="699433"/>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F3BB6DB-98CE-4B3D-A468-33679E1C2F7F}"/>
                </a:ext>
              </a:extLst>
            </p:cNvPr>
            <p:cNvCxnSpPr>
              <a:cxnSpLocks/>
            </p:cNvCxnSpPr>
            <p:nvPr/>
          </p:nvCxnSpPr>
          <p:spPr>
            <a:xfrm>
              <a:off x="2074466" y="5195888"/>
              <a:ext cx="0" cy="673044"/>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85D307FB-F2B1-45FB-A3F4-6856E3E506A9}"/>
                </a:ext>
              </a:extLst>
            </p:cNvPr>
            <p:cNvCxnSpPr>
              <a:cxnSpLocks/>
            </p:cNvCxnSpPr>
            <p:nvPr/>
          </p:nvCxnSpPr>
          <p:spPr>
            <a:xfrm flipV="1">
              <a:off x="1398189" y="5882864"/>
              <a:ext cx="676277" cy="3906"/>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70DD0079-2E15-4218-848B-060CFD230FDC}"/>
                </a:ext>
              </a:extLst>
            </p:cNvPr>
            <p:cNvCxnSpPr>
              <a:cxnSpLocks/>
            </p:cNvCxnSpPr>
            <p:nvPr/>
          </p:nvCxnSpPr>
          <p:spPr>
            <a:xfrm flipH="1">
              <a:off x="2093120" y="5195888"/>
              <a:ext cx="504824" cy="0"/>
            </a:xfrm>
            <a:prstGeom prst="line">
              <a:avLst/>
            </a:prstGeom>
            <a:ln w="76200">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F51E2EAF-CF00-44F9-8886-818991BB88AB}"/>
                </a:ext>
              </a:extLst>
            </p:cNvPr>
            <p:cNvCxnSpPr>
              <a:cxnSpLocks/>
            </p:cNvCxnSpPr>
            <p:nvPr/>
          </p:nvCxnSpPr>
          <p:spPr>
            <a:xfrm flipH="1" flipV="1">
              <a:off x="1392235" y="5500518"/>
              <a:ext cx="5954" cy="367632"/>
            </a:xfrm>
            <a:prstGeom prst="straightConnector1">
              <a:avLst/>
            </a:prstGeom>
            <a:ln w="76200">
              <a:solidFill>
                <a:srgbClr val="25AFE6"/>
              </a:solidFill>
              <a:tailEnd type="triangle"/>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7BE50A6F-9E35-4DBC-8642-2562AD8511AF}"/>
              </a:ext>
            </a:extLst>
          </p:cNvPr>
          <p:cNvSpPr txBox="1"/>
          <p:nvPr/>
        </p:nvSpPr>
        <p:spPr>
          <a:xfrm>
            <a:off x="677333" y="6122293"/>
            <a:ext cx="3257223" cy="307777"/>
          </a:xfrm>
          <a:prstGeom prst="rect">
            <a:avLst/>
          </a:prstGeom>
          <a:noFill/>
        </p:spPr>
        <p:txBody>
          <a:bodyPr wrap="square" rtlCol="0">
            <a:spAutoFit/>
          </a:bodyPr>
          <a:lstStyle/>
          <a:p>
            <a:r>
              <a:rPr lang="en-US" sz="1400" dirty="0">
                <a:solidFill>
                  <a:srgbClr val="25AFE6"/>
                </a:solidFill>
              </a:rPr>
              <a:t>Conventional Current Direction</a:t>
            </a:r>
          </a:p>
        </p:txBody>
      </p:sp>
      <p:sp>
        <p:nvSpPr>
          <p:cNvPr id="87" name="Content Placeholder 2">
            <a:extLst>
              <a:ext uri="{FF2B5EF4-FFF2-40B4-BE49-F238E27FC236}">
                <a16:creationId xmlns:a16="http://schemas.microsoft.com/office/drawing/2014/main" id="{07053618-5F9A-4488-89DC-B399845D6937}"/>
              </a:ext>
            </a:extLst>
          </p:cNvPr>
          <p:cNvSpPr txBox="1">
            <a:spLocks/>
          </p:cNvSpPr>
          <p:nvPr/>
        </p:nvSpPr>
        <p:spPr>
          <a:xfrm>
            <a:off x="677863" y="1644121"/>
            <a:ext cx="10171640" cy="37751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t>Current flows from the Battery to the Inverter &amp; Motor during Traction Conditions</a:t>
            </a:r>
          </a:p>
        </p:txBody>
      </p:sp>
      <p:sp>
        <p:nvSpPr>
          <p:cNvPr id="88" name="Content Placeholder 2">
            <a:extLst>
              <a:ext uri="{FF2B5EF4-FFF2-40B4-BE49-F238E27FC236}">
                <a16:creationId xmlns:a16="http://schemas.microsoft.com/office/drawing/2014/main" id="{49B7ED50-C3F8-4CEA-AA33-94208991EFF6}"/>
              </a:ext>
            </a:extLst>
          </p:cNvPr>
          <p:cNvSpPr txBox="1">
            <a:spLocks/>
          </p:cNvSpPr>
          <p:nvPr/>
        </p:nvSpPr>
        <p:spPr>
          <a:xfrm>
            <a:off x="677334" y="1924626"/>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t>Torque line connects the motor and the vehicle (Bus)</a:t>
            </a:r>
            <a:endParaRPr lang="en-US" sz="1400" dirty="0"/>
          </a:p>
        </p:txBody>
      </p:sp>
      <p:cxnSp>
        <p:nvCxnSpPr>
          <p:cNvPr id="89" name="Straight Arrow Connector 88">
            <a:extLst>
              <a:ext uri="{FF2B5EF4-FFF2-40B4-BE49-F238E27FC236}">
                <a16:creationId xmlns:a16="http://schemas.microsoft.com/office/drawing/2014/main" id="{732C2293-6DAF-412B-9A03-D0A724D8D47F}"/>
              </a:ext>
            </a:extLst>
          </p:cNvPr>
          <p:cNvCxnSpPr>
            <a:cxnSpLocks/>
          </p:cNvCxnSpPr>
          <p:nvPr/>
        </p:nvCxnSpPr>
        <p:spPr>
          <a:xfrm>
            <a:off x="5480051" y="4921250"/>
            <a:ext cx="1120774" cy="0"/>
          </a:xfrm>
          <a:prstGeom prst="straightConnector1">
            <a:avLst/>
          </a:prstGeom>
          <a:ln w="762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4A1FE85C-3045-4077-908F-5E48F8B0FEF1}"/>
              </a:ext>
            </a:extLst>
          </p:cNvPr>
          <p:cNvSpPr txBox="1"/>
          <p:nvPr/>
        </p:nvSpPr>
        <p:spPr>
          <a:xfrm>
            <a:off x="5272088" y="5859664"/>
            <a:ext cx="3257223" cy="307777"/>
          </a:xfrm>
          <a:prstGeom prst="rect">
            <a:avLst/>
          </a:prstGeom>
          <a:noFill/>
        </p:spPr>
        <p:txBody>
          <a:bodyPr wrap="square" rtlCol="0">
            <a:spAutoFit/>
          </a:bodyPr>
          <a:lstStyle/>
          <a:p>
            <a:r>
              <a:rPr lang="en-US" sz="1400" dirty="0">
                <a:solidFill>
                  <a:schemeClr val="bg1">
                    <a:lumMod val="50000"/>
                  </a:schemeClr>
                </a:solidFill>
              </a:rPr>
              <a:t>Torque Transmission</a:t>
            </a:r>
          </a:p>
        </p:txBody>
      </p:sp>
    </p:spTree>
    <p:extLst>
      <p:ext uri="{BB962C8B-B14F-4D97-AF65-F5344CB8AC3E}">
        <p14:creationId xmlns:p14="http://schemas.microsoft.com/office/powerpoint/2010/main" val="156073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3"/>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7" grpId="0"/>
      <p:bldP spid="88" grpId="0"/>
      <p:bldP spid="9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7" descr="Diagram&#10;&#10;Description automatically generated">
            <a:extLst>
              <a:ext uri="{FF2B5EF4-FFF2-40B4-BE49-F238E27FC236}">
                <a16:creationId xmlns:a16="http://schemas.microsoft.com/office/drawing/2014/main" id="{CC8735D2-5BBE-413C-B7B7-EAD488C6E5B7}"/>
              </a:ext>
            </a:extLst>
          </p:cNvPr>
          <p:cNvPicPr>
            <a:picLocks noChangeAspect="1"/>
          </p:cNvPicPr>
          <p:nvPr/>
        </p:nvPicPr>
        <p:blipFill>
          <a:blip r:embed="rId3"/>
          <a:stretch>
            <a:fillRect/>
          </a:stretch>
        </p:blipFill>
        <p:spPr>
          <a:xfrm>
            <a:off x="677863" y="2273906"/>
            <a:ext cx="8596312" cy="3654801"/>
          </a:xfrm>
          <a:prstGeom prst="rect">
            <a:avLst/>
          </a:prstGeom>
        </p:spPr>
      </p:pic>
      <p:sp>
        <p:nvSpPr>
          <p:cNvPr id="2" name="Title 1">
            <a:extLst>
              <a:ext uri="{FF2B5EF4-FFF2-40B4-BE49-F238E27FC236}">
                <a16:creationId xmlns:a16="http://schemas.microsoft.com/office/drawing/2014/main" id="{E03219E1-D86D-414E-8A1C-76EBE436D29E}"/>
              </a:ext>
            </a:extLst>
          </p:cNvPr>
          <p:cNvSpPr>
            <a:spLocks noGrp="1"/>
          </p:cNvSpPr>
          <p:nvPr>
            <p:ph type="title"/>
          </p:nvPr>
        </p:nvSpPr>
        <p:spPr/>
        <p:txBody>
          <a:bodyPr/>
          <a:lstStyle/>
          <a:p>
            <a:r>
              <a:rPr lang="en-US" dirty="0"/>
              <a:t>Overview of The Model</a:t>
            </a:r>
          </a:p>
        </p:txBody>
      </p:sp>
      <p:sp>
        <p:nvSpPr>
          <p:cNvPr id="4" name="Slide Number Placeholder 3">
            <a:extLst>
              <a:ext uri="{FF2B5EF4-FFF2-40B4-BE49-F238E27FC236}">
                <a16:creationId xmlns:a16="http://schemas.microsoft.com/office/drawing/2014/main" id="{16659153-E2D7-476C-A126-B9F70E3C11CE}"/>
              </a:ext>
            </a:extLst>
          </p:cNvPr>
          <p:cNvSpPr>
            <a:spLocks noGrp="1"/>
          </p:cNvSpPr>
          <p:nvPr>
            <p:ph type="sldNum" sz="quarter" idx="12"/>
          </p:nvPr>
        </p:nvSpPr>
        <p:spPr/>
        <p:txBody>
          <a:bodyPr/>
          <a:lstStyle/>
          <a:p>
            <a:fld id="{06934BBB-7B2C-F24A-A6B0-AE796A19E0AE}" type="slidenum">
              <a:rPr lang="en-US" smtClean="0"/>
              <a:t>25</a:t>
            </a:fld>
            <a:endParaRPr lang="en-US" dirty="0"/>
          </a:p>
        </p:txBody>
      </p:sp>
      <p:sp>
        <p:nvSpPr>
          <p:cNvPr id="5" name="Content Placeholder 2">
            <a:extLst>
              <a:ext uri="{FF2B5EF4-FFF2-40B4-BE49-F238E27FC236}">
                <a16:creationId xmlns:a16="http://schemas.microsoft.com/office/drawing/2014/main" id="{24135F4E-6D9E-46E7-9954-D7E0E56F7E4C}"/>
              </a:ext>
            </a:extLst>
          </p:cNvPr>
          <p:cNvSpPr txBox="1">
            <a:spLocks/>
          </p:cNvSpPr>
          <p:nvPr/>
        </p:nvSpPr>
        <p:spPr>
          <a:xfrm>
            <a:off x="677334" y="1638823"/>
            <a:ext cx="9542991" cy="67910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t>Data is inserted via menus of the individual Models*</a:t>
            </a:r>
          </a:p>
          <a:p>
            <a:pPr marL="0" indent="0">
              <a:buFont typeface="Wingdings 3" charset="2"/>
              <a:buNone/>
            </a:pPr>
            <a:r>
              <a:rPr lang="en-US" sz="1000" dirty="0"/>
              <a:t>*Except when tables are involved, where data must by opening the sub-models themselves</a:t>
            </a:r>
          </a:p>
        </p:txBody>
      </p:sp>
      <p:pic>
        <p:nvPicPr>
          <p:cNvPr id="6" name="Picture 5" descr="Graphical user interface, application&#10;&#10;Description automatically generated">
            <a:extLst>
              <a:ext uri="{FF2B5EF4-FFF2-40B4-BE49-F238E27FC236}">
                <a16:creationId xmlns:a16="http://schemas.microsoft.com/office/drawing/2014/main" id="{545DDB0D-BFAA-4A5F-9A2A-4239DB0525D0}"/>
              </a:ext>
            </a:extLst>
          </p:cNvPr>
          <p:cNvPicPr>
            <a:picLocks noChangeAspect="1"/>
          </p:cNvPicPr>
          <p:nvPr/>
        </p:nvPicPr>
        <p:blipFill>
          <a:blip r:embed="rId4"/>
          <a:stretch>
            <a:fillRect/>
          </a:stretch>
        </p:blipFill>
        <p:spPr>
          <a:xfrm>
            <a:off x="10355402" y="4043755"/>
            <a:ext cx="1371600" cy="1675052"/>
          </a:xfrm>
          <a:prstGeom prst="rect">
            <a:avLst/>
          </a:prstGeom>
        </p:spPr>
      </p:pic>
      <p:pic>
        <p:nvPicPr>
          <p:cNvPr id="11" name="Picture 10" descr="Graphical user interface, text, application, email&#10;&#10;Description automatically generated">
            <a:extLst>
              <a:ext uri="{FF2B5EF4-FFF2-40B4-BE49-F238E27FC236}">
                <a16:creationId xmlns:a16="http://schemas.microsoft.com/office/drawing/2014/main" id="{9D1C4D2E-245E-4855-A711-FB32B89531A7}"/>
              </a:ext>
            </a:extLst>
          </p:cNvPr>
          <p:cNvPicPr>
            <a:picLocks noChangeAspect="1"/>
          </p:cNvPicPr>
          <p:nvPr/>
        </p:nvPicPr>
        <p:blipFill>
          <a:blip r:embed="rId5"/>
          <a:stretch>
            <a:fillRect/>
          </a:stretch>
        </p:blipFill>
        <p:spPr>
          <a:xfrm>
            <a:off x="10361405" y="609600"/>
            <a:ext cx="1371600" cy="1851810"/>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8A29FB2F-4824-49AD-A791-CDE1C452F59F}"/>
              </a:ext>
            </a:extLst>
          </p:cNvPr>
          <p:cNvPicPr>
            <a:picLocks noChangeAspect="1"/>
          </p:cNvPicPr>
          <p:nvPr/>
        </p:nvPicPr>
        <p:blipFill>
          <a:blip r:embed="rId6"/>
          <a:stretch>
            <a:fillRect/>
          </a:stretch>
        </p:blipFill>
        <p:spPr>
          <a:xfrm>
            <a:off x="6674195" y="568440"/>
            <a:ext cx="1371600" cy="2226413"/>
          </a:xfrm>
          <a:prstGeom prst="rect">
            <a:avLst/>
          </a:prstGeom>
        </p:spPr>
      </p:pic>
      <p:pic>
        <p:nvPicPr>
          <p:cNvPr id="15" name="Picture 14" descr="Graphical user interface, text, application, email&#10;&#10;Description automatically generated">
            <a:extLst>
              <a:ext uri="{FF2B5EF4-FFF2-40B4-BE49-F238E27FC236}">
                <a16:creationId xmlns:a16="http://schemas.microsoft.com/office/drawing/2014/main" id="{964B9035-5596-4FCC-8FB6-86233B2FBFB0}"/>
              </a:ext>
            </a:extLst>
          </p:cNvPr>
          <p:cNvPicPr>
            <a:picLocks noChangeAspect="1"/>
          </p:cNvPicPr>
          <p:nvPr/>
        </p:nvPicPr>
        <p:blipFill>
          <a:blip r:embed="rId7"/>
          <a:stretch>
            <a:fillRect/>
          </a:stretch>
        </p:blipFill>
        <p:spPr>
          <a:xfrm>
            <a:off x="8516506" y="590474"/>
            <a:ext cx="1371600" cy="1933303"/>
          </a:xfrm>
          <a:prstGeom prst="rect">
            <a:avLst/>
          </a:prstGeom>
        </p:spPr>
      </p:pic>
      <p:pic>
        <p:nvPicPr>
          <p:cNvPr id="17" name="Picture 16" descr="Graphical user interface, application&#10;&#10;Description automatically generated">
            <a:extLst>
              <a:ext uri="{FF2B5EF4-FFF2-40B4-BE49-F238E27FC236}">
                <a16:creationId xmlns:a16="http://schemas.microsoft.com/office/drawing/2014/main" id="{05A94E83-4DBD-4684-B028-9787DA79A934}"/>
              </a:ext>
            </a:extLst>
          </p:cNvPr>
          <p:cNvPicPr>
            <a:picLocks noChangeAspect="1"/>
          </p:cNvPicPr>
          <p:nvPr/>
        </p:nvPicPr>
        <p:blipFill>
          <a:blip r:embed="rId8"/>
          <a:stretch>
            <a:fillRect/>
          </a:stretch>
        </p:blipFill>
        <p:spPr>
          <a:xfrm>
            <a:off x="197563" y="2372181"/>
            <a:ext cx="1371600" cy="1510443"/>
          </a:xfrm>
          <a:prstGeom prst="rect">
            <a:avLst/>
          </a:prstGeom>
        </p:spPr>
      </p:pic>
      <p:grpSp>
        <p:nvGrpSpPr>
          <p:cNvPr id="54" name="Group 53">
            <a:extLst>
              <a:ext uri="{FF2B5EF4-FFF2-40B4-BE49-F238E27FC236}">
                <a16:creationId xmlns:a16="http://schemas.microsoft.com/office/drawing/2014/main" id="{97DA6BDA-7215-40CF-8667-00CB30FCDE98}"/>
              </a:ext>
            </a:extLst>
          </p:cNvPr>
          <p:cNvGrpSpPr/>
          <p:nvPr/>
        </p:nvGrpSpPr>
        <p:grpSpPr>
          <a:xfrm>
            <a:off x="1456197" y="2235287"/>
            <a:ext cx="9237427" cy="3837609"/>
            <a:chOff x="1755552" y="2478157"/>
            <a:chExt cx="9237427" cy="3837609"/>
          </a:xfrm>
        </p:grpSpPr>
        <p:sp>
          <p:nvSpPr>
            <p:cNvPr id="38" name="Freeform: Shape 37">
              <a:extLst>
                <a:ext uri="{FF2B5EF4-FFF2-40B4-BE49-F238E27FC236}">
                  <a16:creationId xmlns:a16="http://schemas.microsoft.com/office/drawing/2014/main" id="{11FE2F23-3463-43A9-B463-5146C8670A0D}"/>
                </a:ext>
              </a:extLst>
            </p:cNvPr>
            <p:cNvSpPr/>
            <p:nvPr/>
          </p:nvSpPr>
          <p:spPr>
            <a:xfrm>
              <a:off x="1962151" y="5772149"/>
              <a:ext cx="8991600" cy="543617"/>
            </a:xfrm>
            <a:custGeom>
              <a:avLst/>
              <a:gdLst>
                <a:gd name="connsiteX0" fmla="*/ 9153525 w 9153525"/>
                <a:gd name="connsiteY0" fmla="*/ 0 h 747862"/>
                <a:gd name="connsiteX1" fmla="*/ 8429625 w 9153525"/>
                <a:gd name="connsiteY1" fmla="*/ 409575 h 747862"/>
                <a:gd name="connsiteX2" fmla="*/ 5057775 w 9153525"/>
                <a:gd name="connsiteY2" fmla="*/ 742950 h 747862"/>
                <a:gd name="connsiteX3" fmla="*/ 904875 w 9153525"/>
                <a:gd name="connsiteY3" fmla="*/ 590550 h 747862"/>
                <a:gd name="connsiteX4" fmla="*/ 0 w 9153525"/>
                <a:gd name="connsiteY4" fmla="*/ 342900 h 747862"/>
                <a:gd name="connsiteX0" fmla="*/ 9001125 w 9001125"/>
                <a:gd name="connsiteY0" fmla="*/ 0 h 747862"/>
                <a:gd name="connsiteX1" fmla="*/ 8277225 w 9001125"/>
                <a:gd name="connsiteY1" fmla="*/ 409575 h 747862"/>
                <a:gd name="connsiteX2" fmla="*/ 4905375 w 9001125"/>
                <a:gd name="connsiteY2" fmla="*/ 742950 h 747862"/>
                <a:gd name="connsiteX3" fmla="*/ 752475 w 9001125"/>
                <a:gd name="connsiteY3" fmla="*/ 590550 h 747862"/>
                <a:gd name="connsiteX4" fmla="*/ 0 w 9001125"/>
                <a:gd name="connsiteY4" fmla="*/ 342900 h 747862"/>
                <a:gd name="connsiteX0" fmla="*/ 8924925 w 8924925"/>
                <a:gd name="connsiteY0" fmla="*/ 0 h 709762"/>
                <a:gd name="connsiteX1" fmla="*/ 8277225 w 8924925"/>
                <a:gd name="connsiteY1" fmla="*/ 371475 h 709762"/>
                <a:gd name="connsiteX2" fmla="*/ 4905375 w 8924925"/>
                <a:gd name="connsiteY2" fmla="*/ 704850 h 709762"/>
                <a:gd name="connsiteX3" fmla="*/ 752475 w 8924925"/>
                <a:gd name="connsiteY3" fmla="*/ 552450 h 709762"/>
                <a:gd name="connsiteX4" fmla="*/ 0 w 8924925"/>
                <a:gd name="connsiteY4" fmla="*/ 304800 h 709762"/>
                <a:gd name="connsiteX0" fmla="*/ 8924925 w 8924925"/>
                <a:gd name="connsiteY0" fmla="*/ 0 h 709762"/>
                <a:gd name="connsiteX1" fmla="*/ 8277225 w 8924925"/>
                <a:gd name="connsiteY1" fmla="*/ 371475 h 709762"/>
                <a:gd name="connsiteX2" fmla="*/ 4905375 w 8924925"/>
                <a:gd name="connsiteY2" fmla="*/ 704850 h 709762"/>
                <a:gd name="connsiteX3" fmla="*/ 752475 w 8924925"/>
                <a:gd name="connsiteY3" fmla="*/ 552450 h 709762"/>
                <a:gd name="connsiteX4" fmla="*/ 0 w 8924925"/>
                <a:gd name="connsiteY4" fmla="*/ 304800 h 709762"/>
                <a:gd name="connsiteX0" fmla="*/ 8924925 w 8924925"/>
                <a:gd name="connsiteY0" fmla="*/ 0 h 737512"/>
                <a:gd name="connsiteX1" fmla="*/ 8277225 w 8924925"/>
                <a:gd name="connsiteY1" fmla="*/ 371475 h 737512"/>
                <a:gd name="connsiteX2" fmla="*/ 4171950 w 8924925"/>
                <a:gd name="connsiteY2" fmla="*/ 733425 h 737512"/>
                <a:gd name="connsiteX3" fmla="*/ 752475 w 8924925"/>
                <a:gd name="connsiteY3" fmla="*/ 552450 h 737512"/>
                <a:gd name="connsiteX4" fmla="*/ 0 w 8924925"/>
                <a:gd name="connsiteY4" fmla="*/ 304800 h 737512"/>
                <a:gd name="connsiteX0" fmla="*/ 8924925 w 8924925"/>
                <a:gd name="connsiteY0" fmla="*/ 0 h 733441"/>
                <a:gd name="connsiteX1" fmla="*/ 8277225 w 8924925"/>
                <a:gd name="connsiteY1" fmla="*/ 371475 h 733441"/>
                <a:gd name="connsiteX2" fmla="*/ 4171950 w 8924925"/>
                <a:gd name="connsiteY2" fmla="*/ 733425 h 733441"/>
                <a:gd name="connsiteX3" fmla="*/ 752475 w 8924925"/>
                <a:gd name="connsiteY3" fmla="*/ 552450 h 733441"/>
                <a:gd name="connsiteX4" fmla="*/ 0 w 8924925"/>
                <a:gd name="connsiteY4" fmla="*/ 304800 h 733441"/>
                <a:gd name="connsiteX0" fmla="*/ 8924925 w 8924925"/>
                <a:gd name="connsiteY0" fmla="*/ 0 h 733441"/>
                <a:gd name="connsiteX1" fmla="*/ 8277225 w 8924925"/>
                <a:gd name="connsiteY1" fmla="*/ 371475 h 733441"/>
                <a:gd name="connsiteX2" fmla="*/ 4171950 w 8924925"/>
                <a:gd name="connsiteY2" fmla="*/ 733425 h 733441"/>
                <a:gd name="connsiteX3" fmla="*/ 752475 w 8924925"/>
                <a:gd name="connsiteY3" fmla="*/ 552450 h 733441"/>
                <a:gd name="connsiteX4" fmla="*/ 0 w 8924925"/>
                <a:gd name="connsiteY4" fmla="*/ 304800 h 733441"/>
                <a:gd name="connsiteX0" fmla="*/ 8982075 w 8982075"/>
                <a:gd name="connsiteY0" fmla="*/ 0 h 619141"/>
                <a:gd name="connsiteX1" fmla="*/ 8277225 w 8982075"/>
                <a:gd name="connsiteY1" fmla="*/ 257175 h 619141"/>
                <a:gd name="connsiteX2" fmla="*/ 4171950 w 8982075"/>
                <a:gd name="connsiteY2" fmla="*/ 619125 h 619141"/>
                <a:gd name="connsiteX3" fmla="*/ 752475 w 8982075"/>
                <a:gd name="connsiteY3" fmla="*/ 438150 h 619141"/>
                <a:gd name="connsiteX4" fmla="*/ 0 w 8982075"/>
                <a:gd name="connsiteY4" fmla="*/ 190500 h 619141"/>
                <a:gd name="connsiteX0" fmla="*/ 8982075 w 8982075"/>
                <a:gd name="connsiteY0" fmla="*/ 0 h 619817"/>
                <a:gd name="connsiteX1" fmla="*/ 8248650 w 8982075"/>
                <a:gd name="connsiteY1" fmla="*/ 371475 h 619817"/>
                <a:gd name="connsiteX2" fmla="*/ 4171950 w 8982075"/>
                <a:gd name="connsiteY2" fmla="*/ 619125 h 619817"/>
                <a:gd name="connsiteX3" fmla="*/ 752475 w 8982075"/>
                <a:gd name="connsiteY3" fmla="*/ 438150 h 619817"/>
                <a:gd name="connsiteX4" fmla="*/ 0 w 8982075"/>
                <a:gd name="connsiteY4" fmla="*/ 190500 h 619817"/>
                <a:gd name="connsiteX0" fmla="*/ 8991600 w 8991600"/>
                <a:gd name="connsiteY0" fmla="*/ 0 h 543617"/>
                <a:gd name="connsiteX1" fmla="*/ 8248650 w 8991600"/>
                <a:gd name="connsiteY1" fmla="*/ 295275 h 543617"/>
                <a:gd name="connsiteX2" fmla="*/ 4171950 w 8991600"/>
                <a:gd name="connsiteY2" fmla="*/ 542925 h 543617"/>
                <a:gd name="connsiteX3" fmla="*/ 752475 w 8991600"/>
                <a:gd name="connsiteY3" fmla="*/ 361950 h 543617"/>
                <a:gd name="connsiteX4" fmla="*/ 0 w 8991600"/>
                <a:gd name="connsiteY4" fmla="*/ 114300 h 543617"/>
                <a:gd name="connsiteX0" fmla="*/ 8991600 w 8991600"/>
                <a:gd name="connsiteY0" fmla="*/ 0 h 543617"/>
                <a:gd name="connsiteX1" fmla="*/ 8248650 w 8991600"/>
                <a:gd name="connsiteY1" fmla="*/ 295275 h 543617"/>
                <a:gd name="connsiteX2" fmla="*/ 4171950 w 8991600"/>
                <a:gd name="connsiteY2" fmla="*/ 542925 h 543617"/>
                <a:gd name="connsiteX3" fmla="*/ 752475 w 8991600"/>
                <a:gd name="connsiteY3" fmla="*/ 361950 h 543617"/>
                <a:gd name="connsiteX4" fmla="*/ 0 w 8991600"/>
                <a:gd name="connsiteY4" fmla="*/ 114300 h 543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1600" h="543617">
                  <a:moveTo>
                    <a:pt x="8991600" y="0"/>
                  </a:moveTo>
                  <a:cubicBezTo>
                    <a:pt x="8894762" y="133350"/>
                    <a:pt x="9051925" y="204788"/>
                    <a:pt x="8248650" y="295275"/>
                  </a:cubicBezTo>
                  <a:cubicBezTo>
                    <a:pt x="7445375" y="385763"/>
                    <a:pt x="5421312" y="531813"/>
                    <a:pt x="4171950" y="542925"/>
                  </a:cubicBezTo>
                  <a:cubicBezTo>
                    <a:pt x="2922588" y="554037"/>
                    <a:pt x="1595437" y="428625"/>
                    <a:pt x="752475" y="361950"/>
                  </a:cubicBezTo>
                  <a:cubicBezTo>
                    <a:pt x="-90488" y="295275"/>
                    <a:pt x="30956" y="204787"/>
                    <a:pt x="0" y="114300"/>
                  </a:cubicBezTo>
                </a:path>
              </a:pathLst>
            </a:custGeom>
            <a:noFill/>
            <a:ln w="28575">
              <a:solidFill>
                <a:srgbClr val="25AFE6"/>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Arrow Connector 42">
              <a:extLst>
                <a:ext uri="{FF2B5EF4-FFF2-40B4-BE49-F238E27FC236}">
                  <a16:creationId xmlns:a16="http://schemas.microsoft.com/office/drawing/2014/main" id="{A2AA28D9-4DB9-42E4-8046-720FE4C835C2}"/>
                </a:ext>
              </a:extLst>
            </p:cNvPr>
            <p:cNvCxnSpPr>
              <a:cxnSpLocks/>
            </p:cNvCxnSpPr>
            <p:nvPr/>
          </p:nvCxnSpPr>
          <p:spPr>
            <a:xfrm flipH="1">
              <a:off x="6313997" y="2478157"/>
              <a:ext cx="797586" cy="496469"/>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4F27AE7A-B422-4A11-9C2C-A1A0D9BE545F}"/>
                </a:ext>
              </a:extLst>
            </p:cNvPr>
            <p:cNvCxnSpPr>
              <a:cxnSpLocks/>
            </p:cNvCxnSpPr>
            <p:nvPr/>
          </p:nvCxnSpPr>
          <p:spPr>
            <a:xfrm>
              <a:off x="1755552" y="3150208"/>
              <a:ext cx="1781273" cy="0"/>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AACD4CE6-E227-4156-8D6A-274892465A97}"/>
                </a:ext>
              </a:extLst>
            </p:cNvPr>
            <p:cNvCxnSpPr>
              <a:cxnSpLocks/>
            </p:cNvCxnSpPr>
            <p:nvPr/>
          </p:nvCxnSpPr>
          <p:spPr>
            <a:xfrm flipH="1">
              <a:off x="5367960" y="2555526"/>
              <a:ext cx="3629507" cy="2325755"/>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C33E6E24-BFD3-49CC-9EFC-E182646E7582}"/>
                </a:ext>
              </a:extLst>
            </p:cNvPr>
            <p:cNvCxnSpPr>
              <a:cxnSpLocks/>
            </p:cNvCxnSpPr>
            <p:nvPr/>
          </p:nvCxnSpPr>
          <p:spPr>
            <a:xfrm flipH="1">
              <a:off x="8192810" y="2554344"/>
              <a:ext cx="2800169" cy="1801407"/>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84461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201E9-2C01-4F1E-A31D-C829534060D2}"/>
              </a:ext>
            </a:extLst>
          </p:cNvPr>
          <p:cNvSpPr>
            <a:spLocks noGrp="1"/>
          </p:cNvSpPr>
          <p:nvPr>
            <p:ph type="title"/>
          </p:nvPr>
        </p:nvSpPr>
        <p:spPr/>
        <p:txBody>
          <a:bodyPr/>
          <a:lstStyle/>
          <a:p>
            <a:r>
              <a:rPr lang="en-US" dirty="0"/>
              <a:t>Custom Blocks/Functions</a:t>
            </a:r>
          </a:p>
        </p:txBody>
      </p:sp>
      <p:pic>
        <p:nvPicPr>
          <p:cNvPr id="6" name="Content Placeholder 5" descr="Chart&#10;&#10;Description automatically generated">
            <a:extLst>
              <a:ext uri="{FF2B5EF4-FFF2-40B4-BE49-F238E27FC236}">
                <a16:creationId xmlns:a16="http://schemas.microsoft.com/office/drawing/2014/main" id="{47125C6A-0963-4DF5-9899-00972F7561D3}"/>
              </a:ext>
            </a:extLst>
          </p:cNvPr>
          <p:cNvPicPr>
            <a:picLocks noGrp="1" noChangeAspect="1"/>
          </p:cNvPicPr>
          <p:nvPr>
            <p:ph idx="1"/>
          </p:nvPr>
        </p:nvPicPr>
        <p:blipFill>
          <a:blip r:embed="rId3"/>
          <a:stretch>
            <a:fillRect/>
          </a:stretch>
        </p:blipFill>
        <p:spPr>
          <a:xfrm>
            <a:off x="491970" y="2200804"/>
            <a:ext cx="3801005" cy="3801005"/>
          </a:xfrm>
        </p:spPr>
      </p:pic>
      <p:sp>
        <p:nvSpPr>
          <p:cNvPr id="4" name="Slide Number Placeholder 3">
            <a:extLst>
              <a:ext uri="{FF2B5EF4-FFF2-40B4-BE49-F238E27FC236}">
                <a16:creationId xmlns:a16="http://schemas.microsoft.com/office/drawing/2014/main" id="{2AC5D1A1-F40D-4A33-98E6-5C7A6EB2B647}"/>
              </a:ext>
            </a:extLst>
          </p:cNvPr>
          <p:cNvSpPr>
            <a:spLocks noGrp="1"/>
          </p:cNvSpPr>
          <p:nvPr>
            <p:ph type="sldNum" sz="quarter" idx="12"/>
          </p:nvPr>
        </p:nvSpPr>
        <p:spPr/>
        <p:txBody>
          <a:bodyPr/>
          <a:lstStyle/>
          <a:p>
            <a:fld id="{06934BBB-7B2C-F24A-A6B0-AE796A19E0AE}" type="slidenum">
              <a:rPr lang="en-US" smtClean="0"/>
              <a:t>26</a:t>
            </a:fld>
            <a:endParaRPr lang="en-US" dirty="0"/>
          </a:p>
        </p:txBody>
      </p:sp>
      <p:sp>
        <p:nvSpPr>
          <p:cNvPr id="7" name="Arrow: Curved Up 6">
            <a:extLst>
              <a:ext uri="{FF2B5EF4-FFF2-40B4-BE49-F238E27FC236}">
                <a16:creationId xmlns:a16="http://schemas.microsoft.com/office/drawing/2014/main" id="{C40D95EF-8CEE-469A-AB8F-06B85284AD8C}"/>
              </a:ext>
            </a:extLst>
          </p:cNvPr>
          <p:cNvSpPr/>
          <p:nvPr/>
        </p:nvSpPr>
        <p:spPr>
          <a:xfrm>
            <a:off x="1317547" y="5588000"/>
            <a:ext cx="2194907" cy="406400"/>
          </a:xfrm>
          <a:prstGeom prst="curvedUpArrow">
            <a:avLst/>
          </a:prstGeom>
          <a:solidFill>
            <a:srgbClr val="F88F1F"/>
          </a:solidFill>
          <a:ln>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Arrow: Curved Up 7">
            <a:extLst>
              <a:ext uri="{FF2B5EF4-FFF2-40B4-BE49-F238E27FC236}">
                <a16:creationId xmlns:a16="http://schemas.microsoft.com/office/drawing/2014/main" id="{B035B737-76D7-4BB4-A782-A35EFF9679E7}"/>
              </a:ext>
            </a:extLst>
          </p:cNvPr>
          <p:cNvSpPr/>
          <p:nvPr/>
        </p:nvSpPr>
        <p:spPr>
          <a:xfrm>
            <a:off x="1294668" y="3694906"/>
            <a:ext cx="2194907" cy="406400"/>
          </a:xfrm>
          <a:prstGeom prst="curvedUpArrow">
            <a:avLst/>
          </a:prstGeom>
          <a:solidFill>
            <a:srgbClr val="F88F1F"/>
          </a:solidFill>
          <a:ln>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descr="Diagram, engineering drawing&#10;&#10;Description automatically generated">
            <a:extLst>
              <a:ext uri="{FF2B5EF4-FFF2-40B4-BE49-F238E27FC236}">
                <a16:creationId xmlns:a16="http://schemas.microsoft.com/office/drawing/2014/main" id="{D4B5BCD5-DDEF-422B-BAD6-FF2DBA7DB2D9}"/>
              </a:ext>
            </a:extLst>
          </p:cNvPr>
          <p:cNvPicPr>
            <a:picLocks noChangeAspect="1"/>
          </p:cNvPicPr>
          <p:nvPr/>
        </p:nvPicPr>
        <p:blipFill>
          <a:blip r:embed="rId4"/>
          <a:stretch>
            <a:fillRect/>
          </a:stretch>
        </p:blipFill>
        <p:spPr>
          <a:xfrm>
            <a:off x="7445202" y="2995058"/>
            <a:ext cx="3657600" cy="3398313"/>
          </a:xfrm>
          <a:prstGeom prst="rect">
            <a:avLst/>
          </a:prstGeom>
          <a:ln>
            <a:solidFill>
              <a:srgbClr val="004A8C"/>
            </a:solidFill>
          </a:ln>
        </p:spPr>
      </p:pic>
      <p:pic>
        <p:nvPicPr>
          <p:cNvPr id="12" name="Picture 11" descr="Diagram&#10;&#10;Description automatically generated with low confidence">
            <a:extLst>
              <a:ext uri="{FF2B5EF4-FFF2-40B4-BE49-F238E27FC236}">
                <a16:creationId xmlns:a16="http://schemas.microsoft.com/office/drawing/2014/main" id="{1538092C-42C6-453A-9881-D016C24D601B}"/>
              </a:ext>
            </a:extLst>
          </p:cNvPr>
          <p:cNvPicPr>
            <a:picLocks noChangeAspect="1"/>
          </p:cNvPicPr>
          <p:nvPr/>
        </p:nvPicPr>
        <p:blipFill>
          <a:blip r:embed="rId5"/>
          <a:stretch>
            <a:fillRect/>
          </a:stretch>
        </p:blipFill>
        <p:spPr>
          <a:xfrm>
            <a:off x="7445202" y="939998"/>
            <a:ext cx="3657600" cy="1980804"/>
          </a:xfrm>
          <a:prstGeom prst="rect">
            <a:avLst/>
          </a:prstGeom>
          <a:ln>
            <a:solidFill>
              <a:srgbClr val="004A8C"/>
            </a:solidFill>
          </a:ln>
        </p:spPr>
      </p:pic>
      <p:sp>
        <p:nvSpPr>
          <p:cNvPr id="13" name="Oval 12">
            <a:extLst>
              <a:ext uri="{FF2B5EF4-FFF2-40B4-BE49-F238E27FC236}">
                <a16:creationId xmlns:a16="http://schemas.microsoft.com/office/drawing/2014/main" id="{71E0C365-08BF-463C-B4C4-BC6FD4737707}"/>
              </a:ext>
            </a:extLst>
          </p:cNvPr>
          <p:cNvSpPr/>
          <p:nvPr/>
        </p:nvSpPr>
        <p:spPr>
          <a:xfrm>
            <a:off x="2714171" y="2987438"/>
            <a:ext cx="457200" cy="457200"/>
          </a:xfrm>
          <a:prstGeom prst="ellipse">
            <a:avLst/>
          </a:prstGeom>
          <a:noFill/>
          <a:ln w="28575">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4951A1B-9CCC-4A72-BFB0-26A111B6E796}"/>
              </a:ext>
            </a:extLst>
          </p:cNvPr>
          <p:cNvSpPr txBox="1"/>
          <p:nvPr/>
        </p:nvSpPr>
        <p:spPr>
          <a:xfrm>
            <a:off x="4372170" y="2390578"/>
            <a:ext cx="2817398" cy="1600438"/>
          </a:xfrm>
          <a:prstGeom prst="rect">
            <a:avLst/>
          </a:prstGeom>
          <a:noFill/>
        </p:spPr>
        <p:txBody>
          <a:bodyPr wrap="square" rtlCol="0">
            <a:spAutoFit/>
          </a:bodyPr>
          <a:lstStyle/>
          <a:p>
            <a:pPr algn="just"/>
            <a:r>
              <a:rPr lang="en-US" sz="1400" dirty="0">
                <a:solidFill>
                  <a:srgbClr val="004A8C"/>
                </a:solidFill>
              </a:rPr>
              <a:t>The ramp block is now time independent and controlled via a Boolean. It activated whenever the switch from False to True occurs and can now be activated several times per simulation.</a:t>
            </a:r>
          </a:p>
        </p:txBody>
      </p:sp>
      <p:sp>
        <p:nvSpPr>
          <p:cNvPr id="15" name="TextBox 14">
            <a:extLst>
              <a:ext uri="{FF2B5EF4-FFF2-40B4-BE49-F238E27FC236}">
                <a16:creationId xmlns:a16="http://schemas.microsoft.com/office/drawing/2014/main" id="{0EBDC9F3-BB36-48B5-8C85-8FC0B5BF1698}"/>
              </a:ext>
            </a:extLst>
          </p:cNvPr>
          <p:cNvSpPr txBox="1"/>
          <p:nvPr/>
        </p:nvSpPr>
        <p:spPr>
          <a:xfrm>
            <a:off x="4372171" y="4145623"/>
            <a:ext cx="2817397" cy="1600438"/>
          </a:xfrm>
          <a:prstGeom prst="rect">
            <a:avLst/>
          </a:prstGeom>
          <a:noFill/>
        </p:spPr>
        <p:txBody>
          <a:bodyPr wrap="square" rtlCol="0">
            <a:spAutoFit/>
          </a:bodyPr>
          <a:lstStyle/>
          <a:p>
            <a:pPr algn="just"/>
            <a:r>
              <a:rPr lang="en-US" sz="1400" dirty="0">
                <a:solidFill>
                  <a:srgbClr val="004A8C"/>
                </a:solidFill>
              </a:rPr>
              <a:t>The integral error can now be reset upon the application of a Boolean signal. Useful in the braking PID where every brake application should be independent of previous braking experiences.</a:t>
            </a:r>
          </a:p>
        </p:txBody>
      </p:sp>
      <p:sp>
        <p:nvSpPr>
          <p:cNvPr id="16" name="Oval 15">
            <a:extLst>
              <a:ext uri="{FF2B5EF4-FFF2-40B4-BE49-F238E27FC236}">
                <a16:creationId xmlns:a16="http://schemas.microsoft.com/office/drawing/2014/main" id="{4195D03A-FA53-42B5-90A0-FD3EE85CD4E1}"/>
              </a:ext>
            </a:extLst>
          </p:cNvPr>
          <p:cNvSpPr/>
          <p:nvPr/>
        </p:nvSpPr>
        <p:spPr>
          <a:xfrm>
            <a:off x="2912291" y="5210404"/>
            <a:ext cx="457200" cy="457200"/>
          </a:xfrm>
          <a:prstGeom prst="ellipse">
            <a:avLst/>
          </a:prstGeom>
          <a:noFill/>
          <a:ln w="28575">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93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text, indoor&#10;&#10;Description automatically generated">
            <a:extLst>
              <a:ext uri="{FF2B5EF4-FFF2-40B4-BE49-F238E27FC236}">
                <a16:creationId xmlns:a16="http://schemas.microsoft.com/office/drawing/2014/main" id="{C94AFD78-1F09-4A57-BDCB-1E8E97EDE311}"/>
              </a:ext>
            </a:extLst>
          </p:cNvPr>
          <p:cNvPicPr>
            <a:picLocks noChangeAspect="1"/>
          </p:cNvPicPr>
          <p:nvPr/>
        </p:nvPicPr>
        <p:blipFill>
          <a:blip r:embed="rId3"/>
          <a:stretch>
            <a:fillRect/>
          </a:stretch>
        </p:blipFill>
        <p:spPr>
          <a:xfrm>
            <a:off x="2018318" y="1469571"/>
            <a:ext cx="8155364" cy="4114800"/>
          </a:xfrm>
          <a:prstGeom prst="rect">
            <a:avLst/>
          </a:prstGeom>
        </p:spPr>
      </p:pic>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p:txBody>
          <a:bodyPr/>
          <a:lstStyle/>
          <a:p>
            <a:r>
              <a:rPr lang="en-US" dirty="0"/>
              <a:t>BEV: The Battery Model</a:t>
            </a:r>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27</a:t>
            </a:fld>
            <a:endParaRPr lang="en-US" dirty="0"/>
          </a:p>
        </p:txBody>
      </p:sp>
      <p:grpSp>
        <p:nvGrpSpPr>
          <p:cNvPr id="63" name="Group 62">
            <a:extLst>
              <a:ext uri="{FF2B5EF4-FFF2-40B4-BE49-F238E27FC236}">
                <a16:creationId xmlns:a16="http://schemas.microsoft.com/office/drawing/2014/main" id="{062E44DD-631E-4327-A589-211EE7BA0856}"/>
              </a:ext>
            </a:extLst>
          </p:cNvPr>
          <p:cNvGrpSpPr/>
          <p:nvPr/>
        </p:nvGrpSpPr>
        <p:grpSpPr>
          <a:xfrm>
            <a:off x="4554608" y="3561504"/>
            <a:ext cx="574678" cy="1252539"/>
            <a:chOff x="5242082" y="4101306"/>
            <a:chExt cx="574678" cy="1252539"/>
          </a:xfrm>
        </p:grpSpPr>
        <p:cxnSp>
          <p:nvCxnSpPr>
            <p:cNvPr id="64" name="Straight Connector 63">
              <a:extLst>
                <a:ext uri="{FF2B5EF4-FFF2-40B4-BE49-F238E27FC236}">
                  <a16:creationId xmlns:a16="http://schemas.microsoft.com/office/drawing/2014/main" id="{F37C4BEA-B53C-480E-A346-30D865B8C78D}"/>
                </a:ext>
              </a:extLst>
            </p:cNvPr>
            <p:cNvCxnSpPr>
              <a:cxnSpLocks/>
            </p:cNvCxnSpPr>
            <p:nvPr/>
          </p:nvCxnSpPr>
          <p:spPr>
            <a:xfrm flipH="1">
              <a:off x="5242082" y="4101306"/>
              <a:ext cx="2381" cy="44529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2598143F-9F9E-4883-B339-FA4AE3775D13}"/>
                </a:ext>
              </a:extLst>
            </p:cNvPr>
            <p:cNvCxnSpPr>
              <a:cxnSpLocks/>
            </p:cNvCxnSpPr>
            <p:nvPr/>
          </p:nvCxnSpPr>
          <p:spPr>
            <a:xfrm>
              <a:off x="5242082" y="4546601"/>
              <a:ext cx="57467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EE82D1C-3820-4BB0-AEB0-58F4E5518527}"/>
                </a:ext>
              </a:extLst>
            </p:cNvPr>
            <p:cNvCxnSpPr>
              <a:cxnSpLocks/>
            </p:cNvCxnSpPr>
            <p:nvPr/>
          </p:nvCxnSpPr>
          <p:spPr>
            <a:xfrm>
              <a:off x="5816760" y="4548982"/>
              <a:ext cx="0" cy="80486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D09DC2CB-C7F3-4713-B28B-FAB79BFAAA56}"/>
              </a:ext>
            </a:extLst>
          </p:cNvPr>
          <p:cNvGrpSpPr/>
          <p:nvPr/>
        </p:nvGrpSpPr>
        <p:grpSpPr>
          <a:xfrm>
            <a:off x="2124243" y="2082817"/>
            <a:ext cx="7943514" cy="3107021"/>
            <a:chOff x="2124243" y="2082817"/>
            <a:chExt cx="7943514" cy="3107021"/>
          </a:xfrm>
        </p:grpSpPr>
        <p:sp>
          <p:nvSpPr>
            <p:cNvPr id="53" name="Rectangle 52">
              <a:extLst>
                <a:ext uri="{FF2B5EF4-FFF2-40B4-BE49-F238E27FC236}">
                  <a16:creationId xmlns:a16="http://schemas.microsoft.com/office/drawing/2014/main" id="{D1DC5D8D-D371-4282-9DF4-DDEF054F1844}"/>
                </a:ext>
              </a:extLst>
            </p:cNvPr>
            <p:cNvSpPr/>
            <p:nvPr/>
          </p:nvSpPr>
          <p:spPr>
            <a:xfrm>
              <a:off x="2124243" y="3181332"/>
              <a:ext cx="3572221" cy="2008506"/>
            </a:xfrm>
            <a:prstGeom prst="rect">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CCD1ED63-57B4-474F-94CD-FC4691C05AF3}"/>
                </a:ext>
              </a:extLst>
            </p:cNvPr>
            <p:cNvSpPr/>
            <p:nvPr/>
          </p:nvSpPr>
          <p:spPr>
            <a:xfrm>
              <a:off x="2917998" y="2082817"/>
              <a:ext cx="1505721" cy="1023183"/>
            </a:xfrm>
            <a:prstGeom prst="rect">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1A5C5E08-67C7-4442-B13F-7FACFDEC1891}"/>
                </a:ext>
              </a:extLst>
            </p:cNvPr>
            <p:cNvSpPr/>
            <p:nvPr/>
          </p:nvSpPr>
          <p:spPr>
            <a:xfrm>
              <a:off x="6925706" y="2502097"/>
              <a:ext cx="3142051" cy="2578525"/>
            </a:xfrm>
            <a:prstGeom prst="rect">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1" name="Content Placeholder 2">
            <a:extLst>
              <a:ext uri="{FF2B5EF4-FFF2-40B4-BE49-F238E27FC236}">
                <a16:creationId xmlns:a16="http://schemas.microsoft.com/office/drawing/2014/main" id="{80918978-6484-4496-9D9A-7CA81ED28544}"/>
              </a:ext>
            </a:extLst>
          </p:cNvPr>
          <p:cNvSpPr txBox="1">
            <a:spLocks/>
          </p:cNvSpPr>
          <p:nvPr/>
        </p:nvSpPr>
        <p:spPr>
          <a:xfrm>
            <a:off x="677334" y="1144939"/>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r">
              <a:buFont typeface="Wingdings 3" charset="2"/>
              <a:buNone/>
            </a:pPr>
            <a:r>
              <a:rPr lang="en-US" dirty="0"/>
              <a:t>3 parts: 1 physical &amp; 2 computations</a:t>
            </a:r>
            <a:endParaRPr lang="en-US" sz="1400" dirty="0"/>
          </a:p>
        </p:txBody>
      </p:sp>
      <p:sp>
        <p:nvSpPr>
          <p:cNvPr id="72" name="Content Placeholder 2">
            <a:extLst>
              <a:ext uri="{FF2B5EF4-FFF2-40B4-BE49-F238E27FC236}">
                <a16:creationId xmlns:a16="http://schemas.microsoft.com/office/drawing/2014/main" id="{735727BC-38D5-47A7-90E5-798D724AEB7B}"/>
              </a:ext>
            </a:extLst>
          </p:cNvPr>
          <p:cNvSpPr txBox="1">
            <a:spLocks/>
          </p:cNvSpPr>
          <p:nvPr/>
        </p:nvSpPr>
        <p:spPr>
          <a:xfrm>
            <a:off x="65750" y="2082816"/>
            <a:ext cx="1899605" cy="90056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C00000"/>
                </a:solidFill>
              </a:rPr>
              <a:t>Temperature is set by the thermal port. </a:t>
            </a:r>
          </a:p>
          <a:p>
            <a:pPr marL="0" indent="0">
              <a:buFont typeface="Wingdings 3" charset="2"/>
              <a:buNone/>
            </a:pPr>
            <a:r>
              <a:rPr lang="en-US" sz="1400" dirty="0">
                <a:solidFill>
                  <a:srgbClr val="C00000"/>
                </a:solidFill>
              </a:rPr>
              <a:t>(</a:t>
            </a:r>
            <a:r>
              <a:rPr lang="en-US" sz="1400" b="1" dirty="0">
                <a:solidFill>
                  <a:srgbClr val="C00000"/>
                </a:solidFill>
              </a:rPr>
              <a:t>Not Implemented</a:t>
            </a:r>
            <a:r>
              <a:rPr lang="en-US" sz="1400" dirty="0">
                <a:solidFill>
                  <a:srgbClr val="C00000"/>
                </a:solidFill>
              </a:rPr>
              <a:t>)</a:t>
            </a:r>
            <a:endParaRPr lang="en-US" sz="1100" dirty="0">
              <a:solidFill>
                <a:srgbClr val="C00000"/>
              </a:solidFill>
            </a:endParaRPr>
          </a:p>
        </p:txBody>
      </p:sp>
      <p:grpSp>
        <p:nvGrpSpPr>
          <p:cNvPr id="55" name="Group 54">
            <a:extLst>
              <a:ext uri="{FF2B5EF4-FFF2-40B4-BE49-F238E27FC236}">
                <a16:creationId xmlns:a16="http://schemas.microsoft.com/office/drawing/2014/main" id="{E4A257AA-FAD6-421E-B6A7-DE6E8038DAF3}"/>
              </a:ext>
            </a:extLst>
          </p:cNvPr>
          <p:cNvGrpSpPr/>
          <p:nvPr/>
        </p:nvGrpSpPr>
        <p:grpSpPr>
          <a:xfrm>
            <a:off x="2257425" y="3333750"/>
            <a:ext cx="2774204" cy="1543050"/>
            <a:chOff x="2996757" y="3870324"/>
            <a:chExt cx="2774204" cy="1543050"/>
          </a:xfrm>
        </p:grpSpPr>
        <p:cxnSp>
          <p:nvCxnSpPr>
            <p:cNvPr id="56" name="Straight Connector 55">
              <a:extLst>
                <a:ext uri="{FF2B5EF4-FFF2-40B4-BE49-F238E27FC236}">
                  <a16:creationId xmlns:a16="http://schemas.microsoft.com/office/drawing/2014/main" id="{73584613-0BDA-4625-B533-A1CD6F2054B3}"/>
                </a:ext>
              </a:extLst>
            </p:cNvPr>
            <p:cNvCxnSpPr>
              <a:cxnSpLocks/>
            </p:cNvCxnSpPr>
            <p:nvPr/>
          </p:nvCxnSpPr>
          <p:spPr>
            <a:xfrm>
              <a:off x="3003107" y="3870324"/>
              <a:ext cx="2767854" cy="5"/>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C37917F-46DD-4A7E-86E1-6E4B33960DDD}"/>
                </a:ext>
              </a:extLst>
            </p:cNvPr>
            <p:cNvCxnSpPr>
              <a:cxnSpLocks/>
            </p:cNvCxnSpPr>
            <p:nvPr/>
          </p:nvCxnSpPr>
          <p:spPr>
            <a:xfrm>
              <a:off x="2996757" y="3870329"/>
              <a:ext cx="0" cy="1530345"/>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DDCE2C7-B3F6-4809-B6F7-80B8A0295E69}"/>
                </a:ext>
              </a:extLst>
            </p:cNvPr>
            <p:cNvCxnSpPr>
              <a:cxnSpLocks/>
            </p:cNvCxnSpPr>
            <p:nvPr/>
          </p:nvCxnSpPr>
          <p:spPr>
            <a:xfrm flipH="1">
              <a:off x="2996757" y="5407024"/>
              <a:ext cx="2588069" cy="6350"/>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A2A262E-4518-4EB7-9AC0-B4F8A7196C7F}"/>
                </a:ext>
              </a:extLst>
            </p:cNvPr>
            <p:cNvCxnSpPr>
              <a:cxnSpLocks/>
            </p:cNvCxnSpPr>
            <p:nvPr/>
          </p:nvCxnSpPr>
          <p:spPr>
            <a:xfrm flipH="1">
              <a:off x="3116314" y="4838701"/>
              <a:ext cx="2468512" cy="0"/>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2B3FEF5-31FD-4AF8-949C-AD97D9BE76D9}"/>
                </a:ext>
              </a:extLst>
            </p:cNvPr>
            <p:cNvCxnSpPr>
              <a:cxnSpLocks/>
            </p:cNvCxnSpPr>
            <p:nvPr/>
          </p:nvCxnSpPr>
          <p:spPr>
            <a:xfrm flipH="1">
              <a:off x="5584826" y="4848224"/>
              <a:ext cx="2" cy="552450"/>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17B31EA7-CC4A-4097-8444-248B595BE5CB}"/>
                </a:ext>
              </a:extLst>
            </p:cNvPr>
            <p:cNvCxnSpPr>
              <a:cxnSpLocks/>
            </p:cNvCxnSpPr>
            <p:nvPr/>
          </p:nvCxnSpPr>
          <p:spPr>
            <a:xfrm>
              <a:off x="3111502" y="4264824"/>
              <a:ext cx="0" cy="573877"/>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CC89EE1-3733-4FA3-B1F7-6D5644C42D7A}"/>
                </a:ext>
              </a:extLst>
            </p:cNvPr>
            <p:cNvCxnSpPr>
              <a:cxnSpLocks/>
            </p:cNvCxnSpPr>
            <p:nvPr/>
          </p:nvCxnSpPr>
          <p:spPr>
            <a:xfrm flipH="1">
              <a:off x="3116314" y="4258474"/>
              <a:ext cx="2654647" cy="0"/>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grpSp>
      <p:sp>
        <p:nvSpPr>
          <p:cNvPr id="73" name="Content Placeholder 2">
            <a:extLst>
              <a:ext uri="{FF2B5EF4-FFF2-40B4-BE49-F238E27FC236}">
                <a16:creationId xmlns:a16="http://schemas.microsoft.com/office/drawing/2014/main" id="{E8CED701-FEDE-4FEF-88D0-BBF31CA38AD6}"/>
              </a:ext>
            </a:extLst>
          </p:cNvPr>
          <p:cNvSpPr txBox="1">
            <a:spLocks/>
          </p:cNvSpPr>
          <p:nvPr/>
        </p:nvSpPr>
        <p:spPr>
          <a:xfrm>
            <a:off x="72607" y="3290547"/>
            <a:ext cx="1892748" cy="17900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25AFE6"/>
                </a:solidFill>
              </a:rPr>
              <a:t>Current flows to and from the external connections along the blue path.</a:t>
            </a:r>
            <a:endParaRPr lang="en-US" sz="1100" dirty="0">
              <a:solidFill>
                <a:srgbClr val="25AFE6"/>
              </a:solidFill>
            </a:endParaRPr>
          </a:p>
        </p:txBody>
      </p:sp>
    </p:spTree>
    <p:extLst>
      <p:ext uri="{BB962C8B-B14F-4D97-AF65-F5344CB8AC3E}">
        <p14:creationId xmlns:p14="http://schemas.microsoft.com/office/powerpoint/2010/main" val="113714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p:txBody>
          <a:bodyPr/>
          <a:lstStyle/>
          <a:p>
            <a:r>
              <a:rPr lang="en-US" dirty="0"/>
              <a:t>BEV: The Battery Model</a:t>
            </a:r>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28</a:t>
            </a:fld>
            <a:endParaRPr lang="en-US" dirty="0"/>
          </a:p>
        </p:txBody>
      </p:sp>
      <p:pic>
        <p:nvPicPr>
          <p:cNvPr id="19" name="Picture 18" descr="A picture containing text, indoor&#10;&#10;Description automatically generated">
            <a:extLst>
              <a:ext uri="{FF2B5EF4-FFF2-40B4-BE49-F238E27FC236}">
                <a16:creationId xmlns:a16="http://schemas.microsoft.com/office/drawing/2014/main" id="{C94AFD78-1F09-4A57-BDCB-1E8E97EDE311}"/>
              </a:ext>
            </a:extLst>
          </p:cNvPr>
          <p:cNvPicPr>
            <a:picLocks noChangeAspect="1"/>
          </p:cNvPicPr>
          <p:nvPr/>
        </p:nvPicPr>
        <p:blipFill>
          <a:blip r:embed="rId3"/>
          <a:stretch>
            <a:fillRect/>
          </a:stretch>
        </p:blipFill>
        <p:spPr>
          <a:xfrm>
            <a:off x="2018318" y="1469571"/>
            <a:ext cx="8155364" cy="4114800"/>
          </a:xfrm>
          <a:prstGeom prst="rect">
            <a:avLst/>
          </a:prstGeom>
        </p:spPr>
      </p:pic>
      <p:graphicFrame>
        <p:nvGraphicFramePr>
          <p:cNvPr id="25" name="Chart 24">
            <a:extLst>
              <a:ext uri="{FF2B5EF4-FFF2-40B4-BE49-F238E27FC236}">
                <a16:creationId xmlns:a16="http://schemas.microsoft.com/office/drawing/2014/main" id="{F74BC064-EFE9-4965-BA7B-F0F31AE47280}"/>
              </a:ext>
            </a:extLst>
          </p:cNvPr>
          <p:cNvGraphicFramePr>
            <a:graphicFrameLocks/>
          </p:cNvGraphicFramePr>
          <p:nvPr>
            <p:extLst>
              <p:ext uri="{D42A27DB-BD31-4B8C-83A1-F6EECF244321}">
                <p14:modId xmlns:p14="http://schemas.microsoft.com/office/powerpoint/2010/main" val="3402136215"/>
              </p:ext>
            </p:extLst>
          </p:nvPr>
        </p:nvGraphicFramePr>
        <p:xfrm>
          <a:off x="7512908" y="37719"/>
          <a:ext cx="4602232" cy="2310065"/>
        </p:xfrm>
        <a:graphic>
          <a:graphicData uri="http://schemas.openxmlformats.org/drawingml/2006/chart">
            <c:chart xmlns:c="http://schemas.openxmlformats.org/drawingml/2006/chart" xmlns:r="http://schemas.openxmlformats.org/officeDocument/2006/relationships" r:id="rId4"/>
          </a:graphicData>
        </a:graphic>
      </p:graphicFrame>
      <p:sp>
        <p:nvSpPr>
          <p:cNvPr id="28" name="TextBox 27">
            <a:extLst>
              <a:ext uri="{FF2B5EF4-FFF2-40B4-BE49-F238E27FC236}">
                <a16:creationId xmlns:a16="http://schemas.microsoft.com/office/drawing/2014/main" id="{30D4BB9B-7F54-428E-AB11-00A776EA99F4}"/>
              </a:ext>
            </a:extLst>
          </p:cNvPr>
          <p:cNvSpPr txBox="1"/>
          <p:nvPr/>
        </p:nvSpPr>
        <p:spPr>
          <a:xfrm>
            <a:off x="88916" y="1270000"/>
            <a:ext cx="1941458" cy="1815882"/>
          </a:xfrm>
          <a:prstGeom prst="rect">
            <a:avLst/>
          </a:prstGeom>
          <a:solidFill>
            <a:schemeClr val="bg1"/>
          </a:solidFill>
        </p:spPr>
        <p:txBody>
          <a:bodyPr wrap="square" rtlCol="0">
            <a:spAutoFit/>
          </a:bodyPr>
          <a:lstStyle/>
          <a:p>
            <a:pPr algn="just"/>
            <a:r>
              <a:rPr lang="en-US" sz="1400" b="1" dirty="0">
                <a:solidFill>
                  <a:srgbClr val="004A8C"/>
                </a:solidFill>
              </a:rPr>
              <a:t>(1) </a:t>
            </a:r>
            <a:r>
              <a:rPr lang="en-US" sz="1400" dirty="0">
                <a:solidFill>
                  <a:srgbClr val="004A8C"/>
                </a:solidFill>
              </a:rPr>
              <a:t>The Series Modules are MSL4.0 batteries consisting of Ns series cells and Np parallel units. Internal Resistance is independent of SOC, whilst OCV is not.</a:t>
            </a:r>
          </a:p>
        </p:txBody>
      </p:sp>
      <p:sp>
        <p:nvSpPr>
          <p:cNvPr id="36" name="TextBox 35">
            <a:extLst>
              <a:ext uri="{FF2B5EF4-FFF2-40B4-BE49-F238E27FC236}">
                <a16:creationId xmlns:a16="http://schemas.microsoft.com/office/drawing/2014/main" id="{3B482059-3940-4D03-A4DE-69FE524261F6}"/>
              </a:ext>
            </a:extLst>
          </p:cNvPr>
          <p:cNvSpPr txBox="1"/>
          <p:nvPr/>
        </p:nvSpPr>
        <p:spPr>
          <a:xfrm>
            <a:off x="88916" y="3158355"/>
            <a:ext cx="1941458" cy="954107"/>
          </a:xfrm>
          <a:prstGeom prst="rect">
            <a:avLst/>
          </a:prstGeom>
          <a:solidFill>
            <a:schemeClr val="bg1"/>
          </a:solidFill>
        </p:spPr>
        <p:txBody>
          <a:bodyPr wrap="square" rtlCol="0">
            <a:spAutoFit/>
          </a:bodyPr>
          <a:lstStyle/>
          <a:p>
            <a:pPr algn="just"/>
            <a:r>
              <a:rPr lang="en-US" sz="1400" b="1" dirty="0">
                <a:solidFill>
                  <a:srgbClr val="004A8C"/>
                </a:solidFill>
              </a:rPr>
              <a:t>(2) </a:t>
            </a:r>
            <a:r>
              <a:rPr lang="en-US" sz="1400" dirty="0">
                <a:solidFill>
                  <a:srgbClr val="004A8C"/>
                </a:solidFill>
              </a:rPr>
              <a:t>Parameters are fed to the Series Modules via the Cell Data table.</a:t>
            </a:r>
          </a:p>
        </p:txBody>
      </p:sp>
      <p:sp>
        <p:nvSpPr>
          <p:cNvPr id="39" name="TextBox 38">
            <a:extLst>
              <a:ext uri="{FF2B5EF4-FFF2-40B4-BE49-F238E27FC236}">
                <a16:creationId xmlns:a16="http://schemas.microsoft.com/office/drawing/2014/main" id="{DA47D30E-5519-4079-BDE0-F14DB5E0FD1D}"/>
              </a:ext>
            </a:extLst>
          </p:cNvPr>
          <p:cNvSpPr txBox="1"/>
          <p:nvPr/>
        </p:nvSpPr>
        <p:spPr>
          <a:xfrm>
            <a:off x="88917" y="4223205"/>
            <a:ext cx="1929402" cy="954107"/>
          </a:xfrm>
          <a:prstGeom prst="rect">
            <a:avLst/>
          </a:prstGeom>
          <a:solidFill>
            <a:schemeClr val="bg1"/>
          </a:solidFill>
        </p:spPr>
        <p:txBody>
          <a:bodyPr wrap="square" rtlCol="0">
            <a:spAutoFit/>
          </a:bodyPr>
          <a:lstStyle/>
          <a:p>
            <a:pPr algn="just"/>
            <a:r>
              <a:rPr lang="en-US" sz="1400" b="1" dirty="0">
                <a:solidFill>
                  <a:srgbClr val="004A8C"/>
                </a:solidFill>
              </a:rPr>
              <a:t>(3) </a:t>
            </a:r>
            <a:r>
              <a:rPr lang="en-US" sz="1400" dirty="0">
                <a:solidFill>
                  <a:srgbClr val="004A8C"/>
                </a:solidFill>
              </a:rPr>
              <a:t>A current sensor (ammeter) is used to evaluate the SOC of the battery pack.</a:t>
            </a:r>
          </a:p>
        </p:txBody>
      </p:sp>
      <p:sp>
        <p:nvSpPr>
          <p:cNvPr id="11" name="Oval 10">
            <a:extLst>
              <a:ext uri="{FF2B5EF4-FFF2-40B4-BE49-F238E27FC236}">
                <a16:creationId xmlns:a16="http://schemas.microsoft.com/office/drawing/2014/main" id="{B81F8CD5-29A1-4802-988E-03345F134118}"/>
              </a:ext>
            </a:extLst>
          </p:cNvPr>
          <p:cNvSpPr/>
          <p:nvPr/>
        </p:nvSpPr>
        <p:spPr>
          <a:xfrm>
            <a:off x="2383567" y="3374609"/>
            <a:ext cx="685800" cy="688171"/>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01897599-DAED-442E-A7E9-D611499246A5}"/>
              </a:ext>
            </a:extLst>
          </p:cNvPr>
          <p:cNvSpPr/>
          <p:nvPr/>
        </p:nvSpPr>
        <p:spPr>
          <a:xfrm>
            <a:off x="2144173" y="2557096"/>
            <a:ext cx="594360" cy="59436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E7755DC2-1314-4BF4-B45E-8EDCBE3393FA}"/>
              </a:ext>
            </a:extLst>
          </p:cNvPr>
          <p:cNvSpPr/>
          <p:nvPr/>
        </p:nvSpPr>
        <p:spPr>
          <a:xfrm>
            <a:off x="2987761" y="2616325"/>
            <a:ext cx="457200" cy="45720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F401A30C-ACEA-4316-9C01-AC09372F9093}"/>
                  </a:ext>
                </a:extLst>
              </p:cNvPr>
              <p:cNvSpPr txBox="1"/>
              <p:nvPr/>
            </p:nvSpPr>
            <p:spPr>
              <a:xfrm>
                <a:off x="88917" y="5125484"/>
                <a:ext cx="1917343" cy="363241"/>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00" b="0" i="1" smtClean="0">
                          <a:latin typeface="Cambria Math" panose="02040503050406030204" pitchFamily="18" charset="0"/>
                        </a:rPr>
                        <m:t>𝑆𝑂𝐶</m:t>
                      </m:r>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𝑡</m:t>
                          </m:r>
                        </m:e>
                      </m:d>
                      <m:r>
                        <a:rPr lang="en-US" sz="1000" b="0" i="1" smtClean="0">
                          <a:latin typeface="Cambria Math" panose="02040503050406030204" pitchFamily="18" charset="0"/>
                        </a:rPr>
                        <m:t>=</m:t>
                      </m:r>
                      <m:r>
                        <a:rPr lang="en-US" sz="1000" b="0" i="1" smtClean="0">
                          <a:latin typeface="Cambria Math" panose="02040503050406030204" pitchFamily="18" charset="0"/>
                        </a:rPr>
                        <m:t>𝑆𝑂</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𝐶</m:t>
                          </m:r>
                        </m:e>
                        <m:sub>
                          <m:r>
                            <a:rPr lang="en-US" sz="1000" b="0" i="1" smtClean="0">
                              <a:latin typeface="Cambria Math" panose="02040503050406030204" pitchFamily="18" charset="0"/>
                            </a:rPr>
                            <m:t>0</m:t>
                          </m:r>
                        </m:sub>
                      </m:sSub>
                      <m:r>
                        <a:rPr lang="en-US" sz="1000" b="0" i="1" smtClean="0">
                          <a:latin typeface="Cambria Math" panose="02040503050406030204" pitchFamily="18" charset="0"/>
                        </a:rPr>
                        <m:t>−</m:t>
                      </m:r>
                      <m:nary>
                        <m:naryPr>
                          <m:ctrlPr>
                            <a:rPr lang="en-US" sz="1000" b="0" i="1" smtClean="0">
                              <a:latin typeface="Cambria Math" panose="02040503050406030204" pitchFamily="18" charset="0"/>
                            </a:rPr>
                          </m:ctrlPr>
                        </m:naryPr>
                        <m:sub>
                          <m:sSub>
                            <m:sSubPr>
                              <m:ctrlPr>
                                <a:rPr lang="en-US" sz="1000" b="0" i="1" smtClean="0">
                                  <a:latin typeface="Cambria Math" panose="02040503050406030204" pitchFamily="18" charset="0"/>
                                </a:rPr>
                              </m:ctrlPr>
                            </m:sSubPr>
                            <m:e>
                              <m:r>
                                <m:rPr>
                                  <m:brk m:alnAt="23"/>
                                </m:rPr>
                                <a:rPr lang="en-US" sz="1000" b="0" i="1" smtClean="0">
                                  <a:latin typeface="Cambria Math" panose="02040503050406030204" pitchFamily="18" charset="0"/>
                                </a:rPr>
                                <m:t>𝑡</m:t>
                              </m:r>
                            </m:e>
                            <m:sub>
                              <m:r>
                                <m:rPr>
                                  <m:brk m:alnAt="23"/>
                                </m:rPr>
                                <a:rPr lang="en-US" sz="1000" b="0" i="1" smtClean="0">
                                  <a:latin typeface="Cambria Math" panose="02040503050406030204" pitchFamily="18" charset="0"/>
                                </a:rPr>
                                <m:t>0</m:t>
                              </m:r>
                            </m:sub>
                          </m:sSub>
                        </m:sub>
                        <m:sup>
                          <m:r>
                            <a:rPr lang="en-US" sz="1000" b="0" i="1" smtClean="0">
                              <a:latin typeface="Cambria Math" panose="02040503050406030204" pitchFamily="18" charset="0"/>
                            </a:rPr>
                            <m:t>𝑡</m:t>
                          </m:r>
                        </m:sup>
                        <m:e>
                          <m:f>
                            <m:fPr>
                              <m:ctrlPr>
                                <a:rPr lang="en-US" sz="1000" b="0" i="1" smtClean="0">
                                  <a:latin typeface="Cambria Math" panose="02040503050406030204" pitchFamily="18" charset="0"/>
                                </a:rPr>
                              </m:ctrlPr>
                            </m:fPr>
                            <m:num>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𝐼</m:t>
                                  </m:r>
                                </m:e>
                                <m:sub>
                                  <m:r>
                                    <a:rPr lang="en-US" sz="1000" b="0" i="1" smtClean="0">
                                      <a:latin typeface="Cambria Math" panose="02040503050406030204" pitchFamily="18" charset="0"/>
                                    </a:rPr>
                                    <m:t>𝑏𝑎𝑡𝑡</m:t>
                                  </m:r>
                                </m:sub>
                              </m:sSub>
                            </m:num>
                            <m:den>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𝐶</m:t>
                                  </m:r>
                                </m:e>
                                <m:sub>
                                  <m:r>
                                    <a:rPr lang="en-US" sz="1000" b="0" i="1" smtClean="0">
                                      <a:latin typeface="Cambria Math" panose="02040503050406030204" pitchFamily="18" charset="0"/>
                                    </a:rPr>
                                    <m:t>𝑏𝑎𝑡𝑡</m:t>
                                  </m:r>
                                </m:sub>
                              </m:sSub>
                            </m:den>
                          </m:f>
                          <m:r>
                            <a:rPr lang="en-US" sz="1000" b="0" i="1" smtClean="0">
                              <a:latin typeface="Cambria Math" panose="02040503050406030204" pitchFamily="18" charset="0"/>
                            </a:rPr>
                            <m:t>𝑑𝑡</m:t>
                          </m:r>
                        </m:e>
                      </m:nary>
                    </m:oMath>
                  </m:oMathPara>
                </a14:m>
                <a:endParaRPr lang="en-US" sz="1000" dirty="0"/>
              </a:p>
            </p:txBody>
          </p:sp>
        </mc:Choice>
        <mc:Fallback xmlns="">
          <p:sp>
            <p:nvSpPr>
              <p:cNvPr id="43" name="TextBox 42">
                <a:extLst>
                  <a:ext uri="{FF2B5EF4-FFF2-40B4-BE49-F238E27FC236}">
                    <a16:creationId xmlns:a16="http://schemas.microsoft.com/office/drawing/2014/main" id="{F401A30C-ACEA-4316-9C01-AC09372F9093}"/>
                  </a:ext>
                </a:extLst>
              </p:cNvPr>
              <p:cNvSpPr txBox="1">
                <a:spLocks noRot="1" noChangeAspect="1" noMove="1" noResize="1" noEditPoints="1" noAdjustHandles="1" noChangeArrowheads="1" noChangeShapeType="1" noTextEdit="1"/>
              </p:cNvSpPr>
              <p:nvPr/>
            </p:nvSpPr>
            <p:spPr>
              <a:xfrm>
                <a:off x="88917" y="5125484"/>
                <a:ext cx="1917343" cy="363241"/>
              </a:xfrm>
              <a:prstGeom prst="rect">
                <a:avLst/>
              </a:prstGeom>
              <a:blipFill>
                <a:blip r:embed="rId5"/>
                <a:stretch>
                  <a:fillRect t="-184746" r="-7962" b="-262712"/>
                </a:stretch>
              </a:blipFill>
            </p:spPr>
            <p:txBody>
              <a:bodyPr/>
              <a:lstStyle/>
              <a:p>
                <a:r>
                  <a:rPr lang="en-US">
                    <a:noFill/>
                  </a:rPr>
                  <a:t> </a:t>
                </a:r>
              </a:p>
            </p:txBody>
          </p:sp>
        </mc:Fallback>
      </mc:AlternateContent>
      <p:sp>
        <p:nvSpPr>
          <p:cNvPr id="44" name="Oval 43">
            <a:extLst>
              <a:ext uri="{FF2B5EF4-FFF2-40B4-BE49-F238E27FC236}">
                <a16:creationId xmlns:a16="http://schemas.microsoft.com/office/drawing/2014/main" id="{AF8D3AE6-5974-4213-B848-45AEE867ED24}"/>
              </a:ext>
            </a:extLst>
          </p:cNvPr>
          <p:cNvSpPr/>
          <p:nvPr/>
        </p:nvSpPr>
        <p:spPr>
          <a:xfrm>
            <a:off x="2744058" y="3151411"/>
            <a:ext cx="365760" cy="36576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943B0290-854E-463F-93B6-1186AB4A7AA5}"/>
              </a:ext>
            </a:extLst>
          </p:cNvPr>
          <p:cNvSpPr txBox="1"/>
          <p:nvPr/>
        </p:nvSpPr>
        <p:spPr>
          <a:xfrm>
            <a:off x="3675456" y="5636067"/>
            <a:ext cx="3422271" cy="1169551"/>
          </a:xfrm>
          <a:prstGeom prst="rect">
            <a:avLst/>
          </a:prstGeom>
          <a:noFill/>
        </p:spPr>
        <p:txBody>
          <a:bodyPr wrap="square" rtlCol="0">
            <a:spAutoFit/>
          </a:bodyPr>
          <a:lstStyle/>
          <a:p>
            <a:pPr algn="just"/>
            <a:r>
              <a:rPr lang="en-US" sz="1400" b="1" dirty="0">
                <a:solidFill>
                  <a:srgbClr val="004A8C"/>
                </a:solidFill>
              </a:rPr>
              <a:t>(4) </a:t>
            </a:r>
            <a:r>
              <a:rPr lang="en-US" sz="1400" dirty="0">
                <a:solidFill>
                  <a:srgbClr val="004A8C"/>
                </a:solidFill>
              </a:rPr>
              <a:t>Due to MSL4.0’s Batteries SOC independence for the equivalent resistance, they are all set to zero and a single equivalent resistance is evaluated for the whole battery pack.</a:t>
            </a:r>
          </a:p>
        </p:txBody>
      </p:sp>
      <p:sp>
        <p:nvSpPr>
          <p:cNvPr id="46" name="Oval 45">
            <a:extLst>
              <a:ext uri="{FF2B5EF4-FFF2-40B4-BE49-F238E27FC236}">
                <a16:creationId xmlns:a16="http://schemas.microsoft.com/office/drawing/2014/main" id="{C6089DD3-30EB-4DEC-9DE3-CFFA16DE1146}"/>
              </a:ext>
            </a:extLst>
          </p:cNvPr>
          <p:cNvSpPr/>
          <p:nvPr/>
        </p:nvSpPr>
        <p:spPr>
          <a:xfrm>
            <a:off x="4271195" y="3055947"/>
            <a:ext cx="548640" cy="54864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D9154455-7D90-43B1-85B7-690D23E0CD64}"/>
              </a:ext>
            </a:extLst>
          </p:cNvPr>
          <p:cNvSpPr txBox="1"/>
          <p:nvPr/>
        </p:nvSpPr>
        <p:spPr>
          <a:xfrm>
            <a:off x="10242388" y="2503274"/>
            <a:ext cx="1799388" cy="954107"/>
          </a:xfrm>
          <a:prstGeom prst="rect">
            <a:avLst/>
          </a:prstGeom>
          <a:solidFill>
            <a:schemeClr val="bg1"/>
          </a:solidFill>
        </p:spPr>
        <p:txBody>
          <a:bodyPr wrap="square" rtlCol="0">
            <a:spAutoFit/>
          </a:bodyPr>
          <a:lstStyle/>
          <a:p>
            <a:pPr algn="just"/>
            <a:r>
              <a:rPr lang="en-US" sz="1400" b="1" dirty="0">
                <a:solidFill>
                  <a:srgbClr val="004A8C"/>
                </a:solidFill>
              </a:rPr>
              <a:t>(5) </a:t>
            </a:r>
            <a:r>
              <a:rPr lang="en-US" sz="1400" dirty="0">
                <a:solidFill>
                  <a:srgbClr val="004A8C"/>
                </a:solidFill>
              </a:rPr>
              <a:t>A voltmeter provides the OCV to the bus for use in other calculations.</a:t>
            </a:r>
          </a:p>
        </p:txBody>
      </p:sp>
      <p:sp>
        <p:nvSpPr>
          <p:cNvPr id="48" name="TextBox 47">
            <a:extLst>
              <a:ext uri="{FF2B5EF4-FFF2-40B4-BE49-F238E27FC236}">
                <a16:creationId xmlns:a16="http://schemas.microsoft.com/office/drawing/2014/main" id="{6E9E7D72-5B03-4B8D-AF2E-E4C2D9D3D19A}"/>
              </a:ext>
            </a:extLst>
          </p:cNvPr>
          <p:cNvSpPr txBox="1"/>
          <p:nvPr/>
        </p:nvSpPr>
        <p:spPr>
          <a:xfrm>
            <a:off x="10244495" y="3595663"/>
            <a:ext cx="1797281" cy="1600438"/>
          </a:xfrm>
          <a:prstGeom prst="rect">
            <a:avLst/>
          </a:prstGeom>
          <a:solidFill>
            <a:schemeClr val="bg1"/>
          </a:solidFill>
        </p:spPr>
        <p:txBody>
          <a:bodyPr wrap="square" rtlCol="0">
            <a:spAutoFit/>
          </a:bodyPr>
          <a:lstStyle/>
          <a:p>
            <a:pPr algn="just"/>
            <a:r>
              <a:rPr lang="en-US" sz="1400" b="1" dirty="0">
                <a:solidFill>
                  <a:srgbClr val="004A8C"/>
                </a:solidFill>
              </a:rPr>
              <a:t>(6) </a:t>
            </a:r>
            <a:r>
              <a:rPr lang="en-US" sz="1400" dirty="0">
                <a:solidFill>
                  <a:srgbClr val="004A8C"/>
                </a:solidFill>
              </a:rPr>
              <a:t>Evaluate max discharge power and recharge power the battery pack can accept. These calc. for motor management.</a:t>
            </a:r>
          </a:p>
        </p:txBody>
      </p:sp>
      <p:sp>
        <p:nvSpPr>
          <p:cNvPr id="49" name="Oval 48">
            <a:extLst>
              <a:ext uri="{FF2B5EF4-FFF2-40B4-BE49-F238E27FC236}">
                <a16:creationId xmlns:a16="http://schemas.microsoft.com/office/drawing/2014/main" id="{7010E7D8-9834-4176-8D4A-B1668D6F00B7}"/>
              </a:ext>
            </a:extLst>
          </p:cNvPr>
          <p:cNvSpPr/>
          <p:nvPr/>
        </p:nvSpPr>
        <p:spPr>
          <a:xfrm>
            <a:off x="4078692" y="3330267"/>
            <a:ext cx="365760" cy="365760"/>
          </a:xfrm>
          <a:prstGeom prst="ellipse">
            <a:avLst/>
          </a:prstGeom>
          <a:noFill/>
          <a:ln>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1BA5179-A0FF-4AD2-86EF-A0226A56D964}"/>
              </a:ext>
            </a:extLst>
          </p:cNvPr>
          <p:cNvSpPr/>
          <p:nvPr/>
        </p:nvSpPr>
        <p:spPr>
          <a:xfrm>
            <a:off x="7060656" y="2653739"/>
            <a:ext cx="2176275" cy="2310065"/>
          </a:xfrm>
          <a:prstGeom prst="roundRect">
            <a:avLst>
              <a:gd name="adj" fmla="val 9853"/>
            </a:avLst>
          </a:prstGeom>
          <a:noFill/>
          <a:ln w="38100">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A94CD4D-E036-42A2-9C58-4336C0EF6159}"/>
                  </a:ext>
                </a:extLst>
              </p:cNvPr>
              <p:cNvSpPr txBox="1"/>
              <p:nvPr/>
            </p:nvSpPr>
            <p:spPr>
              <a:xfrm>
                <a:off x="7743699" y="5798098"/>
                <a:ext cx="3614737" cy="69160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𝑃</m:t>
                          </m:r>
                        </m:e>
                        <m:sub>
                          <m:r>
                            <a:rPr lang="en-US" sz="1000" b="0" i="1" smtClean="0">
                              <a:latin typeface="Cambria Math" panose="02040503050406030204" pitchFamily="18" charset="0"/>
                            </a:rPr>
                            <m:t>𝑑𝑖𝑠</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r>
                        <m:rPr>
                          <m:sty m:val="p"/>
                        </m:rPr>
                        <a:rPr lang="en-US" sz="1000" b="0" i="0" smtClean="0">
                          <a:latin typeface="Cambria Math" panose="02040503050406030204" pitchFamily="18" charset="0"/>
                        </a:rPr>
                        <m:t>min</m:t>
                      </m:r>
                      <m:d>
                        <m:dPr>
                          <m:ctrlPr>
                            <a:rPr lang="en-US" sz="1000" b="0" i="1" smtClean="0">
                              <a:latin typeface="Cambria Math" panose="02040503050406030204" pitchFamily="18" charset="0"/>
                            </a:rPr>
                          </m:ctrlPr>
                        </m:dPr>
                        <m:e>
                          <m:m>
                            <m:mPr>
                              <m:mcs>
                                <m:mc>
                                  <m:mcPr>
                                    <m:count m:val="1"/>
                                    <m:mcJc m:val="center"/>
                                  </m:mcPr>
                                </m:mc>
                              </m:mcs>
                              <m:ctrlPr>
                                <a:rPr lang="en-US" sz="1000" b="0" i="1" smtClean="0">
                                  <a:latin typeface="Cambria Math" panose="02040503050406030204" pitchFamily="18" charset="0"/>
                                </a:rPr>
                              </m:ctrlPr>
                            </m:mPr>
                            <m:mr>
                              <m:e>
                                <m:sSub>
                                  <m:sSubPr>
                                    <m:ctrlPr>
                                      <a:rPr lang="en-US" sz="1000" i="1">
                                        <a:latin typeface="Cambria Math" panose="02040503050406030204" pitchFamily="18" charset="0"/>
                                      </a:rPr>
                                    </m:ctrlPr>
                                  </m:sSubPr>
                                  <m:e>
                                    <m:r>
                                      <a:rPr lang="en-US" sz="1000" i="1">
                                        <a:latin typeface="Cambria Math" panose="02040503050406030204" pitchFamily="18" charset="0"/>
                                      </a:rPr>
                                      <m:t>𝑉</m:t>
                                    </m:r>
                                  </m:e>
                                  <m:sub>
                                    <m:r>
                                      <a:rPr lang="en-US" sz="1000" i="1">
                                        <a:latin typeface="Cambria Math" panose="02040503050406030204" pitchFamily="18" charset="0"/>
                                      </a:rPr>
                                      <m:t>𝑂𝐶</m:t>
                                    </m:r>
                                  </m:sub>
                                </m:sSub>
                                <m:d>
                                  <m:dPr>
                                    <m:ctrlPr>
                                      <a:rPr lang="en-US" sz="1000" i="1">
                                        <a:latin typeface="Cambria Math" panose="02040503050406030204" pitchFamily="18" charset="0"/>
                                      </a:rPr>
                                    </m:ctrlPr>
                                  </m:dPr>
                                  <m:e>
                                    <m:r>
                                      <a:rPr lang="en-US" sz="1000" i="1">
                                        <a:latin typeface="Cambria Math" panose="02040503050406030204" pitchFamily="18" charset="0"/>
                                      </a:rPr>
                                      <m:t>𝑆𝑂𝐶</m:t>
                                    </m:r>
                                  </m:e>
                                </m:d>
                                <m:r>
                                  <a:rPr lang="en-US" sz="1000" i="1">
                                    <a:latin typeface="Cambria Math" panose="02040503050406030204" pitchFamily="18" charset="0"/>
                                  </a:rPr>
                                  <m:t>∙</m:t>
                                </m:r>
                                <m:sSub>
                                  <m:sSubPr>
                                    <m:ctrlPr>
                                      <a:rPr lang="en-US" sz="1000" i="1">
                                        <a:latin typeface="Cambria Math" panose="02040503050406030204" pitchFamily="18" charset="0"/>
                                      </a:rPr>
                                    </m:ctrlPr>
                                  </m:sSubPr>
                                  <m:e>
                                    <m:r>
                                      <a:rPr lang="en-US" sz="1000" i="1">
                                        <a:latin typeface="Cambria Math" panose="02040503050406030204" pitchFamily="18" charset="0"/>
                                      </a:rPr>
                                      <m:t>𝐼</m:t>
                                    </m:r>
                                  </m:e>
                                  <m:sub>
                                    <m:r>
                                      <a:rPr lang="en-US" sz="1000" i="1">
                                        <a:latin typeface="Cambria Math" panose="02040503050406030204" pitchFamily="18" charset="0"/>
                                      </a:rPr>
                                      <m:t>𝑚𝑎𝑥</m:t>
                                    </m:r>
                                    <m:r>
                                      <a:rPr lang="en-US" sz="1000" i="1">
                                        <a:latin typeface="Cambria Math" panose="02040503050406030204" pitchFamily="18" charset="0"/>
                                      </a:rPr>
                                      <m:t>,</m:t>
                                    </m:r>
                                    <m:r>
                                      <a:rPr lang="en-US" sz="1000" b="0" i="1" smtClean="0">
                                        <a:latin typeface="Cambria Math" panose="02040503050406030204" pitchFamily="18" charset="0"/>
                                      </a:rPr>
                                      <m:t>𝑑𝑖𝑠</m:t>
                                    </m:r>
                                  </m:sub>
                                </m:sSub>
                                <m:r>
                                  <a:rPr lang="en-US" sz="1000" b="0" i="1" smtClean="0">
                                    <a:latin typeface="Cambria Math" panose="02040503050406030204" pitchFamily="18" charset="0"/>
                                  </a:rPr>
                                  <m:t>−</m:t>
                                </m:r>
                                <m:sSub>
                                  <m:sSubPr>
                                    <m:ctrlPr>
                                      <a:rPr lang="en-US" sz="1000" i="1">
                                        <a:latin typeface="Cambria Math" panose="02040503050406030204" pitchFamily="18" charset="0"/>
                                      </a:rPr>
                                    </m:ctrlPr>
                                  </m:sSubPr>
                                  <m:e>
                                    <m:r>
                                      <a:rPr lang="en-US" sz="1000" i="1">
                                        <a:latin typeface="Cambria Math" panose="02040503050406030204" pitchFamily="18" charset="0"/>
                                      </a:rPr>
                                      <m:t>𝑅</m:t>
                                    </m:r>
                                  </m:e>
                                  <m:sub>
                                    <m:r>
                                      <a:rPr lang="en-US" sz="1000" i="1">
                                        <a:latin typeface="Cambria Math" panose="02040503050406030204" pitchFamily="18" charset="0"/>
                                      </a:rPr>
                                      <m:t>𝑒𝑞</m:t>
                                    </m:r>
                                  </m:sub>
                                </m:sSub>
                                <m:d>
                                  <m:dPr>
                                    <m:ctrlPr>
                                      <a:rPr lang="en-US" sz="1000" i="1">
                                        <a:latin typeface="Cambria Math" panose="02040503050406030204" pitchFamily="18" charset="0"/>
                                      </a:rPr>
                                    </m:ctrlPr>
                                  </m:dPr>
                                  <m:e>
                                    <m:r>
                                      <a:rPr lang="en-US" sz="1000" i="1">
                                        <a:latin typeface="Cambria Math" panose="02040503050406030204" pitchFamily="18" charset="0"/>
                                      </a:rPr>
                                      <m:t>𝑆𝑂𝐶</m:t>
                                    </m:r>
                                  </m:e>
                                </m:d>
                                <m:r>
                                  <a:rPr lang="en-US" sz="1000" i="1">
                                    <a:latin typeface="Cambria Math" panose="02040503050406030204" pitchFamily="18" charset="0"/>
                                  </a:rPr>
                                  <m:t>∙</m:t>
                                </m:r>
                                <m:sSubSup>
                                  <m:sSubSupPr>
                                    <m:ctrlPr>
                                      <a:rPr lang="en-US" sz="1000" i="1" smtClean="0">
                                        <a:latin typeface="Cambria Math" panose="02040503050406030204" pitchFamily="18" charset="0"/>
                                      </a:rPr>
                                    </m:ctrlPr>
                                  </m:sSubSupPr>
                                  <m:e>
                                    <m:r>
                                      <a:rPr lang="en-US" sz="1000" i="1">
                                        <a:latin typeface="Cambria Math" panose="02040503050406030204" pitchFamily="18" charset="0"/>
                                      </a:rPr>
                                      <m:t>𝐼</m:t>
                                    </m:r>
                                  </m:e>
                                  <m:sub>
                                    <m:r>
                                      <a:rPr lang="en-US" sz="1000" i="1">
                                        <a:latin typeface="Cambria Math" panose="02040503050406030204" pitchFamily="18" charset="0"/>
                                      </a:rPr>
                                      <m:t>𝑚𝑎𝑥</m:t>
                                    </m:r>
                                    <m:r>
                                      <a:rPr lang="en-US" sz="1000" i="1">
                                        <a:latin typeface="Cambria Math" panose="02040503050406030204" pitchFamily="18" charset="0"/>
                                      </a:rPr>
                                      <m:t>,</m:t>
                                    </m:r>
                                    <m:r>
                                      <a:rPr lang="en-US" sz="1000" b="0" i="1" smtClean="0">
                                        <a:latin typeface="Cambria Math" panose="02040503050406030204" pitchFamily="18" charset="0"/>
                                      </a:rPr>
                                      <m:t>𝑑𝑖𝑠</m:t>
                                    </m:r>
                                  </m:sub>
                                  <m:sup>
                                    <m:r>
                                      <a:rPr lang="en-US" sz="1000" i="1">
                                        <a:latin typeface="Cambria Math" panose="02040503050406030204" pitchFamily="18" charset="0"/>
                                      </a:rPr>
                                      <m:t>2</m:t>
                                    </m:r>
                                  </m:sup>
                                </m:sSubSup>
                              </m:e>
                            </m:mr>
                            <m:mr>
                              <m:e>
                                <m:f>
                                  <m:fPr>
                                    <m:type m:val="lin"/>
                                    <m:ctrlPr>
                                      <a:rPr lang="en-US" sz="1000" b="0" i="1" smtClean="0">
                                        <a:latin typeface="Cambria Math" panose="02040503050406030204" pitchFamily="18" charset="0"/>
                                      </a:rPr>
                                    </m:ctrlPr>
                                  </m:fPr>
                                  <m:num>
                                    <m:sSubSup>
                                      <m:sSubSupPr>
                                        <m:ctrlPr>
                                          <a:rPr lang="en-US" sz="1000" b="0" i="1" smtClean="0">
                                            <a:latin typeface="Cambria Math" panose="02040503050406030204" pitchFamily="18" charset="0"/>
                                          </a:rPr>
                                        </m:ctrlPr>
                                      </m:sSubSupPr>
                                      <m:e>
                                        <m:r>
                                          <a:rPr lang="en-US" sz="1000" b="0" i="1" smtClean="0">
                                            <a:latin typeface="Cambria Math" panose="02040503050406030204" pitchFamily="18" charset="0"/>
                                          </a:rPr>
                                          <m:t>𝑉</m:t>
                                        </m:r>
                                      </m:e>
                                      <m:sub>
                                        <m:r>
                                          <a:rPr lang="en-US" sz="1000" b="0" i="1" smtClean="0">
                                            <a:latin typeface="Cambria Math" panose="02040503050406030204" pitchFamily="18" charset="0"/>
                                          </a:rPr>
                                          <m:t>𝑂𝐶</m:t>
                                        </m:r>
                                      </m:sub>
                                      <m:sup>
                                        <m:r>
                                          <a:rPr lang="en-US" sz="1000" b="0" i="1" smtClean="0">
                                            <a:latin typeface="Cambria Math" panose="02040503050406030204" pitchFamily="18" charset="0"/>
                                          </a:rPr>
                                          <m:t>2</m:t>
                                        </m:r>
                                      </m:sup>
                                    </m:sSubSup>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num>
                                  <m:den>
                                    <m:d>
                                      <m:dPr>
                                        <m:ctrlPr>
                                          <a:rPr lang="en-US" sz="1000" b="0" i="1" smtClean="0">
                                            <a:latin typeface="Cambria Math" panose="02040503050406030204" pitchFamily="18" charset="0"/>
                                          </a:rPr>
                                        </m:ctrlPr>
                                      </m:dPr>
                                      <m:e>
                                        <m:r>
                                          <a:rPr lang="en-US" sz="1000" b="0" i="1" smtClean="0">
                                            <a:latin typeface="Cambria Math" panose="02040503050406030204" pitchFamily="18" charset="0"/>
                                          </a:rPr>
                                          <m:t>4∙</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𝑅</m:t>
                                            </m:r>
                                          </m:e>
                                          <m:sub>
                                            <m:r>
                                              <a:rPr lang="en-US" sz="1000" b="0" i="1" smtClean="0">
                                                <a:latin typeface="Cambria Math" panose="02040503050406030204" pitchFamily="18" charset="0"/>
                                              </a:rPr>
                                              <m:t>𝑒𝑞</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e>
                                    </m:d>
                                  </m:den>
                                </m:f>
                              </m:e>
                            </m:mr>
                          </m:m>
                        </m:e>
                      </m:d>
                    </m:oMath>
                  </m:oMathPara>
                </a14:m>
                <a:endParaRPr lang="en-US" sz="1000" b="0" dirty="0"/>
              </a:p>
              <a:p>
                <a:pPr/>
                <a14:m>
                  <m:oMathPara xmlns:m="http://schemas.openxmlformats.org/officeDocument/2006/math">
                    <m:oMathParaPr>
                      <m:jc m:val="centerGroup"/>
                    </m:oMathParaPr>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𝑃</m:t>
                          </m:r>
                        </m:e>
                        <m:sub>
                          <m:r>
                            <a:rPr lang="en-US" sz="1000" b="0" i="1" smtClean="0">
                              <a:latin typeface="Cambria Math" panose="02040503050406030204" pitchFamily="18" charset="0"/>
                            </a:rPr>
                            <m:t>𝑐h</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𝑉</m:t>
                          </m:r>
                        </m:e>
                        <m:sub>
                          <m:r>
                            <a:rPr lang="en-US" sz="1000" b="0" i="1" smtClean="0">
                              <a:latin typeface="Cambria Math" panose="02040503050406030204" pitchFamily="18" charset="0"/>
                            </a:rPr>
                            <m:t>𝑂𝐶</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𝐼</m:t>
                          </m:r>
                        </m:e>
                        <m:sub>
                          <m:r>
                            <a:rPr lang="en-US" sz="1000" b="0" i="1" smtClean="0">
                              <a:latin typeface="Cambria Math" panose="02040503050406030204" pitchFamily="18" charset="0"/>
                            </a:rPr>
                            <m:t>𝑚𝑎𝑥</m:t>
                          </m:r>
                          <m:r>
                            <a:rPr lang="en-US" sz="1000" b="0" i="1" smtClean="0">
                              <a:latin typeface="Cambria Math" panose="02040503050406030204" pitchFamily="18" charset="0"/>
                            </a:rPr>
                            <m:t>,</m:t>
                          </m:r>
                          <m:r>
                            <a:rPr lang="en-US" sz="1000" b="0" i="1" smtClean="0">
                              <a:latin typeface="Cambria Math" panose="02040503050406030204" pitchFamily="18" charset="0"/>
                            </a:rPr>
                            <m:t>𝑐h</m:t>
                          </m:r>
                        </m:sub>
                      </m:sSub>
                      <m:r>
                        <a:rPr lang="en-US" sz="1000" b="0" i="1"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𝑅</m:t>
                          </m:r>
                        </m:e>
                        <m:sub>
                          <m:r>
                            <a:rPr lang="en-US" sz="1000" b="0" i="1" smtClean="0">
                              <a:latin typeface="Cambria Math" panose="02040503050406030204" pitchFamily="18" charset="0"/>
                            </a:rPr>
                            <m:t>𝑒𝑞</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sSubSup>
                        <m:sSubSupPr>
                          <m:ctrlPr>
                            <a:rPr lang="en-US" sz="1000" b="0" i="1" smtClean="0">
                              <a:latin typeface="Cambria Math" panose="02040503050406030204" pitchFamily="18" charset="0"/>
                            </a:rPr>
                          </m:ctrlPr>
                        </m:sSubSupPr>
                        <m:e>
                          <m:r>
                            <a:rPr lang="en-US" sz="1000" b="0" i="1" smtClean="0">
                              <a:latin typeface="Cambria Math" panose="02040503050406030204" pitchFamily="18" charset="0"/>
                            </a:rPr>
                            <m:t>𝐼</m:t>
                          </m:r>
                        </m:e>
                        <m:sub>
                          <m:r>
                            <a:rPr lang="en-US" sz="1000" b="0" i="1" smtClean="0">
                              <a:latin typeface="Cambria Math" panose="02040503050406030204" pitchFamily="18" charset="0"/>
                            </a:rPr>
                            <m:t>𝑚𝑎𝑥</m:t>
                          </m:r>
                          <m:r>
                            <a:rPr lang="en-US" sz="1000" b="0" i="1" smtClean="0">
                              <a:latin typeface="Cambria Math" panose="02040503050406030204" pitchFamily="18" charset="0"/>
                            </a:rPr>
                            <m:t>,</m:t>
                          </m:r>
                          <m:r>
                            <a:rPr lang="en-US" sz="1000" b="0" i="1" smtClean="0">
                              <a:latin typeface="Cambria Math" panose="02040503050406030204" pitchFamily="18" charset="0"/>
                            </a:rPr>
                            <m:t>𝑐h</m:t>
                          </m:r>
                        </m:sub>
                        <m:sup>
                          <m:r>
                            <a:rPr lang="en-US" sz="1000" b="0" i="1" smtClean="0">
                              <a:latin typeface="Cambria Math" panose="02040503050406030204" pitchFamily="18" charset="0"/>
                            </a:rPr>
                            <m:t>2</m:t>
                          </m:r>
                        </m:sup>
                      </m:sSubSup>
                      <m:r>
                        <a:rPr lang="en-US" sz="1000" b="0" i="1" smtClean="0">
                          <a:latin typeface="Cambria Math" panose="02040503050406030204" pitchFamily="18" charset="0"/>
                        </a:rPr>
                        <m:t>)</m:t>
                      </m:r>
                    </m:oMath>
                  </m:oMathPara>
                </a14:m>
                <a:endParaRPr lang="en-US" sz="1000" dirty="0"/>
              </a:p>
            </p:txBody>
          </p:sp>
        </mc:Choice>
        <mc:Fallback xmlns="">
          <p:sp>
            <p:nvSpPr>
              <p:cNvPr id="21" name="TextBox 20">
                <a:extLst>
                  <a:ext uri="{FF2B5EF4-FFF2-40B4-BE49-F238E27FC236}">
                    <a16:creationId xmlns:a16="http://schemas.microsoft.com/office/drawing/2014/main" id="{9A94CD4D-E036-42A2-9C58-4336C0EF6159}"/>
                  </a:ext>
                </a:extLst>
              </p:cNvPr>
              <p:cNvSpPr txBox="1">
                <a:spLocks noRot="1" noChangeAspect="1" noMove="1" noResize="1" noEditPoints="1" noAdjustHandles="1" noChangeArrowheads="1" noChangeShapeType="1" noTextEdit="1"/>
              </p:cNvSpPr>
              <p:nvPr/>
            </p:nvSpPr>
            <p:spPr>
              <a:xfrm>
                <a:off x="7743699" y="5798098"/>
                <a:ext cx="3614737" cy="691600"/>
              </a:xfrm>
              <a:prstGeom prst="rect">
                <a:avLst/>
              </a:prstGeom>
              <a:blipFill>
                <a:blip r:embed="rId6"/>
                <a:stretch>
                  <a:fillRect t="-11404" b="-36842"/>
                </a:stretch>
              </a:blipFill>
            </p:spPr>
            <p:txBody>
              <a:bodyPr/>
              <a:lstStyle/>
              <a:p>
                <a:r>
                  <a:rPr lang="en-US">
                    <a:noFill/>
                  </a:rPr>
                  <a:t> </a:t>
                </a:r>
              </a:p>
            </p:txBody>
          </p:sp>
        </mc:Fallback>
      </mc:AlternateContent>
    </p:spTree>
    <p:extLst>
      <p:ext uri="{BB962C8B-B14F-4D97-AF65-F5344CB8AC3E}">
        <p14:creationId xmlns:p14="http://schemas.microsoft.com/office/powerpoint/2010/main" val="1375963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41"/>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44"/>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42"/>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46"/>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49"/>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P spid="28" grpId="0" animBg="1"/>
      <p:bldP spid="36" grpId="0" animBg="1"/>
      <p:bldP spid="39" grpId="0" animBg="1"/>
      <p:bldP spid="11" grpId="0" animBg="1"/>
      <p:bldP spid="11" grpId="1" animBg="1"/>
      <p:bldP spid="41" grpId="0" animBg="1"/>
      <p:bldP spid="41" grpId="1" animBg="1"/>
      <p:bldP spid="42" grpId="0" animBg="1"/>
      <p:bldP spid="42" grpId="1" animBg="1"/>
      <p:bldP spid="43" grpId="0" animBg="1"/>
      <p:bldP spid="44" grpId="0" animBg="1"/>
      <p:bldP spid="44" grpId="1" animBg="1"/>
      <p:bldP spid="45" grpId="0"/>
      <p:bldP spid="46" grpId="0" animBg="1"/>
      <p:bldP spid="46" grpId="1" animBg="1"/>
      <p:bldP spid="47" grpId="0" animBg="1"/>
      <p:bldP spid="48" grpId="0" animBg="1"/>
      <p:bldP spid="49" grpId="0" animBg="1"/>
      <p:bldP spid="49" grpId="1" animBg="1"/>
      <p:bldP spid="12" grpId="0" animBg="1"/>
      <p:bldP spid="2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B10C48B-6E84-4A69-8642-CAC3912C25F6}"/>
              </a:ext>
            </a:extLst>
          </p:cNvPr>
          <p:cNvSpPr>
            <a:spLocks noGrp="1"/>
          </p:cNvSpPr>
          <p:nvPr>
            <p:ph type="sldNum" sz="quarter" idx="12"/>
          </p:nvPr>
        </p:nvSpPr>
        <p:spPr/>
        <p:txBody>
          <a:bodyPr/>
          <a:lstStyle/>
          <a:p>
            <a:fld id="{06934BBB-7B2C-F24A-A6B0-AE796A19E0AE}" type="slidenum">
              <a:rPr lang="en-US" smtClean="0"/>
              <a:t>29</a:t>
            </a:fld>
            <a:endParaRPr lang="en-US" dirty="0"/>
          </a:p>
        </p:txBody>
      </p:sp>
      <p:pic>
        <p:nvPicPr>
          <p:cNvPr id="11" name="Content Placeholder 10" descr="A picture containing text, map, indoor&#10;&#10;Description automatically generated">
            <a:extLst>
              <a:ext uri="{FF2B5EF4-FFF2-40B4-BE49-F238E27FC236}">
                <a16:creationId xmlns:a16="http://schemas.microsoft.com/office/drawing/2014/main" id="{EA277C73-96B7-4EBB-9241-CAB10F206C64}"/>
              </a:ext>
            </a:extLst>
          </p:cNvPr>
          <p:cNvPicPr>
            <a:picLocks noGrp="1" noChangeAspect="1"/>
          </p:cNvPicPr>
          <p:nvPr>
            <p:ph idx="1"/>
          </p:nvPr>
        </p:nvPicPr>
        <p:blipFill>
          <a:blip r:embed="rId3"/>
          <a:stretch>
            <a:fillRect/>
          </a:stretch>
        </p:blipFill>
        <p:spPr>
          <a:xfrm>
            <a:off x="1856320" y="1555106"/>
            <a:ext cx="8479360" cy="4114800"/>
          </a:xfrm>
        </p:spPr>
      </p:pic>
      <p:sp>
        <p:nvSpPr>
          <p:cNvPr id="14" name="Title 1">
            <a:extLst>
              <a:ext uri="{FF2B5EF4-FFF2-40B4-BE49-F238E27FC236}">
                <a16:creationId xmlns:a16="http://schemas.microsoft.com/office/drawing/2014/main" id="{E23933E8-8986-438E-A220-6B7D2035B65D}"/>
              </a:ext>
            </a:extLst>
          </p:cNvPr>
          <p:cNvSpPr>
            <a:spLocks noGrp="1"/>
          </p:cNvSpPr>
          <p:nvPr>
            <p:ph type="title"/>
          </p:nvPr>
        </p:nvSpPr>
        <p:spPr>
          <a:xfrm>
            <a:off x="677334" y="609600"/>
            <a:ext cx="8596668" cy="1320800"/>
          </a:xfrm>
        </p:spPr>
        <p:txBody>
          <a:bodyPr/>
          <a:lstStyle/>
          <a:p>
            <a:r>
              <a:rPr lang="en-US" dirty="0"/>
              <a:t>BEV: The Motor/Inverter Model</a:t>
            </a:r>
            <a:br>
              <a:rPr lang="en-US" dirty="0"/>
            </a:br>
            <a:r>
              <a:rPr lang="en-US" sz="1400" dirty="0"/>
              <a:t>(Via Efficiency Maps)</a:t>
            </a:r>
            <a:endParaRPr lang="en-US" dirty="0"/>
          </a:p>
        </p:txBody>
      </p:sp>
      <p:sp>
        <p:nvSpPr>
          <p:cNvPr id="15" name="Content Placeholder 2">
            <a:extLst>
              <a:ext uri="{FF2B5EF4-FFF2-40B4-BE49-F238E27FC236}">
                <a16:creationId xmlns:a16="http://schemas.microsoft.com/office/drawing/2014/main" id="{0954F01D-0799-42F4-9ED3-12753994FF42}"/>
              </a:ext>
            </a:extLst>
          </p:cNvPr>
          <p:cNvSpPr txBox="1">
            <a:spLocks/>
          </p:cNvSpPr>
          <p:nvPr/>
        </p:nvSpPr>
        <p:spPr>
          <a:xfrm>
            <a:off x="677334" y="1144939"/>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r">
              <a:buFont typeface="Wingdings 3" charset="2"/>
              <a:buNone/>
            </a:pPr>
            <a:r>
              <a:rPr lang="en-US" dirty="0"/>
              <a:t>3 parts: 2 physical &amp; 1 computations</a:t>
            </a:r>
            <a:endParaRPr lang="en-US" sz="1400" dirty="0"/>
          </a:p>
        </p:txBody>
      </p:sp>
      <p:grpSp>
        <p:nvGrpSpPr>
          <p:cNvPr id="16" name="Group 15">
            <a:extLst>
              <a:ext uri="{FF2B5EF4-FFF2-40B4-BE49-F238E27FC236}">
                <a16:creationId xmlns:a16="http://schemas.microsoft.com/office/drawing/2014/main" id="{2BB4F730-2AB4-4F6C-91F6-269E87E7A11D}"/>
              </a:ext>
            </a:extLst>
          </p:cNvPr>
          <p:cNvGrpSpPr/>
          <p:nvPr/>
        </p:nvGrpSpPr>
        <p:grpSpPr>
          <a:xfrm>
            <a:off x="1856320" y="2465739"/>
            <a:ext cx="8211437" cy="2791409"/>
            <a:chOff x="1856320" y="2465739"/>
            <a:chExt cx="8211437" cy="2791409"/>
          </a:xfrm>
        </p:grpSpPr>
        <p:sp>
          <p:nvSpPr>
            <p:cNvPr id="17" name="Rectangle 16">
              <a:extLst>
                <a:ext uri="{FF2B5EF4-FFF2-40B4-BE49-F238E27FC236}">
                  <a16:creationId xmlns:a16="http://schemas.microsoft.com/office/drawing/2014/main" id="{B74131CE-B293-4349-9E77-8E66F0D78B19}"/>
                </a:ext>
              </a:extLst>
            </p:cNvPr>
            <p:cNvSpPr/>
            <p:nvPr/>
          </p:nvSpPr>
          <p:spPr>
            <a:xfrm>
              <a:off x="1856320" y="3429000"/>
              <a:ext cx="1591216" cy="1180070"/>
            </a:xfrm>
            <a:prstGeom prst="rect">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997B311-7507-4059-B656-4932B4044001}"/>
                </a:ext>
              </a:extLst>
            </p:cNvPr>
            <p:cNvSpPr/>
            <p:nvPr/>
          </p:nvSpPr>
          <p:spPr>
            <a:xfrm>
              <a:off x="4103032" y="2465739"/>
              <a:ext cx="2113618" cy="1180070"/>
            </a:xfrm>
            <a:prstGeom prst="rect">
              <a:avLst/>
            </a:pr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8DA6FC7-27A9-4899-9B94-A14161B78B43}"/>
                </a:ext>
              </a:extLst>
            </p:cNvPr>
            <p:cNvSpPr/>
            <p:nvPr/>
          </p:nvSpPr>
          <p:spPr>
            <a:xfrm>
              <a:off x="3473965" y="2496090"/>
              <a:ext cx="6593792" cy="2761058"/>
            </a:xfrm>
            <a:custGeom>
              <a:avLst/>
              <a:gdLst>
                <a:gd name="connsiteX0" fmla="*/ 0 w 3142051"/>
                <a:gd name="connsiteY0" fmla="*/ 0 h 2687741"/>
                <a:gd name="connsiteX1" fmla="*/ 3142051 w 3142051"/>
                <a:gd name="connsiteY1" fmla="*/ 0 h 2687741"/>
                <a:gd name="connsiteX2" fmla="*/ 3142051 w 3142051"/>
                <a:gd name="connsiteY2" fmla="*/ 2687741 h 2687741"/>
                <a:gd name="connsiteX3" fmla="*/ 0 w 3142051"/>
                <a:gd name="connsiteY3" fmla="*/ 2687741 h 2687741"/>
                <a:gd name="connsiteX4" fmla="*/ 0 w 3142051"/>
                <a:gd name="connsiteY4" fmla="*/ 0 h 2687741"/>
                <a:gd name="connsiteX0" fmla="*/ 5922 w 3147973"/>
                <a:gd name="connsiteY0" fmla="*/ 0 h 2687741"/>
                <a:gd name="connsiteX1" fmla="*/ 3147973 w 3147973"/>
                <a:gd name="connsiteY1" fmla="*/ 0 h 2687741"/>
                <a:gd name="connsiteX2" fmla="*/ 3147973 w 3147973"/>
                <a:gd name="connsiteY2" fmla="*/ 2687741 h 2687741"/>
                <a:gd name="connsiteX3" fmla="*/ 5922 w 3147973"/>
                <a:gd name="connsiteY3" fmla="*/ 2687741 h 2687741"/>
                <a:gd name="connsiteX4" fmla="*/ 0 w 3147973"/>
                <a:gd name="connsiteY4" fmla="*/ 1081362 h 2687741"/>
                <a:gd name="connsiteX5" fmla="*/ 5922 w 3147973"/>
                <a:gd name="connsiteY5" fmla="*/ 0 h 2687741"/>
                <a:gd name="connsiteX0" fmla="*/ 1686441 w 4828492"/>
                <a:gd name="connsiteY0" fmla="*/ 0 h 2687741"/>
                <a:gd name="connsiteX1" fmla="*/ 4828492 w 4828492"/>
                <a:gd name="connsiteY1" fmla="*/ 0 h 2687741"/>
                <a:gd name="connsiteX2" fmla="*/ 4828492 w 4828492"/>
                <a:gd name="connsiteY2" fmla="*/ 2687741 h 2687741"/>
                <a:gd name="connsiteX3" fmla="*/ 1686441 w 4828492"/>
                <a:gd name="connsiteY3" fmla="*/ 2687741 h 2687741"/>
                <a:gd name="connsiteX4" fmla="*/ 0 w 4828492"/>
                <a:gd name="connsiteY4" fmla="*/ 1328498 h 2687741"/>
                <a:gd name="connsiteX5" fmla="*/ 1680519 w 4828492"/>
                <a:gd name="connsiteY5" fmla="*/ 1081362 h 2687741"/>
                <a:gd name="connsiteX6" fmla="*/ 1686441 w 4828492"/>
                <a:gd name="connsiteY6" fmla="*/ 0 h 2687741"/>
                <a:gd name="connsiteX0" fmla="*/ 1686441 w 4828492"/>
                <a:gd name="connsiteY0" fmla="*/ 0 h 2687741"/>
                <a:gd name="connsiteX1" fmla="*/ 4828492 w 4828492"/>
                <a:gd name="connsiteY1" fmla="*/ 0 h 2687741"/>
                <a:gd name="connsiteX2" fmla="*/ 4828492 w 4828492"/>
                <a:gd name="connsiteY2" fmla="*/ 2687741 h 2687741"/>
                <a:gd name="connsiteX3" fmla="*/ 1686441 w 4828492"/>
                <a:gd name="connsiteY3" fmla="*/ 2687741 h 2687741"/>
                <a:gd name="connsiteX4" fmla="*/ 0 w 4828492"/>
                <a:gd name="connsiteY4" fmla="*/ 1328498 h 2687741"/>
                <a:gd name="connsiteX5" fmla="*/ 1680519 w 4828492"/>
                <a:gd name="connsiteY5" fmla="*/ 1081362 h 2687741"/>
                <a:gd name="connsiteX6" fmla="*/ 1686441 w 4828492"/>
                <a:gd name="connsiteY6" fmla="*/ 0 h 2687741"/>
                <a:gd name="connsiteX0" fmla="*/ 1686441 w 4828492"/>
                <a:gd name="connsiteY0" fmla="*/ 0 h 2687741"/>
                <a:gd name="connsiteX1" fmla="*/ 4828492 w 4828492"/>
                <a:gd name="connsiteY1" fmla="*/ 0 h 2687741"/>
                <a:gd name="connsiteX2" fmla="*/ 4828492 w 4828492"/>
                <a:gd name="connsiteY2" fmla="*/ 2687741 h 2687741"/>
                <a:gd name="connsiteX3" fmla="*/ 1686441 w 4828492"/>
                <a:gd name="connsiteY3" fmla="*/ 2687741 h 2687741"/>
                <a:gd name="connsiteX4" fmla="*/ 0 w 4828492"/>
                <a:gd name="connsiteY4" fmla="*/ 1328498 h 2687741"/>
                <a:gd name="connsiteX5" fmla="*/ 1680519 w 4828492"/>
                <a:gd name="connsiteY5" fmla="*/ 1081362 h 2687741"/>
                <a:gd name="connsiteX6" fmla="*/ 1686441 w 4828492"/>
                <a:gd name="connsiteY6" fmla="*/ 0 h 2687741"/>
                <a:gd name="connsiteX0" fmla="*/ 1019176 w 4828492"/>
                <a:gd name="connsiteY0" fmla="*/ 0 h 2700098"/>
                <a:gd name="connsiteX1" fmla="*/ 4828492 w 4828492"/>
                <a:gd name="connsiteY1" fmla="*/ 12357 h 2700098"/>
                <a:gd name="connsiteX2" fmla="*/ 4828492 w 4828492"/>
                <a:gd name="connsiteY2" fmla="*/ 2700098 h 2700098"/>
                <a:gd name="connsiteX3" fmla="*/ 1686441 w 4828492"/>
                <a:gd name="connsiteY3" fmla="*/ 2700098 h 2700098"/>
                <a:gd name="connsiteX4" fmla="*/ 0 w 4828492"/>
                <a:gd name="connsiteY4" fmla="*/ 1340855 h 2700098"/>
                <a:gd name="connsiteX5" fmla="*/ 1680519 w 4828492"/>
                <a:gd name="connsiteY5" fmla="*/ 1093719 h 2700098"/>
                <a:gd name="connsiteX6" fmla="*/ 1019176 w 4828492"/>
                <a:gd name="connsiteY6" fmla="*/ 0 h 2700098"/>
                <a:gd name="connsiteX0" fmla="*/ 1019176 w 4828492"/>
                <a:gd name="connsiteY0" fmla="*/ 0 h 2693748"/>
                <a:gd name="connsiteX1" fmla="*/ 4828492 w 4828492"/>
                <a:gd name="connsiteY1" fmla="*/ 6007 h 2693748"/>
                <a:gd name="connsiteX2" fmla="*/ 4828492 w 4828492"/>
                <a:gd name="connsiteY2" fmla="*/ 2693748 h 2693748"/>
                <a:gd name="connsiteX3" fmla="*/ 1686441 w 4828492"/>
                <a:gd name="connsiteY3" fmla="*/ 2693748 h 2693748"/>
                <a:gd name="connsiteX4" fmla="*/ 0 w 4828492"/>
                <a:gd name="connsiteY4" fmla="*/ 1334505 h 2693748"/>
                <a:gd name="connsiteX5" fmla="*/ 1680519 w 4828492"/>
                <a:gd name="connsiteY5" fmla="*/ 1087369 h 2693748"/>
                <a:gd name="connsiteX6" fmla="*/ 1019176 w 4828492"/>
                <a:gd name="connsiteY6" fmla="*/ 0 h 2693748"/>
                <a:gd name="connsiteX0" fmla="*/ 1019176 w 4828492"/>
                <a:gd name="connsiteY0" fmla="*/ 0 h 2693748"/>
                <a:gd name="connsiteX1" fmla="*/ 4828492 w 4828492"/>
                <a:gd name="connsiteY1" fmla="*/ 6007 h 2693748"/>
                <a:gd name="connsiteX2" fmla="*/ 4828492 w 4828492"/>
                <a:gd name="connsiteY2" fmla="*/ 2693748 h 2693748"/>
                <a:gd name="connsiteX3" fmla="*/ 1686441 w 4828492"/>
                <a:gd name="connsiteY3" fmla="*/ 2693748 h 2693748"/>
                <a:gd name="connsiteX4" fmla="*/ 0 w 4828492"/>
                <a:gd name="connsiteY4" fmla="*/ 1334505 h 2693748"/>
                <a:gd name="connsiteX5" fmla="*/ 1013769 w 4828492"/>
                <a:gd name="connsiteY5" fmla="*/ 1252469 h 2693748"/>
                <a:gd name="connsiteX6" fmla="*/ 1019176 w 4828492"/>
                <a:gd name="connsiteY6" fmla="*/ 0 h 2693748"/>
                <a:gd name="connsiteX0" fmla="*/ 2784476 w 6593792"/>
                <a:gd name="connsiteY0" fmla="*/ 0 h 2693748"/>
                <a:gd name="connsiteX1" fmla="*/ 6593792 w 6593792"/>
                <a:gd name="connsiteY1" fmla="*/ 6007 h 2693748"/>
                <a:gd name="connsiteX2" fmla="*/ 6593792 w 6593792"/>
                <a:gd name="connsiteY2" fmla="*/ 2693748 h 2693748"/>
                <a:gd name="connsiteX3" fmla="*/ 3451741 w 6593792"/>
                <a:gd name="connsiteY3" fmla="*/ 2693748 h 2693748"/>
                <a:gd name="connsiteX4" fmla="*/ 0 w 6593792"/>
                <a:gd name="connsiteY4" fmla="*/ 1169405 h 2693748"/>
                <a:gd name="connsiteX5" fmla="*/ 2779069 w 6593792"/>
                <a:gd name="connsiteY5" fmla="*/ 1252469 h 2693748"/>
                <a:gd name="connsiteX6" fmla="*/ 2784476 w 6593792"/>
                <a:gd name="connsiteY6" fmla="*/ 0 h 2693748"/>
                <a:gd name="connsiteX0" fmla="*/ 2784476 w 6593792"/>
                <a:gd name="connsiteY0" fmla="*/ 0 h 2738198"/>
                <a:gd name="connsiteX1" fmla="*/ 6593792 w 6593792"/>
                <a:gd name="connsiteY1" fmla="*/ 6007 h 2738198"/>
                <a:gd name="connsiteX2" fmla="*/ 6593792 w 6593792"/>
                <a:gd name="connsiteY2" fmla="*/ 2738198 h 2738198"/>
                <a:gd name="connsiteX3" fmla="*/ 3451741 w 6593792"/>
                <a:gd name="connsiteY3" fmla="*/ 2693748 h 2738198"/>
                <a:gd name="connsiteX4" fmla="*/ 0 w 6593792"/>
                <a:gd name="connsiteY4" fmla="*/ 1169405 h 2738198"/>
                <a:gd name="connsiteX5" fmla="*/ 2779069 w 6593792"/>
                <a:gd name="connsiteY5" fmla="*/ 1252469 h 2738198"/>
                <a:gd name="connsiteX6" fmla="*/ 2784476 w 6593792"/>
                <a:gd name="connsiteY6" fmla="*/ 0 h 2738198"/>
                <a:gd name="connsiteX0" fmla="*/ 2899593 w 6708909"/>
                <a:gd name="connsiteY0" fmla="*/ 0 h 2757248"/>
                <a:gd name="connsiteX1" fmla="*/ 6708909 w 6708909"/>
                <a:gd name="connsiteY1" fmla="*/ 6007 h 2757248"/>
                <a:gd name="connsiteX2" fmla="*/ 6708909 w 6708909"/>
                <a:gd name="connsiteY2" fmla="*/ 2738198 h 2757248"/>
                <a:gd name="connsiteX3" fmla="*/ 125158 w 6708909"/>
                <a:gd name="connsiteY3" fmla="*/ 2757248 h 2757248"/>
                <a:gd name="connsiteX4" fmla="*/ 115117 w 6708909"/>
                <a:gd name="connsiteY4" fmla="*/ 1169405 h 2757248"/>
                <a:gd name="connsiteX5" fmla="*/ 2894186 w 6708909"/>
                <a:gd name="connsiteY5" fmla="*/ 1252469 h 2757248"/>
                <a:gd name="connsiteX6" fmla="*/ 2899593 w 6708909"/>
                <a:gd name="connsiteY6" fmla="*/ 0 h 2757248"/>
                <a:gd name="connsiteX0" fmla="*/ 2784477 w 6593793"/>
                <a:gd name="connsiteY0" fmla="*/ 0 h 2757248"/>
                <a:gd name="connsiteX1" fmla="*/ 6593793 w 6593793"/>
                <a:gd name="connsiteY1" fmla="*/ 6007 h 2757248"/>
                <a:gd name="connsiteX2" fmla="*/ 6593793 w 6593793"/>
                <a:gd name="connsiteY2" fmla="*/ 2738198 h 2757248"/>
                <a:gd name="connsiteX3" fmla="*/ 10042 w 6593793"/>
                <a:gd name="connsiteY3" fmla="*/ 2757248 h 2757248"/>
                <a:gd name="connsiteX4" fmla="*/ 1 w 6593793"/>
                <a:gd name="connsiteY4" fmla="*/ 1169405 h 2757248"/>
                <a:gd name="connsiteX5" fmla="*/ 2779070 w 6593793"/>
                <a:gd name="connsiteY5" fmla="*/ 1252469 h 2757248"/>
                <a:gd name="connsiteX6" fmla="*/ 2784477 w 6593793"/>
                <a:gd name="connsiteY6" fmla="*/ 0 h 2757248"/>
                <a:gd name="connsiteX0" fmla="*/ 2784477 w 6593793"/>
                <a:gd name="connsiteY0" fmla="*/ 0 h 2757248"/>
                <a:gd name="connsiteX1" fmla="*/ 6593793 w 6593793"/>
                <a:gd name="connsiteY1" fmla="*/ 6007 h 2757248"/>
                <a:gd name="connsiteX2" fmla="*/ 6593793 w 6593793"/>
                <a:gd name="connsiteY2" fmla="*/ 2738198 h 2757248"/>
                <a:gd name="connsiteX3" fmla="*/ 10042 w 6593793"/>
                <a:gd name="connsiteY3" fmla="*/ 2757248 h 2757248"/>
                <a:gd name="connsiteX4" fmla="*/ 1 w 6593793"/>
                <a:gd name="connsiteY4" fmla="*/ 1169405 h 2757248"/>
                <a:gd name="connsiteX5" fmla="*/ 2779070 w 6593793"/>
                <a:gd name="connsiteY5" fmla="*/ 1252469 h 2757248"/>
                <a:gd name="connsiteX6" fmla="*/ 2784477 w 6593793"/>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10041 w 6593792"/>
                <a:gd name="connsiteY3" fmla="*/ 2757248 h 2757248"/>
                <a:gd name="connsiteX4" fmla="*/ 0 w 6593792"/>
                <a:gd name="connsiteY4" fmla="*/ 1169405 h 2757248"/>
                <a:gd name="connsiteX5" fmla="*/ 2779069 w 6593792"/>
                <a:gd name="connsiteY5" fmla="*/ 125246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10041 w 6593792"/>
                <a:gd name="connsiteY3" fmla="*/ 2757248 h 2757248"/>
                <a:gd name="connsiteX4" fmla="*/ 0 w 6593792"/>
                <a:gd name="connsiteY4" fmla="*/ 1169405 h 2757248"/>
                <a:gd name="connsiteX5" fmla="*/ 2779069 w 6593792"/>
                <a:gd name="connsiteY5" fmla="*/ 125246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10041 w 6593792"/>
                <a:gd name="connsiteY3" fmla="*/ 2757248 h 2757248"/>
                <a:gd name="connsiteX4" fmla="*/ 0 w 6593792"/>
                <a:gd name="connsiteY4" fmla="*/ 1169405 h 2757248"/>
                <a:gd name="connsiteX5" fmla="*/ 2772719 w 6593792"/>
                <a:gd name="connsiteY5" fmla="*/ 118261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10041 w 6593792"/>
                <a:gd name="connsiteY3" fmla="*/ 2757248 h 2757248"/>
                <a:gd name="connsiteX4" fmla="*/ 0 w 6593792"/>
                <a:gd name="connsiteY4" fmla="*/ 1169405 h 2757248"/>
                <a:gd name="connsiteX5" fmla="*/ 2779069 w 6593792"/>
                <a:gd name="connsiteY5" fmla="*/ 118261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10041 w 6593792"/>
                <a:gd name="connsiteY3" fmla="*/ 2757248 h 2757248"/>
                <a:gd name="connsiteX4" fmla="*/ 0 w 6593792"/>
                <a:gd name="connsiteY4" fmla="*/ 1169405 h 2757248"/>
                <a:gd name="connsiteX5" fmla="*/ 2779069 w 6593792"/>
                <a:gd name="connsiteY5" fmla="*/ 118261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3691 w 6593792"/>
                <a:gd name="connsiteY3" fmla="*/ 2757248 h 2757248"/>
                <a:gd name="connsiteX4" fmla="*/ 0 w 6593792"/>
                <a:gd name="connsiteY4" fmla="*/ 1169405 h 2757248"/>
                <a:gd name="connsiteX5" fmla="*/ 2779069 w 6593792"/>
                <a:gd name="connsiteY5" fmla="*/ 118261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3691 w 6593792"/>
                <a:gd name="connsiteY3" fmla="*/ 2757248 h 2757248"/>
                <a:gd name="connsiteX4" fmla="*/ 0 w 6593792"/>
                <a:gd name="connsiteY4" fmla="*/ 1169405 h 2757248"/>
                <a:gd name="connsiteX5" fmla="*/ 2779069 w 6593792"/>
                <a:gd name="connsiteY5" fmla="*/ 1182619 h 2757248"/>
                <a:gd name="connsiteX6" fmla="*/ 2784476 w 6593792"/>
                <a:gd name="connsiteY6" fmla="*/ 0 h 2757248"/>
                <a:gd name="connsiteX0" fmla="*/ 2784476 w 6593792"/>
                <a:gd name="connsiteY0" fmla="*/ 0 h 2757248"/>
                <a:gd name="connsiteX1" fmla="*/ 6593792 w 6593792"/>
                <a:gd name="connsiteY1" fmla="*/ 6007 h 2757248"/>
                <a:gd name="connsiteX2" fmla="*/ 6593792 w 6593792"/>
                <a:gd name="connsiteY2" fmla="*/ 2738198 h 2757248"/>
                <a:gd name="connsiteX3" fmla="*/ 3691 w 6593792"/>
                <a:gd name="connsiteY3" fmla="*/ 2757248 h 2757248"/>
                <a:gd name="connsiteX4" fmla="*/ 0 w 6593792"/>
                <a:gd name="connsiteY4" fmla="*/ 1169405 h 2757248"/>
                <a:gd name="connsiteX5" fmla="*/ 2779069 w 6593792"/>
                <a:gd name="connsiteY5" fmla="*/ 1182619 h 2757248"/>
                <a:gd name="connsiteX6" fmla="*/ 2784476 w 6593792"/>
                <a:gd name="connsiteY6" fmla="*/ 0 h 2757248"/>
                <a:gd name="connsiteX0" fmla="*/ 2784476 w 6593792"/>
                <a:gd name="connsiteY0" fmla="*/ 0 h 2768678"/>
                <a:gd name="connsiteX1" fmla="*/ 6593792 w 6593792"/>
                <a:gd name="connsiteY1" fmla="*/ 6007 h 2768678"/>
                <a:gd name="connsiteX2" fmla="*/ 6593792 w 6593792"/>
                <a:gd name="connsiteY2" fmla="*/ 2768678 h 2768678"/>
                <a:gd name="connsiteX3" fmla="*/ 3691 w 6593792"/>
                <a:gd name="connsiteY3" fmla="*/ 2757248 h 2768678"/>
                <a:gd name="connsiteX4" fmla="*/ 0 w 6593792"/>
                <a:gd name="connsiteY4" fmla="*/ 1169405 h 2768678"/>
                <a:gd name="connsiteX5" fmla="*/ 2779069 w 6593792"/>
                <a:gd name="connsiteY5" fmla="*/ 1182619 h 2768678"/>
                <a:gd name="connsiteX6" fmla="*/ 2784476 w 6593792"/>
                <a:gd name="connsiteY6" fmla="*/ 0 h 2768678"/>
                <a:gd name="connsiteX0" fmla="*/ 2784476 w 6593792"/>
                <a:gd name="connsiteY0" fmla="*/ 0 h 2761058"/>
                <a:gd name="connsiteX1" fmla="*/ 6593792 w 6593792"/>
                <a:gd name="connsiteY1" fmla="*/ 6007 h 2761058"/>
                <a:gd name="connsiteX2" fmla="*/ 6593792 w 6593792"/>
                <a:gd name="connsiteY2" fmla="*/ 2761058 h 2761058"/>
                <a:gd name="connsiteX3" fmla="*/ 3691 w 6593792"/>
                <a:gd name="connsiteY3" fmla="*/ 2757248 h 2761058"/>
                <a:gd name="connsiteX4" fmla="*/ 0 w 6593792"/>
                <a:gd name="connsiteY4" fmla="*/ 1169405 h 2761058"/>
                <a:gd name="connsiteX5" fmla="*/ 2779069 w 6593792"/>
                <a:gd name="connsiteY5" fmla="*/ 1182619 h 2761058"/>
                <a:gd name="connsiteX6" fmla="*/ 2784476 w 6593792"/>
                <a:gd name="connsiteY6" fmla="*/ 0 h 2761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93792" h="2761058">
                  <a:moveTo>
                    <a:pt x="2784476" y="0"/>
                  </a:moveTo>
                  <a:lnTo>
                    <a:pt x="6593792" y="6007"/>
                  </a:lnTo>
                  <a:lnTo>
                    <a:pt x="6593792" y="2761058"/>
                  </a:lnTo>
                  <a:lnTo>
                    <a:pt x="3691" y="2757248"/>
                  </a:lnTo>
                  <a:cubicBezTo>
                    <a:pt x="-2331" y="2365093"/>
                    <a:pt x="5020" y="1868076"/>
                    <a:pt x="0" y="1169405"/>
                  </a:cubicBezTo>
                  <a:lnTo>
                    <a:pt x="2779069" y="1182619"/>
                  </a:lnTo>
                  <a:cubicBezTo>
                    <a:pt x="2780871" y="765129"/>
                    <a:pt x="2782674" y="417490"/>
                    <a:pt x="2784476" y="0"/>
                  </a:cubicBezTo>
                  <a:close/>
                </a:path>
              </a:pathLst>
            </a:custGeom>
            <a:noFill/>
            <a:ln w="190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3" name="Group 22">
            <a:extLst>
              <a:ext uri="{FF2B5EF4-FFF2-40B4-BE49-F238E27FC236}">
                <a16:creationId xmlns:a16="http://schemas.microsoft.com/office/drawing/2014/main" id="{E97563EC-B3B5-48FA-BDB1-3C7473A18810}"/>
              </a:ext>
            </a:extLst>
          </p:cNvPr>
          <p:cNvGrpSpPr/>
          <p:nvPr/>
        </p:nvGrpSpPr>
        <p:grpSpPr>
          <a:xfrm>
            <a:off x="3751765" y="2076148"/>
            <a:ext cx="6122485" cy="3126390"/>
            <a:chOff x="3751765" y="2076148"/>
            <a:chExt cx="6122485" cy="3126390"/>
          </a:xfrm>
        </p:grpSpPr>
        <p:cxnSp>
          <p:nvCxnSpPr>
            <p:cNvPr id="20" name="Straight Connector 19">
              <a:extLst>
                <a:ext uri="{FF2B5EF4-FFF2-40B4-BE49-F238E27FC236}">
                  <a16:creationId xmlns:a16="http://schemas.microsoft.com/office/drawing/2014/main" id="{E1F380F1-8EB7-4265-A0D0-0C5518B4501E}"/>
                </a:ext>
              </a:extLst>
            </p:cNvPr>
            <p:cNvCxnSpPr>
              <a:cxnSpLocks/>
            </p:cNvCxnSpPr>
            <p:nvPr/>
          </p:nvCxnSpPr>
          <p:spPr>
            <a:xfrm>
              <a:off x="3751765" y="5202538"/>
              <a:ext cx="6116135"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D63F808-D0DE-4F08-A250-339BEC90B4AB}"/>
                </a:ext>
              </a:extLst>
            </p:cNvPr>
            <p:cNvCxnSpPr>
              <a:cxnSpLocks/>
            </p:cNvCxnSpPr>
            <p:nvPr/>
          </p:nvCxnSpPr>
          <p:spPr>
            <a:xfrm>
              <a:off x="9874250" y="2076148"/>
              <a:ext cx="0" cy="311121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sp>
        <p:nvSpPr>
          <p:cNvPr id="22" name="Content Placeholder 2">
            <a:extLst>
              <a:ext uri="{FF2B5EF4-FFF2-40B4-BE49-F238E27FC236}">
                <a16:creationId xmlns:a16="http://schemas.microsoft.com/office/drawing/2014/main" id="{EA17C2FC-5AE2-4F18-B020-D887A9735771}"/>
              </a:ext>
            </a:extLst>
          </p:cNvPr>
          <p:cNvSpPr txBox="1">
            <a:spLocks/>
          </p:cNvSpPr>
          <p:nvPr/>
        </p:nvSpPr>
        <p:spPr>
          <a:xfrm>
            <a:off x="2069296" y="5004200"/>
            <a:ext cx="2169330" cy="384997"/>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a:solidFill>
                  <a:srgbClr val="FFC000"/>
                </a:solidFill>
              </a:rPr>
              <a:t>Data Bus!</a:t>
            </a:r>
          </a:p>
        </p:txBody>
      </p:sp>
      <p:sp>
        <p:nvSpPr>
          <p:cNvPr id="26" name="Content Placeholder 2">
            <a:extLst>
              <a:ext uri="{FF2B5EF4-FFF2-40B4-BE49-F238E27FC236}">
                <a16:creationId xmlns:a16="http://schemas.microsoft.com/office/drawing/2014/main" id="{5D34DBE9-4548-4013-B998-3D47FDBC5D8D}"/>
              </a:ext>
            </a:extLst>
          </p:cNvPr>
          <p:cNvSpPr txBox="1">
            <a:spLocks/>
          </p:cNvSpPr>
          <p:nvPr/>
        </p:nvSpPr>
        <p:spPr>
          <a:xfrm>
            <a:off x="118116" y="3171422"/>
            <a:ext cx="1724989" cy="240007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25AFE6"/>
                </a:solidFill>
              </a:rPr>
              <a:t>Current flows to and from the external connections along the blue path. A controllable current source imposes the value.</a:t>
            </a:r>
          </a:p>
        </p:txBody>
      </p:sp>
      <p:grpSp>
        <p:nvGrpSpPr>
          <p:cNvPr id="30" name="Group 29">
            <a:extLst>
              <a:ext uri="{FF2B5EF4-FFF2-40B4-BE49-F238E27FC236}">
                <a16:creationId xmlns:a16="http://schemas.microsoft.com/office/drawing/2014/main" id="{B21D9974-31EC-4FB1-A5D3-93DA53190106}"/>
              </a:ext>
            </a:extLst>
          </p:cNvPr>
          <p:cNvGrpSpPr/>
          <p:nvPr/>
        </p:nvGrpSpPr>
        <p:grpSpPr>
          <a:xfrm>
            <a:off x="2091401" y="3695186"/>
            <a:ext cx="1062560" cy="676275"/>
            <a:chOff x="830365" y="3999859"/>
            <a:chExt cx="1062560" cy="676275"/>
          </a:xfrm>
        </p:grpSpPr>
        <p:cxnSp>
          <p:nvCxnSpPr>
            <p:cNvPr id="27" name="Straight Connector 26">
              <a:extLst>
                <a:ext uri="{FF2B5EF4-FFF2-40B4-BE49-F238E27FC236}">
                  <a16:creationId xmlns:a16="http://schemas.microsoft.com/office/drawing/2014/main" id="{6C3CFB7B-B9B4-47AC-AEDF-F80C48A39578}"/>
                </a:ext>
              </a:extLst>
            </p:cNvPr>
            <p:cNvCxnSpPr>
              <a:cxnSpLocks/>
            </p:cNvCxnSpPr>
            <p:nvPr/>
          </p:nvCxnSpPr>
          <p:spPr>
            <a:xfrm flipV="1">
              <a:off x="897041" y="3999859"/>
              <a:ext cx="981904" cy="1"/>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34C221E-5345-4CE9-A9F9-E66CCF0C5E98}"/>
                </a:ext>
              </a:extLst>
            </p:cNvPr>
            <p:cNvCxnSpPr>
              <a:cxnSpLocks/>
            </p:cNvCxnSpPr>
            <p:nvPr/>
          </p:nvCxnSpPr>
          <p:spPr>
            <a:xfrm>
              <a:off x="830365" y="4676134"/>
              <a:ext cx="1062560" cy="0"/>
            </a:xfrm>
            <a:prstGeom prst="line">
              <a:avLst/>
            </a:prstGeom>
            <a:ln w="28575">
              <a:solidFill>
                <a:srgbClr val="25AFE6"/>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0EE7844-50C8-4D2D-A064-3E4687D7B770}"/>
                </a:ext>
              </a:extLst>
            </p:cNvPr>
            <p:cNvCxnSpPr>
              <a:cxnSpLocks/>
            </p:cNvCxnSpPr>
            <p:nvPr/>
          </p:nvCxnSpPr>
          <p:spPr>
            <a:xfrm>
              <a:off x="1886065" y="3999860"/>
              <a:ext cx="1321" cy="666314"/>
            </a:xfrm>
            <a:prstGeom prst="line">
              <a:avLst/>
            </a:prstGeom>
            <a:ln w="28575">
              <a:solidFill>
                <a:srgbClr val="25AFE6"/>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a:extLst>
              <a:ext uri="{FF2B5EF4-FFF2-40B4-BE49-F238E27FC236}">
                <a16:creationId xmlns:a16="http://schemas.microsoft.com/office/drawing/2014/main" id="{69FFDB5E-BB65-4098-9223-97D8F32AF88B}"/>
              </a:ext>
            </a:extLst>
          </p:cNvPr>
          <p:cNvCxnSpPr>
            <a:cxnSpLocks/>
          </p:cNvCxnSpPr>
          <p:nvPr/>
        </p:nvCxnSpPr>
        <p:spPr>
          <a:xfrm flipV="1">
            <a:off x="4066835" y="2923533"/>
            <a:ext cx="1640419" cy="1"/>
          </a:xfrm>
          <a:prstGeom prst="line">
            <a:avLst/>
          </a:prstGeom>
          <a:ln w="7620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8" name="Content Placeholder 2">
            <a:extLst>
              <a:ext uri="{FF2B5EF4-FFF2-40B4-BE49-F238E27FC236}">
                <a16:creationId xmlns:a16="http://schemas.microsoft.com/office/drawing/2014/main" id="{2EEEF3BC-2148-485B-9AAA-D79875B09537}"/>
              </a:ext>
            </a:extLst>
          </p:cNvPr>
          <p:cNvSpPr txBox="1">
            <a:spLocks/>
          </p:cNvSpPr>
          <p:nvPr/>
        </p:nvSpPr>
        <p:spPr>
          <a:xfrm>
            <a:off x="118116" y="2207266"/>
            <a:ext cx="1794504" cy="794160"/>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chemeClr val="bg1">
                    <a:lumMod val="50000"/>
                  </a:schemeClr>
                </a:solidFill>
              </a:rPr>
              <a:t>Torque flow. A Torque source imposes a value</a:t>
            </a:r>
          </a:p>
        </p:txBody>
      </p:sp>
      <p:sp>
        <p:nvSpPr>
          <p:cNvPr id="39" name="Rectangle: Rounded Corners 38">
            <a:extLst>
              <a:ext uri="{FF2B5EF4-FFF2-40B4-BE49-F238E27FC236}">
                <a16:creationId xmlns:a16="http://schemas.microsoft.com/office/drawing/2014/main" id="{18B867B5-72BA-4BF1-B530-F9A75CE6F9FF}"/>
              </a:ext>
            </a:extLst>
          </p:cNvPr>
          <p:cNvSpPr/>
          <p:nvPr/>
        </p:nvSpPr>
        <p:spPr>
          <a:xfrm>
            <a:off x="6252847" y="3451235"/>
            <a:ext cx="3021155" cy="1245837"/>
          </a:xfrm>
          <a:prstGeom prst="roundRect">
            <a:avLst>
              <a:gd name="adj" fmla="val 9853"/>
            </a:avLst>
          </a:prstGeom>
          <a:noFill/>
          <a:ln w="38100">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31B2873E-72B9-4A9D-9E13-9FE7490BD836}"/>
              </a:ext>
            </a:extLst>
          </p:cNvPr>
          <p:cNvSpPr/>
          <p:nvPr/>
        </p:nvSpPr>
        <p:spPr>
          <a:xfrm>
            <a:off x="3483733" y="3714336"/>
            <a:ext cx="2688467" cy="982736"/>
          </a:xfrm>
          <a:prstGeom prst="roundRect">
            <a:avLst>
              <a:gd name="adj" fmla="val 9853"/>
            </a:avLst>
          </a:prstGeom>
          <a:noFill/>
          <a:ln w="38100">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D790273-CA1E-4E5F-B9B5-C2F600EC954C}"/>
              </a:ext>
            </a:extLst>
          </p:cNvPr>
          <p:cNvSpPr txBox="1"/>
          <p:nvPr/>
        </p:nvSpPr>
        <p:spPr>
          <a:xfrm>
            <a:off x="3638550" y="5738433"/>
            <a:ext cx="2154117" cy="738664"/>
          </a:xfrm>
          <a:prstGeom prst="rect">
            <a:avLst/>
          </a:prstGeom>
          <a:solidFill>
            <a:schemeClr val="bg1"/>
          </a:solidFill>
        </p:spPr>
        <p:txBody>
          <a:bodyPr wrap="square" rtlCol="0">
            <a:spAutoFit/>
          </a:bodyPr>
          <a:lstStyle/>
          <a:p>
            <a:pPr algn="just"/>
            <a:r>
              <a:rPr lang="en-US" sz="1400" dirty="0">
                <a:solidFill>
                  <a:srgbClr val="004A8C"/>
                </a:solidFill>
              </a:rPr>
              <a:t>Battery Power request is converted into a current request.</a:t>
            </a:r>
          </a:p>
        </p:txBody>
      </p:sp>
      <p:sp>
        <p:nvSpPr>
          <p:cNvPr id="42" name="TextBox 41">
            <a:extLst>
              <a:ext uri="{FF2B5EF4-FFF2-40B4-BE49-F238E27FC236}">
                <a16:creationId xmlns:a16="http://schemas.microsoft.com/office/drawing/2014/main" id="{860ED329-E0AF-4038-B5E3-A20662BFCE99}"/>
              </a:ext>
            </a:extLst>
          </p:cNvPr>
          <p:cNvSpPr txBox="1"/>
          <p:nvPr/>
        </p:nvSpPr>
        <p:spPr>
          <a:xfrm>
            <a:off x="6686365" y="5738433"/>
            <a:ext cx="2381435" cy="738664"/>
          </a:xfrm>
          <a:prstGeom prst="rect">
            <a:avLst/>
          </a:prstGeom>
          <a:solidFill>
            <a:schemeClr val="bg1"/>
          </a:solidFill>
        </p:spPr>
        <p:txBody>
          <a:bodyPr wrap="square" rtlCol="0">
            <a:spAutoFit/>
          </a:bodyPr>
          <a:lstStyle/>
          <a:p>
            <a:pPr algn="just"/>
            <a:r>
              <a:rPr lang="en-US" sz="1400" dirty="0">
                <a:solidFill>
                  <a:srgbClr val="004A8C"/>
                </a:solidFill>
              </a:rPr>
              <a:t>Throttle pedal position is converted into a torque request from Motor</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C035769B-4E90-4A16-B14B-3EE42B467596}"/>
                  </a:ext>
                </a:extLst>
              </p:cNvPr>
              <p:cNvSpPr txBox="1"/>
              <p:nvPr/>
            </p:nvSpPr>
            <p:spPr>
              <a:xfrm>
                <a:off x="412433" y="5758103"/>
                <a:ext cx="3000374" cy="4998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𝐼</m:t>
                          </m:r>
                        </m:e>
                        <m:sub>
                          <m:r>
                            <a:rPr lang="en-US" sz="1000" b="0" i="1" smtClean="0">
                              <a:latin typeface="Cambria Math" panose="02040503050406030204" pitchFamily="18" charset="0"/>
                            </a:rPr>
                            <m:t>𝑏𝑎𝑡𝑡</m:t>
                          </m:r>
                        </m:sub>
                      </m:sSub>
                      <m:r>
                        <a:rPr lang="en-US" sz="1000" b="0" i="1" smtClean="0">
                          <a:latin typeface="Cambria Math" panose="02040503050406030204" pitchFamily="18" charset="0"/>
                        </a:rPr>
                        <m:t>=</m:t>
                      </m:r>
                      <m:f>
                        <m:fPr>
                          <m:ctrlPr>
                            <a:rPr lang="en-US" sz="1000" b="0" i="1" smtClean="0">
                              <a:latin typeface="Cambria Math" panose="02040503050406030204" pitchFamily="18" charset="0"/>
                            </a:rPr>
                          </m:ctrlPr>
                        </m:fPr>
                        <m:num>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𝑉</m:t>
                              </m:r>
                            </m:e>
                            <m:sub>
                              <m:r>
                                <a:rPr lang="en-US" sz="1000" b="0" i="1" smtClean="0">
                                  <a:latin typeface="Cambria Math" panose="02040503050406030204" pitchFamily="18" charset="0"/>
                                </a:rPr>
                                <m:t>𝑂𝐶</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rad>
                            <m:radPr>
                              <m:degHide m:val="on"/>
                              <m:ctrlPr>
                                <a:rPr lang="en-US" sz="1000" b="0" i="1" smtClean="0">
                                  <a:latin typeface="Cambria Math" panose="02040503050406030204" pitchFamily="18" charset="0"/>
                                </a:rPr>
                              </m:ctrlPr>
                            </m:radPr>
                            <m:deg/>
                            <m:e>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𝑉</m:t>
                                  </m:r>
                                </m:e>
                                <m:sub>
                                  <m:r>
                                    <a:rPr lang="en-US" sz="1000" b="0" i="1" smtClean="0">
                                      <a:latin typeface="Cambria Math" panose="02040503050406030204" pitchFamily="18" charset="0"/>
                                    </a:rPr>
                                    <m:t>𝑂𝐶</m:t>
                                  </m:r>
                                </m:sub>
                              </m:sSub>
                              <m:sSup>
                                <m:sSupPr>
                                  <m:ctrlPr>
                                    <a:rPr lang="en-US" sz="1000" b="0" i="1" smtClean="0">
                                      <a:latin typeface="Cambria Math" panose="02040503050406030204" pitchFamily="18" charset="0"/>
                                    </a:rPr>
                                  </m:ctrlPr>
                                </m:sSupPr>
                                <m:e>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e>
                                <m:sup>
                                  <m:r>
                                    <a:rPr lang="en-US" sz="1000" b="0" i="1" smtClean="0">
                                      <a:latin typeface="Cambria Math" panose="02040503050406030204" pitchFamily="18" charset="0"/>
                                    </a:rPr>
                                    <m:t>2</m:t>
                                  </m:r>
                                </m:sup>
                              </m:sSup>
                              <m:r>
                                <a:rPr lang="en-US" sz="1000" b="0" i="1" smtClean="0">
                                  <a:latin typeface="Cambria Math" panose="02040503050406030204" pitchFamily="18" charset="0"/>
                                </a:rPr>
                                <m:t>−4∙</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𝑅</m:t>
                                  </m:r>
                                </m:e>
                                <m:sub>
                                  <m:r>
                                    <a:rPr lang="en-US" sz="1000" b="0" i="1" smtClean="0">
                                      <a:latin typeface="Cambria Math" panose="02040503050406030204" pitchFamily="18" charset="0"/>
                                    </a:rPr>
                                    <m:t>𝑒𝑞</m:t>
                                  </m:r>
                                </m:sub>
                              </m:sSub>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𝑆𝑂𝐶</m:t>
                                  </m:r>
                                </m:e>
                              </m:d>
                              <m:r>
                                <a:rPr lang="en-US" sz="1000" b="0" i="1"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𝑃</m:t>
                                  </m:r>
                                </m:e>
                                <m:sub>
                                  <m:r>
                                    <a:rPr lang="en-US" sz="1000" b="0" i="1" smtClean="0">
                                      <a:latin typeface="Cambria Math" panose="02040503050406030204" pitchFamily="18" charset="0"/>
                                    </a:rPr>
                                    <m:t>𝑏𝑎𝑡𝑡</m:t>
                                  </m:r>
                                </m:sub>
                              </m:sSub>
                            </m:e>
                          </m:rad>
                        </m:num>
                        <m:den>
                          <m:r>
                            <a:rPr lang="en-US" sz="1000" b="0" i="1" smtClean="0">
                              <a:latin typeface="Cambria Math" panose="02040503050406030204" pitchFamily="18" charset="0"/>
                            </a:rPr>
                            <m:t>2∙</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𝑅</m:t>
                              </m:r>
                            </m:e>
                            <m:sub>
                              <m:r>
                                <a:rPr lang="en-US" sz="1000" b="0" i="1" smtClean="0">
                                  <a:latin typeface="Cambria Math" panose="02040503050406030204" pitchFamily="18" charset="0"/>
                                </a:rPr>
                                <m:t>𝑒𝑞</m:t>
                              </m:r>
                            </m:sub>
                          </m:sSub>
                          <m:r>
                            <a:rPr lang="en-US" sz="1000" b="0" i="1" smtClean="0">
                              <a:latin typeface="Cambria Math" panose="02040503050406030204" pitchFamily="18" charset="0"/>
                            </a:rPr>
                            <m:t>(</m:t>
                          </m:r>
                          <m:r>
                            <a:rPr lang="en-US" sz="1000" b="0" i="1" smtClean="0">
                              <a:latin typeface="Cambria Math" panose="02040503050406030204" pitchFamily="18" charset="0"/>
                            </a:rPr>
                            <m:t>𝑆𝑂𝐶</m:t>
                          </m:r>
                          <m:r>
                            <a:rPr lang="en-US" sz="1000" b="0" i="1" smtClean="0">
                              <a:latin typeface="Cambria Math" panose="02040503050406030204" pitchFamily="18" charset="0"/>
                            </a:rPr>
                            <m:t>)</m:t>
                          </m:r>
                        </m:den>
                      </m:f>
                    </m:oMath>
                  </m:oMathPara>
                </a14:m>
                <a:endParaRPr lang="en-US" sz="1000" dirty="0"/>
              </a:p>
            </p:txBody>
          </p:sp>
        </mc:Choice>
        <mc:Fallback xmlns="">
          <p:sp>
            <p:nvSpPr>
              <p:cNvPr id="43" name="TextBox 42">
                <a:extLst>
                  <a:ext uri="{FF2B5EF4-FFF2-40B4-BE49-F238E27FC236}">
                    <a16:creationId xmlns:a16="http://schemas.microsoft.com/office/drawing/2014/main" id="{C035769B-4E90-4A16-B14B-3EE42B467596}"/>
                  </a:ext>
                </a:extLst>
              </p:cNvPr>
              <p:cNvSpPr txBox="1">
                <a:spLocks noRot="1" noChangeAspect="1" noMove="1" noResize="1" noEditPoints="1" noAdjustHandles="1" noChangeArrowheads="1" noChangeShapeType="1" noTextEdit="1"/>
              </p:cNvSpPr>
              <p:nvPr/>
            </p:nvSpPr>
            <p:spPr>
              <a:xfrm>
                <a:off x="412433" y="5758103"/>
                <a:ext cx="3000374" cy="49988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729E890E-F056-4DBA-ADC9-6C162C0ED042}"/>
                  </a:ext>
                </a:extLst>
              </p:cNvPr>
              <p:cNvSpPr txBox="1"/>
              <p:nvPr/>
            </p:nvSpPr>
            <p:spPr>
              <a:xfrm>
                <a:off x="4710662" y="6393371"/>
                <a:ext cx="6105524" cy="3815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𝑚𝑎𝑥</m:t>
                          </m:r>
                        </m:sub>
                      </m:sSub>
                      <m:r>
                        <a:rPr lang="en-US" b="0" i="1" smtClean="0">
                          <a:latin typeface="Cambria Math" panose="02040503050406030204" pitchFamily="18" charset="0"/>
                        </a:rPr>
                        <m:t>(</m:t>
                      </m:r>
                      <m:r>
                        <a:rPr lang="en-US" b="0" i="1" smtClean="0">
                          <a:latin typeface="Cambria Math" panose="02040503050406030204" pitchFamily="18" charset="0"/>
                        </a:rPr>
                        <m:t>𝜔</m:t>
                      </m:r>
                      <m:r>
                        <a:rPr lang="en-US" b="0" i="1" smtClean="0">
                          <a:latin typeface="Cambria Math" panose="02040503050406030204" pitchFamily="18" charset="0"/>
                        </a:rPr>
                        <m:t>)</m:t>
                      </m:r>
                    </m:oMath>
                  </m:oMathPara>
                </a14:m>
                <a:endParaRPr lang="en-US" b="0" dirty="0"/>
              </a:p>
            </p:txBody>
          </p:sp>
        </mc:Choice>
        <mc:Fallback xmlns="">
          <p:sp>
            <p:nvSpPr>
              <p:cNvPr id="45" name="TextBox 44">
                <a:extLst>
                  <a:ext uri="{FF2B5EF4-FFF2-40B4-BE49-F238E27FC236}">
                    <a16:creationId xmlns:a16="http://schemas.microsoft.com/office/drawing/2014/main" id="{729E890E-F056-4DBA-ADC9-6C162C0ED042}"/>
                  </a:ext>
                </a:extLst>
              </p:cNvPr>
              <p:cNvSpPr txBox="1">
                <a:spLocks noRot="1" noChangeAspect="1" noMove="1" noResize="1" noEditPoints="1" noAdjustHandles="1" noChangeArrowheads="1" noChangeShapeType="1" noTextEdit="1"/>
              </p:cNvSpPr>
              <p:nvPr/>
            </p:nvSpPr>
            <p:spPr>
              <a:xfrm>
                <a:off x="4710662" y="6393371"/>
                <a:ext cx="6105524" cy="381515"/>
              </a:xfrm>
              <a:prstGeom prst="rect">
                <a:avLst/>
              </a:prstGeom>
              <a:blipFill>
                <a:blip r:embed="rId5"/>
                <a:stretch>
                  <a:fillRect b="-11290"/>
                </a:stretch>
              </a:blipFill>
            </p:spPr>
            <p:txBody>
              <a:bodyPr/>
              <a:lstStyle/>
              <a:p>
                <a:r>
                  <a:rPr lang="en-US">
                    <a:noFill/>
                  </a:rPr>
                  <a:t> </a:t>
                </a:r>
              </a:p>
            </p:txBody>
          </p:sp>
        </mc:Fallback>
      </mc:AlternateContent>
    </p:spTree>
    <p:extLst>
      <p:ext uri="{BB962C8B-B14F-4D97-AF65-F5344CB8AC3E}">
        <p14:creationId xmlns:p14="http://schemas.microsoft.com/office/powerpoint/2010/main" val="241060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39"/>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6" grpId="0"/>
      <p:bldP spid="38" grpId="0"/>
      <p:bldP spid="39" grpId="0" animBg="1"/>
      <p:bldP spid="39" grpId="1" animBg="1"/>
      <p:bldP spid="40" grpId="0" animBg="1"/>
      <p:bldP spid="41" grpId="0" animBg="1"/>
      <p:bldP spid="42" grpId="0" animBg="1"/>
      <p:bldP spid="43" grpId="0" animBg="1"/>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Objectives</a:t>
            </a:r>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9677628" cy="3880773"/>
          </a:xfrm>
        </p:spPr>
        <p:txBody>
          <a:bodyPr/>
          <a:lstStyle/>
          <a:p>
            <a:r>
              <a:rPr lang="en-US" sz="2400" dirty="0"/>
              <a:t>Build a software package – with OpenModelica – capable to evaluate:</a:t>
            </a:r>
          </a:p>
          <a:p>
            <a:pPr lvl="1"/>
            <a:r>
              <a:rPr lang="en-US" sz="1800" dirty="0"/>
              <a:t>Vehicle Performance Indexes.</a:t>
            </a:r>
          </a:p>
          <a:p>
            <a:pPr lvl="1"/>
            <a:r>
              <a:rPr lang="en-US" sz="1800" dirty="0"/>
              <a:t>Range/Fuel Economy.</a:t>
            </a:r>
          </a:p>
          <a:p>
            <a:r>
              <a:rPr lang="en-US" sz="2400" dirty="0"/>
              <a:t>Compare Results with the ones obtained by commercial software.</a:t>
            </a:r>
          </a:p>
          <a:p>
            <a:r>
              <a:rPr lang="en-US" sz="2400" dirty="0"/>
              <a:t>Evaluate portability of such models.</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3</a:t>
            </a:fld>
            <a:endParaRPr lang="en-US" dirty="0"/>
          </a:p>
        </p:txBody>
      </p:sp>
    </p:spTree>
    <p:extLst>
      <p:ext uri="{BB962C8B-B14F-4D97-AF65-F5344CB8AC3E}">
        <p14:creationId xmlns:p14="http://schemas.microsoft.com/office/powerpoint/2010/main" val="23174508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a:xfrm>
            <a:off x="677334" y="609599"/>
            <a:ext cx="8596668" cy="742951"/>
          </a:xfrm>
        </p:spPr>
        <p:txBody>
          <a:bodyPr>
            <a:normAutofit fontScale="90000"/>
          </a:bodyPr>
          <a:lstStyle/>
          <a:p>
            <a:r>
              <a:rPr lang="en-US" dirty="0"/>
              <a:t>BEV: Motor Control Unit</a:t>
            </a:r>
            <a:br>
              <a:rPr lang="en-US" dirty="0"/>
            </a:br>
            <a:r>
              <a:rPr lang="en-US" sz="1400" dirty="0"/>
              <a:t>…replaced with </a:t>
            </a:r>
            <a:r>
              <a:rPr lang="en-US" sz="1400" dirty="0" err="1"/>
              <a:t>HybridControlUnit</a:t>
            </a:r>
            <a:r>
              <a:rPr lang="en-US" sz="1400" dirty="0"/>
              <a:t> if FC-Hybrid</a:t>
            </a:r>
            <a:br>
              <a:rPr lang="en-US" dirty="0"/>
            </a:br>
            <a:endParaRPr lang="en-US" dirty="0"/>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30</a:t>
            </a:fld>
            <a:endParaRPr lang="en-US" dirty="0"/>
          </a:p>
        </p:txBody>
      </p:sp>
      <p:sp>
        <p:nvSpPr>
          <p:cNvPr id="9" name="TextBox 8">
            <a:extLst>
              <a:ext uri="{FF2B5EF4-FFF2-40B4-BE49-F238E27FC236}">
                <a16:creationId xmlns:a16="http://schemas.microsoft.com/office/drawing/2014/main" id="{ABB741C7-1641-4DD1-B0EE-3068961FE134}"/>
              </a:ext>
            </a:extLst>
          </p:cNvPr>
          <p:cNvSpPr txBox="1"/>
          <p:nvPr/>
        </p:nvSpPr>
        <p:spPr>
          <a:xfrm>
            <a:off x="677334" y="1641603"/>
            <a:ext cx="3239758" cy="2523768"/>
          </a:xfrm>
          <a:prstGeom prst="rect">
            <a:avLst/>
          </a:prstGeom>
          <a:noFill/>
        </p:spPr>
        <p:txBody>
          <a:bodyPr wrap="square" rtlCol="0">
            <a:spAutoFit/>
          </a:bodyPr>
          <a:lstStyle/>
          <a:p>
            <a:pPr algn="just"/>
            <a:r>
              <a:rPr lang="en-US" dirty="0">
                <a:solidFill>
                  <a:srgbClr val="004A8C"/>
                </a:solidFill>
              </a:rPr>
              <a:t>If in </a:t>
            </a:r>
            <a:r>
              <a:rPr lang="en-US" b="1" dirty="0">
                <a:solidFill>
                  <a:srgbClr val="004A8C"/>
                </a:solidFill>
              </a:rPr>
              <a:t>Traction Conditions</a:t>
            </a:r>
            <a:r>
              <a:rPr lang="en-US" dirty="0">
                <a:solidFill>
                  <a:srgbClr val="004A8C"/>
                </a:solidFill>
              </a:rPr>
              <a:t>:</a:t>
            </a:r>
          </a:p>
          <a:p>
            <a:pPr marL="457200" indent="-285750" algn="just">
              <a:buFont typeface="Wingdings" panose="05000000000000000000" pitchFamily="2" charset="2"/>
              <a:buChar char="Ø"/>
            </a:pPr>
            <a:r>
              <a:rPr lang="en-US" sz="1400" dirty="0">
                <a:solidFill>
                  <a:srgbClr val="004A8C"/>
                </a:solidFill>
              </a:rPr>
              <a:t>Torque request multiplied by motor speed to determine power request.</a:t>
            </a:r>
          </a:p>
          <a:p>
            <a:pPr marL="457200" indent="-285750" algn="just">
              <a:buFont typeface="Wingdings" panose="05000000000000000000" pitchFamily="2" charset="2"/>
              <a:buChar char="Ø"/>
            </a:pPr>
            <a:r>
              <a:rPr lang="en-US" sz="1400" dirty="0">
                <a:solidFill>
                  <a:srgbClr val="004A8C"/>
                </a:solidFill>
              </a:rPr>
              <a:t>Power request compared to what the battery can supply.</a:t>
            </a:r>
          </a:p>
          <a:p>
            <a:pPr marL="457200" indent="-285750" algn="just">
              <a:buFont typeface="Wingdings" panose="05000000000000000000" pitchFamily="2" charset="2"/>
              <a:buChar char="Ø"/>
            </a:pPr>
            <a:r>
              <a:rPr lang="en-US" sz="1400" dirty="0">
                <a:solidFill>
                  <a:srgbClr val="004A8C"/>
                </a:solidFill>
              </a:rPr>
              <a:t>The minimum of both values (absolute value) is selected and transmitted to the motor as a torque request, and to the battery as a current request.</a:t>
            </a:r>
          </a:p>
        </p:txBody>
      </p:sp>
      <p:sp>
        <p:nvSpPr>
          <p:cNvPr id="22" name="TextBox 21">
            <a:extLst>
              <a:ext uri="{FF2B5EF4-FFF2-40B4-BE49-F238E27FC236}">
                <a16:creationId xmlns:a16="http://schemas.microsoft.com/office/drawing/2014/main" id="{37D7238B-AAE9-413B-8CDF-DC292C4F5BC8}"/>
              </a:ext>
            </a:extLst>
          </p:cNvPr>
          <p:cNvSpPr txBox="1"/>
          <p:nvPr/>
        </p:nvSpPr>
        <p:spPr>
          <a:xfrm>
            <a:off x="8274908" y="1636331"/>
            <a:ext cx="3239758" cy="2739211"/>
          </a:xfrm>
          <a:prstGeom prst="rect">
            <a:avLst/>
          </a:prstGeom>
          <a:solidFill>
            <a:schemeClr val="bg1"/>
          </a:solidFill>
        </p:spPr>
        <p:txBody>
          <a:bodyPr wrap="square" rtlCol="0">
            <a:spAutoFit/>
          </a:bodyPr>
          <a:lstStyle/>
          <a:p>
            <a:pPr algn="just"/>
            <a:r>
              <a:rPr lang="en-US" dirty="0">
                <a:solidFill>
                  <a:srgbClr val="004A8C"/>
                </a:solidFill>
              </a:rPr>
              <a:t>If in </a:t>
            </a:r>
            <a:r>
              <a:rPr lang="en-US" b="1" dirty="0">
                <a:solidFill>
                  <a:srgbClr val="004A8C"/>
                </a:solidFill>
              </a:rPr>
              <a:t>Regen Conditions</a:t>
            </a:r>
            <a:r>
              <a:rPr lang="en-US" dirty="0">
                <a:solidFill>
                  <a:srgbClr val="004A8C"/>
                </a:solidFill>
              </a:rPr>
              <a:t>:</a:t>
            </a:r>
          </a:p>
          <a:p>
            <a:pPr marL="457200" indent="-285750" algn="just">
              <a:buFont typeface="Wingdings" panose="05000000000000000000" pitchFamily="2" charset="2"/>
              <a:buChar char="Ø"/>
            </a:pPr>
            <a:r>
              <a:rPr lang="en-US" sz="1400" dirty="0">
                <a:solidFill>
                  <a:srgbClr val="004A8C"/>
                </a:solidFill>
              </a:rPr>
              <a:t>An approximately constant torque is applied according to the setting selected.</a:t>
            </a:r>
          </a:p>
          <a:p>
            <a:pPr marL="457200" indent="-285750" algn="just">
              <a:buFont typeface="Wingdings" panose="05000000000000000000" pitchFamily="2" charset="2"/>
              <a:buChar char="Ø"/>
            </a:pPr>
            <a:r>
              <a:rPr lang="en-US" sz="1400" dirty="0">
                <a:solidFill>
                  <a:srgbClr val="004A8C"/>
                </a:solidFill>
              </a:rPr>
              <a:t>This value is compared to the battery limits to ensure battery limits are respected.</a:t>
            </a:r>
          </a:p>
          <a:p>
            <a:pPr marL="457200" indent="-285750" algn="just">
              <a:buFont typeface="Wingdings" panose="05000000000000000000" pitchFamily="2" charset="2"/>
              <a:buChar char="Ø"/>
            </a:pPr>
            <a:r>
              <a:rPr lang="en-US" sz="1400" dirty="0">
                <a:solidFill>
                  <a:srgbClr val="004A8C"/>
                </a:solidFill>
              </a:rPr>
              <a:t>The maximum of both values is selected and transmitted to the motor as a torque request, and to the battery as a current request.</a:t>
            </a:r>
          </a:p>
        </p:txBody>
      </p:sp>
      <p:pic>
        <p:nvPicPr>
          <p:cNvPr id="14" name="Content Placeholder 13" descr="Diagram, schematic&#10;&#10;Description automatically generated">
            <a:extLst>
              <a:ext uri="{FF2B5EF4-FFF2-40B4-BE49-F238E27FC236}">
                <a16:creationId xmlns:a16="http://schemas.microsoft.com/office/drawing/2014/main" id="{CB9431F7-A8F2-41CE-99F7-6BF54FD7E3A1}"/>
              </a:ext>
            </a:extLst>
          </p:cNvPr>
          <p:cNvPicPr>
            <a:picLocks noGrp="1" noChangeAspect="1"/>
          </p:cNvPicPr>
          <p:nvPr>
            <p:ph idx="1"/>
          </p:nvPr>
        </p:nvPicPr>
        <p:blipFill>
          <a:blip r:embed="rId3"/>
          <a:stretch>
            <a:fillRect/>
          </a:stretch>
        </p:blipFill>
        <p:spPr>
          <a:xfrm>
            <a:off x="4123150" y="1636331"/>
            <a:ext cx="3945699" cy="4114800"/>
          </a:xfrm>
        </p:spPr>
      </p:pic>
    </p:spTree>
    <p:extLst>
      <p:ext uri="{BB962C8B-B14F-4D97-AF65-F5344CB8AC3E}">
        <p14:creationId xmlns:p14="http://schemas.microsoft.com/office/powerpoint/2010/main" val="153545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a:xfrm>
            <a:off x="677334" y="609599"/>
            <a:ext cx="8596668" cy="1550989"/>
          </a:xfrm>
        </p:spPr>
        <p:txBody>
          <a:bodyPr/>
          <a:lstStyle/>
          <a:p>
            <a:r>
              <a:rPr lang="en-US" dirty="0"/>
              <a:t>Why the mess?</a:t>
            </a:r>
            <a:br>
              <a:rPr lang="en-US" dirty="0"/>
            </a:br>
            <a:r>
              <a:rPr lang="en-US" sz="1800" dirty="0"/>
              <a:t>After all… Modelica does have plenty of electric Motor Models in their Electrical Library… Even complex &amp; detailed ones!</a:t>
            </a:r>
            <a:endParaRPr lang="en-US" dirty="0"/>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31</a:t>
            </a:fld>
            <a:endParaRPr lang="en-US" dirty="0"/>
          </a:p>
        </p:txBody>
      </p:sp>
      <p:pic>
        <p:nvPicPr>
          <p:cNvPr id="13" name="Content Placeholder 12" descr="Graphical user interface&#10;&#10;Description automatically generated with medium confidence">
            <a:extLst>
              <a:ext uri="{FF2B5EF4-FFF2-40B4-BE49-F238E27FC236}">
                <a16:creationId xmlns:a16="http://schemas.microsoft.com/office/drawing/2014/main" id="{BF01410B-FD31-43AA-800F-A5DA749B15FB}"/>
              </a:ext>
            </a:extLst>
          </p:cNvPr>
          <p:cNvPicPr>
            <a:picLocks noGrp="1" noChangeAspect="1"/>
          </p:cNvPicPr>
          <p:nvPr>
            <p:ph idx="1"/>
          </p:nvPr>
        </p:nvPicPr>
        <p:blipFill>
          <a:blip r:embed="rId3"/>
          <a:stretch>
            <a:fillRect/>
          </a:stretch>
        </p:blipFill>
        <p:spPr>
          <a:xfrm>
            <a:off x="10212975" y="99504"/>
            <a:ext cx="1828800" cy="6669747"/>
          </a:xfrm>
          <a:ln>
            <a:solidFill>
              <a:srgbClr val="004A8C"/>
            </a:solidFill>
          </a:ln>
        </p:spPr>
      </p:pic>
      <p:pic>
        <p:nvPicPr>
          <p:cNvPr id="15" name="Picture 14" descr="Diagram, schematic&#10;&#10;Description automatically generated">
            <a:extLst>
              <a:ext uri="{FF2B5EF4-FFF2-40B4-BE49-F238E27FC236}">
                <a16:creationId xmlns:a16="http://schemas.microsoft.com/office/drawing/2014/main" id="{9FDD1F33-A8E8-4F1E-8C44-0E65014B8899}"/>
              </a:ext>
            </a:extLst>
          </p:cNvPr>
          <p:cNvPicPr>
            <a:picLocks noChangeAspect="1"/>
          </p:cNvPicPr>
          <p:nvPr/>
        </p:nvPicPr>
        <p:blipFill>
          <a:blip r:embed="rId4"/>
          <a:stretch>
            <a:fillRect/>
          </a:stretch>
        </p:blipFill>
        <p:spPr>
          <a:xfrm>
            <a:off x="5512311" y="2160588"/>
            <a:ext cx="4023937" cy="4114800"/>
          </a:xfrm>
          <a:prstGeom prst="rect">
            <a:avLst/>
          </a:prstGeom>
        </p:spPr>
      </p:pic>
      <p:pic>
        <p:nvPicPr>
          <p:cNvPr id="17" name="Picture 16" descr="Diagram, schematic&#10;&#10;Description automatically generated">
            <a:extLst>
              <a:ext uri="{FF2B5EF4-FFF2-40B4-BE49-F238E27FC236}">
                <a16:creationId xmlns:a16="http://schemas.microsoft.com/office/drawing/2014/main" id="{CBBC9909-2E47-4C2C-B4C1-2B7B679B4309}"/>
              </a:ext>
            </a:extLst>
          </p:cNvPr>
          <p:cNvPicPr>
            <a:picLocks noChangeAspect="1"/>
          </p:cNvPicPr>
          <p:nvPr/>
        </p:nvPicPr>
        <p:blipFill>
          <a:blip r:embed="rId5"/>
          <a:stretch>
            <a:fillRect/>
          </a:stretch>
        </p:blipFill>
        <p:spPr>
          <a:xfrm>
            <a:off x="801037" y="2160588"/>
            <a:ext cx="4034547" cy="4114800"/>
          </a:xfrm>
          <a:prstGeom prst="rect">
            <a:avLst/>
          </a:prstGeom>
        </p:spPr>
      </p:pic>
      <p:sp>
        <p:nvSpPr>
          <p:cNvPr id="18" name="TextBox 17">
            <a:extLst>
              <a:ext uri="{FF2B5EF4-FFF2-40B4-BE49-F238E27FC236}">
                <a16:creationId xmlns:a16="http://schemas.microsoft.com/office/drawing/2014/main" id="{46EABEA6-BBA1-4A22-B915-D9730476D7B3}"/>
              </a:ext>
            </a:extLst>
          </p:cNvPr>
          <p:cNvSpPr txBox="1"/>
          <p:nvPr/>
        </p:nvSpPr>
        <p:spPr>
          <a:xfrm>
            <a:off x="946372" y="1791256"/>
            <a:ext cx="3743876" cy="369332"/>
          </a:xfrm>
          <a:prstGeom prst="rect">
            <a:avLst/>
          </a:prstGeom>
          <a:noFill/>
        </p:spPr>
        <p:txBody>
          <a:bodyPr wrap="square" rtlCol="0">
            <a:spAutoFit/>
          </a:bodyPr>
          <a:lstStyle/>
          <a:p>
            <a:pPr algn="ctr"/>
            <a:r>
              <a:rPr lang="en-US" dirty="0">
                <a:solidFill>
                  <a:srgbClr val="004A8C"/>
                </a:solidFill>
              </a:rPr>
              <a:t>Induction Motor w/ Slip Ring</a:t>
            </a:r>
          </a:p>
        </p:txBody>
      </p:sp>
      <p:sp>
        <p:nvSpPr>
          <p:cNvPr id="19" name="TextBox 18">
            <a:extLst>
              <a:ext uri="{FF2B5EF4-FFF2-40B4-BE49-F238E27FC236}">
                <a16:creationId xmlns:a16="http://schemas.microsoft.com/office/drawing/2014/main" id="{533101EA-9E7D-44B9-A047-36DE8777998B}"/>
              </a:ext>
            </a:extLst>
          </p:cNvPr>
          <p:cNvSpPr txBox="1"/>
          <p:nvPr/>
        </p:nvSpPr>
        <p:spPr>
          <a:xfrm>
            <a:off x="5629221" y="1791256"/>
            <a:ext cx="4023936" cy="369332"/>
          </a:xfrm>
          <a:prstGeom prst="rect">
            <a:avLst/>
          </a:prstGeom>
          <a:noFill/>
        </p:spPr>
        <p:txBody>
          <a:bodyPr wrap="square" rtlCol="0">
            <a:spAutoFit/>
          </a:bodyPr>
          <a:lstStyle/>
          <a:p>
            <a:pPr algn="ctr"/>
            <a:r>
              <a:rPr lang="en-US" dirty="0">
                <a:solidFill>
                  <a:srgbClr val="004A8C"/>
                </a:solidFill>
              </a:rPr>
              <a:t>Surface Mounted Permanent Magnet</a:t>
            </a:r>
          </a:p>
        </p:txBody>
      </p:sp>
      <p:sp>
        <p:nvSpPr>
          <p:cNvPr id="20" name="TextBox 19">
            <a:extLst>
              <a:ext uri="{FF2B5EF4-FFF2-40B4-BE49-F238E27FC236}">
                <a16:creationId xmlns:a16="http://schemas.microsoft.com/office/drawing/2014/main" id="{5ED2698B-5BC5-4C87-A414-71D794B969B3}"/>
              </a:ext>
            </a:extLst>
          </p:cNvPr>
          <p:cNvSpPr txBox="1"/>
          <p:nvPr/>
        </p:nvSpPr>
        <p:spPr>
          <a:xfrm>
            <a:off x="4025735" y="6389164"/>
            <a:ext cx="5094513" cy="369332"/>
          </a:xfrm>
          <a:prstGeom prst="rect">
            <a:avLst/>
          </a:prstGeom>
          <a:noFill/>
        </p:spPr>
        <p:txBody>
          <a:bodyPr wrap="square" rtlCol="0">
            <a:spAutoFit/>
          </a:bodyPr>
          <a:lstStyle/>
          <a:p>
            <a:r>
              <a:rPr lang="en-US" b="1" dirty="0">
                <a:solidFill>
                  <a:srgbClr val="C00000"/>
                </a:solidFill>
              </a:rPr>
              <a:t>Note that they are entirely physical models!</a:t>
            </a:r>
          </a:p>
        </p:txBody>
      </p:sp>
    </p:spTree>
    <p:extLst>
      <p:ext uri="{BB962C8B-B14F-4D97-AF65-F5344CB8AC3E}">
        <p14:creationId xmlns:p14="http://schemas.microsoft.com/office/powerpoint/2010/main" val="1027395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p:txBody>
          <a:bodyPr/>
          <a:lstStyle/>
          <a:p>
            <a:r>
              <a:rPr lang="en-US" dirty="0"/>
              <a:t>Why the mess?</a:t>
            </a:r>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32</a:t>
            </a:fld>
            <a:endParaRPr lang="en-US" dirty="0"/>
          </a:p>
        </p:txBody>
      </p:sp>
      <p:pic>
        <p:nvPicPr>
          <p:cNvPr id="8" name="Content Placeholder 7" descr="Chart, diagram&#10;&#10;Description automatically generated">
            <a:extLst>
              <a:ext uri="{FF2B5EF4-FFF2-40B4-BE49-F238E27FC236}">
                <a16:creationId xmlns:a16="http://schemas.microsoft.com/office/drawing/2014/main" id="{72991A90-BC7A-4A6F-9563-23A31764918A}"/>
              </a:ext>
            </a:extLst>
          </p:cNvPr>
          <p:cNvPicPr>
            <a:picLocks noGrp="1" noChangeAspect="1"/>
          </p:cNvPicPr>
          <p:nvPr>
            <p:ph idx="1"/>
          </p:nvPr>
        </p:nvPicPr>
        <p:blipFill>
          <a:blip r:embed="rId3"/>
          <a:stretch>
            <a:fillRect/>
          </a:stretch>
        </p:blipFill>
        <p:spPr>
          <a:xfrm>
            <a:off x="677334" y="1930400"/>
            <a:ext cx="4242465" cy="3334236"/>
          </a:xfrm>
        </p:spPr>
      </p:pic>
      <p:sp>
        <p:nvSpPr>
          <p:cNvPr id="9" name="TextBox 8">
            <a:extLst>
              <a:ext uri="{FF2B5EF4-FFF2-40B4-BE49-F238E27FC236}">
                <a16:creationId xmlns:a16="http://schemas.microsoft.com/office/drawing/2014/main" id="{C81C4496-37B4-418E-AA81-992BE0F12D9C}"/>
              </a:ext>
            </a:extLst>
          </p:cNvPr>
          <p:cNvSpPr txBox="1"/>
          <p:nvPr/>
        </p:nvSpPr>
        <p:spPr>
          <a:xfrm>
            <a:off x="4919799" y="2197893"/>
            <a:ext cx="2305007" cy="2677656"/>
          </a:xfrm>
          <a:prstGeom prst="rect">
            <a:avLst/>
          </a:prstGeom>
          <a:noFill/>
        </p:spPr>
        <p:txBody>
          <a:bodyPr wrap="square" rtlCol="0">
            <a:spAutoFit/>
          </a:bodyPr>
          <a:lstStyle/>
          <a:p>
            <a:pPr algn="just"/>
            <a:r>
              <a:rPr lang="en-US" sz="1400" dirty="0" err="1">
                <a:solidFill>
                  <a:srgbClr val="004A8C"/>
                </a:solidFill>
              </a:rPr>
              <a:t>PUNCH|Torino</a:t>
            </a:r>
            <a:r>
              <a:rPr lang="en-US" sz="1400" dirty="0">
                <a:solidFill>
                  <a:srgbClr val="004A8C"/>
                </a:solidFill>
              </a:rPr>
              <a:t> is neither an electric motor, nor an inverter producer. It does not know the inductances, resistances, etc. inside each component.</a:t>
            </a:r>
          </a:p>
          <a:p>
            <a:pPr algn="just"/>
            <a:endParaRPr lang="en-US" sz="1400" dirty="0">
              <a:solidFill>
                <a:srgbClr val="004A8C"/>
              </a:solidFill>
            </a:endParaRPr>
          </a:p>
          <a:p>
            <a:pPr algn="just"/>
            <a:r>
              <a:rPr lang="en-US" sz="1400" dirty="0">
                <a:solidFill>
                  <a:srgbClr val="004A8C"/>
                </a:solidFill>
              </a:rPr>
              <a:t>It is provided solely with an efficiency map (here combined for viewing convenience) &amp; Torque limit curves (omitted).</a:t>
            </a:r>
          </a:p>
        </p:txBody>
      </p:sp>
      <p:sp>
        <p:nvSpPr>
          <p:cNvPr id="6" name="TextBox 5">
            <a:extLst>
              <a:ext uri="{FF2B5EF4-FFF2-40B4-BE49-F238E27FC236}">
                <a16:creationId xmlns:a16="http://schemas.microsoft.com/office/drawing/2014/main" id="{5DAAA596-53CF-44D2-92D9-3F5E15175EFA}"/>
              </a:ext>
            </a:extLst>
          </p:cNvPr>
          <p:cNvSpPr txBox="1"/>
          <p:nvPr/>
        </p:nvSpPr>
        <p:spPr>
          <a:xfrm>
            <a:off x="7224807" y="2197893"/>
            <a:ext cx="2049196" cy="1815882"/>
          </a:xfrm>
          <a:prstGeom prst="rect">
            <a:avLst/>
          </a:prstGeom>
          <a:noFill/>
        </p:spPr>
        <p:txBody>
          <a:bodyPr wrap="square" rtlCol="0">
            <a:spAutoFit/>
          </a:bodyPr>
          <a:lstStyle/>
          <a:p>
            <a:pPr algn="just"/>
            <a:r>
              <a:rPr lang="en-US" sz="1400" dirty="0">
                <a:solidFill>
                  <a:srgbClr val="004A8C"/>
                </a:solidFill>
              </a:rPr>
              <a:t>This map + torque limit curves are, however, insufficient as data inputs for the motor model we are about to see. It must first be run through a MATLAB script.</a:t>
            </a:r>
          </a:p>
        </p:txBody>
      </p:sp>
      <p:sp>
        <p:nvSpPr>
          <p:cNvPr id="7" name="TextBox 6">
            <a:extLst>
              <a:ext uri="{FF2B5EF4-FFF2-40B4-BE49-F238E27FC236}">
                <a16:creationId xmlns:a16="http://schemas.microsoft.com/office/drawing/2014/main" id="{8B1BBA28-818E-4D0B-AB9C-91ABA1D9811E}"/>
              </a:ext>
            </a:extLst>
          </p:cNvPr>
          <p:cNvSpPr txBox="1"/>
          <p:nvPr/>
        </p:nvSpPr>
        <p:spPr>
          <a:xfrm>
            <a:off x="9395098" y="2197893"/>
            <a:ext cx="2305007" cy="3108543"/>
          </a:xfrm>
          <a:prstGeom prst="rect">
            <a:avLst/>
          </a:prstGeom>
          <a:solidFill>
            <a:schemeClr val="bg1"/>
          </a:solidFill>
        </p:spPr>
        <p:txBody>
          <a:bodyPr wrap="square" rtlCol="0">
            <a:spAutoFit/>
          </a:bodyPr>
          <a:lstStyle/>
          <a:p>
            <a:pPr algn="just"/>
            <a:r>
              <a:rPr lang="en-US" sz="1400" dirty="0">
                <a:solidFill>
                  <a:srgbClr val="004A8C"/>
                </a:solidFill>
              </a:rPr>
              <a:t>In case of large accelerations, the motor is limited by how much current the battery can provide. Inversely so, in case of regenerative braking. As no data is known about the electronics &amp; motor, it is not possible to directly convert the current capable of being provided by the battery into torque for the motor.</a:t>
            </a:r>
          </a:p>
        </p:txBody>
      </p:sp>
      <p:sp>
        <p:nvSpPr>
          <p:cNvPr id="10" name="TextBox 9">
            <a:extLst>
              <a:ext uri="{FF2B5EF4-FFF2-40B4-BE49-F238E27FC236}">
                <a16:creationId xmlns:a16="http://schemas.microsoft.com/office/drawing/2014/main" id="{88DF0FF5-1F3E-4BF7-9481-41324FE3449A}"/>
              </a:ext>
            </a:extLst>
          </p:cNvPr>
          <p:cNvSpPr txBox="1"/>
          <p:nvPr/>
        </p:nvSpPr>
        <p:spPr>
          <a:xfrm>
            <a:off x="475014" y="5700874"/>
            <a:ext cx="11264514" cy="523220"/>
          </a:xfrm>
          <a:prstGeom prst="rect">
            <a:avLst/>
          </a:prstGeom>
          <a:noFill/>
        </p:spPr>
        <p:txBody>
          <a:bodyPr wrap="square" rtlCol="0">
            <a:spAutoFit/>
          </a:bodyPr>
          <a:lstStyle/>
          <a:p>
            <a:pPr algn="ctr"/>
            <a:r>
              <a:rPr lang="en-US" sz="1400" dirty="0">
                <a:solidFill>
                  <a:srgbClr val="C00000"/>
                </a:solidFill>
              </a:rPr>
              <a:t>&amp; all of this is done through MATLAB since Modelica is more or less incapable of managing data structures!</a:t>
            </a:r>
          </a:p>
          <a:p>
            <a:pPr algn="ctr"/>
            <a:r>
              <a:rPr lang="en-US" sz="1400" dirty="0">
                <a:solidFill>
                  <a:srgbClr val="C00000"/>
                </a:solidFill>
              </a:rPr>
              <a:t>(loaded large data structures make the software unbearably slow)</a:t>
            </a:r>
          </a:p>
        </p:txBody>
      </p:sp>
      <p:pic>
        <p:nvPicPr>
          <p:cNvPr id="5" name="Picture 4" descr="A picture containing shape&#10;&#10;Description automatically generated">
            <a:extLst>
              <a:ext uri="{FF2B5EF4-FFF2-40B4-BE49-F238E27FC236}">
                <a16:creationId xmlns:a16="http://schemas.microsoft.com/office/drawing/2014/main" id="{C880AF50-F798-4C1A-AD3E-EA774802B5BE}"/>
              </a:ext>
            </a:extLst>
          </p:cNvPr>
          <p:cNvPicPr>
            <a:picLocks noChangeAspect="1"/>
          </p:cNvPicPr>
          <p:nvPr/>
        </p:nvPicPr>
        <p:blipFill>
          <a:blip r:embed="rId4"/>
          <a:stretch>
            <a:fillRect/>
          </a:stretch>
        </p:blipFill>
        <p:spPr>
          <a:xfrm>
            <a:off x="7792205" y="4281268"/>
            <a:ext cx="914400" cy="821178"/>
          </a:xfrm>
          <a:prstGeom prst="rect">
            <a:avLst/>
          </a:prstGeom>
        </p:spPr>
      </p:pic>
    </p:spTree>
    <p:extLst>
      <p:ext uri="{BB962C8B-B14F-4D97-AF65-F5344CB8AC3E}">
        <p14:creationId xmlns:p14="http://schemas.microsoft.com/office/powerpoint/2010/main" val="129042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D7E2F-A9DD-4C6B-AFB2-E43B2229F033}"/>
              </a:ext>
            </a:extLst>
          </p:cNvPr>
          <p:cNvSpPr>
            <a:spLocks noGrp="1"/>
          </p:cNvSpPr>
          <p:nvPr>
            <p:ph type="title"/>
          </p:nvPr>
        </p:nvSpPr>
        <p:spPr/>
        <p:txBody>
          <a:bodyPr/>
          <a:lstStyle/>
          <a:p>
            <a:r>
              <a:rPr lang="en-US" dirty="0"/>
              <a:t>Why the mess?</a:t>
            </a:r>
          </a:p>
        </p:txBody>
      </p:sp>
      <p:sp>
        <p:nvSpPr>
          <p:cNvPr id="4" name="Slide Number Placeholder 3">
            <a:extLst>
              <a:ext uri="{FF2B5EF4-FFF2-40B4-BE49-F238E27FC236}">
                <a16:creationId xmlns:a16="http://schemas.microsoft.com/office/drawing/2014/main" id="{2F918F3A-966F-439D-9897-5DDA1C93AC63}"/>
              </a:ext>
            </a:extLst>
          </p:cNvPr>
          <p:cNvSpPr>
            <a:spLocks noGrp="1"/>
          </p:cNvSpPr>
          <p:nvPr>
            <p:ph type="sldNum" sz="quarter" idx="12"/>
          </p:nvPr>
        </p:nvSpPr>
        <p:spPr/>
        <p:txBody>
          <a:bodyPr/>
          <a:lstStyle/>
          <a:p>
            <a:fld id="{06934BBB-7B2C-F24A-A6B0-AE796A19E0AE}" type="slidenum">
              <a:rPr lang="en-US" smtClean="0"/>
              <a:t>33</a:t>
            </a:fld>
            <a:endParaRPr lang="en-US" dirty="0"/>
          </a:p>
        </p:txBody>
      </p:sp>
      <p:pic>
        <p:nvPicPr>
          <p:cNvPr id="8" name="Content Placeholder 7" descr="Chart, diagram&#10;&#10;Description automatically generated">
            <a:extLst>
              <a:ext uri="{FF2B5EF4-FFF2-40B4-BE49-F238E27FC236}">
                <a16:creationId xmlns:a16="http://schemas.microsoft.com/office/drawing/2014/main" id="{72991A90-BC7A-4A6F-9563-23A31764918A}"/>
              </a:ext>
            </a:extLst>
          </p:cNvPr>
          <p:cNvPicPr>
            <a:picLocks noGrp="1" noChangeAspect="1"/>
          </p:cNvPicPr>
          <p:nvPr>
            <p:ph idx="1"/>
          </p:nvPr>
        </p:nvPicPr>
        <p:blipFill>
          <a:blip r:embed="rId3"/>
          <a:stretch>
            <a:fillRect/>
          </a:stretch>
        </p:blipFill>
        <p:spPr>
          <a:xfrm>
            <a:off x="677334" y="1930400"/>
            <a:ext cx="4242465" cy="3334236"/>
          </a:xfrm>
        </p:spPr>
      </p:pic>
      <p:sp>
        <p:nvSpPr>
          <p:cNvPr id="9" name="TextBox 8">
            <a:extLst>
              <a:ext uri="{FF2B5EF4-FFF2-40B4-BE49-F238E27FC236}">
                <a16:creationId xmlns:a16="http://schemas.microsoft.com/office/drawing/2014/main" id="{C81C4496-37B4-418E-AA81-992BE0F12D9C}"/>
              </a:ext>
            </a:extLst>
          </p:cNvPr>
          <p:cNvSpPr txBox="1"/>
          <p:nvPr/>
        </p:nvSpPr>
        <p:spPr>
          <a:xfrm>
            <a:off x="5168346" y="6268156"/>
            <a:ext cx="1849972" cy="307777"/>
          </a:xfrm>
          <a:prstGeom prst="rect">
            <a:avLst/>
          </a:prstGeom>
          <a:noFill/>
        </p:spPr>
        <p:txBody>
          <a:bodyPr wrap="square" rtlCol="0">
            <a:spAutoFit/>
          </a:bodyPr>
          <a:lstStyle/>
          <a:p>
            <a:pPr algn="ctr"/>
            <a:r>
              <a:rPr lang="en-US" sz="1400" dirty="0">
                <a:solidFill>
                  <a:srgbClr val="004A8C"/>
                </a:solidFill>
              </a:rPr>
              <a:t>Convert!</a:t>
            </a:r>
          </a:p>
        </p:txBody>
      </p:sp>
      <p:sp>
        <p:nvSpPr>
          <p:cNvPr id="10" name="Arrow: Curved Up 9">
            <a:extLst>
              <a:ext uri="{FF2B5EF4-FFF2-40B4-BE49-F238E27FC236}">
                <a16:creationId xmlns:a16="http://schemas.microsoft.com/office/drawing/2014/main" id="{B4791E88-29A6-4122-B3E5-D6B9E92C65C9}"/>
              </a:ext>
            </a:extLst>
          </p:cNvPr>
          <p:cNvSpPr/>
          <p:nvPr/>
        </p:nvSpPr>
        <p:spPr>
          <a:xfrm>
            <a:off x="2375066" y="5328928"/>
            <a:ext cx="7552706" cy="919471"/>
          </a:xfrm>
          <a:prstGeom prst="curvedUpArrow">
            <a:avLst/>
          </a:prstGeom>
          <a:solidFill>
            <a:srgbClr val="F88F1F"/>
          </a:solidFill>
          <a:ln>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00F50F7-95AE-4492-8714-B699C2D373BF}"/>
                  </a:ext>
                </a:extLst>
              </p:cNvPr>
              <p:cNvSpPr txBox="1"/>
              <p:nvPr/>
            </p:nvSpPr>
            <p:spPr>
              <a:xfrm>
                <a:off x="4919799" y="1788811"/>
                <a:ext cx="2553553" cy="4185761"/>
              </a:xfrm>
              <a:prstGeom prst="rect">
                <a:avLst/>
              </a:prstGeom>
              <a:noFill/>
            </p:spPr>
            <p:txBody>
              <a:bodyPr wrap="square" rtlCol="0">
                <a:spAutoFit/>
              </a:bodyPr>
              <a:lstStyle/>
              <a:p>
                <a:pPr algn="just"/>
                <a:r>
                  <a:rPr lang="en-US" sz="1400" dirty="0">
                    <a:solidFill>
                      <a:srgbClr val="004A8C"/>
                    </a:solidFill>
                  </a:rPr>
                  <a:t>A MATLAB Script multiplies together the efficiency points of the Motor &amp; Inverter. Mechanical Power is evaluated as a product of torque and angular speed. Electrical power is evaluated as the product of mechanical power and the combined efficiency.</a:t>
                </a:r>
              </a:p>
              <a:p>
                <a:pPr algn="just"/>
                <a:endParaRPr lang="en-US" sz="1400" dirty="0">
                  <a:solidFill>
                    <a:srgbClr val="004A8C"/>
                  </a:solidFill>
                </a:endParaRPr>
              </a:p>
              <a:p>
                <a:pPr algn="just"/>
                <a14:m>
                  <m:oMathPara xmlns:m="http://schemas.openxmlformats.org/officeDocument/2006/math">
                    <m:oMathParaPr>
                      <m:jc m:val="centerGroup"/>
                    </m:oMathParaPr>
                    <m:oMath xmlns:m="http://schemas.openxmlformats.org/officeDocument/2006/math">
                      <m:sSub>
                        <m:sSubPr>
                          <m:ctrlPr>
                            <a:rPr lang="en-US" sz="1400" b="0" i="1" smtClean="0">
                              <a:solidFill>
                                <a:srgbClr val="004A8C"/>
                              </a:solidFill>
                              <a:latin typeface="Cambria Math" panose="02040503050406030204" pitchFamily="18" charset="0"/>
                            </a:rPr>
                          </m:ctrlPr>
                        </m:sSubPr>
                        <m:e>
                          <m:r>
                            <a:rPr lang="en-US" sz="1400" b="0" i="1" smtClean="0">
                              <a:solidFill>
                                <a:srgbClr val="004A8C"/>
                              </a:solidFill>
                              <a:latin typeface="Cambria Math" panose="02040503050406030204" pitchFamily="18" charset="0"/>
                            </a:rPr>
                            <m:t>𝑃</m:t>
                          </m:r>
                        </m:e>
                        <m:sub>
                          <m:r>
                            <a:rPr lang="en-US" sz="1400" b="0" i="1" smtClean="0">
                              <a:solidFill>
                                <a:srgbClr val="004A8C"/>
                              </a:solidFill>
                              <a:latin typeface="Cambria Math" panose="02040503050406030204" pitchFamily="18" charset="0"/>
                            </a:rPr>
                            <m:t>𝑒𝑙</m:t>
                          </m:r>
                        </m:sub>
                      </m:sSub>
                      <m:r>
                        <a:rPr lang="en-US" sz="1400" b="0" i="1" smtClean="0">
                          <a:solidFill>
                            <a:srgbClr val="004A8C"/>
                          </a:solidFill>
                          <a:latin typeface="Cambria Math" panose="02040503050406030204" pitchFamily="18" charset="0"/>
                        </a:rPr>
                        <m:t>=</m:t>
                      </m:r>
                      <m:sSup>
                        <m:sSupPr>
                          <m:ctrlPr>
                            <a:rPr lang="en-US" sz="1400" b="0" i="1" smtClean="0">
                              <a:solidFill>
                                <a:srgbClr val="004A8C"/>
                              </a:solidFill>
                              <a:latin typeface="Cambria Math" panose="02040503050406030204" pitchFamily="18" charset="0"/>
                            </a:rPr>
                          </m:ctrlPr>
                        </m:sSupPr>
                        <m:e>
                          <m:d>
                            <m:dPr>
                              <m:ctrlPr>
                                <a:rPr lang="en-US" sz="1400" b="0" i="1" smtClean="0">
                                  <a:solidFill>
                                    <a:srgbClr val="004A8C"/>
                                  </a:solidFill>
                                  <a:latin typeface="Cambria Math" panose="02040503050406030204" pitchFamily="18" charset="0"/>
                                </a:rPr>
                              </m:ctrlPr>
                            </m:dPr>
                            <m:e>
                              <m:sSub>
                                <m:sSubPr>
                                  <m:ctrlPr>
                                    <a:rPr lang="en-US" sz="1400" b="0" i="1" smtClean="0">
                                      <a:solidFill>
                                        <a:srgbClr val="004A8C"/>
                                      </a:solidFill>
                                      <a:latin typeface="Cambria Math" panose="02040503050406030204" pitchFamily="18" charset="0"/>
                                    </a:rPr>
                                  </m:ctrlPr>
                                </m:sSubPr>
                                <m:e>
                                  <m:r>
                                    <a:rPr lang="en-US" sz="1400" b="0" i="1" smtClean="0">
                                      <a:solidFill>
                                        <a:srgbClr val="004A8C"/>
                                      </a:solidFill>
                                      <a:latin typeface="Cambria Math" panose="02040503050406030204" pitchFamily="18" charset="0"/>
                                    </a:rPr>
                                    <m:t>𝜂</m:t>
                                  </m:r>
                                </m:e>
                                <m:sub>
                                  <m:r>
                                    <a:rPr lang="en-US" sz="1400" b="0" i="1" smtClean="0">
                                      <a:solidFill>
                                        <a:srgbClr val="004A8C"/>
                                      </a:solidFill>
                                      <a:latin typeface="Cambria Math" panose="02040503050406030204" pitchFamily="18" charset="0"/>
                                    </a:rPr>
                                    <m:t>𝑚</m:t>
                                  </m:r>
                                </m:sub>
                              </m:sSub>
                              <m:sSub>
                                <m:sSubPr>
                                  <m:ctrlPr>
                                    <a:rPr lang="en-US" sz="1400" b="0" i="1" smtClean="0">
                                      <a:solidFill>
                                        <a:srgbClr val="004A8C"/>
                                      </a:solidFill>
                                      <a:latin typeface="Cambria Math" panose="02040503050406030204" pitchFamily="18" charset="0"/>
                                    </a:rPr>
                                  </m:ctrlPr>
                                </m:sSubPr>
                                <m:e>
                                  <m:r>
                                    <a:rPr lang="en-US" sz="1400" b="0" i="1" smtClean="0">
                                      <a:solidFill>
                                        <a:srgbClr val="004A8C"/>
                                      </a:solidFill>
                                      <a:latin typeface="Cambria Math" panose="02040503050406030204" pitchFamily="18" charset="0"/>
                                    </a:rPr>
                                    <m:t>𝜂</m:t>
                                  </m:r>
                                </m:e>
                                <m:sub>
                                  <m:r>
                                    <a:rPr lang="en-US" sz="1400" b="0" i="1" smtClean="0">
                                      <a:solidFill>
                                        <a:srgbClr val="004A8C"/>
                                      </a:solidFill>
                                      <a:latin typeface="Cambria Math" panose="02040503050406030204" pitchFamily="18" charset="0"/>
                                    </a:rPr>
                                    <m:t>𝑖𝑛𝑣</m:t>
                                  </m:r>
                                </m:sub>
                              </m:sSub>
                            </m:e>
                          </m:d>
                        </m:e>
                        <m:sup>
                          <m:r>
                            <a:rPr lang="en-US" sz="1400" b="0" i="1" smtClean="0">
                              <a:solidFill>
                                <a:srgbClr val="004A8C"/>
                              </a:solidFill>
                              <a:latin typeface="Cambria Math" panose="02040503050406030204" pitchFamily="18" charset="0"/>
                            </a:rPr>
                            <m:t>𝑘</m:t>
                          </m:r>
                        </m:sup>
                      </m:sSup>
                      <m:sSub>
                        <m:sSubPr>
                          <m:ctrlPr>
                            <a:rPr lang="en-US" sz="1400" b="0" i="1" smtClean="0">
                              <a:solidFill>
                                <a:srgbClr val="004A8C"/>
                              </a:solidFill>
                              <a:latin typeface="Cambria Math" panose="02040503050406030204" pitchFamily="18" charset="0"/>
                            </a:rPr>
                          </m:ctrlPr>
                        </m:sSubPr>
                        <m:e>
                          <m:r>
                            <a:rPr lang="en-US" sz="1400" b="0" i="1" smtClean="0">
                              <a:solidFill>
                                <a:srgbClr val="004A8C"/>
                              </a:solidFill>
                              <a:latin typeface="Cambria Math" panose="02040503050406030204" pitchFamily="18" charset="0"/>
                            </a:rPr>
                            <m:t>𝑃</m:t>
                          </m:r>
                        </m:e>
                        <m:sub>
                          <m:r>
                            <a:rPr lang="en-US" sz="1400" b="0" i="1" smtClean="0">
                              <a:solidFill>
                                <a:srgbClr val="004A8C"/>
                              </a:solidFill>
                              <a:latin typeface="Cambria Math" panose="02040503050406030204" pitchFamily="18" charset="0"/>
                            </a:rPr>
                            <m:t>𝑚𝑒𝑐h</m:t>
                          </m:r>
                        </m:sub>
                      </m:sSub>
                    </m:oMath>
                  </m:oMathPara>
                </a14:m>
                <a:endParaRPr lang="en-US" sz="1400" dirty="0">
                  <a:solidFill>
                    <a:srgbClr val="004A8C"/>
                  </a:solidFill>
                </a:endParaRPr>
              </a:p>
              <a:p>
                <a:pPr algn="just"/>
                <a:endParaRPr lang="en-US" sz="1400" dirty="0">
                  <a:solidFill>
                    <a:srgbClr val="004A8C"/>
                  </a:solidFill>
                </a:endParaRPr>
              </a:p>
              <a:p>
                <a:pPr algn="just"/>
                <a:r>
                  <a:rPr lang="en-US" sz="1400" dirty="0">
                    <a:solidFill>
                      <a:srgbClr val="004A8C"/>
                    </a:solidFill>
                  </a:rPr>
                  <a:t>This structure is then re-arranged into a new map where Electrical Power and Motor Speed are the inputs &amp; mechanical torque is the output.</a:t>
                </a:r>
              </a:p>
            </p:txBody>
          </p:sp>
        </mc:Choice>
        <mc:Fallback xmlns="">
          <p:sp>
            <p:nvSpPr>
              <p:cNvPr id="11" name="TextBox 10">
                <a:extLst>
                  <a:ext uri="{FF2B5EF4-FFF2-40B4-BE49-F238E27FC236}">
                    <a16:creationId xmlns:a16="http://schemas.microsoft.com/office/drawing/2014/main" id="{100F50F7-95AE-4492-8714-B699C2D373BF}"/>
                  </a:ext>
                </a:extLst>
              </p:cNvPr>
              <p:cNvSpPr txBox="1">
                <a:spLocks noRot="1" noChangeAspect="1" noMove="1" noResize="1" noEditPoints="1" noAdjustHandles="1" noChangeArrowheads="1" noChangeShapeType="1" noTextEdit="1"/>
              </p:cNvSpPr>
              <p:nvPr/>
            </p:nvSpPr>
            <p:spPr>
              <a:xfrm>
                <a:off x="4919799" y="1788811"/>
                <a:ext cx="2553553" cy="4185761"/>
              </a:xfrm>
              <a:prstGeom prst="rect">
                <a:avLst/>
              </a:prstGeom>
              <a:blipFill>
                <a:blip r:embed="rId4"/>
                <a:stretch>
                  <a:fillRect l="-716" t="-291" r="-716" b="-582"/>
                </a:stretch>
              </a:blipFill>
            </p:spPr>
            <p:txBody>
              <a:bodyPr/>
              <a:lstStyle/>
              <a:p>
                <a:r>
                  <a:rPr lang="en-US">
                    <a:noFill/>
                  </a:rPr>
                  <a:t> </a:t>
                </a:r>
              </a:p>
            </p:txBody>
          </p:sp>
        </mc:Fallback>
      </mc:AlternateContent>
      <p:pic>
        <p:nvPicPr>
          <p:cNvPr id="5" name="Picture 4" descr="Chart&#10;&#10;Description automatically generated">
            <a:extLst>
              <a:ext uri="{FF2B5EF4-FFF2-40B4-BE49-F238E27FC236}">
                <a16:creationId xmlns:a16="http://schemas.microsoft.com/office/drawing/2014/main" id="{2FA12F91-0EB6-4C6D-9DC1-9BD062D3AE47}"/>
              </a:ext>
            </a:extLst>
          </p:cNvPr>
          <p:cNvPicPr>
            <a:picLocks noChangeAspect="1"/>
          </p:cNvPicPr>
          <p:nvPr/>
        </p:nvPicPr>
        <p:blipFill>
          <a:blip r:embed="rId5"/>
          <a:stretch>
            <a:fillRect/>
          </a:stretch>
        </p:blipFill>
        <p:spPr>
          <a:xfrm>
            <a:off x="7689432" y="1927076"/>
            <a:ext cx="4008700" cy="3337560"/>
          </a:xfrm>
          <a:prstGeom prst="rect">
            <a:avLst/>
          </a:prstGeom>
        </p:spPr>
      </p:pic>
      <p:grpSp>
        <p:nvGrpSpPr>
          <p:cNvPr id="12" name="Group 11">
            <a:extLst>
              <a:ext uri="{FF2B5EF4-FFF2-40B4-BE49-F238E27FC236}">
                <a16:creationId xmlns:a16="http://schemas.microsoft.com/office/drawing/2014/main" id="{8A1627F0-C832-4F53-9DE9-F7878BA998C6}"/>
              </a:ext>
            </a:extLst>
          </p:cNvPr>
          <p:cNvGrpSpPr/>
          <p:nvPr/>
        </p:nvGrpSpPr>
        <p:grpSpPr>
          <a:xfrm>
            <a:off x="1211580" y="1196337"/>
            <a:ext cx="10335986" cy="4585576"/>
            <a:chOff x="1211580" y="1196337"/>
            <a:chExt cx="10335986" cy="4585576"/>
          </a:xfrm>
        </p:grpSpPr>
        <p:sp>
          <p:nvSpPr>
            <p:cNvPr id="13" name="Freeform: Shape 12">
              <a:extLst>
                <a:ext uri="{FF2B5EF4-FFF2-40B4-BE49-F238E27FC236}">
                  <a16:creationId xmlns:a16="http://schemas.microsoft.com/office/drawing/2014/main" id="{B2651577-E45D-4CF4-851D-74229C8E471F}"/>
                </a:ext>
              </a:extLst>
            </p:cNvPr>
            <p:cNvSpPr/>
            <p:nvPr/>
          </p:nvSpPr>
          <p:spPr>
            <a:xfrm>
              <a:off x="1211580" y="2080260"/>
              <a:ext cx="1783080" cy="2804160"/>
            </a:xfrm>
            <a:custGeom>
              <a:avLst/>
              <a:gdLst>
                <a:gd name="connsiteX0" fmla="*/ 1798320 w 1798320"/>
                <a:gd name="connsiteY0" fmla="*/ 15240 h 2804160"/>
                <a:gd name="connsiteX1" fmla="*/ 15240 w 1798320"/>
                <a:gd name="connsiteY1" fmla="*/ 0 h 2804160"/>
                <a:gd name="connsiteX2" fmla="*/ 0 w 1798320"/>
                <a:gd name="connsiteY2" fmla="*/ 2796540 h 2804160"/>
                <a:gd name="connsiteX3" fmla="*/ 1790700 w 1798320"/>
                <a:gd name="connsiteY3" fmla="*/ 2804160 h 2804160"/>
                <a:gd name="connsiteX0" fmla="*/ 1783080 w 1783080"/>
                <a:gd name="connsiteY0" fmla="*/ 15240 h 2804160"/>
                <a:gd name="connsiteX1" fmla="*/ 0 w 1783080"/>
                <a:gd name="connsiteY1" fmla="*/ 0 h 2804160"/>
                <a:gd name="connsiteX2" fmla="*/ 15240 w 1783080"/>
                <a:gd name="connsiteY2" fmla="*/ 2796540 h 2804160"/>
                <a:gd name="connsiteX3" fmla="*/ 1775460 w 1783080"/>
                <a:gd name="connsiteY3" fmla="*/ 2804160 h 2804160"/>
              </a:gdLst>
              <a:ahLst/>
              <a:cxnLst>
                <a:cxn ang="0">
                  <a:pos x="connsiteX0" y="connsiteY0"/>
                </a:cxn>
                <a:cxn ang="0">
                  <a:pos x="connsiteX1" y="connsiteY1"/>
                </a:cxn>
                <a:cxn ang="0">
                  <a:pos x="connsiteX2" y="connsiteY2"/>
                </a:cxn>
                <a:cxn ang="0">
                  <a:pos x="connsiteX3" y="connsiteY3"/>
                </a:cxn>
              </a:cxnLst>
              <a:rect l="l" t="t" r="r" b="b"/>
              <a:pathLst>
                <a:path w="1783080" h="2804160">
                  <a:moveTo>
                    <a:pt x="1783080" y="15240"/>
                  </a:moveTo>
                  <a:lnTo>
                    <a:pt x="0" y="0"/>
                  </a:lnTo>
                  <a:lnTo>
                    <a:pt x="15240" y="2796540"/>
                  </a:lnTo>
                  <a:lnTo>
                    <a:pt x="1775460" y="2804160"/>
                  </a:ln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1D488C5A-5DD6-4430-AEDD-7FEF5B1E89C2}"/>
                </a:ext>
              </a:extLst>
            </p:cNvPr>
            <p:cNvCxnSpPr>
              <a:cxnSpLocks/>
            </p:cNvCxnSpPr>
            <p:nvPr/>
          </p:nvCxnSpPr>
          <p:spPr>
            <a:xfrm>
              <a:off x="4770120" y="3009900"/>
              <a:ext cx="0" cy="97536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Arc 14">
              <a:extLst>
                <a:ext uri="{FF2B5EF4-FFF2-40B4-BE49-F238E27FC236}">
                  <a16:creationId xmlns:a16="http://schemas.microsoft.com/office/drawing/2014/main" id="{ADAA67B2-923E-4EBB-8972-DB43F1FCA8E0}"/>
                </a:ext>
              </a:extLst>
            </p:cNvPr>
            <p:cNvSpPr/>
            <p:nvPr/>
          </p:nvSpPr>
          <p:spPr>
            <a:xfrm rot="10800000">
              <a:off x="3000232" y="1196337"/>
              <a:ext cx="3492008" cy="1796653"/>
            </a:xfrm>
            <a:prstGeom prst="arc">
              <a:avLst>
                <a:gd name="adj1" fmla="val 16200002"/>
                <a:gd name="adj2" fmla="val 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dirty="0"/>
            </a:p>
          </p:txBody>
        </p:sp>
        <p:sp>
          <p:nvSpPr>
            <p:cNvPr id="16" name="Arc 15">
              <a:extLst>
                <a:ext uri="{FF2B5EF4-FFF2-40B4-BE49-F238E27FC236}">
                  <a16:creationId xmlns:a16="http://schemas.microsoft.com/office/drawing/2014/main" id="{406478FC-B4D0-4B1F-98F9-3F62F6A24C4F}"/>
                </a:ext>
              </a:extLst>
            </p:cNvPr>
            <p:cNvSpPr/>
            <p:nvPr/>
          </p:nvSpPr>
          <p:spPr>
            <a:xfrm flipH="1">
              <a:off x="2994660" y="3985260"/>
              <a:ext cx="3492008" cy="1796653"/>
            </a:xfrm>
            <a:prstGeom prst="arc">
              <a:avLst>
                <a:gd name="adj1" fmla="val 16200002"/>
                <a:gd name="adj2" fmla="val 0"/>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dirty="0"/>
            </a:p>
          </p:txBody>
        </p:sp>
        <p:sp>
          <p:nvSpPr>
            <p:cNvPr id="17" name="Freeform: Shape 16">
              <a:extLst>
                <a:ext uri="{FF2B5EF4-FFF2-40B4-BE49-F238E27FC236}">
                  <a16:creationId xmlns:a16="http://schemas.microsoft.com/office/drawing/2014/main" id="{55EDE525-FD29-4FAC-9336-932D0EC77E60}"/>
                </a:ext>
              </a:extLst>
            </p:cNvPr>
            <p:cNvSpPr/>
            <p:nvPr/>
          </p:nvSpPr>
          <p:spPr>
            <a:xfrm>
              <a:off x="7997825" y="2759074"/>
              <a:ext cx="3549741" cy="1606550"/>
            </a:xfrm>
            <a:custGeom>
              <a:avLst/>
              <a:gdLst>
                <a:gd name="connsiteX0" fmla="*/ 0 w 3581400"/>
                <a:gd name="connsiteY0" fmla="*/ 790575 h 1666875"/>
                <a:gd name="connsiteX1" fmla="*/ 1828800 w 3581400"/>
                <a:gd name="connsiteY1" fmla="*/ 38100 h 1666875"/>
                <a:gd name="connsiteX2" fmla="*/ 3562350 w 3581400"/>
                <a:gd name="connsiteY2" fmla="*/ 0 h 1666875"/>
                <a:gd name="connsiteX3" fmla="*/ 3581400 w 3581400"/>
                <a:gd name="connsiteY3" fmla="*/ 1666875 h 1666875"/>
                <a:gd name="connsiteX4" fmla="*/ 2038350 w 3581400"/>
                <a:gd name="connsiteY4" fmla="*/ 1628775 h 1666875"/>
                <a:gd name="connsiteX5" fmla="*/ 0 w 3581400"/>
                <a:gd name="connsiteY5" fmla="*/ 790575 h 1666875"/>
                <a:gd name="connsiteX0" fmla="*/ 0 w 3565525"/>
                <a:gd name="connsiteY0" fmla="*/ 784225 h 1666875"/>
                <a:gd name="connsiteX1" fmla="*/ 1812925 w 3565525"/>
                <a:gd name="connsiteY1" fmla="*/ 38100 h 1666875"/>
                <a:gd name="connsiteX2" fmla="*/ 3546475 w 3565525"/>
                <a:gd name="connsiteY2" fmla="*/ 0 h 1666875"/>
                <a:gd name="connsiteX3" fmla="*/ 3565525 w 3565525"/>
                <a:gd name="connsiteY3" fmla="*/ 1666875 h 1666875"/>
                <a:gd name="connsiteX4" fmla="*/ 2022475 w 3565525"/>
                <a:gd name="connsiteY4" fmla="*/ 1628775 h 1666875"/>
                <a:gd name="connsiteX5" fmla="*/ 0 w 3565525"/>
                <a:gd name="connsiteY5" fmla="*/ 784225 h 1666875"/>
                <a:gd name="connsiteX0" fmla="*/ 0 w 3565525"/>
                <a:gd name="connsiteY0" fmla="*/ 784225 h 1666875"/>
                <a:gd name="connsiteX1" fmla="*/ 1812925 w 3565525"/>
                <a:gd name="connsiteY1" fmla="*/ 38100 h 1666875"/>
                <a:gd name="connsiteX2" fmla="*/ 3546475 w 3565525"/>
                <a:gd name="connsiteY2" fmla="*/ 0 h 1666875"/>
                <a:gd name="connsiteX3" fmla="*/ 3565525 w 3565525"/>
                <a:gd name="connsiteY3" fmla="*/ 1666875 h 1666875"/>
                <a:gd name="connsiteX4" fmla="*/ 2124075 w 3565525"/>
                <a:gd name="connsiteY4" fmla="*/ 1625600 h 1666875"/>
                <a:gd name="connsiteX5" fmla="*/ 0 w 3565525"/>
                <a:gd name="connsiteY5" fmla="*/ 784225 h 1666875"/>
                <a:gd name="connsiteX0" fmla="*/ 0 w 3549650"/>
                <a:gd name="connsiteY0" fmla="*/ 784225 h 1657350"/>
                <a:gd name="connsiteX1" fmla="*/ 1812925 w 3549650"/>
                <a:gd name="connsiteY1" fmla="*/ 38100 h 1657350"/>
                <a:gd name="connsiteX2" fmla="*/ 3546475 w 3549650"/>
                <a:gd name="connsiteY2" fmla="*/ 0 h 1657350"/>
                <a:gd name="connsiteX3" fmla="*/ 3549650 w 3549650"/>
                <a:gd name="connsiteY3" fmla="*/ 1657350 h 1657350"/>
                <a:gd name="connsiteX4" fmla="*/ 2124075 w 3549650"/>
                <a:gd name="connsiteY4" fmla="*/ 1625600 h 1657350"/>
                <a:gd name="connsiteX5" fmla="*/ 0 w 3549650"/>
                <a:gd name="connsiteY5" fmla="*/ 784225 h 1657350"/>
                <a:gd name="connsiteX0" fmla="*/ 0 w 3549650"/>
                <a:gd name="connsiteY0" fmla="*/ 784225 h 1657350"/>
                <a:gd name="connsiteX1" fmla="*/ 1822450 w 3549650"/>
                <a:gd name="connsiteY1" fmla="*/ 50800 h 1657350"/>
                <a:gd name="connsiteX2" fmla="*/ 3546475 w 3549650"/>
                <a:gd name="connsiteY2" fmla="*/ 0 h 1657350"/>
                <a:gd name="connsiteX3" fmla="*/ 3549650 w 3549650"/>
                <a:gd name="connsiteY3" fmla="*/ 1657350 h 1657350"/>
                <a:gd name="connsiteX4" fmla="*/ 2124075 w 3549650"/>
                <a:gd name="connsiteY4" fmla="*/ 1625600 h 1657350"/>
                <a:gd name="connsiteX5" fmla="*/ 0 w 3549650"/>
                <a:gd name="connsiteY5" fmla="*/ 784225 h 1657350"/>
                <a:gd name="connsiteX0" fmla="*/ 0 w 3549650"/>
                <a:gd name="connsiteY0" fmla="*/ 733425 h 1606550"/>
                <a:gd name="connsiteX1" fmla="*/ 1822450 w 3549650"/>
                <a:gd name="connsiteY1" fmla="*/ 0 h 1606550"/>
                <a:gd name="connsiteX2" fmla="*/ 3546475 w 3549650"/>
                <a:gd name="connsiteY2" fmla="*/ 82550 h 1606550"/>
                <a:gd name="connsiteX3" fmla="*/ 3549650 w 3549650"/>
                <a:gd name="connsiteY3" fmla="*/ 1606550 h 1606550"/>
                <a:gd name="connsiteX4" fmla="*/ 2124075 w 3549650"/>
                <a:gd name="connsiteY4" fmla="*/ 1574800 h 1606550"/>
                <a:gd name="connsiteX5" fmla="*/ 0 w 3549650"/>
                <a:gd name="connsiteY5" fmla="*/ 733425 h 1606550"/>
                <a:gd name="connsiteX0" fmla="*/ 0 w 3549650"/>
                <a:gd name="connsiteY0" fmla="*/ 650875 h 1524000"/>
                <a:gd name="connsiteX1" fmla="*/ 1600200 w 3549650"/>
                <a:gd name="connsiteY1" fmla="*/ 31750 h 1524000"/>
                <a:gd name="connsiteX2" fmla="*/ 3546475 w 3549650"/>
                <a:gd name="connsiteY2" fmla="*/ 0 h 1524000"/>
                <a:gd name="connsiteX3" fmla="*/ 3549650 w 3549650"/>
                <a:gd name="connsiteY3" fmla="*/ 1524000 h 1524000"/>
                <a:gd name="connsiteX4" fmla="*/ 2124075 w 3549650"/>
                <a:gd name="connsiteY4" fmla="*/ 1492250 h 1524000"/>
                <a:gd name="connsiteX5" fmla="*/ 0 w 3549650"/>
                <a:gd name="connsiteY5" fmla="*/ 650875 h 1524000"/>
                <a:gd name="connsiteX0" fmla="*/ 0 w 3549650"/>
                <a:gd name="connsiteY0" fmla="*/ 650875 h 1524000"/>
                <a:gd name="connsiteX1" fmla="*/ 1600200 w 3549650"/>
                <a:gd name="connsiteY1" fmla="*/ 31750 h 1524000"/>
                <a:gd name="connsiteX2" fmla="*/ 3546475 w 3549650"/>
                <a:gd name="connsiteY2" fmla="*/ 0 h 1524000"/>
                <a:gd name="connsiteX3" fmla="*/ 3549650 w 3549650"/>
                <a:gd name="connsiteY3" fmla="*/ 1524000 h 1524000"/>
                <a:gd name="connsiteX4" fmla="*/ 1885950 w 3549650"/>
                <a:gd name="connsiteY4" fmla="*/ 1384300 h 1524000"/>
                <a:gd name="connsiteX5" fmla="*/ 0 w 3549650"/>
                <a:gd name="connsiteY5" fmla="*/ 650875 h 1524000"/>
                <a:gd name="connsiteX0" fmla="*/ 0 w 3552825"/>
                <a:gd name="connsiteY0" fmla="*/ 650875 h 1384300"/>
                <a:gd name="connsiteX1" fmla="*/ 1600200 w 3552825"/>
                <a:gd name="connsiteY1" fmla="*/ 31750 h 1384300"/>
                <a:gd name="connsiteX2" fmla="*/ 3546475 w 3552825"/>
                <a:gd name="connsiteY2" fmla="*/ 0 h 1384300"/>
                <a:gd name="connsiteX3" fmla="*/ 3552825 w 3552825"/>
                <a:gd name="connsiteY3" fmla="*/ 1292225 h 1384300"/>
                <a:gd name="connsiteX4" fmla="*/ 1885950 w 3552825"/>
                <a:gd name="connsiteY4" fmla="*/ 1384300 h 1384300"/>
                <a:gd name="connsiteX5" fmla="*/ 0 w 3552825"/>
                <a:gd name="connsiteY5" fmla="*/ 650875 h 1384300"/>
                <a:gd name="connsiteX0" fmla="*/ 0 w 3546615"/>
                <a:gd name="connsiteY0" fmla="*/ 650875 h 1393825"/>
                <a:gd name="connsiteX1" fmla="*/ 1600200 w 3546615"/>
                <a:gd name="connsiteY1" fmla="*/ 31750 h 1393825"/>
                <a:gd name="connsiteX2" fmla="*/ 3546475 w 3546615"/>
                <a:gd name="connsiteY2" fmla="*/ 0 h 1393825"/>
                <a:gd name="connsiteX3" fmla="*/ 3543300 w 3546615"/>
                <a:gd name="connsiteY3" fmla="*/ 1393825 h 1393825"/>
                <a:gd name="connsiteX4" fmla="*/ 1885950 w 3546615"/>
                <a:gd name="connsiteY4" fmla="*/ 1384300 h 1393825"/>
                <a:gd name="connsiteX5" fmla="*/ 0 w 3546615"/>
                <a:gd name="connsiteY5" fmla="*/ 650875 h 1393825"/>
                <a:gd name="connsiteX0" fmla="*/ 0 w 3546615"/>
                <a:gd name="connsiteY0" fmla="*/ 650875 h 1393825"/>
                <a:gd name="connsiteX1" fmla="*/ 1600200 w 3546615"/>
                <a:gd name="connsiteY1" fmla="*/ 31750 h 1393825"/>
                <a:gd name="connsiteX2" fmla="*/ 3546475 w 3546615"/>
                <a:gd name="connsiteY2" fmla="*/ 0 h 1393825"/>
                <a:gd name="connsiteX3" fmla="*/ 3543300 w 3546615"/>
                <a:gd name="connsiteY3" fmla="*/ 1393825 h 1393825"/>
                <a:gd name="connsiteX4" fmla="*/ 1841500 w 3546615"/>
                <a:gd name="connsiteY4" fmla="*/ 1368425 h 1393825"/>
                <a:gd name="connsiteX5" fmla="*/ 0 w 3546615"/>
                <a:gd name="connsiteY5" fmla="*/ 650875 h 1393825"/>
                <a:gd name="connsiteX0" fmla="*/ 0 w 3546615"/>
                <a:gd name="connsiteY0" fmla="*/ 720725 h 1463675"/>
                <a:gd name="connsiteX1" fmla="*/ 1847850 w 3546615"/>
                <a:gd name="connsiteY1" fmla="*/ 0 h 1463675"/>
                <a:gd name="connsiteX2" fmla="*/ 3546475 w 3546615"/>
                <a:gd name="connsiteY2" fmla="*/ 69850 h 1463675"/>
                <a:gd name="connsiteX3" fmla="*/ 3543300 w 3546615"/>
                <a:gd name="connsiteY3" fmla="*/ 1463675 h 1463675"/>
                <a:gd name="connsiteX4" fmla="*/ 1841500 w 3546615"/>
                <a:gd name="connsiteY4" fmla="*/ 1438275 h 1463675"/>
                <a:gd name="connsiteX5" fmla="*/ 0 w 3546615"/>
                <a:gd name="connsiteY5" fmla="*/ 720725 h 1463675"/>
                <a:gd name="connsiteX0" fmla="*/ 0 w 3552893"/>
                <a:gd name="connsiteY0" fmla="*/ 742950 h 1485900"/>
                <a:gd name="connsiteX1" fmla="*/ 1847850 w 3552893"/>
                <a:gd name="connsiteY1" fmla="*/ 22225 h 1485900"/>
                <a:gd name="connsiteX2" fmla="*/ 3552825 w 3552893"/>
                <a:gd name="connsiteY2" fmla="*/ 0 h 1485900"/>
                <a:gd name="connsiteX3" fmla="*/ 3543300 w 3552893"/>
                <a:gd name="connsiteY3" fmla="*/ 1485900 h 1485900"/>
                <a:gd name="connsiteX4" fmla="*/ 1841500 w 3552893"/>
                <a:gd name="connsiteY4" fmla="*/ 1460500 h 1485900"/>
                <a:gd name="connsiteX5" fmla="*/ 0 w 3552893"/>
                <a:gd name="connsiteY5" fmla="*/ 742950 h 1485900"/>
                <a:gd name="connsiteX0" fmla="*/ 0 w 3546615"/>
                <a:gd name="connsiteY0" fmla="*/ 742950 h 1485900"/>
                <a:gd name="connsiteX1" fmla="*/ 1847850 w 3546615"/>
                <a:gd name="connsiteY1" fmla="*/ 22225 h 1485900"/>
                <a:gd name="connsiteX2" fmla="*/ 3546475 w 3546615"/>
                <a:gd name="connsiteY2" fmla="*/ 0 h 1485900"/>
                <a:gd name="connsiteX3" fmla="*/ 3543300 w 3546615"/>
                <a:gd name="connsiteY3" fmla="*/ 1485900 h 1485900"/>
                <a:gd name="connsiteX4" fmla="*/ 1841500 w 3546615"/>
                <a:gd name="connsiteY4" fmla="*/ 1460500 h 1485900"/>
                <a:gd name="connsiteX5" fmla="*/ 0 w 3546615"/>
                <a:gd name="connsiteY5" fmla="*/ 742950 h 1485900"/>
                <a:gd name="connsiteX0" fmla="*/ 0 w 3549741"/>
                <a:gd name="connsiteY0" fmla="*/ 758825 h 1501775"/>
                <a:gd name="connsiteX1" fmla="*/ 1847850 w 3549741"/>
                <a:gd name="connsiteY1" fmla="*/ 38100 h 1501775"/>
                <a:gd name="connsiteX2" fmla="*/ 3549650 w 3549741"/>
                <a:gd name="connsiteY2" fmla="*/ 0 h 1501775"/>
                <a:gd name="connsiteX3" fmla="*/ 3543300 w 3549741"/>
                <a:gd name="connsiteY3" fmla="*/ 1501775 h 1501775"/>
                <a:gd name="connsiteX4" fmla="*/ 1841500 w 3549741"/>
                <a:gd name="connsiteY4" fmla="*/ 1476375 h 1501775"/>
                <a:gd name="connsiteX5" fmla="*/ 0 w 3549741"/>
                <a:gd name="connsiteY5" fmla="*/ 758825 h 1501775"/>
                <a:gd name="connsiteX0" fmla="*/ 0 w 3549741"/>
                <a:gd name="connsiteY0" fmla="*/ 758825 h 1590675"/>
                <a:gd name="connsiteX1" fmla="*/ 1847850 w 3549741"/>
                <a:gd name="connsiteY1" fmla="*/ 38100 h 1590675"/>
                <a:gd name="connsiteX2" fmla="*/ 3549650 w 3549741"/>
                <a:gd name="connsiteY2" fmla="*/ 0 h 1590675"/>
                <a:gd name="connsiteX3" fmla="*/ 3543300 w 3549741"/>
                <a:gd name="connsiteY3" fmla="*/ 1501775 h 1590675"/>
                <a:gd name="connsiteX4" fmla="*/ 1860550 w 3549741"/>
                <a:gd name="connsiteY4" fmla="*/ 1590675 h 1590675"/>
                <a:gd name="connsiteX5" fmla="*/ 0 w 3549741"/>
                <a:gd name="connsiteY5" fmla="*/ 758825 h 1590675"/>
                <a:gd name="connsiteX0" fmla="*/ 0 w 3549741"/>
                <a:gd name="connsiteY0" fmla="*/ 758825 h 1597025"/>
                <a:gd name="connsiteX1" fmla="*/ 1847850 w 3549741"/>
                <a:gd name="connsiteY1" fmla="*/ 38100 h 1597025"/>
                <a:gd name="connsiteX2" fmla="*/ 3549650 w 3549741"/>
                <a:gd name="connsiteY2" fmla="*/ 0 h 1597025"/>
                <a:gd name="connsiteX3" fmla="*/ 3543300 w 3549741"/>
                <a:gd name="connsiteY3" fmla="*/ 1597025 h 1597025"/>
                <a:gd name="connsiteX4" fmla="*/ 1860550 w 3549741"/>
                <a:gd name="connsiteY4" fmla="*/ 1590675 h 1597025"/>
                <a:gd name="connsiteX5" fmla="*/ 0 w 3549741"/>
                <a:gd name="connsiteY5" fmla="*/ 758825 h 1597025"/>
                <a:gd name="connsiteX0" fmla="*/ 0 w 3549741"/>
                <a:gd name="connsiteY0" fmla="*/ 758825 h 1597025"/>
                <a:gd name="connsiteX1" fmla="*/ 1847850 w 3549741"/>
                <a:gd name="connsiteY1" fmla="*/ 38100 h 1597025"/>
                <a:gd name="connsiteX2" fmla="*/ 3549650 w 3549741"/>
                <a:gd name="connsiteY2" fmla="*/ 0 h 1597025"/>
                <a:gd name="connsiteX3" fmla="*/ 3543300 w 3549741"/>
                <a:gd name="connsiteY3" fmla="*/ 1597025 h 1597025"/>
                <a:gd name="connsiteX4" fmla="*/ 1860550 w 3549741"/>
                <a:gd name="connsiteY4" fmla="*/ 1590675 h 1597025"/>
                <a:gd name="connsiteX5" fmla="*/ 0 w 3549741"/>
                <a:gd name="connsiteY5" fmla="*/ 758825 h 1597025"/>
                <a:gd name="connsiteX0" fmla="*/ 0 w 3549741"/>
                <a:gd name="connsiteY0" fmla="*/ 768350 h 1606550"/>
                <a:gd name="connsiteX1" fmla="*/ 1847850 w 3549741"/>
                <a:gd name="connsiteY1" fmla="*/ 47625 h 1606550"/>
                <a:gd name="connsiteX2" fmla="*/ 3549650 w 3549741"/>
                <a:gd name="connsiteY2" fmla="*/ 0 h 1606550"/>
                <a:gd name="connsiteX3" fmla="*/ 3543300 w 3549741"/>
                <a:gd name="connsiteY3" fmla="*/ 1606550 h 1606550"/>
                <a:gd name="connsiteX4" fmla="*/ 1860550 w 3549741"/>
                <a:gd name="connsiteY4" fmla="*/ 1600200 h 1606550"/>
                <a:gd name="connsiteX5" fmla="*/ 0 w 3549741"/>
                <a:gd name="connsiteY5" fmla="*/ 768350 h 160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49741" h="1606550">
                  <a:moveTo>
                    <a:pt x="0" y="768350"/>
                  </a:moveTo>
                  <a:lnTo>
                    <a:pt x="1847850" y="47625"/>
                  </a:lnTo>
                  <a:lnTo>
                    <a:pt x="3549650" y="0"/>
                  </a:lnTo>
                  <a:cubicBezTo>
                    <a:pt x="3550708" y="552450"/>
                    <a:pt x="3542242" y="1054100"/>
                    <a:pt x="3543300" y="1606550"/>
                  </a:cubicBezTo>
                  <a:lnTo>
                    <a:pt x="1860550" y="1600200"/>
                  </a:lnTo>
                  <a:lnTo>
                    <a:pt x="0" y="768350"/>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318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56FCD-70C9-457F-9AFE-A8B3A652D552}"/>
              </a:ext>
            </a:extLst>
          </p:cNvPr>
          <p:cNvSpPr>
            <a:spLocks noGrp="1"/>
          </p:cNvSpPr>
          <p:nvPr>
            <p:ph type="title"/>
          </p:nvPr>
        </p:nvSpPr>
        <p:spPr>
          <a:xfrm>
            <a:off x="677334" y="609600"/>
            <a:ext cx="8596668" cy="661081"/>
          </a:xfrm>
        </p:spPr>
        <p:txBody>
          <a:bodyPr>
            <a:normAutofit/>
          </a:bodyPr>
          <a:lstStyle/>
          <a:p>
            <a:r>
              <a:rPr lang="en-US" dirty="0"/>
              <a:t>BEV: The Inverter – </a:t>
            </a:r>
            <a:r>
              <a:rPr lang="en-US" b="1" dirty="0"/>
              <a:t>UNUSED</a:t>
            </a:r>
            <a:r>
              <a:rPr lang="en-US" dirty="0"/>
              <a:t>!</a:t>
            </a:r>
            <a:endParaRPr lang="en-US" sz="1600" dirty="0"/>
          </a:p>
        </p:txBody>
      </p:sp>
      <p:pic>
        <p:nvPicPr>
          <p:cNvPr id="6" name="Content Placeholder 5" descr="Diagram, schematic&#10;&#10;Description automatically generated">
            <a:extLst>
              <a:ext uri="{FF2B5EF4-FFF2-40B4-BE49-F238E27FC236}">
                <a16:creationId xmlns:a16="http://schemas.microsoft.com/office/drawing/2014/main" id="{F5690443-34D6-46C6-9C52-AACA58C91408}"/>
              </a:ext>
            </a:extLst>
          </p:cNvPr>
          <p:cNvPicPr>
            <a:picLocks noGrp="1" noChangeAspect="1"/>
          </p:cNvPicPr>
          <p:nvPr>
            <p:ph idx="1"/>
          </p:nvPr>
        </p:nvPicPr>
        <p:blipFill>
          <a:blip r:embed="rId3"/>
          <a:stretch>
            <a:fillRect/>
          </a:stretch>
        </p:blipFill>
        <p:spPr>
          <a:xfrm>
            <a:off x="520099" y="2543320"/>
            <a:ext cx="2725123" cy="2743200"/>
          </a:xfrm>
        </p:spPr>
      </p:pic>
      <p:sp>
        <p:nvSpPr>
          <p:cNvPr id="4" name="Slide Number Placeholder 3">
            <a:extLst>
              <a:ext uri="{FF2B5EF4-FFF2-40B4-BE49-F238E27FC236}">
                <a16:creationId xmlns:a16="http://schemas.microsoft.com/office/drawing/2014/main" id="{51123D67-26B2-464B-A9BF-5B1657FE46A6}"/>
              </a:ext>
            </a:extLst>
          </p:cNvPr>
          <p:cNvSpPr>
            <a:spLocks noGrp="1"/>
          </p:cNvSpPr>
          <p:nvPr>
            <p:ph type="sldNum" sz="quarter" idx="12"/>
          </p:nvPr>
        </p:nvSpPr>
        <p:spPr/>
        <p:txBody>
          <a:bodyPr/>
          <a:lstStyle/>
          <a:p>
            <a:fld id="{06934BBB-7B2C-F24A-A6B0-AE796A19E0AE}" type="slidenum">
              <a:rPr lang="en-US" smtClean="0"/>
              <a:t>34</a:t>
            </a:fld>
            <a:endParaRPr lang="en-US" dirty="0"/>
          </a:p>
        </p:txBody>
      </p:sp>
      <p:pic>
        <p:nvPicPr>
          <p:cNvPr id="8" name="Picture 7" descr="Diagram, schematic&#10;&#10;Description automatically generated">
            <a:extLst>
              <a:ext uri="{FF2B5EF4-FFF2-40B4-BE49-F238E27FC236}">
                <a16:creationId xmlns:a16="http://schemas.microsoft.com/office/drawing/2014/main" id="{46DFC191-2F9F-42DB-BE5F-8BD9F1C88C0C}"/>
              </a:ext>
            </a:extLst>
          </p:cNvPr>
          <p:cNvPicPr>
            <a:picLocks noChangeAspect="1"/>
          </p:cNvPicPr>
          <p:nvPr/>
        </p:nvPicPr>
        <p:blipFill>
          <a:blip r:embed="rId4"/>
          <a:stretch>
            <a:fillRect/>
          </a:stretch>
        </p:blipFill>
        <p:spPr>
          <a:xfrm>
            <a:off x="3906252" y="2543320"/>
            <a:ext cx="4514068" cy="2743200"/>
          </a:xfrm>
          <a:prstGeom prst="rect">
            <a:avLst/>
          </a:prstGeom>
        </p:spPr>
      </p:pic>
      <p:pic>
        <p:nvPicPr>
          <p:cNvPr id="10" name="Picture 9" descr="Diagram, schematic&#10;&#10;Description automatically generated">
            <a:extLst>
              <a:ext uri="{FF2B5EF4-FFF2-40B4-BE49-F238E27FC236}">
                <a16:creationId xmlns:a16="http://schemas.microsoft.com/office/drawing/2014/main" id="{D47CBD24-F9F8-41B3-AA50-FB341DD1A20C}"/>
              </a:ext>
            </a:extLst>
          </p:cNvPr>
          <p:cNvPicPr>
            <a:picLocks noChangeAspect="1"/>
          </p:cNvPicPr>
          <p:nvPr/>
        </p:nvPicPr>
        <p:blipFill>
          <a:blip r:embed="rId5"/>
          <a:stretch>
            <a:fillRect/>
          </a:stretch>
        </p:blipFill>
        <p:spPr>
          <a:xfrm>
            <a:off x="9081350" y="2543320"/>
            <a:ext cx="2590551" cy="2743200"/>
          </a:xfrm>
          <a:prstGeom prst="rect">
            <a:avLst/>
          </a:prstGeom>
        </p:spPr>
      </p:pic>
      <p:sp>
        <p:nvSpPr>
          <p:cNvPr id="11" name="TextBox 10">
            <a:extLst>
              <a:ext uri="{FF2B5EF4-FFF2-40B4-BE49-F238E27FC236}">
                <a16:creationId xmlns:a16="http://schemas.microsoft.com/office/drawing/2014/main" id="{A6B96597-1202-4ADF-BEF2-6E318F1E3AB0}"/>
              </a:ext>
            </a:extLst>
          </p:cNvPr>
          <p:cNvSpPr txBox="1"/>
          <p:nvPr/>
        </p:nvSpPr>
        <p:spPr>
          <a:xfrm>
            <a:off x="866898" y="5286520"/>
            <a:ext cx="2031524" cy="738664"/>
          </a:xfrm>
          <a:prstGeom prst="rect">
            <a:avLst/>
          </a:prstGeom>
          <a:noFill/>
        </p:spPr>
        <p:txBody>
          <a:bodyPr wrap="square" rtlCol="0">
            <a:spAutoFit/>
          </a:bodyPr>
          <a:lstStyle/>
          <a:p>
            <a:pPr algn="ctr"/>
            <a:r>
              <a:rPr lang="en-US" sz="1400" dirty="0">
                <a:solidFill>
                  <a:srgbClr val="004A8C"/>
                </a:solidFill>
              </a:rPr>
              <a:t>Graphical Symbol of the n-phase Full Bridge Inverter</a:t>
            </a:r>
          </a:p>
        </p:txBody>
      </p:sp>
      <p:sp>
        <p:nvSpPr>
          <p:cNvPr id="12" name="TextBox 11">
            <a:extLst>
              <a:ext uri="{FF2B5EF4-FFF2-40B4-BE49-F238E27FC236}">
                <a16:creationId xmlns:a16="http://schemas.microsoft.com/office/drawing/2014/main" id="{58B14D66-364C-4805-8EBB-AE85646EC185}"/>
              </a:ext>
            </a:extLst>
          </p:cNvPr>
          <p:cNvSpPr txBox="1"/>
          <p:nvPr/>
        </p:nvSpPr>
        <p:spPr>
          <a:xfrm>
            <a:off x="5080238" y="5285031"/>
            <a:ext cx="2031524" cy="954107"/>
          </a:xfrm>
          <a:prstGeom prst="rect">
            <a:avLst/>
          </a:prstGeom>
          <a:noFill/>
        </p:spPr>
        <p:txBody>
          <a:bodyPr wrap="square" rtlCol="0">
            <a:spAutoFit/>
          </a:bodyPr>
          <a:lstStyle/>
          <a:p>
            <a:pPr algn="ctr"/>
            <a:r>
              <a:rPr lang="en-US" sz="1400" dirty="0">
                <a:solidFill>
                  <a:srgbClr val="004A8C"/>
                </a:solidFill>
              </a:rPr>
              <a:t>Injection of third harmonic to increase the linear region and the modulation factor.</a:t>
            </a:r>
          </a:p>
        </p:txBody>
      </p:sp>
      <p:sp>
        <p:nvSpPr>
          <p:cNvPr id="13" name="TextBox 12">
            <a:extLst>
              <a:ext uri="{FF2B5EF4-FFF2-40B4-BE49-F238E27FC236}">
                <a16:creationId xmlns:a16="http://schemas.microsoft.com/office/drawing/2014/main" id="{9D82A272-9B67-4D28-A992-2188B36D3E15}"/>
              </a:ext>
            </a:extLst>
          </p:cNvPr>
          <p:cNvSpPr txBox="1"/>
          <p:nvPr/>
        </p:nvSpPr>
        <p:spPr>
          <a:xfrm>
            <a:off x="9360863" y="5283542"/>
            <a:ext cx="2031524" cy="523220"/>
          </a:xfrm>
          <a:prstGeom prst="rect">
            <a:avLst/>
          </a:prstGeom>
          <a:solidFill>
            <a:schemeClr val="bg1"/>
          </a:solidFill>
        </p:spPr>
        <p:txBody>
          <a:bodyPr wrap="square" rtlCol="0">
            <a:spAutoFit/>
          </a:bodyPr>
          <a:lstStyle/>
          <a:p>
            <a:pPr algn="ctr"/>
            <a:r>
              <a:rPr lang="en-US" sz="1400" dirty="0" err="1">
                <a:solidFill>
                  <a:srgbClr val="004A8C"/>
                </a:solidFill>
              </a:rPr>
              <a:t>Modelica’s</a:t>
            </a:r>
            <a:r>
              <a:rPr lang="en-US" sz="1400" dirty="0">
                <a:solidFill>
                  <a:srgbClr val="004A8C"/>
                </a:solidFill>
              </a:rPr>
              <a:t> n-phase Full Bridge Inverter</a:t>
            </a:r>
          </a:p>
        </p:txBody>
      </p:sp>
      <p:cxnSp>
        <p:nvCxnSpPr>
          <p:cNvPr id="15" name="Straight Arrow Connector 14">
            <a:extLst>
              <a:ext uri="{FF2B5EF4-FFF2-40B4-BE49-F238E27FC236}">
                <a16:creationId xmlns:a16="http://schemas.microsoft.com/office/drawing/2014/main" id="{B72DE3BB-F6C4-46BF-ACDE-7F9386D2134D}"/>
              </a:ext>
            </a:extLst>
          </p:cNvPr>
          <p:cNvCxnSpPr/>
          <p:nvPr/>
        </p:nvCxnSpPr>
        <p:spPr>
          <a:xfrm>
            <a:off x="6305797" y="3253839"/>
            <a:ext cx="3265715" cy="661081"/>
          </a:xfrm>
          <a:prstGeom prst="straightConnector1">
            <a:avLst/>
          </a:prstGeom>
          <a:ln w="28575">
            <a:solidFill>
              <a:srgbClr val="25AFE6"/>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036F928-561C-4BF6-8F64-FABC91724CDA}"/>
              </a:ext>
            </a:extLst>
          </p:cNvPr>
          <p:cNvSpPr txBox="1"/>
          <p:nvPr/>
        </p:nvSpPr>
        <p:spPr>
          <a:xfrm>
            <a:off x="677333" y="1882239"/>
            <a:ext cx="8683529" cy="307777"/>
          </a:xfrm>
          <a:prstGeom prst="rect">
            <a:avLst/>
          </a:prstGeom>
          <a:noFill/>
        </p:spPr>
        <p:txBody>
          <a:bodyPr wrap="square">
            <a:spAutoFit/>
          </a:bodyPr>
          <a:lstStyle/>
          <a:p>
            <a:pPr algn="just"/>
            <a:r>
              <a:rPr lang="en-US" sz="1400" dirty="0">
                <a:solidFill>
                  <a:srgbClr val="004A8C"/>
                </a:solidFill>
              </a:rPr>
              <a:t>Despite not being used in the model, an inverter was originally created for use with the Modelica motors. </a:t>
            </a:r>
          </a:p>
        </p:txBody>
      </p:sp>
      <p:sp>
        <p:nvSpPr>
          <p:cNvPr id="16" name="TextBox 15">
            <a:extLst>
              <a:ext uri="{FF2B5EF4-FFF2-40B4-BE49-F238E27FC236}">
                <a16:creationId xmlns:a16="http://schemas.microsoft.com/office/drawing/2014/main" id="{441CDCC3-1456-4AC3-B487-BA65F692EA72}"/>
              </a:ext>
            </a:extLst>
          </p:cNvPr>
          <p:cNvSpPr txBox="1"/>
          <p:nvPr/>
        </p:nvSpPr>
        <p:spPr>
          <a:xfrm>
            <a:off x="677334" y="2107118"/>
            <a:ext cx="8404017" cy="307777"/>
          </a:xfrm>
          <a:prstGeom prst="rect">
            <a:avLst/>
          </a:prstGeom>
          <a:noFill/>
        </p:spPr>
        <p:txBody>
          <a:bodyPr wrap="square">
            <a:spAutoFit/>
          </a:bodyPr>
          <a:lstStyle/>
          <a:p>
            <a:r>
              <a:rPr lang="en-US" sz="1400" dirty="0">
                <a:solidFill>
                  <a:srgbClr val="004A8C"/>
                </a:solidFill>
              </a:rPr>
              <a:t>Its structure is based on </a:t>
            </a:r>
            <a:r>
              <a:rPr lang="en-US" sz="1400" dirty="0" err="1">
                <a:solidFill>
                  <a:srgbClr val="004A8C"/>
                </a:solidFill>
              </a:rPr>
              <a:t>Modelicas</a:t>
            </a:r>
            <a:r>
              <a:rPr lang="en-US" sz="1400" dirty="0">
                <a:solidFill>
                  <a:srgbClr val="004A8C"/>
                </a:solidFill>
              </a:rPr>
              <a:t> own inverter with a third harmonic injection.</a:t>
            </a:r>
            <a:endParaRPr lang="en-US" sz="1400" dirty="0"/>
          </a:p>
        </p:txBody>
      </p:sp>
    </p:spTree>
    <p:extLst>
      <p:ext uri="{BB962C8B-B14F-4D97-AF65-F5344CB8AC3E}">
        <p14:creationId xmlns:p14="http://schemas.microsoft.com/office/powerpoint/2010/main" val="37198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 indoor&#10;&#10;Description automatically generated">
            <a:extLst>
              <a:ext uri="{FF2B5EF4-FFF2-40B4-BE49-F238E27FC236}">
                <a16:creationId xmlns:a16="http://schemas.microsoft.com/office/drawing/2014/main" id="{C6611F1B-7019-4CAC-97D3-272912E6C360}"/>
              </a:ext>
            </a:extLst>
          </p:cNvPr>
          <p:cNvPicPr>
            <a:picLocks noChangeAspect="1"/>
          </p:cNvPicPr>
          <p:nvPr/>
        </p:nvPicPr>
        <p:blipFill>
          <a:blip r:embed="rId3"/>
          <a:stretch>
            <a:fillRect/>
          </a:stretch>
        </p:blipFill>
        <p:spPr>
          <a:xfrm>
            <a:off x="678815" y="2567444"/>
            <a:ext cx="8595360" cy="3067723"/>
          </a:xfrm>
          <a:prstGeom prst="rect">
            <a:avLst/>
          </a:prstGeom>
        </p:spPr>
      </p:pic>
      <p:sp>
        <p:nvSpPr>
          <p:cNvPr id="2" name="Title 1">
            <a:extLst>
              <a:ext uri="{FF2B5EF4-FFF2-40B4-BE49-F238E27FC236}">
                <a16:creationId xmlns:a16="http://schemas.microsoft.com/office/drawing/2014/main" id="{CAC91994-6A27-4ED7-8A09-9D1A02E61E2B}"/>
              </a:ext>
            </a:extLst>
          </p:cNvPr>
          <p:cNvSpPr>
            <a:spLocks noGrp="1"/>
          </p:cNvSpPr>
          <p:nvPr>
            <p:ph type="title"/>
          </p:nvPr>
        </p:nvSpPr>
        <p:spPr/>
        <p:txBody>
          <a:bodyPr/>
          <a:lstStyle/>
          <a:p>
            <a:r>
              <a:rPr lang="en-US" dirty="0"/>
              <a:t>BEV: The Vehicle Model without Slip</a:t>
            </a:r>
          </a:p>
        </p:txBody>
      </p:sp>
      <p:sp>
        <p:nvSpPr>
          <p:cNvPr id="4" name="Slide Number Placeholder 3">
            <a:extLst>
              <a:ext uri="{FF2B5EF4-FFF2-40B4-BE49-F238E27FC236}">
                <a16:creationId xmlns:a16="http://schemas.microsoft.com/office/drawing/2014/main" id="{DA1F8809-46C7-47F2-BFFA-C873875EF6AB}"/>
              </a:ext>
            </a:extLst>
          </p:cNvPr>
          <p:cNvSpPr>
            <a:spLocks noGrp="1"/>
          </p:cNvSpPr>
          <p:nvPr>
            <p:ph type="sldNum" sz="quarter" idx="12"/>
          </p:nvPr>
        </p:nvSpPr>
        <p:spPr/>
        <p:txBody>
          <a:bodyPr/>
          <a:lstStyle/>
          <a:p>
            <a:fld id="{06934BBB-7B2C-F24A-A6B0-AE796A19E0AE}" type="slidenum">
              <a:rPr lang="en-US" smtClean="0"/>
              <a:t>35</a:t>
            </a:fld>
            <a:endParaRPr lang="en-US" dirty="0"/>
          </a:p>
        </p:txBody>
      </p:sp>
      <p:sp>
        <p:nvSpPr>
          <p:cNvPr id="7" name="Content Placeholder 2">
            <a:extLst>
              <a:ext uri="{FF2B5EF4-FFF2-40B4-BE49-F238E27FC236}">
                <a16:creationId xmlns:a16="http://schemas.microsoft.com/office/drawing/2014/main" id="{5DE4C599-66C8-4610-B8BA-A836088EF4CE}"/>
              </a:ext>
            </a:extLst>
          </p:cNvPr>
          <p:cNvSpPr txBox="1">
            <a:spLocks/>
          </p:cNvSpPr>
          <p:nvPr/>
        </p:nvSpPr>
        <p:spPr>
          <a:xfrm>
            <a:off x="677334" y="2046225"/>
            <a:ext cx="9427861" cy="47829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002060"/>
                </a:solidFill>
              </a:rPr>
              <a:t>No Slip = Simplified Model -&gt; Lump both axels and brakes together.</a:t>
            </a:r>
          </a:p>
        </p:txBody>
      </p:sp>
      <p:grpSp>
        <p:nvGrpSpPr>
          <p:cNvPr id="6" name="Group 5">
            <a:extLst>
              <a:ext uri="{FF2B5EF4-FFF2-40B4-BE49-F238E27FC236}">
                <a16:creationId xmlns:a16="http://schemas.microsoft.com/office/drawing/2014/main" id="{90C408AB-957C-46A8-937E-B7DEC4848CAD}"/>
              </a:ext>
            </a:extLst>
          </p:cNvPr>
          <p:cNvGrpSpPr/>
          <p:nvPr/>
        </p:nvGrpSpPr>
        <p:grpSpPr>
          <a:xfrm>
            <a:off x="1241862" y="3088479"/>
            <a:ext cx="4976534" cy="1513685"/>
            <a:chOff x="1241862" y="3088479"/>
            <a:chExt cx="4976534" cy="1513685"/>
          </a:xfrm>
        </p:grpSpPr>
        <p:cxnSp>
          <p:nvCxnSpPr>
            <p:cNvPr id="9" name="Straight Connector 8">
              <a:extLst>
                <a:ext uri="{FF2B5EF4-FFF2-40B4-BE49-F238E27FC236}">
                  <a16:creationId xmlns:a16="http://schemas.microsoft.com/office/drawing/2014/main" id="{44828DC2-285F-4AE7-8F42-7D5B81A5ED06}"/>
                </a:ext>
              </a:extLst>
            </p:cNvPr>
            <p:cNvCxnSpPr>
              <a:cxnSpLocks/>
            </p:cNvCxnSpPr>
            <p:nvPr/>
          </p:nvCxnSpPr>
          <p:spPr>
            <a:xfrm flipH="1">
              <a:off x="1241862" y="4101306"/>
              <a:ext cx="2546367" cy="0"/>
            </a:xfrm>
            <a:prstGeom prst="line">
              <a:avLst/>
            </a:prstGeom>
            <a:ln w="571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8686AB42-E4D9-4C9B-9D28-1B11EEB151E1}"/>
                </a:ext>
              </a:extLst>
            </p:cNvPr>
            <p:cNvCxnSpPr>
              <a:cxnSpLocks/>
            </p:cNvCxnSpPr>
            <p:nvPr/>
          </p:nvCxnSpPr>
          <p:spPr>
            <a:xfrm flipH="1">
              <a:off x="3940630" y="4101306"/>
              <a:ext cx="692330" cy="0"/>
            </a:xfrm>
            <a:prstGeom prst="line">
              <a:avLst/>
            </a:prstGeom>
            <a:ln w="5715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05B452F-E8A9-40CD-A581-AF749F6DFB66}"/>
                </a:ext>
              </a:extLst>
            </p:cNvPr>
            <p:cNvCxnSpPr>
              <a:cxnSpLocks/>
            </p:cNvCxnSpPr>
            <p:nvPr/>
          </p:nvCxnSpPr>
          <p:spPr>
            <a:xfrm>
              <a:off x="4798522" y="4101306"/>
              <a:ext cx="1165081" cy="0"/>
            </a:xfrm>
            <a:prstGeom prst="line">
              <a:avLst/>
            </a:prstGeom>
            <a:ln w="5715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1328FC-8605-428B-9EA5-DE71C2D0DF56}"/>
                </a:ext>
              </a:extLst>
            </p:cNvPr>
            <p:cNvCxnSpPr>
              <a:cxnSpLocks/>
            </p:cNvCxnSpPr>
            <p:nvPr/>
          </p:nvCxnSpPr>
          <p:spPr>
            <a:xfrm>
              <a:off x="5963603" y="3088479"/>
              <a:ext cx="0" cy="1012827"/>
            </a:xfrm>
            <a:prstGeom prst="line">
              <a:avLst/>
            </a:prstGeom>
            <a:ln w="5715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4863F20-7595-4008-9E00-8913C77606C0}"/>
                </a:ext>
              </a:extLst>
            </p:cNvPr>
            <p:cNvCxnSpPr>
              <a:cxnSpLocks/>
            </p:cNvCxnSpPr>
            <p:nvPr/>
          </p:nvCxnSpPr>
          <p:spPr>
            <a:xfrm>
              <a:off x="5963603" y="3088479"/>
              <a:ext cx="254793" cy="0"/>
            </a:xfrm>
            <a:prstGeom prst="line">
              <a:avLst/>
            </a:prstGeom>
            <a:ln w="5715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45C24B1-A8D4-4668-A120-F300E94DDF63}"/>
                </a:ext>
              </a:extLst>
            </p:cNvPr>
            <p:cNvCxnSpPr>
              <a:cxnSpLocks/>
            </p:cNvCxnSpPr>
            <p:nvPr/>
          </p:nvCxnSpPr>
          <p:spPr>
            <a:xfrm>
              <a:off x="5963603" y="3845718"/>
              <a:ext cx="254793" cy="0"/>
            </a:xfrm>
            <a:prstGeom prst="line">
              <a:avLst/>
            </a:prstGeom>
            <a:ln w="5715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FBA4446-E519-4A06-A162-7B0BC2D347CC}"/>
                </a:ext>
              </a:extLst>
            </p:cNvPr>
            <p:cNvCxnSpPr>
              <a:cxnSpLocks/>
            </p:cNvCxnSpPr>
            <p:nvPr/>
          </p:nvCxnSpPr>
          <p:spPr>
            <a:xfrm>
              <a:off x="5963603" y="4602164"/>
              <a:ext cx="254793" cy="0"/>
            </a:xfrm>
            <a:prstGeom prst="line">
              <a:avLst/>
            </a:prstGeom>
            <a:ln w="5715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7C517A-DD33-460C-9408-2111FE3CB9DE}"/>
                </a:ext>
              </a:extLst>
            </p:cNvPr>
            <p:cNvCxnSpPr>
              <a:cxnSpLocks/>
            </p:cNvCxnSpPr>
            <p:nvPr/>
          </p:nvCxnSpPr>
          <p:spPr>
            <a:xfrm>
              <a:off x="5963603" y="4101306"/>
              <a:ext cx="0" cy="500858"/>
            </a:xfrm>
            <a:prstGeom prst="line">
              <a:avLst/>
            </a:prstGeom>
            <a:ln w="5715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Content Placeholder 2">
            <a:extLst>
              <a:ext uri="{FF2B5EF4-FFF2-40B4-BE49-F238E27FC236}">
                <a16:creationId xmlns:a16="http://schemas.microsoft.com/office/drawing/2014/main" id="{327581FC-6B87-4E4C-96F3-CB6F96AAA629}"/>
              </a:ext>
            </a:extLst>
          </p:cNvPr>
          <p:cNvSpPr txBox="1">
            <a:spLocks/>
          </p:cNvSpPr>
          <p:nvPr/>
        </p:nvSpPr>
        <p:spPr>
          <a:xfrm>
            <a:off x="1633050" y="5760723"/>
            <a:ext cx="2169330" cy="38099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chemeClr val="bg1">
                    <a:lumMod val="50000"/>
                  </a:schemeClr>
                </a:solidFill>
              </a:rPr>
              <a:t>Torque flow</a:t>
            </a: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p:txBody>
      </p:sp>
      <p:sp>
        <p:nvSpPr>
          <p:cNvPr id="18" name="Content Placeholder 2">
            <a:extLst>
              <a:ext uri="{FF2B5EF4-FFF2-40B4-BE49-F238E27FC236}">
                <a16:creationId xmlns:a16="http://schemas.microsoft.com/office/drawing/2014/main" id="{883AF82A-6E38-4BC1-AB58-564E871A20AA}"/>
              </a:ext>
            </a:extLst>
          </p:cNvPr>
          <p:cNvSpPr txBox="1">
            <a:spLocks/>
          </p:cNvSpPr>
          <p:nvPr/>
        </p:nvSpPr>
        <p:spPr>
          <a:xfrm>
            <a:off x="4224326" y="5760723"/>
            <a:ext cx="2169330" cy="38099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00B050"/>
                </a:solidFill>
              </a:rPr>
              <a:t>Force flow</a:t>
            </a: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a:p>
            <a:pPr marL="0" indent="0">
              <a:buFont typeface="Wingdings 3" charset="2"/>
              <a:buNone/>
            </a:pPr>
            <a:endParaRPr lang="en-US" sz="1400" dirty="0">
              <a:solidFill>
                <a:schemeClr val="bg1">
                  <a:lumMod val="50000"/>
                </a:schemeClr>
              </a:solidFill>
            </a:endParaRPr>
          </a:p>
        </p:txBody>
      </p:sp>
      <p:sp>
        <p:nvSpPr>
          <p:cNvPr id="19" name="Rectangle 18">
            <a:extLst>
              <a:ext uri="{FF2B5EF4-FFF2-40B4-BE49-F238E27FC236}">
                <a16:creationId xmlns:a16="http://schemas.microsoft.com/office/drawing/2014/main" id="{E6434B44-ED2D-4AE3-A271-78782EB763B1}"/>
              </a:ext>
            </a:extLst>
          </p:cNvPr>
          <p:cNvSpPr/>
          <p:nvPr/>
        </p:nvSpPr>
        <p:spPr>
          <a:xfrm>
            <a:off x="6897288" y="3170712"/>
            <a:ext cx="2078181" cy="1828800"/>
          </a:xfrm>
          <a:prstGeom prst="rect">
            <a:avLst/>
          </a:prstGeom>
          <a:noFill/>
          <a:ln w="28575">
            <a:solidFill>
              <a:srgbClr val="F88F1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2">
            <a:extLst>
              <a:ext uri="{FF2B5EF4-FFF2-40B4-BE49-F238E27FC236}">
                <a16:creationId xmlns:a16="http://schemas.microsoft.com/office/drawing/2014/main" id="{60A32A0A-E872-4809-918B-C8D30897E95A}"/>
              </a:ext>
            </a:extLst>
          </p:cNvPr>
          <p:cNvSpPr txBox="1">
            <a:spLocks/>
          </p:cNvSpPr>
          <p:nvPr/>
        </p:nvSpPr>
        <p:spPr>
          <a:xfrm>
            <a:off x="6789396" y="5765859"/>
            <a:ext cx="2817742" cy="380991"/>
          </a:xfrm>
          <a:prstGeom prst="rect">
            <a:avLst/>
          </a:prstGeom>
          <a:ln>
            <a:no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1400" dirty="0">
                <a:solidFill>
                  <a:srgbClr val="F88F1F"/>
                </a:solidFill>
              </a:rPr>
              <a:t>User defined calculations</a:t>
            </a: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D288CE9-6697-4C64-9A87-D13E3D9213F0}"/>
                  </a:ext>
                </a:extLst>
              </p:cNvPr>
              <p:cNvSpPr txBox="1"/>
              <p:nvPr/>
            </p:nvSpPr>
            <p:spPr>
              <a:xfrm>
                <a:off x="6458049" y="6002772"/>
                <a:ext cx="2956658" cy="288156"/>
              </a:xfrm>
              <a:prstGeom prst="rect">
                <a:avLst/>
              </a:prstGeom>
              <a:solidFill>
                <a:schemeClr val="bg1"/>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000" b="0" i="1" smtClean="0">
                          <a:latin typeface="Cambria Math" panose="02040503050406030204" pitchFamily="18" charset="0"/>
                        </a:rPr>
                        <m:t>𝑅</m:t>
                      </m:r>
                      <m:r>
                        <a:rPr lang="en-US" sz="1000" b="0" i="1" smtClean="0">
                          <a:latin typeface="Cambria Math" panose="02040503050406030204" pitchFamily="18" charset="0"/>
                        </a:rPr>
                        <m:t>=</m:t>
                      </m:r>
                      <m:r>
                        <a:rPr lang="en-US" sz="1000" b="0" i="1" smtClean="0">
                          <a:latin typeface="Cambria Math" panose="02040503050406030204" pitchFamily="18" charset="0"/>
                        </a:rPr>
                        <m:t>𝑚𝑔</m:t>
                      </m:r>
                      <m:func>
                        <m:funcPr>
                          <m:ctrlPr>
                            <a:rPr lang="en-US" sz="1000" b="0" i="1" smtClean="0">
                              <a:latin typeface="Cambria Math" panose="02040503050406030204" pitchFamily="18" charset="0"/>
                            </a:rPr>
                          </m:ctrlPr>
                        </m:funcPr>
                        <m:fName>
                          <m:r>
                            <m:rPr>
                              <m:sty m:val="p"/>
                            </m:rPr>
                            <a:rPr lang="en-US" sz="1000" b="0" i="0" smtClean="0">
                              <a:latin typeface="Cambria Math" panose="02040503050406030204" pitchFamily="18" charset="0"/>
                            </a:rPr>
                            <m:t>cos</m:t>
                          </m:r>
                        </m:fName>
                        <m:e>
                          <m:d>
                            <m:dPr>
                              <m:ctrlPr>
                                <a:rPr lang="en-US" sz="1000" b="0" i="1" smtClean="0">
                                  <a:latin typeface="Cambria Math" panose="02040503050406030204" pitchFamily="18" charset="0"/>
                                </a:rPr>
                              </m:ctrlPr>
                            </m:dPr>
                            <m:e>
                              <m:r>
                                <a:rPr lang="en-US" sz="1000" b="0" i="1" smtClean="0">
                                  <a:latin typeface="Cambria Math" panose="02040503050406030204" pitchFamily="18" charset="0"/>
                                </a:rPr>
                                <m:t>𝜗</m:t>
                              </m:r>
                            </m:e>
                          </m:d>
                        </m:e>
                      </m:func>
                      <m:d>
                        <m:dPr>
                          <m:ctrlPr>
                            <a:rPr lang="en-US" sz="1000" b="0" i="1" smtClean="0">
                              <a:latin typeface="Cambria Math" panose="02040503050406030204" pitchFamily="18" charset="0"/>
                            </a:rPr>
                          </m:ctrlPr>
                        </m:dPr>
                        <m:e>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𝑓</m:t>
                              </m:r>
                            </m:e>
                            <m:sub>
                              <m:r>
                                <a:rPr lang="en-US" sz="1000" b="0" i="1" smtClean="0">
                                  <a:latin typeface="Cambria Math" panose="02040503050406030204" pitchFamily="18" charset="0"/>
                                </a:rPr>
                                <m:t>0</m:t>
                              </m:r>
                            </m:sub>
                          </m:sSub>
                          <m:r>
                            <a:rPr lang="en-US" sz="1000" b="0" i="1" smtClean="0">
                              <a:latin typeface="Cambria Math" panose="02040503050406030204" pitchFamily="18" charset="0"/>
                            </a:rPr>
                            <m:t>+</m:t>
                          </m:r>
                          <m:r>
                            <a:rPr lang="en-US" sz="1000" b="0" i="1" smtClean="0">
                              <a:latin typeface="Cambria Math" panose="02040503050406030204" pitchFamily="18" charset="0"/>
                            </a:rPr>
                            <m:t>𝐾</m:t>
                          </m:r>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𝑉</m:t>
                              </m:r>
                            </m:e>
                            <m:sup>
                              <m:r>
                                <a:rPr lang="en-US" sz="1000" b="0" i="1" smtClean="0">
                                  <a:latin typeface="Cambria Math" panose="02040503050406030204" pitchFamily="18" charset="0"/>
                                </a:rPr>
                                <m:t>2</m:t>
                              </m:r>
                            </m:sup>
                          </m:sSup>
                        </m:e>
                      </m:d>
                      <m:r>
                        <a:rPr lang="en-US" sz="1000" b="0" i="1" smtClean="0">
                          <a:latin typeface="Cambria Math" panose="02040503050406030204" pitchFamily="18" charset="0"/>
                        </a:rPr>
                        <m:t>+</m:t>
                      </m:r>
                      <m:f>
                        <m:fPr>
                          <m:ctrlPr>
                            <a:rPr lang="en-US" sz="1000" b="0" i="1" smtClean="0">
                              <a:latin typeface="Cambria Math" panose="02040503050406030204" pitchFamily="18" charset="0"/>
                            </a:rPr>
                          </m:ctrlPr>
                        </m:fPr>
                        <m:num>
                          <m:r>
                            <a:rPr lang="en-US" sz="1000" b="0" i="1" smtClean="0">
                              <a:latin typeface="Cambria Math" panose="02040503050406030204" pitchFamily="18" charset="0"/>
                            </a:rPr>
                            <m:t>1</m:t>
                          </m:r>
                        </m:num>
                        <m:den>
                          <m:r>
                            <a:rPr lang="en-US" sz="1000" b="0" i="1" smtClean="0">
                              <a:latin typeface="Cambria Math" panose="02040503050406030204" pitchFamily="18" charset="0"/>
                            </a:rPr>
                            <m:t>2</m:t>
                          </m:r>
                        </m:den>
                      </m:f>
                      <m:r>
                        <a:rPr lang="en-US" sz="1000" b="0" i="1" smtClean="0">
                          <a:latin typeface="Cambria Math" panose="02040503050406030204" pitchFamily="18" charset="0"/>
                        </a:rPr>
                        <m:t>𝜌</m:t>
                      </m:r>
                      <m:r>
                        <a:rPr lang="en-US" sz="1000" b="0" i="1" smtClean="0">
                          <a:latin typeface="Cambria Math" panose="02040503050406030204" pitchFamily="18" charset="0"/>
                        </a:rPr>
                        <m:t>𝑆</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𝐶</m:t>
                          </m:r>
                        </m:e>
                        <m:sub>
                          <m:r>
                            <a:rPr lang="en-US" sz="1000" b="0" i="1" smtClean="0">
                              <a:latin typeface="Cambria Math" panose="02040503050406030204" pitchFamily="18" charset="0"/>
                            </a:rPr>
                            <m:t>𝑥</m:t>
                          </m:r>
                        </m:sub>
                      </m:sSub>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𝑉</m:t>
                          </m:r>
                        </m:e>
                        <m:sup>
                          <m:r>
                            <a:rPr lang="en-US" sz="1000" b="0" i="1" smtClean="0">
                              <a:latin typeface="Cambria Math" panose="02040503050406030204" pitchFamily="18" charset="0"/>
                            </a:rPr>
                            <m:t>2</m:t>
                          </m:r>
                        </m:sup>
                      </m:sSup>
                      <m:r>
                        <a:rPr lang="en-US" sz="1000" b="0" i="1" smtClean="0">
                          <a:latin typeface="Cambria Math" panose="02040503050406030204" pitchFamily="18" charset="0"/>
                        </a:rPr>
                        <m:t>+</m:t>
                      </m:r>
                      <m:r>
                        <a:rPr lang="en-US" sz="1000" b="0" i="1" smtClean="0">
                          <a:latin typeface="Cambria Math" panose="02040503050406030204" pitchFamily="18" charset="0"/>
                        </a:rPr>
                        <m:t>𝑚𝑔</m:t>
                      </m:r>
                      <m:r>
                        <a:rPr lang="en-US" sz="1000" b="0" i="1" smtClean="0">
                          <a:latin typeface="Cambria Math" panose="02040503050406030204" pitchFamily="18" charset="0"/>
                        </a:rPr>
                        <m:t> </m:t>
                      </m:r>
                      <m:r>
                        <m:rPr>
                          <m:sty m:val="p"/>
                        </m:rPr>
                        <a:rPr lang="en-US" sz="1000" b="0" i="0" smtClean="0">
                          <a:latin typeface="Cambria Math" panose="02040503050406030204" pitchFamily="18" charset="0"/>
                        </a:rPr>
                        <m:t>sin</m:t>
                      </m:r>
                      <m:r>
                        <a:rPr lang="en-US" sz="1000" b="0" i="1" smtClean="0">
                          <a:latin typeface="Cambria Math" panose="02040503050406030204" pitchFamily="18" charset="0"/>
                        </a:rPr>
                        <m:t>⁡(</m:t>
                      </m:r>
                      <m:r>
                        <a:rPr lang="en-US" sz="1000" b="0" i="1" smtClean="0">
                          <a:latin typeface="Cambria Math" panose="02040503050406030204" pitchFamily="18" charset="0"/>
                        </a:rPr>
                        <m:t>𝜗</m:t>
                      </m:r>
                      <m:r>
                        <a:rPr lang="en-US" sz="1000" b="0" i="1" smtClean="0">
                          <a:latin typeface="Cambria Math" panose="02040503050406030204" pitchFamily="18" charset="0"/>
                        </a:rPr>
                        <m:t>)</m:t>
                      </m:r>
                    </m:oMath>
                  </m:oMathPara>
                </a14:m>
                <a:endParaRPr lang="en-US" sz="1000" dirty="0"/>
              </a:p>
            </p:txBody>
          </p:sp>
        </mc:Choice>
        <mc:Fallback xmlns="">
          <p:sp>
            <p:nvSpPr>
              <p:cNvPr id="21" name="TextBox 20">
                <a:extLst>
                  <a:ext uri="{FF2B5EF4-FFF2-40B4-BE49-F238E27FC236}">
                    <a16:creationId xmlns:a16="http://schemas.microsoft.com/office/drawing/2014/main" id="{6D288CE9-6697-4C64-9A87-D13E3D9213F0}"/>
                  </a:ext>
                </a:extLst>
              </p:cNvPr>
              <p:cNvSpPr txBox="1">
                <a:spLocks noRot="1" noChangeAspect="1" noMove="1" noResize="1" noEditPoints="1" noAdjustHandles="1" noChangeArrowheads="1" noChangeShapeType="1" noTextEdit="1"/>
              </p:cNvSpPr>
              <p:nvPr/>
            </p:nvSpPr>
            <p:spPr>
              <a:xfrm>
                <a:off x="6458049" y="6002772"/>
                <a:ext cx="2956658" cy="288156"/>
              </a:xfrm>
              <a:prstGeom prst="rect">
                <a:avLst/>
              </a:prstGeom>
              <a:blipFill>
                <a:blip r:embed="rId4"/>
                <a:stretch>
                  <a:fillRect t="-2128" b="-14894"/>
                </a:stretch>
              </a:blipFill>
            </p:spPr>
            <p:txBody>
              <a:bodyPr/>
              <a:lstStyle/>
              <a:p>
                <a:r>
                  <a:rPr lang="en-US">
                    <a:noFill/>
                  </a:rPr>
                  <a:t> </a:t>
                </a:r>
              </a:p>
            </p:txBody>
          </p:sp>
        </mc:Fallback>
      </mc:AlternateContent>
    </p:spTree>
    <p:extLst>
      <p:ext uri="{BB962C8B-B14F-4D97-AF65-F5344CB8AC3E}">
        <p14:creationId xmlns:p14="http://schemas.microsoft.com/office/powerpoint/2010/main" val="2603882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P spid="19" grpId="0" animBg="1"/>
      <p:bldP spid="20" grpId="0"/>
      <p:bldP spid="2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F4C40-EA19-4411-B04B-E40B34BAF645}"/>
              </a:ext>
            </a:extLst>
          </p:cNvPr>
          <p:cNvSpPr>
            <a:spLocks noGrp="1"/>
          </p:cNvSpPr>
          <p:nvPr>
            <p:ph type="title"/>
          </p:nvPr>
        </p:nvSpPr>
        <p:spPr/>
        <p:txBody>
          <a:bodyPr/>
          <a:lstStyle/>
          <a:p>
            <a:r>
              <a:rPr lang="en-US" dirty="0"/>
              <a:t>BEV: The Vehicle Model with some Slip</a:t>
            </a:r>
          </a:p>
        </p:txBody>
      </p:sp>
      <p:sp>
        <p:nvSpPr>
          <p:cNvPr id="4" name="Slide Number Placeholder 3">
            <a:extLst>
              <a:ext uri="{FF2B5EF4-FFF2-40B4-BE49-F238E27FC236}">
                <a16:creationId xmlns:a16="http://schemas.microsoft.com/office/drawing/2014/main" id="{2A9F41F2-FAAF-4FF9-9A9E-44B1E324268E}"/>
              </a:ext>
            </a:extLst>
          </p:cNvPr>
          <p:cNvSpPr>
            <a:spLocks noGrp="1"/>
          </p:cNvSpPr>
          <p:nvPr>
            <p:ph type="sldNum" sz="quarter" idx="12"/>
          </p:nvPr>
        </p:nvSpPr>
        <p:spPr/>
        <p:txBody>
          <a:bodyPr/>
          <a:lstStyle/>
          <a:p>
            <a:fld id="{06934BBB-7B2C-F24A-A6B0-AE796A19E0AE}" type="slidenum">
              <a:rPr lang="en-US" smtClean="0"/>
              <a:t>36</a:t>
            </a:fld>
            <a:endParaRPr lang="en-US" dirty="0"/>
          </a:p>
        </p:txBody>
      </p:sp>
      <p:sp>
        <p:nvSpPr>
          <p:cNvPr id="7" name="Content Placeholder 2">
            <a:extLst>
              <a:ext uri="{FF2B5EF4-FFF2-40B4-BE49-F238E27FC236}">
                <a16:creationId xmlns:a16="http://schemas.microsoft.com/office/drawing/2014/main" id="{DBD355C2-9BA8-43AF-BA0B-327FDA11DC01}"/>
              </a:ext>
            </a:extLst>
          </p:cNvPr>
          <p:cNvSpPr txBox="1">
            <a:spLocks/>
          </p:cNvSpPr>
          <p:nvPr/>
        </p:nvSpPr>
        <p:spPr>
          <a:xfrm>
            <a:off x="8866711" y="1488281"/>
            <a:ext cx="2529444" cy="4760119"/>
          </a:xfrm>
          <a:prstGeom prst="rect">
            <a:avLst/>
          </a:prstGeom>
          <a:solidFill>
            <a:schemeClr val="bg1"/>
          </a:solidFill>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Font typeface="Wingdings 3" charset="2"/>
              <a:buNone/>
            </a:pPr>
            <a:r>
              <a:rPr lang="en-US" sz="1400" dirty="0">
                <a:solidFill>
                  <a:srgbClr val="002060"/>
                </a:solidFill>
              </a:rPr>
              <a:t>The slip acting on the driving wheels is evaluated by determining what traction force is necessary to balance the traction torque. The slip is then multiplied by the vehicle velocity and the resulting slip speed is applied to the contact patch. The slip evaluated using this method can be compared to the analytical calculation of slip above it to ensure it is resulting in the correct behavior of the model. As the driving axel and the non driving axel(s) experience different torques, they must be split into two components. Note that in this model, the slip is not being evaluated.</a:t>
            </a:r>
          </a:p>
        </p:txBody>
      </p:sp>
      <p:pic>
        <p:nvPicPr>
          <p:cNvPr id="9" name="Content Placeholder 8" descr="Diagram, schematic&#10;&#10;Description automatically generated">
            <a:extLst>
              <a:ext uri="{FF2B5EF4-FFF2-40B4-BE49-F238E27FC236}">
                <a16:creationId xmlns:a16="http://schemas.microsoft.com/office/drawing/2014/main" id="{1B1AC3DA-F40D-4D82-B9F7-E0C4537E3006}"/>
              </a:ext>
            </a:extLst>
          </p:cNvPr>
          <p:cNvPicPr>
            <a:picLocks noGrp="1" noChangeAspect="1"/>
          </p:cNvPicPr>
          <p:nvPr>
            <p:ph idx="1"/>
          </p:nvPr>
        </p:nvPicPr>
        <p:blipFill>
          <a:blip r:embed="rId3"/>
          <a:stretch>
            <a:fillRect/>
          </a:stretch>
        </p:blipFill>
        <p:spPr>
          <a:xfrm>
            <a:off x="552829" y="1582340"/>
            <a:ext cx="8313882" cy="4660248"/>
          </a:xfrm>
        </p:spPr>
      </p:pic>
    </p:spTree>
    <p:extLst>
      <p:ext uri="{BB962C8B-B14F-4D97-AF65-F5344CB8AC3E}">
        <p14:creationId xmlns:p14="http://schemas.microsoft.com/office/powerpoint/2010/main" val="983365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4218E-3287-4B57-886D-4DA9EF437E0E}"/>
              </a:ext>
            </a:extLst>
          </p:cNvPr>
          <p:cNvSpPr>
            <a:spLocks noGrp="1"/>
          </p:cNvSpPr>
          <p:nvPr>
            <p:ph type="title"/>
          </p:nvPr>
        </p:nvSpPr>
        <p:spPr/>
        <p:txBody>
          <a:bodyPr/>
          <a:lstStyle/>
          <a:p>
            <a:r>
              <a:rPr lang="en-US" dirty="0"/>
              <a:t>The Driver Model</a:t>
            </a:r>
          </a:p>
        </p:txBody>
      </p:sp>
      <p:sp>
        <p:nvSpPr>
          <p:cNvPr id="4" name="Slide Number Placeholder 3">
            <a:extLst>
              <a:ext uri="{FF2B5EF4-FFF2-40B4-BE49-F238E27FC236}">
                <a16:creationId xmlns:a16="http://schemas.microsoft.com/office/drawing/2014/main" id="{26D7DD7C-684E-412B-A0A1-CE860CD055BA}"/>
              </a:ext>
            </a:extLst>
          </p:cNvPr>
          <p:cNvSpPr>
            <a:spLocks noGrp="1"/>
          </p:cNvSpPr>
          <p:nvPr>
            <p:ph type="sldNum" sz="quarter" idx="12"/>
          </p:nvPr>
        </p:nvSpPr>
        <p:spPr/>
        <p:txBody>
          <a:bodyPr/>
          <a:lstStyle/>
          <a:p>
            <a:fld id="{06934BBB-7B2C-F24A-A6B0-AE796A19E0AE}" type="slidenum">
              <a:rPr lang="en-US" smtClean="0"/>
              <a:t>37</a:t>
            </a:fld>
            <a:endParaRPr lang="en-US" dirty="0"/>
          </a:p>
        </p:txBody>
      </p:sp>
      <p:sp>
        <p:nvSpPr>
          <p:cNvPr id="11" name="Content Placeholder 2">
            <a:extLst>
              <a:ext uri="{FF2B5EF4-FFF2-40B4-BE49-F238E27FC236}">
                <a16:creationId xmlns:a16="http://schemas.microsoft.com/office/drawing/2014/main" id="{246ABD9F-E498-43B6-80A1-75739E3B0FF2}"/>
              </a:ext>
            </a:extLst>
          </p:cNvPr>
          <p:cNvSpPr txBox="1">
            <a:spLocks/>
          </p:cNvSpPr>
          <p:nvPr/>
        </p:nvSpPr>
        <p:spPr>
          <a:xfrm>
            <a:off x="677333" y="1560514"/>
            <a:ext cx="5418667" cy="468788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r>
              <a:rPr lang="en-US" dirty="0"/>
              <a:t>Several driver models with different control logics were made for the forward model. Each iteration aimed to resolve new issues. The latest driver model has been nicknamed “Ayrton Senna”. Each driver model behaves differently and has different limitations.</a:t>
            </a:r>
          </a:p>
          <a:p>
            <a:pPr lvl="1" algn="just"/>
            <a:r>
              <a:rPr lang="en-US" dirty="0"/>
              <a:t>Ayrton Senna struggles if the regenerative braking is too high.</a:t>
            </a:r>
          </a:p>
          <a:p>
            <a:pPr lvl="1" algn="just"/>
            <a:r>
              <a:rPr lang="en-US" dirty="0"/>
              <a:t>Ayrton Senna typically does not follow the braking curves immediately (as he reacts to exceeding a threshold).</a:t>
            </a:r>
          </a:p>
          <a:p>
            <a:pPr lvl="1" algn="just"/>
            <a:r>
              <a:rPr lang="en-US" dirty="0"/>
              <a:t>Ayrton Senna typically brakes several times per braking instance.</a:t>
            </a:r>
          </a:p>
          <a:p>
            <a:pPr lvl="1" algn="just"/>
            <a:r>
              <a:rPr lang="en-US" dirty="0"/>
              <a:t>Small instances of Chattering.</a:t>
            </a:r>
          </a:p>
        </p:txBody>
      </p:sp>
      <p:pic>
        <p:nvPicPr>
          <p:cNvPr id="16" name="Content Placeholder 15" descr="Graphical user interface&#10;&#10;Description automatically generated with medium confidence">
            <a:extLst>
              <a:ext uri="{FF2B5EF4-FFF2-40B4-BE49-F238E27FC236}">
                <a16:creationId xmlns:a16="http://schemas.microsoft.com/office/drawing/2014/main" id="{19EBC739-06D4-473D-8A38-5EC8155FFEA7}"/>
              </a:ext>
            </a:extLst>
          </p:cNvPr>
          <p:cNvPicPr>
            <a:picLocks noGrp="1" noChangeAspect="1"/>
          </p:cNvPicPr>
          <p:nvPr>
            <p:ph idx="1"/>
          </p:nvPr>
        </p:nvPicPr>
        <p:blipFill>
          <a:blip r:embed="rId3"/>
          <a:stretch>
            <a:fillRect/>
          </a:stretch>
        </p:blipFill>
        <p:spPr>
          <a:xfrm>
            <a:off x="7327076" y="605779"/>
            <a:ext cx="4373030" cy="5642621"/>
          </a:xfrm>
        </p:spPr>
      </p:pic>
    </p:spTree>
    <p:extLst>
      <p:ext uri="{BB962C8B-B14F-4D97-AF65-F5344CB8AC3E}">
        <p14:creationId xmlns:p14="http://schemas.microsoft.com/office/powerpoint/2010/main" val="8264876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15" descr="Graphical user interface&#10;&#10;Description automatically generated with medium confidence">
            <a:extLst>
              <a:ext uri="{FF2B5EF4-FFF2-40B4-BE49-F238E27FC236}">
                <a16:creationId xmlns:a16="http://schemas.microsoft.com/office/drawing/2014/main" id="{7E953495-D058-43D4-B898-615CD4443887}"/>
              </a:ext>
            </a:extLst>
          </p:cNvPr>
          <p:cNvPicPr>
            <a:picLocks noChangeAspect="1"/>
          </p:cNvPicPr>
          <p:nvPr/>
        </p:nvPicPr>
        <p:blipFill>
          <a:blip r:embed="rId3"/>
          <a:stretch>
            <a:fillRect/>
          </a:stretch>
        </p:blipFill>
        <p:spPr>
          <a:xfrm>
            <a:off x="7327076" y="605779"/>
            <a:ext cx="4373030" cy="5642621"/>
          </a:xfrm>
          <a:prstGeom prst="rect">
            <a:avLst/>
          </a:prstGeom>
        </p:spPr>
      </p:pic>
      <p:sp>
        <p:nvSpPr>
          <p:cNvPr id="2" name="Title 1">
            <a:extLst>
              <a:ext uri="{FF2B5EF4-FFF2-40B4-BE49-F238E27FC236}">
                <a16:creationId xmlns:a16="http://schemas.microsoft.com/office/drawing/2014/main" id="{C4E4218E-3287-4B57-886D-4DA9EF437E0E}"/>
              </a:ext>
            </a:extLst>
          </p:cNvPr>
          <p:cNvSpPr>
            <a:spLocks noGrp="1"/>
          </p:cNvSpPr>
          <p:nvPr>
            <p:ph type="title"/>
          </p:nvPr>
        </p:nvSpPr>
        <p:spPr/>
        <p:txBody>
          <a:bodyPr/>
          <a:lstStyle/>
          <a:p>
            <a:r>
              <a:rPr lang="en-US" dirty="0"/>
              <a:t>The Driver Model</a:t>
            </a:r>
          </a:p>
        </p:txBody>
      </p:sp>
      <p:sp>
        <p:nvSpPr>
          <p:cNvPr id="4" name="Slide Number Placeholder 3">
            <a:extLst>
              <a:ext uri="{FF2B5EF4-FFF2-40B4-BE49-F238E27FC236}">
                <a16:creationId xmlns:a16="http://schemas.microsoft.com/office/drawing/2014/main" id="{26D7DD7C-684E-412B-A0A1-CE860CD055BA}"/>
              </a:ext>
            </a:extLst>
          </p:cNvPr>
          <p:cNvSpPr>
            <a:spLocks noGrp="1"/>
          </p:cNvSpPr>
          <p:nvPr>
            <p:ph type="sldNum" sz="quarter" idx="12"/>
          </p:nvPr>
        </p:nvSpPr>
        <p:spPr/>
        <p:txBody>
          <a:bodyPr/>
          <a:lstStyle/>
          <a:p>
            <a:fld id="{06934BBB-7B2C-F24A-A6B0-AE796A19E0AE}" type="slidenum">
              <a:rPr lang="en-US" smtClean="0"/>
              <a:t>38</a:t>
            </a:fld>
            <a:endParaRPr lang="en-US" dirty="0"/>
          </a:p>
        </p:txBody>
      </p:sp>
      <p:sp>
        <p:nvSpPr>
          <p:cNvPr id="11" name="Content Placeholder 2">
            <a:extLst>
              <a:ext uri="{FF2B5EF4-FFF2-40B4-BE49-F238E27FC236}">
                <a16:creationId xmlns:a16="http://schemas.microsoft.com/office/drawing/2014/main" id="{246ABD9F-E498-43B6-80A1-75739E3B0FF2}"/>
              </a:ext>
            </a:extLst>
          </p:cNvPr>
          <p:cNvSpPr txBox="1">
            <a:spLocks/>
          </p:cNvSpPr>
          <p:nvPr/>
        </p:nvSpPr>
        <p:spPr>
          <a:xfrm>
            <a:off x="677333" y="1560514"/>
            <a:ext cx="5418667" cy="468788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b="1" dirty="0">
                <a:solidFill>
                  <a:srgbClr val="00B050"/>
                </a:solidFill>
              </a:rPr>
              <a:t>Throttle Logic:</a:t>
            </a:r>
          </a:p>
          <a:p>
            <a:pPr lvl="1"/>
            <a:r>
              <a:rPr lang="en-US" dirty="0"/>
              <a:t>If the vehicle reference speed is positive, and the reference acceleration is superior to a threshold acceleration, the driver should be on the throttle (Boolean).</a:t>
            </a:r>
          </a:p>
          <a:p>
            <a:pPr lvl="1"/>
            <a:r>
              <a:rPr lang="en-US" dirty="0"/>
              <a:t>If the aforementioned Boolean is false, the throttle position is null.</a:t>
            </a:r>
          </a:p>
          <a:p>
            <a:pPr lvl="1"/>
            <a:r>
              <a:rPr lang="en-US" dirty="0"/>
              <a:t>If the </a:t>
            </a:r>
            <a:r>
              <a:rPr lang="en-US" dirty="0" err="1"/>
              <a:t>OnThrottle</a:t>
            </a:r>
            <a:r>
              <a:rPr lang="en-US" dirty="0"/>
              <a:t> Boolean is true, a PID controller acts on the speed error between the real vehicle speed and the reference speed.</a:t>
            </a:r>
          </a:p>
          <a:p>
            <a:pPr lvl="1"/>
            <a:r>
              <a:rPr lang="en-US" dirty="0"/>
              <a:t>The PID signal is divided by the maximum torque the motor is capable of supplying at the current angular speed. </a:t>
            </a:r>
          </a:p>
          <a:p>
            <a:pPr lvl="1"/>
            <a:r>
              <a:rPr lang="en-US" dirty="0"/>
              <a:t>If the vehicle is going uphill, the accelerator is increased by a certain factor multiplied by the slope. If downhill, reduced by another factor.</a:t>
            </a:r>
          </a:p>
        </p:txBody>
      </p:sp>
      <p:sp>
        <p:nvSpPr>
          <p:cNvPr id="6" name="Freeform: Shape 5">
            <a:extLst>
              <a:ext uri="{FF2B5EF4-FFF2-40B4-BE49-F238E27FC236}">
                <a16:creationId xmlns:a16="http://schemas.microsoft.com/office/drawing/2014/main" id="{9C20D270-DEB1-40B3-A1D2-3DB6AC08FA03}"/>
              </a:ext>
            </a:extLst>
          </p:cNvPr>
          <p:cNvSpPr/>
          <p:nvPr/>
        </p:nvSpPr>
        <p:spPr>
          <a:xfrm>
            <a:off x="9328276" y="4256725"/>
            <a:ext cx="2317750" cy="1930400"/>
          </a:xfrm>
          <a:custGeom>
            <a:avLst/>
            <a:gdLst>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30200 w 1600200"/>
              <a:gd name="connsiteY4" fmla="*/ 482600 h 774700"/>
              <a:gd name="connsiteX5" fmla="*/ 0 w 1600200"/>
              <a:gd name="connsiteY5" fmla="*/ 476250 h 774700"/>
              <a:gd name="connsiteX6" fmla="*/ 0 w 1600200"/>
              <a:gd name="connsiteY6" fmla="*/ 0 h 774700"/>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30200 w 1600200"/>
              <a:gd name="connsiteY4" fmla="*/ 482600 h 774700"/>
              <a:gd name="connsiteX5" fmla="*/ 0 w 1600200"/>
              <a:gd name="connsiteY5" fmla="*/ 488950 h 774700"/>
              <a:gd name="connsiteX6" fmla="*/ 0 w 1600200"/>
              <a:gd name="connsiteY6" fmla="*/ 0 h 774700"/>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23850 w 1600200"/>
              <a:gd name="connsiteY4" fmla="*/ 482600 h 774700"/>
              <a:gd name="connsiteX5" fmla="*/ 0 w 1600200"/>
              <a:gd name="connsiteY5" fmla="*/ 488950 h 774700"/>
              <a:gd name="connsiteX6" fmla="*/ 0 w 1600200"/>
              <a:gd name="connsiteY6" fmla="*/ 0 h 774700"/>
              <a:gd name="connsiteX0" fmla="*/ 2743200 w 2743200"/>
              <a:gd name="connsiteY0" fmla="*/ 0 h 1225550"/>
              <a:gd name="connsiteX1" fmla="*/ 1600200 w 2743200"/>
              <a:gd name="connsiteY1" fmla="*/ 450850 h 1225550"/>
              <a:gd name="connsiteX2" fmla="*/ 1600200 w 2743200"/>
              <a:gd name="connsiteY2" fmla="*/ 1219200 h 1225550"/>
              <a:gd name="connsiteX3" fmla="*/ 622300 w 2743200"/>
              <a:gd name="connsiteY3" fmla="*/ 1225550 h 1225550"/>
              <a:gd name="connsiteX4" fmla="*/ 323850 w 2743200"/>
              <a:gd name="connsiteY4" fmla="*/ 933450 h 1225550"/>
              <a:gd name="connsiteX5" fmla="*/ 0 w 2743200"/>
              <a:gd name="connsiteY5" fmla="*/ 939800 h 1225550"/>
              <a:gd name="connsiteX6" fmla="*/ 2743200 w 2743200"/>
              <a:gd name="connsiteY6" fmla="*/ 0 h 1225550"/>
              <a:gd name="connsiteX0" fmla="*/ 2743200 w 2762250"/>
              <a:gd name="connsiteY0" fmla="*/ 0 h 1822450"/>
              <a:gd name="connsiteX1" fmla="*/ 2762250 w 2762250"/>
              <a:gd name="connsiteY1" fmla="*/ 1822450 h 1822450"/>
              <a:gd name="connsiteX2" fmla="*/ 1600200 w 2762250"/>
              <a:gd name="connsiteY2" fmla="*/ 1219200 h 1822450"/>
              <a:gd name="connsiteX3" fmla="*/ 622300 w 2762250"/>
              <a:gd name="connsiteY3" fmla="*/ 1225550 h 1822450"/>
              <a:gd name="connsiteX4" fmla="*/ 323850 w 2762250"/>
              <a:gd name="connsiteY4" fmla="*/ 933450 h 1822450"/>
              <a:gd name="connsiteX5" fmla="*/ 0 w 2762250"/>
              <a:gd name="connsiteY5" fmla="*/ 939800 h 1822450"/>
              <a:gd name="connsiteX6" fmla="*/ 2743200 w 2762250"/>
              <a:gd name="connsiteY6" fmla="*/ 0 h 1822450"/>
              <a:gd name="connsiteX0" fmla="*/ 2743200 w 2762250"/>
              <a:gd name="connsiteY0" fmla="*/ 0 h 1828800"/>
              <a:gd name="connsiteX1" fmla="*/ 2762250 w 2762250"/>
              <a:gd name="connsiteY1" fmla="*/ 1822450 h 1828800"/>
              <a:gd name="connsiteX2" fmla="*/ 508000 w 2762250"/>
              <a:gd name="connsiteY2" fmla="*/ 1828800 h 1828800"/>
              <a:gd name="connsiteX3" fmla="*/ 622300 w 2762250"/>
              <a:gd name="connsiteY3" fmla="*/ 1225550 h 1828800"/>
              <a:gd name="connsiteX4" fmla="*/ 323850 w 2762250"/>
              <a:gd name="connsiteY4" fmla="*/ 933450 h 1828800"/>
              <a:gd name="connsiteX5" fmla="*/ 0 w 2762250"/>
              <a:gd name="connsiteY5" fmla="*/ 939800 h 1828800"/>
              <a:gd name="connsiteX6" fmla="*/ 2743200 w 2762250"/>
              <a:gd name="connsiteY6" fmla="*/ 0 h 1828800"/>
              <a:gd name="connsiteX0" fmla="*/ 2419350 w 2438400"/>
              <a:gd name="connsiteY0" fmla="*/ 0 h 1828800"/>
              <a:gd name="connsiteX1" fmla="*/ 2438400 w 2438400"/>
              <a:gd name="connsiteY1" fmla="*/ 1822450 h 1828800"/>
              <a:gd name="connsiteX2" fmla="*/ 184150 w 2438400"/>
              <a:gd name="connsiteY2" fmla="*/ 1828800 h 1828800"/>
              <a:gd name="connsiteX3" fmla="*/ 298450 w 2438400"/>
              <a:gd name="connsiteY3" fmla="*/ 1225550 h 1828800"/>
              <a:gd name="connsiteX4" fmla="*/ 0 w 2438400"/>
              <a:gd name="connsiteY4" fmla="*/ 933450 h 1828800"/>
              <a:gd name="connsiteX5" fmla="*/ 1111250 w 2438400"/>
              <a:gd name="connsiteY5" fmla="*/ 6350 h 1828800"/>
              <a:gd name="connsiteX6" fmla="*/ 2419350 w 2438400"/>
              <a:gd name="connsiteY6" fmla="*/ 0 h 1828800"/>
              <a:gd name="connsiteX0" fmla="*/ 2235200 w 2254250"/>
              <a:gd name="connsiteY0" fmla="*/ 95250 h 1924050"/>
              <a:gd name="connsiteX1" fmla="*/ 2254250 w 2254250"/>
              <a:gd name="connsiteY1" fmla="*/ 1917700 h 1924050"/>
              <a:gd name="connsiteX2" fmla="*/ 0 w 2254250"/>
              <a:gd name="connsiteY2" fmla="*/ 1924050 h 1924050"/>
              <a:gd name="connsiteX3" fmla="*/ 114300 w 2254250"/>
              <a:gd name="connsiteY3" fmla="*/ 1320800 h 1924050"/>
              <a:gd name="connsiteX4" fmla="*/ 882650 w 2254250"/>
              <a:gd name="connsiteY4" fmla="*/ 0 h 1924050"/>
              <a:gd name="connsiteX5" fmla="*/ 927100 w 2254250"/>
              <a:gd name="connsiteY5" fmla="*/ 101600 h 1924050"/>
              <a:gd name="connsiteX6" fmla="*/ 2235200 w 2254250"/>
              <a:gd name="connsiteY6" fmla="*/ 95250 h 1924050"/>
              <a:gd name="connsiteX0" fmla="*/ 2235200 w 2254250"/>
              <a:gd name="connsiteY0" fmla="*/ 114300 h 1943100"/>
              <a:gd name="connsiteX1" fmla="*/ 2254250 w 2254250"/>
              <a:gd name="connsiteY1" fmla="*/ 1936750 h 1943100"/>
              <a:gd name="connsiteX2" fmla="*/ 0 w 2254250"/>
              <a:gd name="connsiteY2" fmla="*/ 1943100 h 1943100"/>
              <a:gd name="connsiteX3" fmla="*/ 0 w 2254250"/>
              <a:gd name="connsiteY3" fmla="*/ 0 h 1943100"/>
              <a:gd name="connsiteX4" fmla="*/ 882650 w 2254250"/>
              <a:gd name="connsiteY4" fmla="*/ 19050 h 1943100"/>
              <a:gd name="connsiteX5" fmla="*/ 927100 w 2254250"/>
              <a:gd name="connsiteY5" fmla="*/ 120650 h 1943100"/>
              <a:gd name="connsiteX6" fmla="*/ 2235200 w 2254250"/>
              <a:gd name="connsiteY6" fmla="*/ 114300 h 1943100"/>
              <a:gd name="connsiteX0" fmla="*/ 2235200 w 2254250"/>
              <a:gd name="connsiteY0" fmla="*/ 114300 h 1943100"/>
              <a:gd name="connsiteX1" fmla="*/ 2254250 w 2254250"/>
              <a:gd name="connsiteY1" fmla="*/ 1936750 h 1943100"/>
              <a:gd name="connsiteX2" fmla="*/ 0 w 2254250"/>
              <a:gd name="connsiteY2" fmla="*/ 1943100 h 1943100"/>
              <a:gd name="connsiteX3" fmla="*/ 0 w 2254250"/>
              <a:gd name="connsiteY3" fmla="*/ 0 h 1943100"/>
              <a:gd name="connsiteX4" fmla="*/ 882650 w 2254250"/>
              <a:gd name="connsiteY4" fmla="*/ 19050 h 1943100"/>
              <a:gd name="connsiteX5" fmla="*/ 908050 w 2254250"/>
              <a:gd name="connsiteY5" fmla="*/ 120650 h 1943100"/>
              <a:gd name="connsiteX6" fmla="*/ 2235200 w 2254250"/>
              <a:gd name="connsiteY6" fmla="*/ 114300 h 1943100"/>
              <a:gd name="connsiteX0" fmla="*/ 2235200 w 2254250"/>
              <a:gd name="connsiteY0" fmla="*/ 114300 h 1943100"/>
              <a:gd name="connsiteX1" fmla="*/ 2254250 w 2254250"/>
              <a:gd name="connsiteY1" fmla="*/ 1936750 h 1943100"/>
              <a:gd name="connsiteX2" fmla="*/ 0 w 2254250"/>
              <a:gd name="connsiteY2" fmla="*/ 1943100 h 1943100"/>
              <a:gd name="connsiteX3" fmla="*/ 0 w 2254250"/>
              <a:gd name="connsiteY3" fmla="*/ 0 h 1943100"/>
              <a:gd name="connsiteX4" fmla="*/ 901700 w 2254250"/>
              <a:gd name="connsiteY4" fmla="*/ 12700 h 1943100"/>
              <a:gd name="connsiteX5" fmla="*/ 908050 w 2254250"/>
              <a:gd name="connsiteY5" fmla="*/ 120650 h 1943100"/>
              <a:gd name="connsiteX6" fmla="*/ 2235200 w 2254250"/>
              <a:gd name="connsiteY6" fmla="*/ 114300 h 1943100"/>
              <a:gd name="connsiteX0" fmla="*/ 2235200 w 2254250"/>
              <a:gd name="connsiteY0" fmla="*/ 114300 h 1943100"/>
              <a:gd name="connsiteX1" fmla="*/ 2254250 w 2254250"/>
              <a:gd name="connsiteY1" fmla="*/ 1936750 h 1943100"/>
              <a:gd name="connsiteX2" fmla="*/ 0 w 2254250"/>
              <a:gd name="connsiteY2" fmla="*/ 1943100 h 1943100"/>
              <a:gd name="connsiteX3" fmla="*/ 0 w 2254250"/>
              <a:gd name="connsiteY3" fmla="*/ 0 h 1943100"/>
              <a:gd name="connsiteX4" fmla="*/ 901700 w 2254250"/>
              <a:gd name="connsiteY4" fmla="*/ 6350 h 1943100"/>
              <a:gd name="connsiteX5" fmla="*/ 908050 w 2254250"/>
              <a:gd name="connsiteY5" fmla="*/ 120650 h 1943100"/>
              <a:gd name="connsiteX6" fmla="*/ 2235200 w 2254250"/>
              <a:gd name="connsiteY6" fmla="*/ 114300 h 1943100"/>
              <a:gd name="connsiteX0" fmla="*/ 2235200 w 2241550"/>
              <a:gd name="connsiteY0" fmla="*/ 114300 h 1943100"/>
              <a:gd name="connsiteX1" fmla="*/ 2241550 w 2241550"/>
              <a:gd name="connsiteY1" fmla="*/ 1936750 h 1943100"/>
              <a:gd name="connsiteX2" fmla="*/ 0 w 2241550"/>
              <a:gd name="connsiteY2" fmla="*/ 1943100 h 1943100"/>
              <a:gd name="connsiteX3" fmla="*/ 0 w 2241550"/>
              <a:gd name="connsiteY3" fmla="*/ 0 h 1943100"/>
              <a:gd name="connsiteX4" fmla="*/ 901700 w 2241550"/>
              <a:gd name="connsiteY4" fmla="*/ 6350 h 1943100"/>
              <a:gd name="connsiteX5" fmla="*/ 908050 w 2241550"/>
              <a:gd name="connsiteY5" fmla="*/ 120650 h 1943100"/>
              <a:gd name="connsiteX6" fmla="*/ 2235200 w 2241550"/>
              <a:gd name="connsiteY6" fmla="*/ 114300 h 1943100"/>
              <a:gd name="connsiteX0" fmla="*/ 2266950 w 2273300"/>
              <a:gd name="connsiteY0" fmla="*/ 120650 h 1949450"/>
              <a:gd name="connsiteX1" fmla="*/ 2273300 w 2273300"/>
              <a:gd name="connsiteY1" fmla="*/ 1943100 h 1949450"/>
              <a:gd name="connsiteX2" fmla="*/ 31750 w 2273300"/>
              <a:gd name="connsiteY2" fmla="*/ 1949450 h 1949450"/>
              <a:gd name="connsiteX3" fmla="*/ 0 w 2273300"/>
              <a:gd name="connsiteY3" fmla="*/ 0 h 1949450"/>
              <a:gd name="connsiteX4" fmla="*/ 933450 w 2273300"/>
              <a:gd name="connsiteY4" fmla="*/ 12700 h 1949450"/>
              <a:gd name="connsiteX5" fmla="*/ 939800 w 2273300"/>
              <a:gd name="connsiteY5" fmla="*/ 127000 h 1949450"/>
              <a:gd name="connsiteX6" fmla="*/ 2266950 w 2273300"/>
              <a:gd name="connsiteY6" fmla="*/ 120650 h 1949450"/>
              <a:gd name="connsiteX0" fmla="*/ 2266950 w 2273300"/>
              <a:gd name="connsiteY0" fmla="*/ 114300 h 1943100"/>
              <a:gd name="connsiteX1" fmla="*/ 2273300 w 2273300"/>
              <a:gd name="connsiteY1" fmla="*/ 1936750 h 1943100"/>
              <a:gd name="connsiteX2" fmla="*/ 31750 w 2273300"/>
              <a:gd name="connsiteY2" fmla="*/ 1943100 h 1943100"/>
              <a:gd name="connsiteX3" fmla="*/ 0 w 2273300"/>
              <a:gd name="connsiteY3" fmla="*/ 0 h 1943100"/>
              <a:gd name="connsiteX4" fmla="*/ 933450 w 2273300"/>
              <a:gd name="connsiteY4" fmla="*/ 6350 h 1943100"/>
              <a:gd name="connsiteX5" fmla="*/ 939800 w 2273300"/>
              <a:gd name="connsiteY5" fmla="*/ 120650 h 1943100"/>
              <a:gd name="connsiteX6" fmla="*/ 2266950 w 2273300"/>
              <a:gd name="connsiteY6" fmla="*/ 114300 h 1943100"/>
              <a:gd name="connsiteX0" fmla="*/ 2273300 w 2279650"/>
              <a:gd name="connsiteY0" fmla="*/ 107950 h 1936750"/>
              <a:gd name="connsiteX1" fmla="*/ 2279650 w 2279650"/>
              <a:gd name="connsiteY1" fmla="*/ 1930400 h 1936750"/>
              <a:gd name="connsiteX2" fmla="*/ 38100 w 2279650"/>
              <a:gd name="connsiteY2" fmla="*/ 1936750 h 1936750"/>
              <a:gd name="connsiteX3" fmla="*/ 0 w 2279650"/>
              <a:gd name="connsiteY3" fmla="*/ 0 h 1936750"/>
              <a:gd name="connsiteX4" fmla="*/ 939800 w 2279650"/>
              <a:gd name="connsiteY4" fmla="*/ 0 h 1936750"/>
              <a:gd name="connsiteX5" fmla="*/ 946150 w 2279650"/>
              <a:gd name="connsiteY5" fmla="*/ 114300 h 1936750"/>
              <a:gd name="connsiteX6" fmla="*/ 2273300 w 2279650"/>
              <a:gd name="connsiteY6" fmla="*/ 107950 h 1936750"/>
              <a:gd name="connsiteX0" fmla="*/ 2273300 w 2279650"/>
              <a:gd name="connsiteY0" fmla="*/ 107950 h 1936750"/>
              <a:gd name="connsiteX1" fmla="*/ 2279650 w 2279650"/>
              <a:gd name="connsiteY1" fmla="*/ 1930400 h 1936750"/>
              <a:gd name="connsiteX2" fmla="*/ 25400 w 2279650"/>
              <a:gd name="connsiteY2" fmla="*/ 1936750 h 1936750"/>
              <a:gd name="connsiteX3" fmla="*/ 0 w 2279650"/>
              <a:gd name="connsiteY3" fmla="*/ 0 h 1936750"/>
              <a:gd name="connsiteX4" fmla="*/ 939800 w 2279650"/>
              <a:gd name="connsiteY4" fmla="*/ 0 h 1936750"/>
              <a:gd name="connsiteX5" fmla="*/ 946150 w 2279650"/>
              <a:gd name="connsiteY5" fmla="*/ 114300 h 1936750"/>
              <a:gd name="connsiteX6" fmla="*/ 2273300 w 2279650"/>
              <a:gd name="connsiteY6" fmla="*/ 107950 h 1936750"/>
              <a:gd name="connsiteX0" fmla="*/ 2273300 w 2279650"/>
              <a:gd name="connsiteY0" fmla="*/ 107950 h 1936750"/>
              <a:gd name="connsiteX1" fmla="*/ 2279650 w 2279650"/>
              <a:gd name="connsiteY1" fmla="*/ 1930400 h 1936750"/>
              <a:gd name="connsiteX2" fmla="*/ 6350 w 2279650"/>
              <a:gd name="connsiteY2" fmla="*/ 1936750 h 1936750"/>
              <a:gd name="connsiteX3" fmla="*/ 0 w 2279650"/>
              <a:gd name="connsiteY3" fmla="*/ 0 h 1936750"/>
              <a:gd name="connsiteX4" fmla="*/ 939800 w 2279650"/>
              <a:gd name="connsiteY4" fmla="*/ 0 h 1936750"/>
              <a:gd name="connsiteX5" fmla="*/ 946150 w 2279650"/>
              <a:gd name="connsiteY5" fmla="*/ 114300 h 1936750"/>
              <a:gd name="connsiteX6" fmla="*/ 2273300 w 2279650"/>
              <a:gd name="connsiteY6" fmla="*/ 107950 h 1936750"/>
              <a:gd name="connsiteX0" fmla="*/ 2273911 w 2280261"/>
              <a:gd name="connsiteY0" fmla="*/ 107950 h 1930400"/>
              <a:gd name="connsiteX1" fmla="*/ 2280261 w 2280261"/>
              <a:gd name="connsiteY1" fmla="*/ 1930400 h 1930400"/>
              <a:gd name="connsiteX2" fmla="*/ 611 w 2280261"/>
              <a:gd name="connsiteY2" fmla="*/ 1930400 h 1930400"/>
              <a:gd name="connsiteX3" fmla="*/ 611 w 2280261"/>
              <a:gd name="connsiteY3" fmla="*/ 0 h 1930400"/>
              <a:gd name="connsiteX4" fmla="*/ 940411 w 2280261"/>
              <a:gd name="connsiteY4" fmla="*/ 0 h 1930400"/>
              <a:gd name="connsiteX5" fmla="*/ 946761 w 2280261"/>
              <a:gd name="connsiteY5" fmla="*/ 114300 h 1930400"/>
              <a:gd name="connsiteX6" fmla="*/ 2273911 w 2280261"/>
              <a:gd name="connsiteY6" fmla="*/ 107950 h 1930400"/>
              <a:gd name="connsiteX0" fmla="*/ 2273911 w 2280261"/>
              <a:gd name="connsiteY0" fmla="*/ 107950 h 1930400"/>
              <a:gd name="connsiteX1" fmla="*/ 2280261 w 2280261"/>
              <a:gd name="connsiteY1" fmla="*/ 1930400 h 1930400"/>
              <a:gd name="connsiteX2" fmla="*/ 611 w 2280261"/>
              <a:gd name="connsiteY2" fmla="*/ 1930400 h 1930400"/>
              <a:gd name="connsiteX3" fmla="*/ 611 w 2280261"/>
              <a:gd name="connsiteY3" fmla="*/ 0 h 1930400"/>
              <a:gd name="connsiteX4" fmla="*/ 940411 w 2280261"/>
              <a:gd name="connsiteY4" fmla="*/ 0 h 1930400"/>
              <a:gd name="connsiteX5" fmla="*/ 946761 w 2280261"/>
              <a:gd name="connsiteY5" fmla="*/ 114300 h 1930400"/>
              <a:gd name="connsiteX6" fmla="*/ 2273911 w 2280261"/>
              <a:gd name="connsiteY6" fmla="*/ 107950 h 1930400"/>
              <a:gd name="connsiteX0" fmla="*/ 2273300 w 2279650"/>
              <a:gd name="connsiteY0" fmla="*/ 107950 h 1930400"/>
              <a:gd name="connsiteX1" fmla="*/ 2279650 w 2279650"/>
              <a:gd name="connsiteY1" fmla="*/ 1930400 h 1930400"/>
              <a:gd name="connsiteX2" fmla="*/ 12700 w 2279650"/>
              <a:gd name="connsiteY2" fmla="*/ 1930400 h 1930400"/>
              <a:gd name="connsiteX3" fmla="*/ 0 w 2279650"/>
              <a:gd name="connsiteY3" fmla="*/ 0 h 1930400"/>
              <a:gd name="connsiteX4" fmla="*/ 939800 w 2279650"/>
              <a:gd name="connsiteY4" fmla="*/ 0 h 1930400"/>
              <a:gd name="connsiteX5" fmla="*/ 946150 w 2279650"/>
              <a:gd name="connsiteY5" fmla="*/ 114300 h 1930400"/>
              <a:gd name="connsiteX6" fmla="*/ 2273300 w 2279650"/>
              <a:gd name="connsiteY6" fmla="*/ 107950 h 1930400"/>
              <a:gd name="connsiteX0" fmla="*/ 2273911 w 2280261"/>
              <a:gd name="connsiteY0" fmla="*/ 107950 h 1930400"/>
              <a:gd name="connsiteX1" fmla="*/ 2280261 w 2280261"/>
              <a:gd name="connsiteY1" fmla="*/ 1930400 h 1930400"/>
              <a:gd name="connsiteX2" fmla="*/ 611 w 2280261"/>
              <a:gd name="connsiteY2" fmla="*/ 1930400 h 1930400"/>
              <a:gd name="connsiteX3" fmla="*/ 611 w 2280261"/>
              <a:gd name="connsiteY3" fmla="*/ 0 h 1930400"/>
              <a:gd name="connsiteX4" fmla="*/ 940411 w 2280261"/>
              <a:gd name="connsiteY4" fmla="*/ 0 h 1930400"/>
              <a:gd name="connsiteX5" fmla="*/ 946761 w 2280261"/>
              <a:gd name="connsiteY5" fmla="*/ 114300 h 1930400"/>
              <a:gd name="connsiteX6" fmla="*/ 2273911 w 2280261"/>
              <a:gd name="connsiteY6" fmla="*/ 107950 h 1930400"/>
              <a:gd name="connsiteX0" fmla="*/ 2273300 w 2279650"/>
              <a:gd name="connsiteY0" fmla="*/ 107950 h 1930400"/>
              <a:gd name="connsiteX1" fmla="*/ 2279650 w 2279650"/>
              <a:gd name="connsiteY1" fmla="*/ 1930400 h 1930400"/>
              <a:gd name="connsiteX2" fmla="*/ 6350 w 2279650"/>
              <a:gd name="connsiteY2" fmla="*/ 1930400 h 1930400"/>
              <a:gd name="connsiteX3" fmla="*/ 0 w 2279650"/>
              <a:gd name="connsiteY3" fmla="*/ 0 h 1930400"/>
              <a:gd name="connsiteX4" fmla="*/ 939800 w 2279650"/>
              <a:gd name="connsiteY4" fmla="*/ 0 h 1930400"/>
              <a:gd name="connsiteX5" fmla="*/ 946150 w 2279650"/>
              <a:gd name="connsiteY5" fmla="*/ 114300 h 1930400"/>
              <a:gd name="connsiteX6" fmla="*/ 2273300 w 2279650"/>
              <a:gd name="connsiteY6" fmla="*/ 107950 h 1930400"/>
              <a:gd name="connsiteX0" fmla="*/ 2311400 w 2311489"/>
              <a:gd name="connsiteY0" fmla="*/ 114300 h 1930400"/>
              <a:gd name="connsiteX1" fmla="*/ 2279650 w 2311489"/>
              <a:gd name="connsiteY1" fmla="*/ 1930400 h 1930400"/>
              <a:gd name="connsiteX2" fmla="*/ 6350 w 2311489"/>
              <a:gd name="connsiteY2" fmla="*/ 1930400 h 1930400"/>
              <a:gd name="connsiteX3" fmla="*/ 0 w 2311489"/>
              <a:gd name="connsiteY3" fmla="*/ 0 h 1930400"/>
              <a:gd name="connsiteX4" fmla="*/ 939800 w 2311489"/>
              <a:gd name="connsiteY4" fmla="*/ 0 h 1930400"/>
              <a:gd name="connsiteX5" fmla="*/ 946150 w 2311489"/>
              <a:gd name="connsiteY5" fmla="*/ 114300 h 1930400"/>
              <a:gd name="connsiteX6" fmla="*/ 2311400 w 2311489"/>
              <a:gd name="connsiteY6" fmla="*/ 114300 h 1930400"/>
              <a:gd name="connsiteX0" fmla="*/ 2311400 w 2317750"/>
              <a:gd name="connsiteY0" fmla="*/ 114300 h 1930400"/>
              <a:gd name="connsiteX1" fmla="*/ 2317750 w 2317750"/>
              <a:gd name="connsiteY1" fmla="*/ 1930400 h 1930400"/>
              <a:gd name="connsiteX2" fmla="*/ 6350 w 2317750"/>
              <a:gd name="connsiteY2" fmla="*/ 1930400 h 1930400"/>
              <a:gd name="connsiteX3" fmla="*/ 0 w 2317750"/>
              <a:gd name="connsiteY3" fmla="*/ 0 h 1930400"/>
              <a:gd name="connsiteX4" fmla="*/ 939800 w 2317750"/>
              <a:gd name="connsiteY4" fmla="*/ 0 h 1930400"/>
              <a:gd name="connsiteX5" fmla="*/ 946150 w 2317750"/>
              <a:gd name="connsiteY5" fmla="*/ 114300 h 1930400"/>
              <a:gd name="connsiteX6" fmla="*/ 2311400 w 2317750"/>
              <a:gd name="connsiteY6" fmla="*/ 114300 h 193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17750" h="1930400">
                <a:moveTo>
                  <a:pt x="2311400" y="114300"/>
                </a:moveTo>
                <a:cubicBezTo>
                  <a:pt x="2313517" y="721783"/>
                  <a:pt x="2315633" y="1322917"/>
                  <a:pt x="2317750" y="1930400"/>
                </a:cubicBezTo>
                <a:lnTo>
                  <a:pt x="6350" y="1930400"/>
                </a:lnTo>
                <a:cubicBezTo>
                  <a:pt x="4233" y="1284817"/>
                  <a:pt x="2117" y="645583"/>
                  <a:pt x="0" y="0"/>
                </a:cubicBezTo>
                <a:lnTo>
                  <a:pt x="939800" y="0"/>
                </a:lnTo>
                <a:lnTo>
                  <a:pt x="946150" y="114300"/>
                </a:lnTo>
                <a:lnTo>
                  <a:pt x="2311400" y="114300"/>
                </a:lnTo>
                <a:close/>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90694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15" descr="Graphical user interface&#10;&#10;Description automatically generated with medium confidence">
            <a:extLst>
              <a:ext uri="{FF2B5EF4-FFF2-40B4-BE49-F238E27FC236}">
                <a16:creationId xmlns:a16="http://schemas.microsoft.com/office/drawing/2014/main" id="{C3FF496A-2066-4670-86F8-9BD71579BA3A}"/>
              </a:ext>
            </a:extLst>
          </p:cNvPr>
          <p:cNvPicPr>
            <a:picLocks noChangeAspect="1"/>
          </p:cNvPicPr>
          <p:nvPr/>
        </p:nvPicPr>
        <p:blipFill>
          <a:blip r:embed="rId3"/>
          <a:stretch>
            <a:fillRect/>
          </a:stretch>
        </p:blipFill>
        <p:spPr>
          <a:xfrm>
            <a:off x="7327076" y="605779"/>
            <a:ext cx="4373030" cy="5642621"/>
          </a:xfrm>
          <a:prstGeom prst="rect">
            <a:avLst/>
          </a:prstGeom>
        </p:spPr>
      </p:pic>
      <p:sp>
        <p:nvSpPr>
          <p:cNvPr id="2" name="Title 1">
            <a:extLst>
              <a:ext uri="{FF2B5EF4-FFF2-40B4-BE49-F238E27FC236}">
                <a16:creationId xmlns:a16="http://schemas.microsoft.com/office/drawing/2014/main" id="{C4E4218E-3287-4B57-886D-4DA9EF437E0E}"/>
              </a:ext>
            </a:extLst>
          </p:cNvPr>
          <p:cNvSpPr>
            <a:spLocks noGrp="1"/>
          </p:cNvSpPr>
          <p:nvPr>
            <p:ph type="title"/>
          </p:nvPr>
        </p:nvSpPr>
        <p:spPr/>
        <p:txBody>
          <a:bodyPr/>
          <a:lstStyle/>
          <a:p>
            <a:r>
              <a:rPr lang="en-US" dirty="0"/>
              <a:t>The Driver Model</a:t>
            </a:r>
          </a:p>
        </p:txBody>
      </p:sp>
      <p:sp>
        <p:nvSpPr>
          <p:cNvPr id="4" name="Slide Number Placeholder 3">
            <a:extLst>
              <a:ext uri="{FF2B5EF4-FFF2-40B4-BE49-F238E27FC236}">
                <a16:creationId xmlns:a16="http://schemas.microsoft.com/office/drawing/2014/main" id="{26D7DD7C-684E-412B-A0A1-CE860CD055BA}"/>
              </a:ext>
            </a:extLst>
          </p:cNvPr>
          <p:cNvSpPr>
            <a:spLocks noGrp="1"/>
          </p:cNvSpPr>
          <p:nvPr>
            <p:ph type="sldNum" sz="quarter" idx="12"/>
          </p:nvPr>
        </p:nvSpPr>
        <p:spPr/>
        <p:txBody>
          <a:bodyPr/>
          <a:lstStyle/>
          <a:p>
            <a:fld id="{06934BBB-7B2C-F24A-A6B0-AE796A19E0AE}" type="slidenum">
              <a:rPr lang="en-US" smtClean="0"/>
              <a:t>39</a:t>
            </a:fld>
            <a:endParaRPr lang="en-US" dirty="0"/>
          </a:p>
        </p:txBody>
      </p:sp>
      <p:sp>
        <p:nvSpPr>
          <p:cNvPr id="11" name="Content Placeholder 2">
            <a:extLst>
              <a:ext uri="{FF2B5EF4-FFF2-40B4-BE49-F238E27FC236}">
                <a16:creationId xmlns:a16="http://schemas.microsoft.com/office/drawing/2014/main" id="{246ABD9F-E498-43B6-80A1-75739E3B0FF2}"/>
              </a:ext>
            </a:extLst>
          </p:cNvPr>
          <p:cNvSpPr txBox="1">
            <a:spLocks/>
          </p:cNvSpPr>
          <p:nvPr/>
        </p:nvSpPr>
        <p:spPr>
          <a:xfrm>
            <a:off x="677333" y="1560514"/>
            <a:ext cx="5418667" cy="446027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b="1" dirty="0">
                <a:solidFill>
                  <a:srgbClr val="C00000"/>
                </a:solidFill>
              </a:rPr>
              <a:t>Brake Logic:</a:t>
            </a:r>
          </a:p>
          <a:p>
            <a:pPr lvl="1"/>
            <a:r>
              <a:rPr lang="en-US" dirty="0"/>
              <a:t>If the vehicle is meant to be stopped &amp; </a:t>
            </a:r>
            <a:r>
              <a:rPr lang="en-US" dirty="0" err="1"/>
              <a:t>OnThrottle</a:t>
            </a:r>
            <a:r>
              <a:rPr lang="en-US" dirty="0"/>
              <a:t> Boolean is false, slowly apply brake pressure with a ramp signal until the brake pedal is fully compressed.</a:t>
            </a:r>
          </a:p>
          <a:p>
            <a:pPr lvl="1"/>
            <a:r>
              <a:rPr lang="en-US" dirty="0"/>
              <a:t>If the difference between the vehicle speed and the reference speed surpasses a threshold value, and the </a:t>
            </a:r>
            <a:r>
              <a:rPr lang="en-US" dirty="0" err="1"/>
              <a:t>OnThrottle</a:t>
            </a:r>
            <a:r>
              <a:rPr lang="en-US" dirty="0"/>
              <a:t> Boolean is false, slowly apply a brake pressure determined by a PID controller. This signal is reset at the beginning of each application.</a:t>
            </a:r>
          </a:p>
          <a:p>
            <a:pPr lvl="1"/>
            <a:r>
              <a:rPr lang="en-US" dirty="0"/>
              <a:t>If going downhill, increase reference brake pressure by a certain ratio.</a:t>
            </a:r>
          </a:p>
          <a:p>
            <a:pPr lvl="1"/>
            <a:r>
              <a:rPr lang="en-US" dirty="0"/>
              <a:t>If going uphill, decrease reference brake pressure by a certain ratio.</a:t>
            </a:r>
          </a:p>
        </p:txBody>
      </p:sp>
      <p:sp>
        <p:nvSpPr>
          <p:cNvPr id="3" name="Rectangle 2">
            <a:extLst>
              <a:ext uri="{FF2B5EF4-FFF2-40B4-BE49-F238E27FC236}">
                <a16:creationId xmlns:a16="http://schemas.microsoft.com/office/drawing/2014/main" id="{91313391-7B21-4E2B-82E6-2C774EB369C0}"/>
              </a:ext>
            </a:extLst>
          </p:cNvPr>
          <p:cNvSpPr/>
          <p:nvPr/>
        </p:nvSpPr>
        <p:spPr>
          <a:xfrm>
            <a:off x="9334006" y="1080654"/>
            <a:ext cx="2330474" cy="163879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8256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What has been done thus far?</a:t>
            </a:r>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lstStyle/>
          <a:p>
            <a:r>
              <a:rPr lang="en-US" sz="2400" dirty="0"/>
              <a:t>6 things:</a:t>
            </a:r>
          </a:p>
          <a:p>
            <a:pPr lvl="1">
              <a:tabLst>
                <a:tab pos="1243013" algn="l"/>
              </a:tabLst>
            </a:pPr>
            <a:r>
              <a:rPr lang="en-US" sz="1800" dirty="0"/>
              <a:t>Learn the Modelica Interface &amp; Classes.</a:t>
            </a:r>
          </a:p>
          <a:p>
            <a:pPr lvl="1">
              <a:tabLst>
                <a:tab pos="1243013" algn="l"/>
              </a:tabLst>
            </a:pPr>
            <a:r>
              <a:rPr lang="en-US" sz="1800" dirty="0"/>
              <a:t>Exploration of other projects &amp; Libraries.</a:t>
            </a:r>
            <a:r>
              <a:rPr lang="en-US" sz="1800" dirty="0">
                <a:highlight>
                  <a:srgbClr val="FFFF00"/>
                </a:highlight>
              </a:rPr>
              <a:t> </a:t>
            </a:r>
          </a:p>
          <a:p>
            <a:pPr lvl="1">
              <a:tabLst>
                <a:tab pos="1243013" algn="l"/>
              </a:tabLst>
            </a:pPr>
            <a:r>
              <a:rPr lang="en-US" sz="1800" dirty="0"/>
              <a:t>Test Modelica Standard Library (MSL4.0).</a:t>
            </a:r>
          </a:p>
          <a:p>
            <a:pPr lvl="1">
              <a:tabLst>
                <a:tab pos="1243013" algn="l"/>
              </a:tabLst>
            </a:pPr>
            <a:r>
              <a:rPr lang="en-US" sz="1800" dirty="0"/>
              <a:t>Creation of Simple Backwards Hybrid Model.</a:t>
            </a:r>
          </a:p>
          <a:p>
            <a:pPr lvl="1">
              <a:tabLst>
                <a:tab pos="1243013" algn="l"/>
              </a:tabLst>
            </a:pPr>
            <a:r>
              <a:rPr lang="en-US" sz="1800" dirty="0"/>
              <a:t>Construction of Custom Library for Future Models.</a:t>
            </a:r>
          </a:p>
          <a:p>
            <a:pPr lvl="1">
              <a:tabLst>
                <a:tab pos="1243013" algn="l"/>
              </a:tabLst>
            </a:pPr>
            <a:r>
              <a:rPr lang="en-US" sz="1800" dirty="0"/>
              <a:t>Creation of Simple Forward BEV Model.</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4</a:t>
            </a:fld>
            <a:endParaRPr lang="en-US" dirty="0"/>
          </a:p>
        </p:txBody>
      </p:sp>
      <p:sp>
        <p:nvSpPr>
          <p:cNvPr id="13" name="TextBox 12">
            <a:extLst>
              <a:ext uri="{FF2B5EF4-FFF2-40B4-BE49-F238E27FC236}">
                <a16:creationId xmlns:a16="http://schemas.microsoft.com/office/drawing/2014/main" id="{533FB31A-00D9-41B7-07F6-FF1F93CD7ABD}"/>
              </a:ext>
            </a:extLst>
          </p:cNvPr>
          <p:cNvSpPr txBox="1"/>
          <p:nvPr/>
        </p:nvSpPr>
        <p:spPr>
          <a:xfrm>
            <a:off x="6758213" y="1192036"/>
            <a:ext cx="3229613" cy="1384995"/>
          </a:xfrm>
          <a:prstGeom prst="rect">
            <a:avLst/>
          </a:prstGeom>
          <a:noFill/>
        </p:spPr>
        <p:txBody>
          <a:bodyPr wrap="square" rtlCol="0">
            <a:spAutoFit/>
          </a:bodyPr>
          <a:lstStyle/>
          <a:p>
            <a:r>
              <a:rPr lang="en-US" sz="1400" dirty="0">
                <a:solidFill>
                  <a:srgbClr val="004A8C"/>
                </a:solidFill>
              </a:rPr>
              <a:t>Currently not in use; however useful &amp; </a:t>
            </a:r>
            <a:r>
              <a:rPr lang="en-US" sz="1400" u="sng" dirty="0">
                <a:solidFill>
                  <a:srgbClr val="004A8C"/>
                </a:solidFill>
              </a:rPr>
              <a:t>free</a:t>
            </a:r>
            <a:r>
              <a:rPr lang="en-US" sz="1400" dirty="0">
                <a:solidFill>
                  <a:srgbClr val="004A8C"/>
                </a:solidFill>
              </a:rPr>
              <a:t>. Some Libraries contain useful prebuilt models which can save the user time and effort. However, sometimes not updated and compatible with MSL 4.0</a:t>
            </a:r>
          </a:p>
        </p:txBody>
      </p:sp>
      <p:cxnSp>
        <p:nvCxnSpPr>
          <p:cNvPr id="7" name="Straight Arrow Connector 6">
            <a:extLst>
              <a:ext uri="{FF2B5EF4-FFF2-40B4-BE49-F238E27FC236}">
                <a16:creationId xmlns:a16="http://schemas.microsoft.com/office/drawing/2014/main" id="{5C8B4110-5A60-4BF4-B8F9-940B1086B239}"/>
              </a:ext>
            </a:extLst>
          </p:cNvPr>
          <p:cNvCxnSpPr>
            <a:cxnSpLocks/>
          </p:cNvCxnSpPr>
          <p:nvPr/>
        </p:nvCxnSpPr>
        <p:spPr>
          <a:xfrm flipV="1">
            <a:off x="5854700" y="1884533"/>
            <a:ext cx="903513" cy="452267"/>
          </a:xfrm>
          <a:prstGeom prst="straightConnector1">
            <a:avLst/>
          </a:prstGeom>
          <a:ln w="38100">
            <a:solidFill>
              <a:srgbClr val="004A8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23356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5" descr="Graphical user interface&#10;&#10;Description automatically generated with medium confidence">
            <a:extLst>
              <a:ext uri="{FF2B5EF4-FFF2-40B4-BE49-F238E27FC236}">
                <a16:creationId xmlns:a16="http://schemas.microsoft.com/office/drawing/2014/main" id="{6C44B07C-E77B-43B7-AD93-1F071FD7D126}"/>
              </a:ext>
            </a:extLst>
          </p:cNvPr>
          <p:cNvPicPr>
            <a:picLocks noChangeAspect="1"/>
          </p:cNvPicPr>
          <p:nvPr/>
        </p:nvPicPr>
        <p:blipFill>
          <a:blip r:embed="rId3"/>
          <a:stretch>
            <a:fillRect/>
          </a:stretch>
        </p:blipFill>
        <p:spPr>
          <a:xfrm>
            <a:off x="7327076" y="605779"/>
            <a:ext cx="4373030" cy="5642621"/>
          </a:xfrm>
          <a:prstGeom prst="rect">
            <a:avLst/>
          </a:prstGeom>
        </p:spPr>
      </p:pic>
      <p:sp>
        <p:nvSpPr>
          <p:cNvPr id="2" name="Title 1">
            <a:extLst>
              <a:ext uri="{FF2B5EF4-FFF2-40B4-BE49-F238E27FC236}">
                <a16:creationId xmlns:a16="http://schemas.microsoft.com/office/drawing/2014/main" id="{C4E4218E-3287-4B57-886D-4DA9EF437E0E}"/>
              </a:ext>
            </a:extLst>
          </p:cNvPr>
          <p:cNvSpPr>
            <a:spLocks noGrp="1"/>
          </p:cNvSpPr>
          <p:nvPr>
            <p:ph type="title"/>
          </p:nvPr>
        </p:nvSpPr>
        <p:spPr/>
        <p:txBody>
          <a:bodyPr/>
          <a:lstStyle/>
          <a:p>
            <a:r>
              <a:rPr lang="en-US" dirty="0"/>
              <a:t>The Driver Model</a:t>
            </a:r>
          </a:p>
        </p:txBody>
      </p:sp>
      <p:sp>
        <p:nvSpPr>
          <p:cNvPr id="4" name="Slide Number Placeholder 3">
            <a:extLst>
              <a:ext uri="{FF2B5EF4-FFF2-40B4-BE49-F238E27FC236}">
                <a16:creationId xmlns:a16="http://schemas.microsoft.com/office/drawing/2014/main" id="{26D7DD7C-684E-412B-A0A1-CE860CD055BA}"/>
              </a:ext>
            </a:extLst>
          </p:cNvPr>
          <p:cNvSpPr>
            <a:spLocks noGrp="1"/>
          </p:cNvSpPr>
          <p:nvPr>
            <p:ph type="sldNum" sz="quarter" idx="12"/>
          </p:nvPr>
        </p:nvSpPr>
        <p:spPr/>
        <p:txBody>
          <a:bodyPr/>
          <a:lstStyle/>
          <a:p>
            <a:fld id="{06934BBB-7B2C-F24A-A6B0-AE796A19E0AE}" type="slidenum">
              <a:rPr lang="en-US" smtClean="0"/>
              <a:t>40</a:t>
            </a:fld>
            <a:endParaRPr lang="en-US" dirty="0"/>
          </a:p>
        </p:txBody>
      </p:sp>
      <p:sp>
        <p:nvSpPr>
          <p:cNvPr id="11" name="Content Placeholder 2">
            <a:extLst>
              <a:ext uri="{FF2B5EF4-FFF2-40B4-BE49-F238E27FC236}">
                <a16:creationId xmlns:a16="http://schemas.microsoft.com/office/drawing/2014/main" id="{246ABD9F-E498-43B6-80A1-75739E3B0FF2}"/>
              </a:ext>
            </a:extLst>
          </p:cNvPr>
          <p:cNvSpPr txBox="1">
            <a:spLocks/>
          </p:cNvSpPr>
          <p:nvPr/>
        </p:nvSpPr>
        <p:spPr>
          <a:xfrm>
            <a:off x="677333" y="1560514"/>
            <a:ext cx="5418667"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b="1" dirty="0">
                <a:solidFill>
                  <a:srgbClr val="7030A0"/>
                </a:solidFill>
              </a:rPr>
              <a:t>Regen Logic:</a:t>
            </a:r>
          </a:p>
          <a:p>
            <a:pPr lvl="1"/>
            <a:r>
              <a:rPr lang="en-US" dirty="0"/>
              <a:t>If the </a:t>
            </a:r>
            <a:r>
              <a:rPr lang="en-US" dirty="0" err="1"/>
              <a:t>OnThrottle</a:t>
            </a:r>
            <a:r>
              <a:rPr lang="en-US" dirty="0"/>
              <a:t> Boolean is off, and the vehicle speed is positive, induce Regen via a ramp signal until a pre-selected intensity.</a:t>
            </a:r>
          </a:p>
          <a:p>
            <a:pPr lvl="1"/>
            <a:r>
              <a:rPr lang="en-US" dirty="0"/>
              <a:t>If the brakes are activated, increase regen via a ramp signal to a desired intensity.</a:t>
            </a:r>
          </a:p>
        </p:txBody>
      </p:sp>
      <p:sp>
        <p:nvSpPr>
          <p:cNvPr id="6" name="Freeform: Shape 5">
            <a:extLst>
              <a:ext uri="{FF2B5EF4-FFF2-40B4-BE49-F238E27FC236}">
                <a16:creationId xmlns:a16="http://schemas.microsoft.com/office/drawing/2014/main" id="{9C20D270-DEB1-40B3-A1D2-3DB6AC08FA03}"/>
              </a:ext>
            </a:extLst>
          </p:cNvPr>
          <p:cNvSpPr/>
          <p:nvPr/>
        </p:nvSpPr>
        <p:spPr>
          <a:xfrm>
            <a:off x="9344150" y="2797875"/>
            <a:ext cx="1600200" cy="774700"/>
          </a:xfrm>
          <a:custGeom>
            <a:avLst/>
            <a:gdLst>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30200 w 1600200"/>
              <a:gd name="connsiteY4" fmla="*/ 482600 h 774700"/>
              <a:gd name="connsiteX5" fmla="*/ 0 w 1600200"/>
              <a:gd name="connsiteY5" fmla="*/ 476250 h 774700"/>
              <a:gd name="connsiteX6" fmla="*/ 0 w 1600200"/>
              <a:gd name="connsiteY6" fmla="*/ 0 h 774700"/>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30200 w 1600200"/>
              <a:gd name="connsiteY4" fmla="*/ 482600 h 774700"/>
              <a:gd name="connsiteX5" fmla="*/ 0 w 1600200"/>
              <a:gd name="connsiteY5" fmla="*/ 488950 h 774700"/>
              <a:gd name="connsiteX6" fmla="*/ 0 w 1600200"/>
              <a:gd name="connsiteY6" fmla="*/ 0 h 774700"/>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23850 w 1600200"/>
              <a:gd name="connsiteY4" fmla="*/ 482600 h 774700"/>
              <a:gd name="connsiteX5" fmla="*/ 0 w 1600200"/>
              <a:gd name="connsiteY5" fmla="*/ 488950 h 774700"/>
              <a:gd name="connsiteX6" fmla="*/ 0 w 1600200"/>
              <a:gd name="connsiteY6" fmla="*/ 0 h 774700"/>
              <a:gd name="connsiteX0" fmla="*/ 0 w 1600200"/>
              <a:gd name="connsiteY0" fmla="*/ 0 h 774700"/>
              <a:gd name="connsiteX1" fmla="*/ 1600200 w 1600200"/>
              <a:gd name="connsiteY1" fmla="*/ 0 h 774700"/>
              <a:gd name="connsiteX2" fmla="*/ 1600200 w 1600200"/>
              <a:gd name="connsiteY2" fmla="*/ 768350 h 774700"/>
              <a:gd name="connsiteX3" fmla="*/ 622300 w 1600200"/>
              <a:gd name="connsiteY3" fmla="*/ 774700 h 774700"/>
              <a:gd name="connsiteX4" fmla="*/ 320675 w 1600200"/>
              <a:gd name="connsiteY4" fmla="*/ 488950 h 774700"/>
              <a:gd name="connsiteX5" fmla="*/ 0 w 1600200"/>
              <a:gd name="connsiteY5" fmla="*/ 488950 h 774700"/>
              <a:gd name="connsiteX6" fmla="*/ 0 w 1600200"/>
              <a:gd name="connsiteY6" fmla="*/ 0 h 77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0200" h="774700">
                <a:moveTo>
                  <a:pt x="0" y="0"/>
                </a:moveTo>
                <a:lnTo>
                  <a:pt x="1600200" y="0"/>
                </a:lnTo>
                <a:lnTo>
                  <a:pt x="1600200" y="768350"/>
                </a:lnTo>
                <a:lnTo>
                  <a:pt x="622300" y="774700"/>
                </a:lnTo>
                <a:lnTo>
                  <a:pt x="320675" y="488950"/>
                </a:lnTo>
                <a:lnTo>
                  <a:pt x="0" y="488950"/>
                </a:lnTo>
                <a:lnTo>
                  <a:pt x="0" y="0"/>
                </a:lnTo>
                <a:close/>
              </a:path>
            </a:pathLst>
          </a:custGeom>
          <a:noFill/>
          <a:ln w="57150">
            <a:solidFill>
              <a:srgbClr val="AE16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0125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15" descr="Graphical user interface&#10;&#10;Description automatically generated with medium confidence">
            <a:extLst>
              <a:ext uri="{FF2B5EF4-FFF2-40B4-BE49-F238E27FC236}">
                <a16:creationId xmlns:a16="http://schemas.microsoft.com/office/drawing/2014/main" id="{77AD93EA-8B55-4169-9F01-E3AFAF953A7D}"/>
              </a:ext>
            </a:extLst>
          </p:cNvPr>
          <p:cNvPicPr>
            <a:picLocks noChangeAspect="1"/>
          </p:cNvPicPr>
          <p:nvPr/>
        </p:nvPicPr>
        <p:blipFill>
          <a:blip r:embed="rId3"/>
          <a:stretch>
            <a:fillRect/>
          </a:stretch>
        </p:blipFill>
        <p:spPr>
          <a:xfrm>
            <a:off x="7327076" y="605779"/>
            <a:ext cx="4373030" cy="5642621"/>
          </a:xfrm>
          <a:prstGeom prst="rect">
            <a:avLst/>
          </a:prstGeom>
        </p:spPr>
      </p:pic>
      <p:sp>
        <p:nvSpPr>
          <p:cNvPr id="2" name="Title 1">
            <a:extLst>
              <a:ext uri="{FF2B5EF4-FFF2-40B4-BE49-F238E27FC236}">
                <a16:creationId xmlns:a16="http://schemas.microsoft.com/office/drawing/2014/main" id="{C4E4218E-3287-4B57-886D-4DA9EF437E0E}"/>
              </a:ext>
            </a:extLst>
          </p:cNvPr>
          <p:cNvSpPr>
            <a:spLocks noGrp="1"/>
          </p:cNvSpPr>
          <p:nvPr>
            <p:ph type="title"/>
          </p:nvPr>
        </p:nvSpPr>
        <p:spPr/>
        <p:txBody>
          <a:bodyPr/>
          <a:lstStyle/>
          <a:p>
            <a:r>
              <a:rPr lang="en-US" dirty="0"/>
              <a:t>The Driver Model</a:t>
            </a:r>
          </a:p>
        </p:txBody>
      </p:sp>
      <p:sp>
        <p:nvSpPr>
          <p:cNvPr id="4" name="Slide Number Placeholder 3">
            <a:extLst>
              <a:ext uri="{FF2B5EF4-FFF2-40B4-BE49-F238E27FC236}">
                <a16:creationId xmlns:a16="http://schemas.microsoft.com/office/drawing/2014/main" id="{26D7DD7C-684E-412B-A0A1-CE860CD055BA}"/>
              </a:ext>
            </a:extLst>
          </p:cNvPr>
          <p:cNvSpPr>
            <a:spLocks noGrp="1"/>
          </p:cNvSpPr>
          <p:nvPr>
            <p:ph type="sldNum" sz="quarter" idx="12"/>
          </p:nvPr>
        </p:nvSpPr>
        <p:spPr/>
        <p:txBody>
          <a:bodyPr/>
          <a:lstStyle/>
          <a:p>
            <a:fld id="{06934BBB-7B2C-F24A-A6B0-AE796A19E0AE}" type="slidenum">
              <a:rPr lang="en-US" smtClean="0"/>
              <a:t>41</a:t>
            </a:fld>
            <a:endParaRPr lang="en-US" dirty="0"/>
          </a:p>
        </p:txBody>
      </p:sp>
      <p:sp>
        <p:nvSpPr>
          <p:cNvPr id="11" name="Content Placeholder 2">
            <a:extLst>
              <a:ext uri="{FF2B5EF4-FFF2-40B4-BE49-F238E27FC236}">
                <a16:creationId xmlns:a16="http://schemas.microsoft.com/office/drawing/2014/main" id="{246ABD9F-E498-43B6-80A1-75739E3B0FF2}"/>
              </a:ext>
            </a:extLst>
          </p:cNvPr>
          <p:cNvSpPr txBox="1">
            <a:spLocks/>
          </p:cNvSpPr>
          <p:nvPr/>
        </p:nvSpPr>
        <p:spPr>
          <a:xfrm>
            <a:off x="677333" y="1560514"/>
            <a:ext cx="5418667"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solidFill>
                  <a:srgbClr val="FFC000"/>
                </a:solidFill>
              </a:rPr>
              <a:t>Error Tracking:</a:t>
            </a:r>
          </a:p>
          <a:p>
            <a:pPr lvl="1"/>
            <a:r>
              <a:rPr lang="en-US" dirty="0"/>
              <a:t>Error1: Total Absolute Distance Error: Integral in time of the speed error.</a:t>
            </a:r>
          </a:p>
          <a:p>
            <a:pPr lvl="1"/>
            <a:r>
              <a:rPr lang="en-US" dirty="0"/>
              <a:t>Error2: Total Absolute Distance Error divided by time elapsed.</a:t>
            </a:r>
          </a:p>
          <a:p>
            <a:pPr lvl="1"/>
            <a:r>
              <a:rPr lang="en-US" dirty="0"/>
              <a:t>Error3: Total Distance Error: Integral in time of the speed error.</a:t>
            </a:r>
          </a:p>
        </p:txBody>
      </p:sp>
      <p:sp>
        <p:nvSpPr>
          <p:cNvPr id="3" name="Rectangle 2">
            <a:extLst>
              <a:ext uri="{FF2B5EF4-FFF2-40B4-BE49-F238E27FC236}">
                <a16:creationId xmlns:a16="http://schemas.microsoft.com/office/drawing/2014/main" id="{91313391-7B21-4E2B-82E6-2C774EB369C0}"/>
              </a:ext>
            </a:extLst>
          </p:cNvPr>
          <p:cNvSpPr/>
          <p:nvPr/>
        </p:nvSpPr>
        <p:spPr>
          <a:xfrm>
            <a:off x="7365930" y="3086099"/>
            <a:ext cx="1111320" cy="924873"/>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79401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8056BFA-41A5-4DB0-97EA-BA89656B75C9}"/>
              </a:ext>
            </a:extLst>
          </p:cNvPr>
          <p:cNvSpPr txBox="1"/>
          <p:nvPr/>
        </p:nvSpPr>
        <p:spPr>
          <a:xfrm>
            <a:off x="7933565" y="5779720"/>
            <a:ext cx="2692922" cy="307777"/>
          </a:xfrm>
          <a:prstGeom prst="rect">
            <a:avLst/>
          </a:prstGeom>
          <a:solidFill>
            <a:schemeClr val="bg1"/>
          </a:solidFill>
        </p:spPr>
        <p:txBody>
          <a:bodyPr wrap="square" rtlCol="0">
            <a:spAutoFit/>
          </a:bodyPr>
          <a:lstStyle/>
          <a:p>
            <a:r>
              <a:rPr lang="en-US" sz="1400" dirty="0">
                <a:solidFill>
                  <a:srgbClr val="C00000"/>
                </a:solidFill>
              </a:rPr>
              <a:t>Speed [m/s]</a:t>
            </a:r>
            <a:r>
              <a:rPr lang="en-US" sz="1400" dirty="0"/>
              <a:t> &amp; </a:t>
            </a:r>
            <a:r>
              <a:rPr lang="en-US" sz="1400" dirty="0">
                <a:solidFill>
                  <a:srgbClr val="004A8C"/>
                </a:solidFill>
              </a:rPr>
              <a:t>Inclination [%]</a:t>
            </a:r>
          </a:p>
        </p:txBody>
      </p:sp>
      <p:sp>
        <p:nvSpPr>
          <p:cNvPr id="25" name="Rectangle 24">
            <a:extLst>
              <a:ext uri="{FF2B5EF4-FFF2-40B4-BE49-F238E27FC236}">
                <a16:creationId xmlns:a16="http://schemas.microsoft.com/office/drawing/2014/main" id="{CFB0927F-8FD8-467E-AADA-E98CA8DDDF9A}"/>
              </a:ext>
            </a:extLst>
          </p:cNvPr>
          <p:cNvSpPr/>
          <p:nvPr/>
        </p:nvSpPr>
        <p:spPr>
          <a:xfrm>
            <a:off x="10023120" y="4251375"/>
            <a:ext cx="1287780" cy="3267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E5B0F66-BDF7-4F47-BBBF-2191C4034388}"/>
              </a:ext>
            </a:extLst>
          </p:cNvPr>
          <p:cNvSpPr/>
          <p:nvPr/>
        </p:nvSpPr>
        <p:spPr>
          <a:xfrm>
            <a:off x="10070656" y="2668707"/>
            <a:ext cx="1287780" cy="3267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BC81B7E-7F79-46E4-ACB1-005EDD3D5D8C}"/>
              </a:ext>
            </a:extLst>
          </p:cNvPr>
          <p:cNvSpPr/>
          <p:nvPr/>
        </p:nvSpPr>
        <p:spPr>
          <a:xfrm>
            <a:off x="10070656" y="1064841"/>
            <a:ext cx="1287780" cy="3267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46B879-B785-4803-B3CB-849D8E6FC239}"/>
              </a:ext>
            </a:extLst>
          </p:cNvPr>
          <p:cNvSpPr>
            <a:spLocks noGrp="1"/>
          </p:cNvSpPr>
          <p:nvPr>
            <p:ph type="title"/>
          </p:nvPr>
        </p:nvSpPr>
        <p:spPr/>
        <p:txBody>
          <a:bodyPr/>
          <a:lstStyle/>
          <a:p>
            <a:r>
              <a:rPr lang="en-US" dirty="0"/>
              <a:t>The Speed Cycles</a:t>
            </a:r>
          </a:p>
        </p:txBody>
      </p:sp>
      <p:sp>
        <p:nvSpPr>
          <p:cNvPr id="3" name="Content Placeholder 2">
            <a:extLst>
              <a:ext uri="{FF2B5EF4-FFF2-40B4-BE49-F238E27FC236}">
                <a16:creationId xmlns:a16="http://schemas.microsoft.com/office/drawing/2014/main" id="{2B20E52C-C9BF-49F7-9E7C-2250A99CF5E5}"/>
              </a:ext>
            </a:extLst>
          </p:cNvPr>
          <p:cNvSpPr>
            <a:spLocks noGrp="1"/>
          </p:cNvSpPr>
          <p:nvPr>
            <p:ph idx="1"/>
          </p:nvPr>
        </p:nvSpPr>
        <p:spPr>
          <a:xfrm>
            <a:off x="677333" y="1560514"/>
            <a:ext cx="5228825" cy="4383086"/>
          </a:xfrm>
        </p:spPr>
        <p:txBody>
          <a:bodyPr>
            <a:normAutofit/>
          </a:bodyPr>
          <a:lstStyle/>
          <a:p>
            <a:r>
              <a:rPr lang="en-US" b="1" dirty="0"/>
              <a:t>SORT1</a:t>
            </a:r>
            <a:r>
              <a:rPr lang="en-US" dirty="0"/>
              <a:t> (</a:t>
            </a:r>
            <a:r>
              <a:rPr lang="en-US" dirty="0" err="1"/>
              <a:t>v</a:t>
            </a:r>
            <a:r>
              <a:rPr lang="en-US" sz="800" dirty="0" err="1"/>
              <a:t>max</a:t>
            </a:r>
            <a:r>
              <a:rPr lang="en-US" dirty="0"/>
              <a:t> = 40 km/h, </a:t>
            </a:r>
            <a:r>
              <a:rPr lang="en-US" dirty="0" err="1"/>
              <a:t>i</a:t>
            </a:r>
            <a:r>
              <a:rPr lang="en-US" sz="800" dirty="0" err="1"/>
              <a:t>max</a:t>
            </a:r>
            <a:r>
              <a:rPr lang="en-US" dirty="0"/>
              <a:t> = 0% &amp; t</a:t>
            </a:r>
            <a:r>
              <a:rPr lang="en-US" sz="800" dirty="0"/>
              <a:t>end</a:t>
            </a:r>
            <a:r>
              <a:rPr lang="en-US" dirty="0"/>
              <a:t> = 940s)</a:t>
            </a:r>
          </a:p>
          <a:p>
            <a:r>
              <a:rPr lang="en-US" b="1" dirty="0"/>
              <a:t>SORT2</a:t>
            </a:r>
            <a:r>
              <a:rPr lang="en-US" dirty="0"/>
              <a:t> (</a:t>
            </a:r>
            <a:r>
              <a:rPr lang="en-US" dirty="0" err="1"/>
              <a:t>v</a:t>
            </a:r>
            <a:r>
              <a:rPr lang="en-US" sz="800" dirty="0" err="1"/>
              <a:t>max</a:t>
            </a:r>
            <a:r>
              <a:rPr lang="en-US" dirty="0"/>
              <a:t> = 50 km/h, </a:t>
            </a:r>
            <a:r>
              <a:rPr lang="en-US" dirty="0" err="1"/>
              <a:t>i</a:t>
            </a:r>
            <a:r>
              <a:rPr lang="en-US" sz="800" dirty="0" err="1"/>
              <a:t>max</a:t>
            </a:r>
            <a:r>
              <a:rPr lang="en-US" dirty="0"/>
              <a:t> = 0% &amp; t</a:t>
            </a:r>
            <a:r>
              <a:rPr lang="en-US" sz="800" dirty="0"/>
              <a:t>end</a:t>
            </a:r>
            <a:r>
              <a:rPr lang="en-US" dirty="0"/>
              <a:t> = 740s)</a:t>
            </a:r>
          </a:p>
          <a:p>
            <a:r>
              <a:rPr lang="en-US" b="1" dirty="0"/>
              <a:t>SORT3</a:t>
            </a:r>
            <a:r>
              <a:rPr lang="en-US" dirty="0"/>
              <a:t> (</a:t>
            </a:r>
            <a:r>
              <a:rPr lang="en-US" dirty="0" err="1"/>
              <a:t>v</a:t>
            </a:r>
            <a:r>
              <a:rPr lang="en-US" sz="800" dirty="0" err="1"/>
              <a:t>max</a:t>
            </a:r>
            <a:r>
              <a:rPr lang="en-US" dirty="0"/>
              <a:t> = 60 km/h, </a:t>
            </a:r>
            <a:r>
              <a:rPr lang="en-US" dirty="0" err="1"/>
              <a:t>i</a:t>
            </a:r>
            <a:r>
              <a:rPr lang="en-US" sz="800" dirty="0" err="1"/>
              <a:t>max</a:t>
            </a:r>
            <a:r>
              <a:rPr lang="en-US" dirty="0"/>
              <a:t> = 0% &amp; t</a:t>
            </a:r>
            <a:r>
              <a:rPr lang="en-US" sz="800" dirty="0"/>
              <a:t>end</a:t>
            </a:r>
            <a:r>
              <a:rPr lang="en-US" dirty="0"/>
              <a:t> </a:t>
            </a:r>
            <a:r>
              <a:rPr lang="en-US"/>
              <a:t>= 415s</a:t>
            </a:r>
            <a:r>
              <a:rPr lang="en-US" dirty="0"/>
              <a:t>)</a:t>
            </a:r>
          </a:p>
          <a:p>
            <a:r>
              <a:rPr lang="en-US" b="1" dirty="0"/>
              <a:t>Braunschweig</a:t>
            </a:r>
            <a:r>
              <a:rPr lang="en-US" dirty="0"/>
              <a:t> (</a:t>
            </a:r>
            <a:r>
              <a:rPr lang="en-US" dirty="0" err="1"/>
              <a:t>v</a:t>
            </a:r>
            <a:r>
              <a:rPr lang="en-US" sz="600" dirty="0" err="1"/>
              <a:t>max</a:t>
            </a:r>
            <a:r>
              <a:rPr lang="en-US" dirty="0"/>
              <a:t> = 46 km/h, </a:t>
            </a:r>
            <a:r>
              <a:rPr lang="en-US" dirty="0" err="1"/>
              <a:t>i</a:t>
            </a:r>
            <a:r>
              <a:rPr lang="en-US" sz="600" dirty="0" err="1"/>
              <a:t>max</a:t>
            </a:r>
            <a:r>
              <a:rPr lang="en-US" dirty="0"/>
              <a:t> = 0%, d ≈ 10.87km &amp; t</a:t>
            </a:r>
            <a:r>
              <a:rPr lang="en-US" sz="600" dirty="0"/>
              <a:t>end</a:t>
            </a:r>
            <a:r>
              <a:rPr lang="en-US" dirty="0"/>
              <a:t> = 1740s)</a:t>
            </a:r>
          </a:p>
          <a:p>
            <a:r>
              <a:rPr lang="en-US" b="1" dirty="0"/>
              <a:t>MLTB</a:t>
            </a:r>
            <a:r>
              <a:rPr lang="en-US" dirty="0"/>
              <a:t> (</a:t>
            </a:r>
            <a:r>
              <a:rPr lang="en-US" dirty="0" err="1"/>
              <a:t>v</a:t>
            </a:r>
            <a:r>
              <a:rPr lang="en-US" sz="600" dirty="0" err="1"/>
              <a:t>max</a:t>
            </a:r>
            <a:r>
              <a:rPr lang="en-US" dirty="0"/>
              <a:t> = 48.71 km/h, </a:t>
            </a:r>
            <a:r>
              <a:rPr lang="en-US" dirty="0" err="1"/>
              <a:t>i</a:t>
            </a:r>
            <a:r>
              <a:rPr lang="en-US" sz="600" dirty="0" err="1"/>
              <a:t>max</a:t>
            </a:r>
            <a:r>
              <a:rPr lang="en-US" dirty="0"/>
              <a:t> = 0%, d ≈ 9.00 km &amp; t</a:t>
            </a:r>
            <a:r>
              <a:rPr lang="en-US" sz="600" dirty="0"/>
              <a:t>end</a:t>
            </a:r>
            <a:r>
              <a:rPr lang="en-US" dirty="0"/>
              <a:t> = 2281s)</a:t>
            </a:r>
          </a:p>
          <a:p>
            <a:r>
              <a:rPr lang="en-US" b="1" dirty="0"/>
              <a:t>Gillingham </a:t>
            </a:r>
            <a:r>
              <a:rPr lang="en-US" dirty="0"/>
              <a:t>(</a:t>
            </a:r>
            <a:r>
              <a:rPr lang="en-US" dirty="0" err="1"/>
              <a:t>v</a:t>
            </a:r>
            <a:r>
              <a:rPr lang="en-US" sz="400" dirty="0" err="1"/>
              <a:t>max</a:t>
            </a:r>
            <a:r>
              <a:rPr lang="en-US" dirty="0"/>
              <a:t> = 59.86 km/h, </a:t>
            </a:r>
            <a:r>
              <a:rPr lang="en-US" dirty="0" err="1"/>
              <a:t>i</a:t>
            </a:r>
            <a:r>
              <a:rPr lang="en-US" sz="400" dirty="0" err="1"/>
              <a:t>max</a:t>
            </a:r>
            <a:r>
              <a:rPr lang="en-US" dirty="0"/>
              <a:t> = 9.64%, </a:t>
            </a:r>
            <a:br>
              <a:rPr lang="en-US" dirty="0"/>
            </a:br>
            <a:r>
              <a:rPr lang="en-US" dirty="0" err="1"/>
              <a:t>i</a:t>
            </a:r>
            <a:r>
              <a:rPr lang="en-US" sz="400" dirty="0" err="1"/>
              <a:t>min</a:t>
            </a:r>
            <a:r>
              <a:rPr lang="en-US" dirty="0"/>
              <a:t> = - 8.79%, d ≈ 16.59km &amp; t</a:t>
            </a:r>
            <a:r>
              <a:rPr lang="en-US" sz="400" dirty="0"/>
              <a:t>end</a:t>
            </a:r>
            <a:r>
              <a:rPr lang="en-US" dirty="0"/>
              <a:t> = 2875s)</a:t>
            </a:r>
          </a:p>
          <a:p>
            <a:r>
              <a:rPr lang="en-US" i="1" dirty="0"/>
              <a:t>Bonus Cycle: </a:t>
            </a:r>
            <a:r>
              <a:rPr lang="en-US" b="1" dirty="0"/>
              <a:t>Gillingham</a:t>
            </a:r>
            <a:r>
              <a:rPr lang="en-US" dirty="0"/>
              <a:t> (x3)</a:t>
            </a:r>
          </a:p>
          <a:p>
            <a:endParaRPr lang="en-US" dirty="0"/>
          </a:p>
          <a:p>
            <a:pPr marL="457200" lvl="1" indent="0">
              <a:buNone/>
            </a:pPr>
            <a:endParaRPr lang="en-US" i="1" dirty="0"/>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42</a:t>
            </a:fld>
            <a:endParaRPr lang="en-US" dirty="0"/>
          </a:p>
        </p:txBody>
      </p:sp>
      <p:pic>
        <p:nvPicPr>
          <p:cNvPr id="6" name="Picture 5" descr="A picture containing chart&#10;&#10;Description automatically generated">
            <a:extLst>
              <a:ext uri="{FF2B5EF4-FFF2-40B4-BE49-F238E27FC236}">
                <a16:creationId xmlns:a16="http://schemas.microsoft.com/office/drawing/2014/main" id="{5C7268CB-D9B8-4EF8-BF09-69B7A472E317}"/>
              </a:ext>
            </a:extLst>
          </p:cNvPr>
          <p:cNvPicPr>
            <a:picLocks noChangeAspect="1"/>
          </p:cNvPicPr>
          <p:nvPr/>
        </p:nvPicPr>
        <p:blipFill>
          <a:blip r:embed="rId3"/>
          <a:stretch>
            <a:fillRect/>
          </a:stretch>
        </p:blipFill>
        <p:spPr>
          <a:xfrm>
            <a:off x="6449482" y="1201686"/>
            <a:ext cx="2692922" cy="1371600"/>
          </a:xfrm>
          <a:prstGeom prst="rect">
            <a:avLst/>
          </a:prstGeom>
        </p:spPr>
      </p:pic>
      <p:pic>
        <p:nvPicPr>
          <p:cNvPr id="8" name="Picture 7" descr="Chart, box and whisker chart&#10;&#10;Description automatically generated">
            <a:extLst>
              <a:ext uri="{FF2B5EF4-FFF2-40B4-BE49-F238E27FC236}">
                <a16:creationId xmlns:a16="http://schemas.microsoft.com/office/drawing/2014/main" id="{2DB966C3-CCF5-453E-9EBB-9F3237491122}"/>
              </a:ext>
            </a:extLst>
          </p:cNvPr>
          <p:cNvPicPr>
            <a:picLocks noChangeAspect="1"/>
          </p:cNvPicPr>
          <p:nvPr/>
        </p:nvPicPr>
        <p:blipFill>
          <a:blip r:embed="rId4"/>
          <a:stretch>
            <a:fillRect/>
          </a:stretch>
        </p:blipFill>
        <p:spPr>
          <a:xfrm>
            <a:off x="9360665" y="1205940"/>
            <a:ext cx="2692922" cy="1371600"/>
          </a:xfrm>
          <a:prstGeom prst="rect">
            <a:avLst/>
          </a:prstGeom>
        </p:spPr>
      </p:pic>
      <p:pic>
        <p:nvPicPr>
          <p:cNvPr id="10" name="Picture 9" descr="Chart, line chart&#10;&#10;Description automatically generated">
            <a:extLst>
              <a:ext uri="{FF2B5EF4-FFF2-40B4-BE49-F238E27FC236}">
                <a16:creationId xmlns:a16="http://schemas.microsoft.com/office/drawing/2014/main" id="{9F86429C-96E1-4681-8EB7-36D470C75C44}"/>
              </a:ext>
            </a:extLst>
          </p:cNvPr>
          <p:cNvPicPr>
            <a:picLocks noChangeAspect="1"/>
          </p:cNvPicPr>
          <p:nvPr/>
        </p:nvPicPr>
        <p:blipFill>
          <a:blip r:embed="rId5"/>
          <a:stretch>
            <a:fillRect/>
          </a:stretch>
        </p:blipFill>
        <p:spPr>
          <a:xfrm>
            <a:off x="6449482" y="2803475"/>
            <a:ext cx="2692922" cy="1371600"/>
          </a:xfrm>
          <a:prstGeom prst="rect">
            <a:avLst/>
          </a:prstGeom>
        </p:spPr>
      </p:pic>
      <p:pic>
        <p:nvPicPr>
          <p:cNvPr id="12" name="Picture 11" descr="Chart&#10;&#10;Description automatically generated with low confidence">
            <a:extLst>
              <a:ext uri="{FF2B5EF4-FFF2-40B4-BE49-F238E27FC236}">
                <a16:creationId xmlns:a16="http://schemas.microsoft.com/office/drawing/2014/main" id="{60636B63-A503-46BF-BD31-D3CF30DF2BD4}"/>
              </a:ext>
            </a:extLst>
          </p:cNvPr>
          <p:cNvPicPr>
            <a:picLocks noChangeAspect="1"/>
          </p:cNvPicPr>
          <p:nvPr/>
        </p:nvPicPr>
        <p:blipFill>
          <a:blip r:embed="rId6"/>
          <a:stretch>
            <a:fillRect/>
          </a:stretch>
        </p:blipFill>
        <p:spPr>
          <a:xfrm>
            <a:off x="9360665" y="2803475"/>
            <a:ext cx="2692922" cy="1371600"/>
          </a:xfrm>
          <a:prstGeom prst="rect">
            <a:avLst/>
          </a:prstGeom>
        </p:spPr>
      </p:pic>
      <p:pic>
        <p:nvPicPr>
          <p:cNvPr id="14" name="Picture 13" descr="Chart&#10;&#10;Description automatically generated">
            <a:extLst>
              <a:ext uri="{FF2B5EF4-FFF2-40B4-BE49-F238E27FC236}">
                <a16:creationId xmlns:a16="http://schemas.microsoft.com/office/drawing/2014/main" id="{70483BFB-4EA8-42FB-A345-62F9DBBFE876}"/>
              </a:ext>
            </a:extLst>
          </p:cNvPr>
          <p:cNvPicPr>
            <a:picLocks noChangeAspect="1"/>
          </p:cNvPicPr>
          <p:nvPr/>
        </p:nvPicPr>
        <p:blipFill>
          <a:blip r:embed="rId7"/>
          <a:stretch>
            <a:fillRect/>
          </a:stretch>
        </p:blipFill>
        <p:spPr>
          <a:xfrm>
            <a:off x="6449482" y="4405264"/>
            <a:ext cx="2692922" cy="1371600"/>
          </a:xfrm>
          <a:prstGeom prst="rect">
            <a:avLst/>
          </a:prstGeom>
        </p:spPr>
      </p:pic>
      <p:pic>
        <p:nvPicPr>
          <p:cNvPr id="16" name="Picture 15" descr="Chart&#10;&#10;Description automatically generated">
            <a:extLst>
              <a:ext uri="{FF2B5EF4-FFF2-40B4-BE49-F238E27FC236}">
                <a16:creationId xmlns:a16="http://schemas.microsoft.com/office/drawing/2014/main" id="{11A2C342-FA4E-47D8-9D04-59E8218711D3}"/>
              </a:ext>
            </a:extLst>
          </p:cNvPr>
          <p:cNvPicPr>
            <a:picLocks noChangeAspect="1"/>
          </p:cNvPicPr>
          <p:nvPr/>
        </p:nvPicPr>
        <p:blipFill>
          <a:blip r:embed="rId8"/>
          <a:stretch>
            <a:fillRect/>
          </a:stretch>
        </p:blipFill>
        <p:spPr>
          <a:xfrm>
            <a:off x="9361722" y="4401010"/>
            <a:ext cx="2692922" cy="1371600"/>
          </a:xfrm>
          <a:prstGeom prst="rect">
            <a:avLst/>
          </a:prstGeom>
        </p:spPr>
      </p:pic>
      <p:sp>
        <p:nvSpPr>
          <p:cNvPr id="17" name="TextBox 16">
            <a:extLst>
              <a:ext uri="{FF2B5EF4-FFF2-40B4-BE49-F238E27FC236}">
                <a16:creationId xmlns:a16="http://schemas.microsoft.com/office/drawing/2014/main" id="{CF1B9DEC-2253-4437-8E1B-5D4F138ECC58}"/>
              </a:ext>
            </a:extLst>
          </p:cNvPr>
          <p:cNvSpPr txBox="1"/>
          <p:nvPr/>
        </p:nvSpPr>
        <p:spPr>
          <a:xfrm>
            <a:off x="6780181" y="1052051"/>
            <a:ext cx="2031524" cy="307777"/>
          </a:xfrm>
          <a:prstGeom prst="rect">
            <a:avLst/>
          </a:prstGeom>
          <a:noFill/>
        </p:spPr>
        <p:txBody>
          <a:bodyPr wrap="square" rtlCol="0">
            <a:spAutoFit/>
          </a:bodyPr>
          <a:lstStyle/>
          <a:p>
            <a:pPr algn="ctr"/>
            <a:r>
              <a:rPr lang="en-US" sz="1400" dirty="0">
                <a:solidFill>
                  <a:srgbClr val="004A8C"/>
                </a:solidFill>
              </a:rPr>
              <a:t>SORT 1</a:t>
            </a:r>
          </a:p>
        </p:txBody>
      </p:sp>
      <p:sp>
        <p:nvSpPr>
          <p:cNvPr id="18" name="TextBox 17">
            <a:extLst>
              <a:ext uri="{FF2B5EF4-FFF2-40B4-BE49-F238E27FC236}">
                <a16:creationId xmlns:a16="http://schemas.microsoft.com/office/drawing/2014/main" id="{CAC0C603-17F0-4BE7-8E0F-22453CE10784}"/>
              </a:ext>
            </a:extLst>
          </p:cNvPr>
          <p:cNvSpPr txBox="1"/>
          <p:nvPr/>
        </p:nvSpPr>
        <p:spPr>
          <a:xfrm>
            <a:off x="6780181" y="2654074"/>
            <a:ext cx="2031524" cy="307777"/>
          </a:xfrm>
          <a:prstGeom prst="rect">
            <a:avLst/>
          </a:prstGeom>
          <a:noFill/>
        </p:spPr>
        <p:txBody>
          <a:bodyPr wrap="square" rtlCol="0">
            <a:spAutoFit/>
          </a:bodyPr>
          <a:lstStyle/>
          <a:p>
            <a:pPr algn="ctr"/>
            <a:r>
              <a:rPr lang="en-US" sz="1400" dirty="0">
                <a:solidFill>
                  <a:srgbClr val="004A8C"/>
                </a:solidFill>
              </a:rPr>
              <a:t>SORT 3</a:t>
            </a:r>
          </a:p>
        </p:txBody>
      </p:sp>
      <p:sp>
        <p:nvSpPr>
          <p:cNvPr id="19" name="TextBox 18">
            <a:extLst>
              <a:ext uri="{FF2B5EF4-FFF2-40B4-BE49-F238E27FC236}">
                <a16:creationId xmlns:a16="http://schemas.microsoft.com/office/drawing/2014/main" id="{BD55673F-31BD-46C4-8A31-CAA05296E0DA}"/>
              </a:ext>
            </a:extLst>
          </p:cNvPr>
          <p:cNvSpPr txBox="1"/>
          <p:nvPr/>
        </p:nvSpPr>
        <p:spPr>
          <a:xfrm>
            <a:off x="6780181" y="4251375"/>
            <a:ext cx="2031524" cy="307777"/>
          </a:xfrm>
          <a:prstGeom prst="rect">
            <a:avLst/>
          </a:prstGeom>
          <a:noFill/>
        </p:spPr>
        <p:txBody>
          <a:bodyPr wrap="square" rtlCol="0">
            <a:spAutoFit/>
          </a:bodyPr>
          <a:lstStyle/>
          <a:p>
            <a:pPr algn="ctr"/>
            <a:r>
              <a:rPr lang="en-US" sz="1400" dirty="0">
                <a:solidFill>
                  <a:srgbClr val="004A8C"/>
                </a:solidFill>
              </a:rPr>
              <a:t>(</a:t>
            </a:r>
            <a:r>
              <a:rPr lang="en-US" sz="1400" i="1" dirty="0">
                <a:solidFill>
                  <a:srgbClr val="004A8C"/>
                </a:solidFill>
              </a:rPr>
              <a:t>Old</a:t>
            </a:r>
            <a:r>
              <a:rPr lang="en-US" sz="1400" dirty="0">
                <a:solidFill>
                  <a:srgbClr val="004A8C"/>
                </a:solidFill>
              </a:rPr>
              <a:t>) MLTB</a:t>
            </a:r>
          </a:p>
        </p:txBody>
      </p:sp>
      <p:sp>
        <p:nvSpPr>
          <p:cNvPr id="20" name="TextBox 19">
            <a:extLst>
              <a:ext uri="{FF2B5EF4-FFF2-40B4-BE49-F238E27FC236}">
                <a16:creationId xmlns:a16="http://schemas.microsoft.com/office/drawing/2014/main" id="{A7F2F89D-4A78-47BD-807B-07A227B4EA6A}"/>
              </a:ext>
            </a:extLst>
          </p:cNvPr>
          <p:cNvSpPr txBox="1"/>
          <p:nvPr/>
        </p:nvSpPr>
        <p:spPr>
          <a:xfrm>
            <a:off x="9692421" y="4251375"/>
            <a:ext cx="2031524" cy="307777"/>
          </a:xfrm>
          <a:prstGeom prst="rect">
            <a:avLst/>
          </a:prstGeom>
          <a:noFill/>
        </p:spPr>
        <p:txBody>
          <a:bodyPr wrap="square" rtlCol="0">
            <a:spAutoFit/>
          </a:bodyPr>
          <a:lstStyle/>
          <a:p>
            <a:pPr algn="ctr"/>
            <a:r>
              <a:rPr lang="en-US" sz="1400" dirty="0">
                <a:solidFill>
                  <a:srgbClr val="004A8C"/>
                </a:solidFill>
              </a:rPr>
              <a:t>Gillingham</a:t>
            </a:r>
          </a:p>
        </p:txBody>
      </p:sp>
      <p:sp>
        <p:nvSpPr>
          <p:cNvPr id="22" name="TextBox 21">
            <a:extLst>
              <a:ext uri="{FF2B5EF4-FFF2-40B4-BE49-F238E27FC236}">
                <a16:creationId xmlns:a16="http://schemas.microsoft.com/office/drawing/2014/main" id="{991CBF86-BA57-43D9-B483-840846FF35D0}"/>
              </a:ext>
            </a:extLst>
          </p:cNvPr>
          <p:cNvSpPr txBox="1"/>
          <p:nvPr/>
        </p:nvSpPr>
        <p:spPr>
          <a:xfrm>
            <a:off x="9698784" y="1047797"/>
            <a:ext cx="2031524" cy="307777"/>
          </a:xfrm>
          <a:prstGeom prst="rect">
            <a:avLst/>
          </a:prstGeom>
          <a:noFill/>
        </p:spPr>
        <p:txBody>
          <a:bodyPr wrap="square" rtlCol="0">
            <a:spAutoFit/>
          </a:bodyPr>
          <a:lstStyle/>
          <a:p>
            <a:pPr algn="ctr"/>
            <a:r>
              <a:rPr lang="en-US" sz="1400" dirty="0">
                <a:solidFill>
                  <a:srgbClr val="004A8C"/>
                </a:solidFill>
              </a:rPr>
              <a:t>SORT 2</a:t>
            </a:r>
          </a:p>
        </p:txBody>
      </p:sp>
      <p:sp>
        <p:nvSpPr>
          <p:cNvPr id="21" name="TextBox 20">
            <a:extLst>
              <a:ext uri="{FF2B5EF4-FFF2-40B4-BE49-F238E27FC236}">
                <a16:creationId xmlns:a16="http://schemas.microsoft.com/office/drawing/2014/main" id="{2D9B9C43-24B1-4ACE-89FA-C1FF1FFC1FE7}"/>
              </a:ext>
            </a:extLst>
          </p:cNvPr>
          <p:cNvSpPr txBox="1"/>
          <p:nvPr/>
        </p:nvSpPr>
        <p:spPr>
          <a:xfrm>
            <a:off x="9685728" y="2649586"/>
            <a:ext cx="2031524" cy="307777"/>
          </a:xfrm>
          <a:prstGeom prst="rect">
            <a:avLst/>
          </a:prstGeom>
          <a:noFill/>
        </p:spPr>
        <p:txBody>
          <a:bodyPr wrap="square" rtlCol="0">
            <a:spAutoFit/>
          </a:bodyPr>
          <a:lstStyle/>
          <a:p>
            <a:pPr algn="ctr"/>
            <a:r>
              <a:rPr lang="en-US" sz="1400" dirty="0">
                <a:solidFill>
                  <a:srgbClr val="004A8C"/>
                </a:solidFill>
              </a:rPr>
              <a:t>Braunschweig</a:t>
            </a:r>
          </a:p>
        </p:txBody>
      </p:sp>
      <p:sp>
        <p:nvSpPr>
          <p:cNvPr id="5" name="Left Brace 4">
            <a:extLst>
              <a:ext uri="{FF2B5EF4-FFF2-40B4-BE49-F238E27FC236}">
                <a16:creationId xmlns:a16="http://schemas.microsoft.com/office/drawing/2014/main" id="{DED56E14-B7B6-4017-A5F5-D9AAFCF93D39}"/>
              </a:ext>
            </a:extLst>
          </p:cNvPr>
          <p:cNvSpPr/>
          <p:nvPr/>
        </p:nvSpPr>
        <p:spPr>
          <a:xfrm>
            <a:off x="545736" y="1615440"/>
            <a:ext cx="131598" cy="1053267"/>
          </a:xfrm>
          <a:prstGeom prst="leftBrace">
            <a:avLst/>
          </a:prstGeom>
          <a:ln>
            <a:solidFill>
              <a:srgbClr val="004A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E2C7741D-8F43-4E84-95C7-A25CF878D221}"/>
              </a:ext>
            </a:extLst>
          </p:cNvPr>
          <p:cNvSpPr txBox="1"/>
          <p:nvPr/>
        </p:nvSpPr>
        <p:spPr>
          <a:xfrm rot="16200000">
            <a:off x="-504072" y="2007930"/>
            <a:ext cx="1897380" cy="276999"/>
          </a:xfrm>
          <a:prstGeom prst="rect">
            <a:avLst/>
          </a:prstGeom>
          <a:noFill/>
        </p:spPr>
        <p:txBody>
          <a:bodyPr wrap="square" rtlCol="0">
            <a:spAutoFit/>
          </a:bodyPr>
          <a:lstStyle/>
          <a:p>
            <a:pPr algn="ctr"/>
            <a:r>
              <a:rPr lang="en-US" sz="1200" dirty="0">
                <a:solidFill>
                  <a:srgbClr val="004A8C"/>
                </a:solidFill>
              </a:rPr>
              <a:t>Artificial Cycles</a:t>
            </a:r>
          </a:p>
        </p:txBody>
      </p:sp>
    </p:spTree>
    <p:extLst>
      <p:ext uri="{BB962C8B-B14F-4D97-AF65-F5344CB8AC3E}">
        <p14:creationId xmlns:p14="http://schemas.microsoft.com/office/powerpoint/2010/main" val="4028343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agram&#10;&#10;Description automatically generated">
            <a:extLst>
              <a:ext uri="{FF2B5EF4-FFF2-40B4-BE49-F238E27FC236}">
                <a16:creationId xmlns:a16="http://schemas.microsoft.com/office/drawing/2014/main" id="{E882816A-D8C0-4CF8-AD43-822CC6C80578}"/>
              </a:ext>
            </a:extLst>
          </p:cNvPr>
          <p:cNvPicPr>
            <a:picLocks noChangeAspect="1"/>
          </p:cNvPicPr>
          <p:nvPr/>
        </p:nvPicPr>
        <p:blipFill>
          <a:blip r:embed="rId3"/>
          <a:stretch>
            <a:fillRect/>
          </a:stretch>
        </p:blipFill>
        <p:spPr>
          <a:xfrm>
            <a:off x="3217186" y="2102984"/>
            <a:ext cx="3877056" cy="4008588"/>
          </a:xfrm>
          <a:prstGeom prst="rect">
            <a:avLst/>
          </a:prstGeom>
        </p:spPr>
      </p:pic>
      <p:sp>
        <p:nvSpPr>
          <p:cNvPr id="2" name="Title 1">
            <a:extLst>
              <a:ext uri="{FF2B5EF4-FFF2-40B4-BE49-F238E27FC236}">
                <a16:creationId xmlns:a16="http://schemas.microsoft.com/office/drawing/2014/main" id="{8D46B879-B785-4803-B3CB-849D8E6FC239}"/>
              </a:ext>
            </a:extLst>
          </p:cNvPr>
          <p:cNvSpPr>
            <a:spLocks noGrp="1"/>
          </p:cNvSpPr>
          <p:nvPr>
            <p:ph type="title"/>
          </p:nvPr>
        </p:nvSpPr>
        <p:spPr/>
        <p:txBody>
          <a:bodyPr/>
          <a:lstStyle/>
          <a:p>
            <a:r>
              <a:rPr lang="en-US" dirty="0"/>
              <a:t>The Speed Cycles</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43</a:t>
            </a:fld>
            <a:endParaRPr lang="en-US" dirty="0"/>
          </a:p>
        </p:txBody>
      </p:sp>
      <p:sp>
        <p:nvSpPr>
          <p:cNvPr id="23" name="TextBox 22">
            <a:extLst>
              <a:ext uri="{FF2B5EF4-FFF2-40B4-BE49-F238E27FC236}">
                <a16:creationId xmlns:a16="http://schemas.microsoft.com/office/drawing/2014/main" id="{746F1342-CF18-44E2-BB58-08CCD6A668C0}"/>
              </a:ext>
            </a:extLst>
          </p:cNvPr>
          <p:cNvSpPr txBox="1"/>
          <p:nvPr/>
        </p:nvSpPr>
        <p:spPr>
          <a:xfrm>
            <a:off x="783130" y="3248317"/>
            <a:ext cx="2031524" cy="307777"/>
          </a:xfrm>
          <a:prstGeom prst="rect">
            <a:avLst/>
          </a:prstGeom>
          <a:noFill/>
        </p:spPr>
        <p:txBody>
          <a:bodyPr wrap="square" rtlCol="0">
            <a:spAutoFit/>
          </a:bodyPr>
          <a:lstStyle/>
          <a:p>
            <a:pPr algn="ctr"/>
            <a:r>
              <a:rPr lang="en-US" sz="1400" dirty="0">
                <a:solidFill>
                  <a:srgbClr val="004A8C"/>
                </a:solidFill>
              </a:rPr>
              <a:t>Inclination Table</a:t>
            </a:r>
          </a:p>
        </p:txBody>
      </p:sp>
      <p:sp>
        <p:nvSpPr>
          <p:cNvPr id="24" name="TextBox 23">
            <a:extLst>
              <a:ext uri="{FF2B5EF4-FFF2-40B4-BE49-F238E27FC236}">
                <a16:creationId xmlns:a16="http://schemas.microsoft.com/office/drawing/2014/main" id="{8661F565-BE57-4C8D-A490-B531272A62B8}"/>
              </a:ext>
            </a:extLst>
          </p:cNvPr>
          <p:cNvSpPr txBox="1"/>
          <p:nvPr/>
        </p:nvSpPr>
        <p:spPr>
          <a:xfrm>
            <a:off x="783130" y="3947417"/>
            <a:ext cx="2031524" cy="307777"/>
          </a:xfrm>
          <a:prstGeom prst="rect">
            <a:avLst/>
          </a:prstGeom>
          <a:noFill/>
        </p:spPr>
        <p:txBody>
          <a:bodyPr wrap="square" rtlCol="0">
            <a:spAutoFit/>
          </a:bodyPr>
          <a:lstStyle/>
          <a:p>
            <a:pPr algn="ctr"/>
            <a:r>
              <a:rPr lang="en-US" sz="1400" dirty="0">
                <a:solidFill>
                  <a:srgbClr val="004A8C"/>
                </a:solidFill>
              </a:rPr>
              <a:t>Speed Table</a:t>
            </a:r>
          </a:p>
        </p:txBody>
      </p:sp>
      <p:cxnSp>
        <p:nvCxnSpPr>
          <p:cNvPr id="15" name="Straight Arrow Connector 14">
            <a:extLst>
              <a:ext uri="{FF2B5EF4-FFF2-40B4-BE49-F238E27FC236}">
                <a16:creationId xmlns:a16="http://schemas.microsoft.com/office/drawing/2014/main" id="{AAACB15E-C440-45DA-895F-582A25D5D524}"/>
              </a:ext>
            </a:extLst>
          </p:cNvPr>
          <p:cNvCxnSpPr>
            <a:cxnSpLocks/>
          </p:cNvCxnSpPr>
          <p:nvPr/>
        </p:nvCxnSpPr>
        <p:spPr>
          <a:xfrm>
            <a:off x="2757714" y="3429000"/>
            <a:ext cx="638629"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B433CA5-E841-4529-9768-1F86F72884A8}"/>
              </a:ext>
            </a:extLst>
          </p:cNvPr>
          <p:cNvCxnSpPr>
            <a:cxnSpLocks/>
          </p:cNvCxnSpPr>
          <p:nvPr/>
        </p:nvCxnSpPr>
        <p:spPr>
          <a:xfrm>
            <a:off x="2590799" y="4118429"/>
            <a:ext cx="950687"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ED67B47F-E653-4097-9983-6837A8B0039F}"/>
              </a:ext>
            </a:extLst>
          </p:cNvPr>
          <p:cNvSpPr/>
          <p:nvPr/>
        </p:nvSpPr>
        <p:spPr>
          <a:xfrm>
            <a:off x="3541486" y="4289442"/>
            <a:ext cx="2017485" cy="950199"/>
          </a:xfrm>
          <a:prstGeom prst="roundRect">
            <a:avLst/>
          </a:prstGeom>
          <a:noFill/>
          <a:ln w="28575">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010C6031-BCB0-4371-BCCB-B60F34BBB696}"/>
              </a:ext>
            </a:extLst>
          </p:cNvPr>
          <p:cNvCxnSpPr>
            <a:cxnSpLocks/>
          </p:cNvCxnSpPr>
          <p:nvPr/>
        </p:nvCxnSpPr>
        <p:spPr>
          <a:xfrm>
            <a:off x="2590799" y="4753431"/>
            <a:ext cx="950687" cy="0"/>
          </a:xfrm>
          <a:prstGeom prst="straightConnector1">
            <a:avLst/>
          </a:prstGeom>
          <a:ln w="28575">
            <a:solidFill>
              <a:srgbClr val="F88F1F"/>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7C7827A-7BFD-4E7F-8A4C-E494435C134C}"/>
              </a:ext>
            </a:extLst>
          </p:cNvPr>
          <p:cNvSpPr txBox="1"/>
          <p:nvPr/>
        </p:nvSpPr>
        <p:spPr>
          <a:xfrm>
            <a:off x="783130" y="4561566"/>
            <a:ext cx="2031524" cy="307777"/>
          </a:xfrm>
          <a:prstGeom prst="rect">
            <a:avLst/>
          </a:prstGeom>
          <a:noFill/>
          <a:ln>
            <a:noFill/>
          </a:ln>
        </p:spPr>
        <p:txBody>
          <a:bodyPr wrap="square" rtlCol="0">
            <a:spAutoFit/>
          </a:bodyPr>
          <a:lstStyle/>
          <a:p>
            <a:pPr algn="ctr"/>
            <a:r>
              <a:rPr lang="en-US" sz="1400" dirty="0">
                <a:solidFill>
                  <a:srgbClr val="F88F1F"/>
                </a:solidFill>
              </a:rPr>
              <a:t>Tolerance Margin</a:t>
            </a:r>
          </a:p>
        </p:txBody>
      </p:sp>
    </p:spTree>
    <p:extLst>
      <p:ext uri="{BB962C8B-B14F-4D97-AF65-F5344CB8AC3E}">
        <p14:creationId xmlns:p14="http://schemas.microsoft.com/office/powerpoint/2010/main" val="23690145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able&#10;&#10;Description automatically generated">
            <a:extLst>
              <a:ext uri="{FF2B5EF4-FFF2-40B4-BE49-F238E27FC236}">
                <a16:creationId xmlns:a16="http://schemas.microsoft.com/office/drawing/2014/main" id="{2DFAE02A-86E6-49E5-8631-3B95E2266C7C}"/>
              </a:ext>
            </a:extLst>
          </p:cNvPr>
          <p:cNvPicPr>
            <a:picLocks noGrp="1" noChangeAspect="1"/>
          </p:cNvPicPr>
          <p:nvPr>
            <p:ph idx="1"/>
          </p:nvPr>
        </p:nvPicPr>
        <p:blipFill>
          <a:blip r:embed="rId3"/>
          <a:stretch>
            <a:fillRect/>
          </a:stretch>
        </p:blipFill>
        <p:spPr>
          <a:xfrm>
            <a:off x="3103793" y="1457986"/>
            <a:ext cx="8596312" cy="3164768"/>
          </a:xfrm>
        </p:spPr>
      </p:pic>
      <p:sp>
        <p:nvSpPr>
          <p:cNvPr id="2" name="Title 1">
            <a:extLst>
              <a:ext uri="{FF2B5EF4-FFF2-40B4-BE49-F238E27FC236}">
                <a16:creationId xmlns:a16="http://schemas.microsoft.com/office/drawing/2014/main" id="{8D46B879-B785-4803-B3CB-849D8E6FC239}"/>
              </a:ext>
            </a:extLst>
          </p:cNvPr>
          <p:cNvSpPr>
            <a:spLocks noGrp="1"/>
          </p:cNvSpPr>
          <p:nvPr>
            <p:ph type="title"/>
          </p:nvPr>
        </p:nvSpPr>
        <p:spPr/>
        <p:txBody>
          <a:bodyPr/>
          <a:lstStyle/>
          <a:p>
            <a:r>
              <a:rPr lang="en-US" dirty="0"/>
              <a:t>How to Calibrate?</a:t>
            </a:r>
            <a:br>
              <a:rPr lang="en-US" dirty="0"/>
            </a:br>
            <a:r>
              <a:rPr lang="en-US" sz="1800" dirty="0"/>
              <a:t>Spreadsheet to track errors…</a:t>
            </a:r>
            <a:endParaRPr lang="en-US" dirty="0"/>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44</a:t>
            </a:fld>
            <a:endParaRPr lang="en-US" dirty="0"/>
          </a:p>
        </p:txBody>
      </p:sp>
      <p:pic>
        <p:nvPicPr>
          <p:cNvPr id="9" name="Picture 8" descr="A screenshot of a computer&#10;&#10;Description automatically generated with low confidence">
            <a:extLst>
              <a:ext uri="{FF2B5EF4-FFF2-40B4-BE49-F238E27FC236}">
                <a16:creationId xmlns:a16="http://schemas.microsoft.com/office/drawing/2014/main" id="{D75DEAC3-C6F8-48CF-B5CC-E772D480998A}"/>
              </a:ext>
            </a:extLst>
          </p:cNvPr>
          <p:cNvPicPr>
            <a:picLocks noChangeAspect="1"/>
          </p:cNvPicPr>
          <p:nvPr/>
        </p:nvPicPr>
        <p:blipFill>
          <a:blip r:embed="rId4"/>
          <a:stretch>
            <a:fillRect/>
          </a:stretch>
        </p:blipFill>
        <p:spPr>
          <a:xfrm>
            <a:off x="3103793" y="4680010"/>
            <a:ext cx="8595360" cy="1713361"/>
          </a:xfrm>
          <a:prstGeom prst="rect">
            <a:avLst/>
          </a:prstGeom>
        </p:spPr>
      </p:pic>
      <p:sp>
        <p:nvSpPr>
          <p:cNvPr id="3" name="Left Brace 2">
            <a:extLst>
              <a:ext uri="{FF2B5EF4-FFF2-40B4-BE49-F238E27FC236}">
                <a16:creationId xmlns:a16="http://schemas.microsoft.com/office/drawing/2014/main" id="{B499817D-3DD3-471B-A6DC-FCF647B7F433}"/>
              </a:ext>
            </a:extLst>
          </p:cNvPr>
          <p:cNvSpPr/>
          <p:nvPr/>
        </p:nvSpPr>
        <p:spPr>
          <a:xfrm>
            <a:off x="2703096" y="1457986"/>
            <a:ext cx="400698" cy="3164768"/>
          </a:xfrm>
          <a:prstGeom prst="leftBrace">
            <a:avLst/>
          </a:prstGeom>
          <a:ln w="19050">
            <a:solidFill>
              <a:srgbClr val="004A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EDE637BC-C5CC-4AF7-ACEE-4CCA798A80FE}"/>
              </a:ext>
            </a:extLst>
          </p:cNvPr>
          <p:cNvSpPr txBox="1"/>
          <p:nvPr/>
        </p:nvSpPr>
        <p:spPr>
          <a:xfrm>
            <a:off x="491895" y="2698358"/>
            <a:ext cx="1866293" cy="738664"/>
          </a:xfrm>
          <a:prstGeom prst="rect">
            <a:avLst/>
          </a:prstGeom>
          <a:noFill/>
        </p:spPr>
        <p:txBody>
          <a:bodyPr wrap="square" rtlCol="0">
            <a:spAutoFit/>
          </a:bodyPr>
          <a:lstStyle/>
          <a:p>
            <a:r>
              <a:rPr lang="en-US" sz="1400" dirty="0">
                <a:solidFill>
                  <a:srgbClr val="004A8C"/>
                </a:solidFill>
              </a:rPr>
              <a:t>Used prior to the introduction of the braking PID.</a:t>
            </a:r>
          </a:p>
        </p:txBody>
      </p:sp>
      <p:sp>
        <p:nvSpPr>
          <p:cNvPr id="6" name="Rectangle 5">
            <a:extLst>
              <a:ext uri="{FF2B5EF4-FFF2-40B4-BE49-F238E27FC236}">
                <a16:creationId xmlns:a16="http://schemas.microsoft.com/office/drawing/2014/main" id="{28B36636-28A6-42F7-B8C4-317B7B44F0C0}"/>
              </a:ext>
            </a:extLst>
          </p:cNvPr>
          <p:cNvSpPr/>
          <p:nvPr/>
        </p:nvSpPr>
        <p:spPr>
          <a:xfrm>
            <a:off x="3336758" y="5269831"/>
            <a:ext cx="208923" cy="481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BE44543-5F35-4CB7-A74E-5C2C97C689FA}"/>
              </a:ext>
            </a:extLst>
          </p:cNvPr>
          <p:cNvSpPr txBox="1"/>
          <p:nvPr/>
        </p:nvSpPr>
        <p:spPr>
          <a:xfrm>
            <a:off x="491895" y="5119733"/>
            <a:ext cx="1866293" cy="954107"/>
          </a:xfrm>
          <a:prstGeom prst="rect">
            <a:avLst/>
          </a:prstGeom>
          <a:noFill/>
        </p:spPr>
        <p:txBody>
          <a:bodyPr wrap="square" rtlCol="0">
            <a:spAutoFit/>
          </a:bodyPr>
          <a:lstStyle/>
          <a:p>
            <a:r>
              <a:rPr lang="en-US" sz="1400" dirty="0">
                <a:solidFill>
                  <a:srgbClr val="004A8C"/>
                </a:solidFill>
              </a:rPr>
              <a:t>Future calibrations involve more parameters and more error tracking.</a:t>
            </a:r>
          </a:p>
        </p:txBody>
      </p:sp>
      <p:sp>
        <p:nvSpPr>
          <p:cNvPr id="11" name="Left Brace 10">
            <a:extLst>
              <a:ext uri="{FF2B5EF4-FFF2-40B4-BE49-F238E27FC236}">
                <a16:creationId xmlns:a16="http://schemas.microsoft.com/office/drawing/2014/main" id="{FCE17C9F-E353-4230-8CC4-024906194C43}"/>
              </a:ext>
            </a:extLst>
          </p:cNvPr>
          <p:cNvSpPr/>
          <p:nvPr/>
        </p:nvSpPr>
        <p:spPr>
          <a:xfrm>
            <a:off x="2703096" y="4680010"/>
            <a:ext cx="400698" cy="1713360"/>
          </a:xfrm>
          <a:prstGeom prst="leftBrace">
            <a:avLst/>
          </a:prstGeom>
          <a:ln w="19050">
            <a:solidFill>
              <a:srgbClr val="004A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982171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Chart, line chart&#10;&#10;Description automatically generated">
            <a:extLst>
              <a:ext uri="{FF2B5EF4-FFF2-40B4-BE49-F238E27FC236}">
                <a16:creationId xmlns:a16="http://schemas.microsoft.com/office/drawing/2014/main" id="{69EC984A-66F1-4899-9815-D644B97D2284}"/>
              </a:ext>
            </a:extLst>
          </p:cNvPr>
          <p:cNvPicPr>
            <a:picLocks noChangeAspect="1"/>
          </p:cNvPicPr>
          <p:nvPr/>
        </p:nvPicPr>
        <p:blipFill rotWithShape="1">
          <a:blip r:embed="rId2"/>
          <a:srcRect t="5739"/>
          <a:stretch/>
        </p:blipFill>
        <p:spPr>
          <a:xfrm>
            <a:off x="3704898" y="4565251"/>
            <a:ext cx="7772400" cy="2287248"/>
          </a:xfrm>
          <a:prstGeom prst="rect">
            <a:avLst/>
          </a:prstGeom>
        </p:spPr>
      </p:pic>
      <p:pic>
        <p:nvPicPr>
          <p:cNvPr id="47" name="Picture 46" descr="Graphical user interface, chart&#10;&#10;Description automatically generated">
            <a:extLst>
              <a:ext uri="{FF2B5EF4-FFF2-40B4-BE49-F238E27FC236}">
                <a16:creationId xmlns:a16="http://schemas.microsoft.com/office/drawing/2014/main" id="{65BF690F-E0B8-4D2E-BCF7-E9AD627E5FBA}"/>
              </a:ext>
            </a:extLst>
          </p:cNvPr>
          <p:cNvPicPr>
            <a:picLocks noChangeAspect="1"/>
          </p:cNvPicPr>
          <p:nvPr/>
        </p:nvPicPr>
        <p:blipFill rotWithShape="1">
          <a:blip r:embed="rId3"/>
          <a:srcRect t="5739"/>
          <a:stretch/>
        </p:blipFill>
        <p:spPr>
          <a:xfrm>
            <a:off x="3713063" y="-11151"/>
            <a:ext cx="7768157" cy="2286000"/>
          </a:xfrm>
          <a:prstGeom prst="rect">
            <a:avLst/>
          </a:prstGeom>
        </p:spPr>
      </p:pic>
      <p:sp>
        <p:nvSpPr>
          <p:cNvPr id="2" name="Title 1">
            <a:extLst>
              <a:ext uri="{FF2B5EF4-FFF2-40B4-BE49-F238E27FC236}">
                <a16:creationId xmlns:a16="http://schemas.microsoft.com/office/drawing/2014/main" id="{8D46B879-B785-4803-B3CB-849D8E6FC239}"/>
              </a:ext>
            </a:extLst>
          </p:cNvPr>
          <p:cNvSpPr>
            <a:spLocks noGrp="1"/>
          </p:cNvSpPr>
          <p:nvPr>
            <p:ph type="title"/>
          </p:nvPr>
        </p:nvSpPr>
        <p:spPr>
          <a:xfrm rot="16200000">
            <a:off x="-734165" y="2568574"/>
            <a:ext cx="8596668" cy="1320800"/>
          </a:xfrm>
        </p:spPr>
        <p:txBody>
          <a:bodyPr/>
          <a:lstStyle/>
          <a:p>
            <a:pPr algn="ctr"/>
            <a:r>
              <a:rPr lang="en-US" dirty="0"/>
              <a:t>SORT3			SORT2			SORT1</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45</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9843894" y="99504"/>
            <a:ext cx="1611102" cy="646331"/>
          </a:xfrm>
          <a:prstGeom prst="rect">
            <a:avLst/>
          </a:prstGeom>
          <a:solidFill>
            <a:schemeClr val="bg1"/>
          </a:solidFill>
          <a:ln>
            <a:solidFill>
              <a:srgbClr val="004A8C"/>
            </a:solidFill>
          </a:ln>
        </p:spPr>
        <p:txBody>
          <a:bodyPr wrap="square"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525941" y="5383818"/>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5" name="TextBox 14">
            <a:extLst>
              <a:ext uri="{FF2B5EF4-FFF2-40B4-BE49-F238E27FC236}">
                <a16:creationId xmlns:a16="http://schemas.microsoft.com/office/drawing/2014/main" id="{7FE1FB86-5537-49A5-A950-D008607EFDC0}"/>
              </a:ext>
            </a:extLst>
          </p:cNvPr>
          <p:cNvSpPr txBox="1"/>
          <p:nvPr/>
        </p:nvSpPr>
        <p:spPr>
          <a:xfrm rot="16200000">
            <a:off x="10093976" y="4557608"/>
            <a:ext cx="3341601" cy="553998"/>
          </a:xfrm>
          <a:prstGeom prst="rect">
            <a:avLst/>
          </a:prstGeom>
          <a:noFill/>
        </p:spPr>
        <p:txBody>
          <a:bodyPr wrap="square">
            <a:spAutoFit/>
          </a:bodyPr>
          <a:lstStyle/>
          <a:p>
            <a:r>
              <a:rPr lang="en-US" sz="1000" dirty="0">
                <a:solidFill>
                  <a:schemeClr val="bg1"/>
                </a:solidFill>
              </a:rPr>
              <a:t>Error1: 	32.6184 m </a:t>
            </a:r>
          </a:p>
          <a:p>
            <a:r>
              <a:rPr lang="en-US" sz="1000" dirty="0">
                <a:solidFill>
                  <a:schemeClr val="bg1"/>
                </a:solidFill>
              </a:rPr>
              <a:t>Error2: 	0.07875 m/s 	</a:t>
            </a:r>
          </a:p>
          <a:p>
            <a:r>
              <a:rPr lang="en-US" sz="1000" dirty="0">
                <a:solidFill>
                  <a:schemeClr val="bg1"/>
                </a:solidFill>
              </a:rPr>
              <a:t>Error3: 29.2458 m 	</a:t>
            </a:r>
          </a:p>
        </p:txBody>
      </p:sp>
      <p:sp>
        <p:nvSpPr>
          <p:cNvPr id="16" name="TextBox 15">
            <a:extLst>
              <a:ext uri="{FF2B5EF4-FFF2-40B4-BE49-F238E27FC236}">
                <a16:creationId xmlns:a16="http://schemas.microsoft.com/office/drawing/2014/main" id="{3B87ED3F-4AB8-4900-9580-63394D9DF76F}"/>
              </a:ext>
            </a:extLst>
          </p:cNvPr>
          <p:cNvSpPr txBox="1"/>
          <p:nvPr/>
        </p:nvSpPr>
        <p:spPr>
          <a:xfrm rot="16200000">
            <a:off x="2524451" y="3075085"/>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20" name="TextBox 19">
            <a:extLst>
              <a:ext uri="{FF2B5EF4-FFF2-40B4-BE49-F238E27FC236}">
                <a16:creationId xmlns:a16="http://schemas.microsoft.com/office/drawing/2014/main" id="{D5C4D016-1DB8-4FFF-875A-D8D6EB3F350C}"/>
              </a:ext>
            </a:extLst>
          </p:cNvPr>
          <p:cNvSpPr txBox="1"/>
          <p:nvPr/>
        </p:nvSpPr>
        <p:spPr>
          <a:xfrm rot="16200000">
            <a:off x="2520947" y="824068"/>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21" name="TextBox 20">
            <a:extLst>
              <a:ext uri="{FF2B5EF4-FFF2-40B4-BE49-F238E27FC236}">
                <a16:creationId xmlns:a16="http://schemas.microsoft.com/office/drawing/2014/main" id="{49B9110C-CB61-442C-94C5-2D0AB9282011}"/>
              </a:ext>
            </a:extLst>
          </p:cNvPr>
          <p:cNvSpPr txBox="1"/>
          <p:nvPr/>
        </p:nvSpPr>
        <p:spPr>
          <a:xfrm rot="16200000">
            <a:off x="10093979" y="3013352"/>
            <a:ext cx="3341601" cy="553998"/>
          </a:xfrm>
          <a:prstGeom prst="rect">
            <a:avLst/>
          </a:prstGeom>
          <a:noFill/>
        </p:spPr>
        <p:txBody>
          <a:bodyPr wrap="square">
            <a:spAutoFit/>
          </a:bodyPr>
          <a:lstStyle/>
          <a:p>
            <a:r>
              <a:rPr lang="en-US" sz="1000" dirty="0">
                <a:solidFill>
                  <a:schemeClr val="bg1"/>
                </a:solidFill>
              </a:rPr>
              <a:t>Error1: 	50.4227 m </a:t>
            </a:r>
          </a:p>
          <a:p>
            <a:r>
              <a:rPr lang="en-US" sz="1000" dirty="0">
                <a:solidFill>
                  <a:schemeClr val="bg1"/>
                </a:solidFill>
              </a:rPr>
              <a:t>Error2: 	0.06813 m/s 	</a:t>
            </a:r>
          </a:p>
          <a:p>
            <a:r>
              <a:rPr lang="en-US" sz="1000" dirty="0">
                <a:solidFill>
                  <a:schemeClr val="bg1"/>
                </a:solidFill>
              </a:rPr>
              <a:t>Error3: 45.3222 m 	</a:t>
            </a:r>
          </a:p>
        </p:txBody>
      </p:sp>
      <p:sp>
        <p:nvSpPr>
          <p:cNvPr id="23" name="TextBox 22">
            <a:extLst>
              <a:ext uri="{FF2B5EF4-FFF2-40B4-BE49-F238E27FC236}">
                <a16:creationId xmlns:a16="http://schemas.microsoft.com/office/drawing/2014/main" id="{C4ED6455-8353-4552-BAAF-1207EEACC605}"/>
              </a:ext>
            </a:extLst>
          </p:cNvPr>
          <p:cNvSpPr txBox="1"/>
          <p:nvPr/>
        </p:nvSpPr>
        <p:spPr>
          <a:xfrm rot="16200000">
            <a:off x="9970858" y="1316549"/>
            <a:ext cx="3587840" cy="553998"/>
          </a:xfrm>
          <a:prstGeom prst="rect">
            <a:avLst/>
          </a:prstGeom>
          <a:noFill/>
        </p:spPr>
        <p:txBody>
          <a:bodyPr wrap="square">
            <a:spAutoFit/>
          </a:bodyPr>
          <a:lstStyle/>
          <a:p>
            <a:r>
              <a:rPr lang="en-US" sz="1000" dirty="0">
                <a:solidFill>
                  <a:schemeClr val="bg1"/>
                </a:solidFill>
              </a:rPr>
              <a:t>Error1: 	60.7850 m 	(Total Absolute Distance Error)</a:t>
            </a:r>
          </a:p>
          <a:p>
            <a:r>
              <a:rPr lang="en-US" sz="1000" dirty="0">
                <a:solidFill>
                  <a:schemeClr val="bg1"/>
                </a:solidFill>
              </a:rPr>
              <a:t>Error2: 	0.06466 m/s 	(Avg Speed Error)</a:t>
            </a:r>
          </a:p>
          <a:p>
            <a:r>
              <a:rPr lang="en-US" sz="1000" dirty="0">
                <a:solidFill>
                  <a:schemeClr val="bg1"/>
                </a:solidFill>
              </a:rPr>
              <a:t>Error3: 54.5550 m 	(Total Distance Error)</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0F9F0B01-D2DC-4884-BC3C-EAA0FB6C632C}"/>
                  </a:ext>
                </a:extLst>
              </p:cNvPr>
              <p:cNvSpPr txBox="1"/>
              <p:nvPr/>
            </p:nvSpPr>
            <p:spPr>
              <a:xfrm>
                <a:off x="990632" y="551332"/>
                <a:ext cx="1727973" cy="8532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0</m:t>
                          </m:r>
                        </m:sub>
                      </m:sSub>
                      <m:r>
                        <a:rPr lang="en-US" b="0" i="1" smtClean="0">
                          <a:latin typeface="Cambria Math" panose="02040503050406030204" pitchFamily="18" charset="0"/>
                        </a:rPr>
                        <m:t>=80.00 %</m:t>
                      </m:r>
                    </m:oMath>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𝑓</m:t>
                          </m:r>
                        </m:sub>
                      </m:sSub>
                      <m:r>
                        <a:rPr lang="en-US" b="0" i="1" smtClean="0">
                          <a:latin typeface="Cambria Math" panose="02040503050406030204" pitchFamily="18" charset="0"/>
                        </a:rPr>
                        <m:t>=74.86 %</m:t>
                      </m:r>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0" smtClean="0">
                          <a:latin typeface="Cambria Math" panose="02040503050406030204" pitchFamily="18" charset="0"/>
                        </a:rPr>
                        <m:t>0.9</m:t>
                      </m:r>
                      <m:r>
                        <a:rPr lang="en-US" b="0" i="1" smtClean="0">
                          <a:latin typeface="Cambria Math" panose="02040503050406030204" pitchFamily="18" charset="0"/>
                        </a:rPr>
                        <m:t>8 </m:t>
                      </m:r>
                      <m:r>
                        <a:rPr lang="en-US" b="0" i="1" smtClean="0">
                          <a:latin typeface="Cambria Math" panose="02040503050406030204" pitchFamily="18" charset="0"/>
                        </a:rPr>
                        <m:t>𝑘𝑊h</m:t>
                      </m:r>
                      <m:r>
                        <a:rPr lang="en-US" b="0" i="1" smtClean="0">
                          <a:latin typeface="Cambria Math" panose="02040503050406030204" pitchFamily="18" charset="0"/>
                        </a:rPr>
                        <m:t>/</m:t>
                      </m:r>
                      <m:r>
                        <a:rPr lang="en-US" b="0" i="1" smtClean="0">
                          <a:latin typeface="Cambria Math" panose="02040503050406030204" pitchFamily="18" charset="0"/>
                        </a:rPr>
                        <m:t>𝑘𝑚</m:t>
                      </m:r>
                    </m:oMath>
                  </m:oMathPara>
                </a14:m>
                <a:endParaRPr lang="en-US" b="0" i="1" dirty="0"/>
              </a:p>
            </p:txBody>
          </p:sp>
        </mc:Choice>
        <mc:Fallback xmlns="">
          <p:sp>
            <p:nvSpPr>
              <p:cNvPr id="31" name="TextBox 30">
                <a:extLst>
                  <a:ext uri="{FF2B5EF4-FFF2-40B4-BE49-F238E27FC236}">
                    <a16:creationId xmlns:a16="http://schemas.microsoft.com/office/drawing/2014/main" id="{0F9F0B01-D2DC-4884-BC3C-EAA0FB6C632C}"/>
                  </a:ext>
                </a:extLst>
              </p:cNvPr>
              <p:cNvSpPr txBox="1">
                <a:spLocks noRot="1" noChangeAspect="1" noMove="1" noResize="1" noEditPoints="1" noAdjustHandles="1" noChangeArrowheads="1" noChangeShapeType="1" noTextEdit="1"/>
              </p:cNvSpPr>
              <p:nvPr/>
            </p:nvSpPr>
            <p:spPr>
              <a:xfrm>
                <a:off x="990632" y="551332"/>
                <a:ext cx="1727973" cy="853247"/>
              </a:xfrm>
              <a:prstGeom prst="rect">
                <a:avLst/>
              </a:prstGeom>
              <a:blipFill>
                <a:blip r:embed="rId4"/>
                <a:stretch>
                  <a:fillRect l="-1767" r="-2827" b="-1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BA576D3-2991-4E51-8EA1-42D444B4AFA0}"/>
                  </a:ext>
                </a:extLst>
              </p:cNvPr>
              <p:cNvSpPr txBox="1"/>
              <p:nvPr/>
            </p:nvSpPr>
            <p:spPr>
              <a:xfrm>
                <a:off x="1027266" y="2802349"/>
                <a:ext cx="1727973" cy="8532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0</m:t>
                          </m:r>
                        </m:sub>
                      </m:sSub>
                      <m:r>
                        <a:rPr lang="en-US" b="0" i="1" smtClean="0">
                          <a:latin typeface="Cambria Math" panose="02040503050406030204" pitchFamily="18" charset="0"/>
                        </a:rPr>
                        <m:t>=80.00 %</m:t>
                      </m:r>
                    </m:oMath>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𝑓</m:t>
                          </m:r>
                        </m:sub>
                      </m:sSub>
                      <m:r>
                        <a:rPr lang="en-US" b="0" i="1" smtClean="0">
                          <a:latin typeface="Cambria Math" panose="02040503050406030204" pitchFamily="18" charset="0"/>
                        </a:rPr>
                        <m:t>=73.86 %</m:t>
                      </m:r>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→0.99 </m:t>
                      </m:r>
                      <m:r>
                        <a:rPr lang="en-US" b="0" i="1" smtClean="0">
                          <a:latin typeface="Cambria Math" panose="02040503050406030204" pitchFamily="18" charset="0"/>
                        </a:rPr>
                        <m:t>𝑘𝑊h</m:t>
                      </m:r>
                      <m:r>
                        <a:rPr lang="en-US" b="0" i="1" smtClean="0">
                          <a:latin typeface="Cambria Math" panose="02040503050406030204" pitchFamily="18" charset="0"/>
                        </a:rPr>
                        <m:t>/</m:t>
                      </m:r>
                      <m:r>
                        <a:rPr lang="en-US" b="0" i="1" smtClean="0">
                          <a:latin typeface="Cambria Math" panose="02040503050406030204" pitchFamily="18" charset="0"/>
                        </a:rPr>
                        <m:t>𝑘𝑚</m:t>
                      </m:r>
                    </m:oMath>
                  </m:oMathPara>
                </a14:m>
                <a:endParaRPr lang="en-US" b="0" dirty="0"/>
              </a:p>
            </p:txBody>
          </p:sp>
        </mc:Choice>
        <mc:Fallback xmlns="">
          <p:sp>
            <p:nvSpPr>
              <p:cNvPr id="32" name="TextBox 31">
                <a:extLst>
                  <a:ext uri="{FF2B5EF4-FFF2-40B4-BE49-F238E27FC236}">
                    <a16:creationId xmlns:a16="http://schemas.microsoft.com/office/drawing/2014/main" id="{FBA576D3-2991-4E51-8EA1-42D444B4AFA0}"/>
                  </a:ext>
                </a:extLst>
              </p:cNvPr>
              <p:cNvSpPr txBox="1">
                <a:spLocks noRot="1" noChangeAspect="1" noMove="1" noResize="1" noEditPoints="1" noAdjustHandles="1" noChangeArrowheads="1" noChangeShapeType="1" noTextEdit="1"/>
              </p:cNvSpPr>
              <p:nvPr/>
            </p:nvSpPr>
            <p:spPr>
              <a:xfrm>
                <a:off x="1027266" y="2802349"/>
                <a:ext cx="1727973" cy="853247"/>
              </a:xfrm>
              <a:prstGeom prst="rect">
                <a:avLst/>
              </a:prstGeom>
              <a:blipFill>
                <a:blip r:embed="rId5"/>
                <a:stretch>
                  <a:fillRect l="-1767" r="-2827" b="-11429"/>
                </a:stretch>
              </a:blipFill>
            </p:spPr>
            <p:txBody>
              <a:bodyPr/>
              <a:lstStyle/>
              <a:p>
                <a:r>
                  <a:rPr lang="en-US">
                    <a:noFill/>
                  </a:rPr>
                  <a:t> </a:t>
                </a:r>
              </a:p>
            </p:txBody>
          </p:sp>
        </mc:Fallback>
      </mc:AlternateContent>
      <p:sp>
        <p:nvSpPr>
          <p:cNvPr id="36" name="Oval 35">
            <a:extLst>
              <a:ext uri="{FF2B5EF4-FFF2-40B4-BE49-F238E27FC236}">
                <a16:creationId xmlns:a16="http://schemas.microsoft.com/office/drawing/2014/main" id="{C738F31C-16A5-4993-9F02-2A266DF4FE88}"/>
              </a:ext>
            </a:extLst>
          </p:cNvPr>
          <p:cNvSpPr/>
          <p:nvPr/>
        </p:nvSpPr>
        <p:spPr>
          <a:xfrm>
            <a:off x="4664718" y="4878317"/>
            <a:ext cx="1828800" cy="1828800"/>
          </a:xfrm>
          <a:prstGeom prst="ellipse">
            <a:avLst/>
          </a:prstGeom>
          <a:noFill/>
          <a:ln>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81D8BC61-E97F-4CF9-B2CE-C06D910B43F5}"/>
              </a:ext>
            </a:extLst>
          </p:cNvPr>
          <p:cNvSpPr/>
          <p:nvPr/>
        </p:nvSpPr>
        <p:spPr>
          <a:xfrm rot="16200000">
            <a:off x="-1336577" y="2813297"/>
            <a:ext cx="3700308" cy="954107"/>
          </a:xfrm>
          <a:prstGeom prst="rect">
            <a:avLst/>
          </a:prstGeom>
          <a:noFill/>
        </p:spPr>
        <p:txBody>
          <a:bodyPr wrap="none" lIns="91440" tIns="45720" rIns="91440" bIns="45720">
            <a:spAutoFit/>
          </a:bodyPr>
          <a:lstStyle/>
          <a:p>
            <a:pPr algn="ctr"/>
            <a:r>
              <a:rPr lang="en-US" sz="2800" b="1" dirty="0">
                <a:ln w="22225">
                  <a:solidFill>
                    <a:schemeClr val="accent2"/>
                  </a:solidFill>
                  <a:prstDash val="solid"/>
                </a:ln>
                <a:solidFill>
                  <a:schemeClr val="accent2">
                    <a:lumMod val="40000"/>
                    <a:lumOff val="60000"/>
                  </a:schemeClr>
                </a:solidFill>
              </a:rPr>
              <a:t>59.4 kWh Battery</a:t>
            </a:r>
          </a:p>
          <a:p>
            <a:pPr algn="ctr"/>
            <a:r>
              <a:rPr lang="en-US" sz="2800" b="1" dirty="0">
                <a:ln w="22225">
                  <a:solidFill>
                    <a:schemeClr val="accent2"/>
                  </a:solidFill>
                  <a:prstDash val="solid"/>
                </a:ln>
                <a:solidFill>
                  <a:schemeClr val="accent2">
                    <a:lumMod val="40000"/>
                    <a:lumOff val="60000"/>
                  </a:schemeClr>
                </a:solidFill>
              </a:rPr>
              <a:t>Test Mass = 15570 kg</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5B6EAB7B-E20C-49A0-948A-78AC6762FB44}"/>
                  </a:ext>
                </a:extLst>
              </p:cNvPr>
              <p:cNvSpPr txBox="1"/>
              <p:nvPr/>
            </p:nvSpPr>
            <p:spPr>
              <a:xfrm>
                <a:off x="990632" y="5111082"/>
                <a:ext cx="1727973" cy="8532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0</m:t>
                          </m:r>
                        </m:sub>
                      </m:sSub>
                      <m:r>
                        <a:rPr lang="en-US" b="0" i="1" smtClean="0">
                          <a:latin typeface="Cambria Math" panose="02040503050406030204" pitchFamily="18" charset="0"/>
                        </a:rPr>
                        <m:t>=80.00 %</m:t>
                      </m:r>
                    </m:oMath>
                    <m:oMath xmlns:m="http://schemas.openxmlformats.org/officeDocument/2006/math">
                      <m:r>
                        <a:rPr lang="en-US" b="0" i="1" smtClean="0">
                          <a:latin typeface="Cambria Math" panose="02040503050406030204" pitchFamily="18" charset="0"/>
                        </a:rPr>
                        <m:t>𝑆𝑂</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𝑓</m:t>
                          </m:r>
                        </m:sub>
                      </m:sSub>
                      <m:r>
                        <a:rPr lang="en-US" b="0" i="1" smtClean="0">
                          <a:latin typeface="Cambria Math" panose="02040503050406030204" pitchFamily="18" charset="0"/>
                        </a:rPr>
                        <m:t>=75.02 %</m:t>
                      </m:r>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→1.02 </m:t>
                      </m:r>
                      <m:r>
                        <a:rPr lang="en-US" b="0" i="1" smtClean="0">
                          <a:latin typeface="Cambria Math" panose="02040503050406030204" pitchFamily="18" charset="0"/>
                        </a:rPr>
                        <m:t>𝑘𝑊h</m:t>
                      </m:r>
                      <m:r>
                        <a:rPr lang="en-US" b="0" i="1" smtClean="0">
                          <a:latin typeface="Cambria Math" panose="02040503050406030204" pitchFamily="18" charset="0"/>
                        </a:rPr>
                        <m:t>/</m:t>
                      </m:r>
                      <m:r>
                        <a:rPr lang="en-US" b="0" i="1" smtClean="0">
                          <a:latin typeface="Cambria Math" panose="02040503050406030204" pitchFamily="18" charset="0"/>
                        </a:rPr>
                        <m:t>𝑘𝑚</m:t>
                      </m:r>
                    </m:oMath>
                  </m:oMathPara>
                </a14:m>
                <a:endParaRPr lang="en-US" b="0" dirty="0"/>
              </a:p>
            </p:txBody>
          </p:sp>
        </mc:Choice>
        <mc:Fallback xmlns="">
          <p:sp>
            <p:nvSpPr>
              <p:cNvPr id="45" name="TextBox 44">
                <a:extLst>
                  <a:ext uri="{FF2B5EF4-FFF2-40B4-BE49-F238E27FC236}">
                    <a16:creationId xmlns:a16="http://schemas.microsoft.com/office/drawing/2014/main" id="{5B6EAB7B-E20C-49A0-948A-78AC6762FB44}"/>
                  </a:ext>
                </a:extLst>
              </p:cNvPr>
              <p:cNvSpPr txBox="1">
                <a:spLocks noRot="1" noChangeAspect="1" noMove="1" noResize="1" noEditPoints="1" noAdjustHandles="1" noChangeArrowheads="1" noChangeShapeType="1" noTextEdit="1"/>
              </p:cNvSpPr>
              <p:nvPr/>
            </p:nvSpPr>
            <p:spPr>
              <a:xfrm>
                <a:off x="990632" y="5111082"/>
                <a:ext cx="1727973" cy="853247"/>
              </a:xfrm>
              <a:prstGeom prst="rect">
                <a:avLst/>
              </a:prstGeom>
              <a:blipFill>
                <a:blip r:embed="rId6"/>
                <a:stretch>
                  <a:fillRect l="-1767" r="-2827" b="-11429"/>
                </a:stretch>
              </a:blipFill>
            </p:spPr>
            <p:txBody>
              <a:bodyPr/>
              <a:lstStyle/>
              <a:p>
                <a:r>
                  <a:rPr lang="en-US">
                    <a:noFill/>
                  </a:rPr>
                  <a:t> </a:t>
                </a:r>
              </a:p>
            </p:txBody>
          </p:sp>
        </mc:Fallback>
      </mc:AlternateContent>
      <p:pic>
        <p:nvPicPr>
          <p:cNvPr id="49" name="Picture 48" descr="Chart, line chart&#10;&#10;Description automatically generated">
            <a:extLst>
              <a:ext uri="{FF2B5EF4-FFF2-40B4-BE49-F238E27FC236}">
                <a16:creationId xmlns:a16="http://schemas.microsoft.com/office/drawing/2014/main" id="{D8743040-5F2F-4320-90DF-1A5A7D9F60FB}"/>
              </a:ext>
            </a:extLst>
          </p:cNvPr>
          <p:cNvPicPr>
            <a:picLocks noChangeAspect="1"/>
          </p:cNvPicPr>
          <p:nvPr/>
        </p:nvPicPr>
        <p:blipFill rotWithShape="1">
          <a:blip r:embed="rId7"/>
          <a:srcRect t="5739"/>
          <a:stretch/>
        </p:blipFill>
        <p:spPr>
          <a:xfrm>
            <a:off x="3713063" y="2278940"/>
            <a:ext cx="7772400" cy="2287249"/>
          </a:xfrm>
          <a:prstGeom prst="rect">
            <a:avLst/>
          </a:prstGeom>
        </p:spPr>
      </p:pic>
      <p:cxnSp>
        <p:nvCxnSpPr>
          <p:cNvPr id="28" name="Straight Connector 27">
            <a:extLst>
              <a:ext uri="{FF2B5EF4-FFF2-40B4-BE49-F238E27FC236}">
                <a16:creationId xmlns:a16="http://schemas.microsoft.com/office/drawing/2014/main" id="{2FD5F488-DEAA-4848-BF49-2C8F63032B7F}"/>
              </a:ext>
            </a:extLst>
          </p:cNvPr>
          <p:cNvCxnSpPr>
            <a:cxnSpLocks/>
          </p:cNvCxnSpPr>
          <p:nvPr/>
        </p:nvCxnSpPr>
        <p:spPr>
          <a:xfrm>
            <a:off x="11484627" y="-11462"/>
            <a:ext cx="2238" cy="686805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53" name="Picture 52" descr="Chart, line chart&#10;&#10;Description automatically generated">
            <a:extLst>
              <a:ext uri="{FF2B5EF4-FFF2-40B4-BE49-F238E27FC236}">
                <a16:creationId xmlns:a16="http://schemas.microsoft.com/office/drawing/2014/main" id="{D29AFB24-1E28-45CF-BE86-67472054C423}"/>
              </a:ext>
            </a:extLst>
          </p:cNvPr>
          <p:cNvPicPr>
            <a:picLocks noChangeAspect="1"/>
          </p:cNvPicPr>
          <p:nvPr/>
        </p:nvPicPr>
        <p:blipFill rotWithShape="1">
          <a:blip r:embed="rId2"/>
          <a:srcRect l="11406" t="18673" r="64553" b="5807"/>
          <a:stretch/>
        </p:blipFill>
        <p:spPr>
          <a:xfrm>
            <a:off x="6422435" y="-369944"/>
            <a:ext cx="5277670" cy="5175681"/>
          </a:xfrm>
          <a:prstGeom prst="ellipse">
            <a:avLst/>
          </a:prstGeom>
          <a:ln w="19050">
            <a:solidFill>
              <a:srgbClr val="004A8C"/>
            </a:solidFill>
          </a:ln>
        </p:spPr>
      </p:pic>
      <p:cxnSp>
        <p:nvCxnSpPr>
          <p:cNvPr id="38" name="Straight Arrow Connector 37">
            <a:extLst>
              <a:ext uri="{FF2B5EF4-FFF2-40B4-BE49-F238E27FC236}">
                <a16:creationId xmlns:a16="http://schemas.microsoft.com/office/drawing/2014/main" id="{B4D7EC49-4F12-429C-9099-4018745E732E}"/>
              </a:ext>
            </a:extLst>
          </p:cNvPr>
          <p:cNvCxnSpPr>
            <a:cxnSpLocks/>
          </p:cNvCxnSpPr>
          <p:nvPr/>
        </p:nvCxnSpPr>
        <p:spPr>
          <a:xfrm flipV="1">
            <a:off x="6183969" y="4064133"/>
            <a:ext cx="963962" cy="1002516"/>
          </a:xfrm>
          <a:prstGeom prst="straightConnector1">
            <a:avLst/>
          </a:prstGeom>
          <a:ln w="19050">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57" name="Explosion: 14 Points 56">
            <a:extLst>
              <a:ext uri="{FF2B5EF4-FFF2-40B4-BE49-F238E27FC236}">
                <a16:creationId xmlns:a16="http://schemas.microsoft.com/office/drawing/2014/main" id="{D5868F16-F9C8-42E9-86DA-3FE0E5896A39}"/>
              </a:ext>
            </a:extLst>
          </p:cNvPr>
          <p:cNvSpPr/>
          <p:nvPr/>
        </p:nvSpPr>
        <p:spPr>
          <a:xfrm>
            <a:off x="1071511" y="2802349"/>
            <a:ext cx="1727973" cy="795531"/>
          </a:xfrm>
          <a:prstGeom prst="irregularSeal2">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Explosion: 14 Points 57">
            <a:extLst>
              <a:ext uri="{FF2B5EF4-FFF2-40B4-BE49-F238E27FC236}">
                <a16:creationId xmlns:a16="http://schemas.microsoft.com/office/drawing/2014/main" id="{3669244C-4DA7-4F8C-98D9-5BC734443DE4}"/>
              </a:ext>
            </a:extLst>
          </p:cNvPr>
          <p:cNvSpPr/>
          <p:nvPr/>
        </p:nvSpPr>
        <p:spPr>
          <a:xfrm>
            <a:off x="1021486" y="5146496"/>
            <a:ext cx="1727973" cy="795531"/>
          </a:xfrm>
          <a:prstGeom prst="irregularSeal2">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Explosion: 14 Points 58">
            <a:extLst>
              <a:ext uri="{FF2B5EF4-FFF2-40B4-BE49-F238E27FC236}">
                <a16:creationId xmlns:a16="http://schemas.microsoft.com/office/drawing/2014/main" id="{D91CC68F-C667-4CFE-B231-46D50EB955B5}"/>
              </a:ext>
            </a:extLst>
          </p:cNvPr>
          <p:cNvSpPr/>
          <p:nvPr/>
        </p:nvSpPr>
        <p:spPr>
          <a:xfrm>
            <a:off x="1077580" y="562483"/>
            <a:ext cx="1727973" cy="795531"/>
          </a:xfrm>
          <a:prstGeom prst="irregularSeal2">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833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7" grpId="0" animBg="1"/>
      <p:bldP spid="58" grpId="0" animBg="1"/>
      <p:bldP spid="5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Chart, scatter chart&#10;&#10;Description automatically generated">
            <a:extLst>
              <a:ext uri="{FF2B5EF4-FFF2-40B4-BE49-F238E27FC236}">
                <a16:creationId xmlns:a16="http://schemas.microsoft.com/office/drawing/2014/main" id="{2F1E9F32-A68E-4459-8897-CD93B83515D4}"/>
              </a:ext>
            </a:extLst>
          </p:cNvPr>
          <p:cNvPicPr>
            <a:picLocks noChangeAspect="1"/>
          </p:cNvPicPr>
          <p:nvPr/>
        </p:nvPicPr>
        <p:blipFill rotWithShape="1">
          <a:blip r:embed="rId2"/>
          <a:srcRect t="48419"/>
          <a:stretch/>
        </p:blipFill>
        <p:spPr>
          <a:xfrm>
            <a:off x="3494709" y="1636268"/>
            <a:ext cx="8205396" cy="1414973"/>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Braunschweig</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46</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155.112 m 	(Total Absolute Distance Error)</a:t>
            </a:r>
          </a:p>
          <a:p>
            <a:r>
              <a:rPr lang="en-US" sz="1000" dirty="0">
                <a:solidFill>
                  <a:srgbClr val="004A8C"/>
                </a:solidFill>
              </a:rPr>
              <a:t>Error2: 	0.08914 m/s 	(Avg Speed Error)</a:t>
            </a:r>
          </a:p>
          <a:p>
            <a:r>
              <a:rPr lang="en-US" sz="1000" dirty="0">
                <a:solidFill>
                  <a:srgbClr val="004A8C"/>
                </a:solidFill>
              </a:rPr>
              <a:t>Error3: 73.5741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22916"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=80.0%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=57.3%</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22916" cy="576248"/>
              </a:xfrm>
              <a:prstGeom prst="rect">
                <a:avLst/>
              </a:prstGeom>
              <a:blipFill>
                <a:blip r:embed="rId3"/>
                <a:stretch>
                  <a:fillRect l="-2400" r="-3600"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898480" y="463259"/>
            <a:ext cx="3397853"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Test Mass (15570 kg)</a:t>
            </a:r>
          </a:p>
        </p:txBody>
      </p:sp>
      <p:pic>
        <p:nvPicPr>
          <p:cNvPr id="21" name="Picture 20" descr="A picture containing shape&#10;&#10;Description automatically generated">
            <a:extLst>
              <a:ext uri="{FF2B5EF4-FFF2-40B4-BE49-F238E27FC236}">
                <a16:creationId xmlns:a16="http://schemas.microsoft.com/office/drawing/2014/main" id="{8C7AC1A8-1CD1-48AB-8776-7ECAEED5E0F8}"/>
              </a:ext>
            </a:extLst>
          </p:cNvPr>
          <p:cNvPicPr>
            <a:picLocks noChangeAspect="1"/>
          </p:cNvPicPr>
          <p:nvPr/>
        </p:nvPicPr>
        <p:blipFill rotWithShape="1">
          <a:blip r:embed="rId4"/>
          <a:srcRect t="4170"/>
          <a:stretch/>
        </p:blipFill>
        <p:spPr>
          <a:xfrm>
            <a:off x="3494709" y="3040090"/>
            <a:ext cx="8205396" cy="2628791"/>
          </a:xfrm>
          <a:prstGeom prst="rect">
            <a:avLst/>
          </a:prstGeom>
        </p:spPr>
      </p:pic>
      <p:pic>
        <p:nvPicPr>
          <p:cNvPr id="23" name="Picture 22" descr="Graphical user interface, text, application&#10;&#10;Description automatically generated">
            <a:extLst>
              <a:ext uri="{FF2B5EF4-FFF2-40B4-BE49-F238E27FC236}">
                <a16:creationId xmlns:a16="http://schemas.microsoft.com/office/drawing/2014/main" id="{342B477E-4B88-44EB-8218-18C6C44EC559}"/>
              </a:ext>
            </a:extLst>
          </p:cNvPr>
          <p:cNvPicPr>
            <a:picLocks noChangeAspect="1"/>
          </p:cNvPicPr>
          <p:nvPr/>
        </p:nvPicPr>
        <p:blipFill rotWithShape="1">
          <a:blip r:embed="rId5"/>
          <a:srcRect t="78994"/>
          <a:stretch/>
        </p:blipFill>
        <p:spPr>
          <a:xfrm>
            <a:off x="3494709" y="5668881"/>
            <a:ext cx="8205396" cy="576248"/>
          </a:xfrm>
          <a:prstGeom prst="rect">
            <a:avLst/>
          </a:prstGeom>
        </p:spPr>
      </p:pic>
      <p:sp>
        <p:nvSpPr>
          <p:cNvPr id="29" name="Rectangle 28">
            <a:extLst>
              <a:ext uri="{FF2B5EF4-FFF2-40B4-BE49-F238E27FC236}">
                <a16:creationId xmlns:a16="http://schemas.microsoft.com/office/drawing/2014/main" id="{1E27DA41-218C-4B6B-9EC0-BDDC65888BAB}"/>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
        <p:nvSpPr>
          <p:cNvPr id="30" name="TextBox 29">
            <a:extLst>
              <a:ext uri="{FF2B5EF4-FFF2-40B4-BE49-F238E27FC236}">
                <a16:creationId xmlns:a16="http://schemas.microsoft.com/office/drawing/2014/main" id="{DBB99B3B-5786-4F5D-87C3-6F6B53F7CB89}"/>
              </a:ext>
            </a:extLst>
          </p:cNvPr>
          <p:cNvSpPr txBox="1"/>
          <p:nvPr/>
        </p:nvSpPr>
        <p:spPr>
          <a:xfrm>
            <a:off x="10156413" y="6234275"/>
            <a:ext cx="1508426" cy="553998"/>
          </a:xfrm>
          <a:prstGeom prst="rect">
            <a:avLst/>
          </a:prstGeom>
          <a:noFill/>
        </p:spPr>
        <p:txBody>
          <a:bodyPr wrap="none" lIns="0" tIns="0" rIns="0" bIns="0" rtlCol="0">
            <a:spAutoFit/>
          </a:bodyPr>
          <a:lstStyle/>
          <a:p>
            <a:r>
              <a:rPr lang="en-US" b="1" i="1" dirty="0">
                <a:latin typeface="Cambria Math" panose="02040503050406030204" pitchFamily="18" charset="0"/>
                <a:ea typeface="Cambria Math" panose="02040503050406030204" pitchFamily="18" charset="0"/>
              </a:rPr>
              <a:t>≈1.55 kWh/km</a:t>
            </a:r>
          </a:p>
          <a:p>
            <a:r>
              <a:rPr lang="en-US" i="1" dirty="0">
                <a:latin typeface="Cambria Math" panose="02040503050406030204" pitchFamily="18" charset="0"/>
                <a:ea typeface="Cambria Math" panose="02040503050406030204" pitchFamily="18" charset="0"/>
              </a:rPr>
              <a:t>w/ Auxiliaries.</a:t>
            </a:r>
          </a:p>
        </p:txBody>
      </p:sp>
      <p:sp>
        <p:nvSpPr>
          <p:cNvPr id="34" name="Rectangle 33">
            <a:extLst>
              <a:ext uri="{FF2B5EF4-FFF2-40B4-BE49-F238E27FC236}">
                <a16:creationId xmlns:a16="http://schemas.microsoft.com/office/drawing/2014/main" id="{30586ADF-0D2E-4E3E-9787-3E15B85461E7}"/>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1.24 kWh/km</a:t>
            </a:r>
          </a:p>
        </p:txBody>
      </p:sp>
      <p:sp>
        <p:nvSpPr>
          <p:cNvPr id="35" name="Rectangle 34">
            <a:extLst>
              <a:ext uri="{FF2B5EF4-FFF2-40B4-BE49-F238E27FC236}">
                <a16:creationId xmlns:a16="http://schemas.microsoft.com/office/drawing/2014/main" id="{3AF0411C-D5B4-4471-AA97-243B71FE2DB1}"/>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≈33.5 km</a:t>
            </a:r>
          </a:p>
        </p:txBody>
      </p:sp>
      <p:sp>
        <p:nvSpPr>
          <p:cNvPr id="2" name="Oval 1">
            <a:extLst>
              <a:ext uri="{FF2B5EF4-FFF2-40B4-BE49-F238E27FC236}">
                <a16:creationId xmlns:a16="http://schemas.microsoft.com/office/drawing/2014/main" id="{142B442A-6741-4E13-BAF8-CA387CADD94B}"/>
              </a:ext>
            </a:extLst>
          </p:cNvPr>
          <p:cNvSpPr/>
          <p:nvPr/>
        </p:nvSpPr>
        <p:spPr>
          <a:xfrm>
            <a:off x="6595703" y="396535"/>
            <a:ext cx="1533536" cy="59676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silver sports car&#10;&#10;Description automatically generated with medium confidence">
            <a:extLst>
              <a:ext uri="{FF2B5EF4-FFF2-40B4-BE49-F238E27FC236}">
                <a16:creationId xmlns:a16="http://schemas.microsoft.com/office/drawing/2014/main" id="{0654049B-02FD-472D-A746-1645882DBA06}"/>
              </a:ext>
            </a:extLst>
          </p:cNvPr>
          <p:cNvPicPr>
            <a:picLocks noChangeAspect="1"/>
          </p:cNvPicPr>
          <p:nvPr/>
        </p:nvPicPr>
        <p:blipFill>
          <a:blip r:embed="rId6"/>
          <a:stretch>
            <a:fillRect/>
          </a:stretch>
        </p:blipFill>
        <p:spPr>
          <a:xfrm>
            <a:off x="9101098" y="101098"/>
            <a:ext cx="2743200" cy="1543792"/>
          </a:xfrm>
          <a:prstGeom prst="rect">
            <a:avLst/>
          </a:prstGeom>
        </p:spPr>
      </p:pic>
      <p:sp>
        <p:nvSpPr>
          <p:cNvPr id="6" name="TextBox 5">
            <a:extLst>
              <a:ext uri="{FF2B5EF4-FFF2-40B4-BE49-F238E27FC236}">
                <a16:creationId xmlns:a16="http://schemas.microsoft.com/office/drawing/2014/main" id="{81C7D93E-D3AF-4507-949B-1531E0CBC657}"/>
              </a:ext>
            </a:extLst>
          </p:cNvPr>
          <p:cNvSpPr txBox="1"/>
          <p:nvPr/>
        </p:nvSpPr>
        <p:spPr>
          <a:xfrm>
            <a:off x="7794399" y="8227"/>
            <a:ext cx="3160913" cy="523220"/>
          </a:xfrm>
          <a:prstGeom prst="rect">
            <a:avLst/>
          </a:prstGeom>
          <a:noFill/>
        </p:spPr>
        <p:txBody>
          <a:bodyPr wrap="square" rtlCol="0">
            <a:spAutoFit/>
          </a:bodyPr>
          <a:lstStyle/>
          <a:p>
            <a:pPr algn="just"/>
            <a:r>
              <a:rPr lang="en-US" sz="1400" dirty="0">
                <a:solidFill>
                  <a:srgbClr val="FF0000"/>
                </a:solidFill>
              </a:rPr>
              <a:t>Model3 Std w/ 54 kWh does 353 km</a:t>
            </a:r>
          </a:p>
          <a:p>
            <a:pPr algn="just"/>
            <a:r>
              <a:rPr lang="en-US" sz="1400" dirty="0">
                <a:solidFill>
                  <a:srgbClr val="FF0000"/>
                </a:solidFill>
              </a:rPr>
              <a:t>Model3 LR  w/ 82 kWh does 504 km  </a:t>
            </a:r>
          </a:p>
        </p:txBody>
      </p:sp>
    </p:spTree>
    <p:extLst>
      <p:ext uri="{BB962C8B-B14F-4D97-AF65-F5344CB8AC3E}">
        <p14:creationId xmlns:p14="http://schemas.microsoft.com/office/powerpoint/2010/main" val="326011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4" grpId="0"/>
      <p:bldP spid="35" grpId="0"/>
      <p:bldP spid="2" grpId="0" animBg="1"/>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3184055A-7D3B-4EE7-934D-D7D1F701938C}"/>
              </a:ext>
            </a:extLst>
          </p:cNvPr>
          <p:cNvSpPr txBox="1"/>
          <p:nvPr/>
        </p:nvSpPr>
        <p:spPr>
          <a:xfrm>
            <a:off x="10156413" y="6234275"/>
            <a:ext cx="1508426" cy="553998"/>
          </a:xfrm>
          <a:prstGeom prst="rect">
            <a:avLst/>
          </a:prstGeom>
          <a:noFill/>
        </p:spPr>
        <p:txBody>
          <a:bodyPr wrap="none" lIns="0" tIns="0" rIns="0" bIns="0" rtlCol="0">
            <a:spAutoFit/>
          </a:bodyPr>
          <a:lstStyle/>
          <a:p>
            <a:r>
              <a:rPr lang="en-US" b="1" i="1" dirty="0">
                <a:latin typeface="Cambria Math" panose="02040503050406030204" pitchFamily="18" charset="0"/>
                <a:ea typeface="Cambria Math" panose="02040503050406030204" pitchFamily="18" charset="0"/>
              </a:rPr>
              <a:t>≈1.92 kWh/km</a:t>
            </a:r>
          </a:p>
          <a:p>
            <a:r>
              <a:rPr lang="en-US" i="1" dirty="0">
                <a:latin typeface="Cambria Math" panose="02040503050406030204" pitchFamily="18" charset="0"/>
                <a:ea typeface="Cambria Math" panose="02040503050406030204" pitchFamily="18" charset="0"/>
              </a:rPr>
              <a:t>w/ Auxiliaries.</a:t>
            </a:r>
          </a:p>
        </p:txBody>
      </p:sp>
      <p:pic>
        <p:nvPicPr>
          <p:cNvPr id="6" name="Picture 5" descr="Graphical user interface, text, application&#10;&#10;Description automatically generated">
            <a:extLst>
              <a:ext uri="{FF2B5EF4-FFF2-40B4-BE49-F238E27FC236}">
                <a16:creationId xmlns:a16="http://schemas.microsoft.com/office/drawing/2014/main" id="{A41DA8A3-EC03-47A2-973B-FE0D1B2FB40D}"/>
              </a:ext>
            </a:extLst>
          </p:cNvPr>
          <p:cNvPicPr>
            <a:picLocks noChangeAspect="1"/>
          </p:cNvPicPr>
          <p:nvPr/>
        </p:nvPicPr>
        <p:blipFill rotWithShape="1">
          <a:blip r:embed="rId2"/>
          <a:srcRect t="65663" b="1"/>
          <a:stretch/>
        </p:blipFill>
        <p:spPr>
          <a:xfrm>
            <a:off x="3494709" y="5303322"/>
            <a:ext cx="8205396" cy="941937"/>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Braunschweig</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47</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184.028 m 	(Total Absolute Distance Error)</a:t>
            </a:r>
          </a:p>
          <a:p>
            <a:r>
              <a:rPr lang="en-US" sz="1000" dirty="0">
                <a:solidFill>
                  <a:srgbClr val="004A8C"/>
                </a:solidFill>
              </a:rPr>
              <a:t>Error2: 	0.10576 m/s 	(Avg Speed Error)</a:t>
            </a:r>
          </a:p>
          <a:p>
            <a:r>
              <a:rPr lang="en-US" sz="1000" dirty="0">
                <a:solidFill>
                  <a:srgbClr val="004A8C"/>
                </a:solidFill>
              </a:rPr>
              <a:t>Error3: 62.7009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22916"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=80.0%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=50.5%</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22916" cy="576248"/>
              </a:xfrm>
              <a:prstGeom prst="rect">
                <a:avLst/>
              </a:prstGeom>
              <a:blipFill>
                <a:blip r:embed="rId3"/>
                <a:stretch>
                  <a:fillRect l="-2400" r="-3600"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898481" y="463259"/>
            <a:ext cx="3397854"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Max Mass (19000 kg)</a:t>
            </a:r>
          </a:p>
        </p:txBody>
      </p:sp>
      <p:pic>
        <p:nvPicPr>
          <p:cNvPr id="3" name="Picture 2" descr="A picture containing graphical user interface&#10;&#10;Description automatically generated">
            <a:extLst>
              <a:ext uri="{FF2B5EF4-FFF2-40B4-BE49-F238E27FC236}">
                <a16:creationId xmlns:a16="http://schemas.microsoft.com/office/drawing/2014/main" id="{3412FEA2-121C-435D-AD26-538520033C54}"/>
              </a:ext>
            </a:extLst>
          </p:cNvPr>
          <p:cNvPicPr>
            <a:picLocks noChangeAspect="1"/>
          </p:cNvPicPr>
          <p:nvPr/>
        </p:nvPicPr>
        <p:blipFill rotWithShape="1">
          <a:blip r:embed="rId4"/>
          <a:srcRect t="4722"/>
          <a:stretch/>
        </p:blipFill>
        <p:spPr>
          <a:xfrm>
            <a:off x="3494709" y="3055434"/>
            <a:ext cx="8205396" cy="2613671"/>
          </a:xfrm>
          <a:prstGeom prst="rect">
            <a:avLst/>
          </a:prstGeom>
        </p:spPr>
      </p:pic>
      <p:pic>
        <p:nvPicPr>
          <p:cNvPr id="9" name="Picture 8" descr="Chart, scatter chart&#10;&#10;Description automatically generated">
            <a:extLst>
              <a:ext uri="{FF2B5EF4-FFF2-40B4-BE49-F238E27FC236}">
                <a16:creationId xmlns:a16="http://schemas.microsoft.com/office/drawing/2014/main" id="{CC475F8D-A6E8-4955-BD46-310A2300B1F1}"/>
              </a:ext>
            </a:extLst>
          </p:cNvPr>
          <p:cNvPicPr>
            <a:picLocks noChangeAspect="1"/>
          </p:cNvPicPr>
          <p:nvPr/>
        </p:nvPicPr>
        <p:blipFill rotWithShape="1">
          <a:blip r:embed="rId5"/>
          <a:srcRect t="48276"/>
          <a:stretch/>
        </p:blipFill>
        <p:spPr>
          <a:xfrm>
            <a:off x="3494709" y="1636528"/>
            <a:ext cx="8205396" cy="1418906"/>
          </a:xfrm>
          <a:prstGeom prst="rect">
            <a:avLst/>
          </a:prstGeom>
        </p:spPr>
      </p:pic>
      <p:sp>
        <p:nvSpPr>
          <p:cNvPr id="31" name="Rectangle 30">
            <a:extLst>
              <a:ext uri="{FF2B5EF4-FFF2-40B4-BE49-F238E27FC236}">
                <a16:creationId xmlns:a16="http://schemas.microsoft.com/office/drawing/2014/main" id="{D44D7215-9262-48A3-84D3-EE03C8BDDEDF}"/>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≈25.8 km</a:t>
            </a:r>
          </a:p>
        </p:txBody>
      </p:sp>
      <p:sp>
        <p:nvSpPr>
          <p:cNvPr id="32" name="Rectangle 31">
            <a:extLst>
              <a:ext uri="{FF2B5EF4-FFF2-40B4-BE49-F238E27FC236}">
                <a16:creationId xmlns:a16="http://schemas.microsoft.com/office/drawing/2014/main" id="{250383D5-3059-40BE-A008-7CBE060EB76A}"/>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
        <p:nvSpPr>
          <p:cNvPr id="34" name="Rectangle 33">
            <a:extLst>
              <a:ext uri="{FF2B5EF4-FFF2-40B4-BE49-F238E27FC236}">
                <a16:creationId xmlns:a16="http://schemas.microsoft.com/office/drawing/2014/main" id="{504AC5F5-6D5E-46D7-9874-6B9797F1E026}"/>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1.61 kWh/km</a:t>
            </a:r>
          </a:p>
        </p:txBody>
      </p:sp>
    </p:spTree>
    <p:extLst>
      <p:ext uri="{BB962C8B-B14F-4D97-AF65-F5344CB8AC3E}">
        <p14:creationId xmlns:p14="http://schemas.microsoft.com/office/powerpoint/2010/main" val="132027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chart&#10;&#10;Description automatically generated">
            <a:extLst>
              <a:ext uri="{FF2B5EF4-FFF2-40B4-BE49-F238E27FC236}">
                <a16:creationId xmlns:a16="http://schemas.microsoft.com/office/drawing/2014/main" id="{C27F956B-6579-4FE5-B3EF-E9E24484A45C}"/>
              </a:ext>
            </a:extLst>
          </p:cNvPr>
          <p:cNvPicPr>
            <a:picLocks noChangeAspect="1"/>
          </p:cNvPicPr>
          <p:nvPr/>
        </p:nvPicPr>
        <p:blipFill>
          <a:blip r:embed="rId2"/>
          <a:stretch>
            <a:fillRect/>
          </a:stretch>
        </p:blipFill>
        <p:spPr>
          <a:xfrm>
            <a:off x="3504483" y="3668238"/>
            <a:ext cx="8201087" cy="2560320"/>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881772B8-F6D5-4BB6-9BE8-DB99302E0BD8}"/>
              </a:ext>
            </a:extLst>
          </p:cNvPr>
          <p:cNvPicPr>
            <a:picLocks noChangeAspect="1"/>
          </p:cNvPicPr>
          <p:nvPr/>
        </p:nvPicPr>
        <p:blipFill rotWithShape="1">
          <a:blip r:embed="rId3"/>
          <a:srcRect t="48094"/>
          <a:stretch/>
        </p:blipFill>
        <p:spPr>
          <a:xfrm>
            <a:off x="3504483" y="1671800"/>
            <a:ext cx="8201087" cy="1328964"/>
          </a:xfrm>
          <a:prstGeom prst="rect">
            <a:avLst/>
          </a:prstGeom>
        </p:spPr>
      </p:pic>
      <p:pic>
        <p:nvPicPr>
          <p:cNvPr id="6" name="Picture 5" descr="Graphical user interface, chart&#10;&#10;Description automatically generated">
            <a:extLst>
              <a:ext uri="{FF2B5EF4-FFF2-40B4-BE49-F238E27FC236}">
                <a16:creationId xmlns:a16="http://schemas.microsoft.com/office/drawing/2014/main" id="{F8A5CE47-E166-4280-9334-230E74CC849B}"/>
              </a:ext>
            </a:extLst>
          </p:cNvPr>
          <p:cNvPicPr>
            <a:picLocks noChangeAspect="1"/>
          </p:cNvPicPr>
          <p:nvPr/>
        </p:nvPicPr>
        <p:blipFill rotWithShape="1">
          <a:blip r:embed="rId4"/>
          <a:srcRect t="5068"/>
          <a:stretch/>
        </p:blipFill>
        <p:spPr>
          <a:xfrm>
            <a:off x="3504483" y="3000764"/>
            <a:ext cx="8201087" cy="2430553"/>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u="sng" dirty="0"/>
              <a:t>Old</a:t>
            </a:r>
            <a:r>
              <a:rPr lang="en-US" dirty="0"/>
              <a:t> MLTB</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48</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192.384 m 	(Total Absolute Distance Error)</a:t>
            </a:r>
          </a:p>
          <a:p>
            <a:r>
              <a:rPr lang="en-US" sz="1000" dirty="0">
                <a:solidFill>
                  <a:srgbClr val="004A8C"/>
                </a:solidFill>
              </a:rPr>
              <a:t>Error2: 	0.08434 m/s 	(Avg Speed Error)</a:t>
            </a:r>
          </a:p>
          <a:p>
            <a:r>
              <a:rPr lang="en-US" sz="1000" dirty="0">
                <a:solidFill>
                  <a:srgbClr val="004A8C"/>
                </a:solidFill>
              </a:rPr>
              <a:t>Error3: 158.095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22916"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=80.0%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=63.5%</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22916" cy="576248"/>
              </a:xfrm>
              <a:prstGeom prst="rect">
                <a:avLst/>
              </a:prstGeom>
              <a:blipFill>
                <a:blip r:embed="rId5"/>
                <a:stretch>
                  <a:fillRect l="-2400" r="-3600"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898480" y="463259"/>
            <a:ext cx="3397853"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Test Mass (15570 kg)</a:t>
            </a:r>
          </a:p>
        </p:txBody>
      </p:sp>
      <p:sp>
        <p:nvSpPr>
          <p:cNvPr id="29" name="Rectangle 28">
            <a:extLst>
              <a:ext uri="{FF2B5EF4-FFF2-40B4-BE49-F238E27FC236}">
                <a16:creationId xmlns:a16="http://schemas.microsoft.com/office/drawing/2014/main" id="{1E27DA41-218C-4B6B-9EC0-BDDC65888BAB}"/>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
        <p:nvSpPr>
          <p:cNvPr id="30" name="TextBox 29">
            <a:extLst>
              <a:ext uri="{FF2B5EF4-FFF2-40B4-BE49-F238E27FC236}">
                <a16:creationId xmlns:a16="http://schemas.microsoft.com/office/drawing/2014/main" id="{DBB99B3B-5786-4F5D-87C3-6F6B53F7CB89}"/>
              </a:ext>
            </a:extLst>
          </p:cNvPr>
          <p:cNvSpPr txBox="1"/>
          <p:nvPr/>
        </p:nvSpPr>
        <p:spPr>
          <a:xfrm>
            <a:off x="10156413" y="6234275"/>
            <a:ext cx="1508426" cy="553998"/>
          </a:xfrm>
          <a:prstGeom prst="rect">
            <a:avLst/>
          </a:prstGeom>
          <a:noFill/>
        </p:spPr>
        <p:txBody>
          <a:bodyPr wrap="none" lIns="0" tIns="0" rIns="0" bIns="0" rtlCol="0">
            <a:spAutoFit/>
          </a:bodyPr>
          <a:lstStyle/>
          <a:p>
            <a:r>
              <a:rPr lang="en-US" b="1" i="1" dirty="0">
                <a:latin typeface="Cambria Math" panose="02040503050406030204" pitchFamily="18" charset="0"/>
                <a:ea typeface="Cambria Math" panose="02040503050406030204" pitchFamily="18" charset="0"/>
              </a:rPr>
              <a:t>≈1.58 kWh/km</a:t>
            </a:r>
          </a:p>
          <a:p>
            <a:r>
              <a:rPr lang="en-US" i="1" dirty="0">
                <a:latin typeface="Cambria Math" panose="02040503050406030204" pitchFamily="18" charset="0"/>
                <a:ea typeface="Cambria Math" panose="02040503050406030204" pitchFamily="18" charset="0"/>
              </a:rPr>
              <a:t>w/ Auxiliaries.</a:t>
            </a:r>
          </a:p>
        </p:txBody>
      </p:sp>
      <p:sp>
        <p:nvSpPr>
          <p:cNvPr id="34" name="Rectangle 33">
            <a:extLst>
              <a:ext uri="{FF2B5EF4-FFF2-40B4-BE49-F238E27FC236}">
                <a16:creationId xmlns:a16="http://schemas.microsoft.com/office/drawing/2014/main" id="{30586ADF-0D2E-4E3E-9787-3E15B85461E7}"/>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1.09 kWh/km</a:t>
            </a:r>
          </a:p>
        </p:txBody>
      </p:sp>
      <p:sp>
        <p:nvSpPr>
          <p:cNvPr id="35" name="Rectangle 34">
            <a:extLst>
              <a:ext uri="{FF2B5EF4-FFF2-40B4-BE49-F238E27FC236}">
                <a16:creationId xmlns:a16="http://schemas.microsoft.com/office/drawing/2014/main" id="{3AF0411C-D5B4-4471-AA97-243B71FE2DB1}"/>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≈38.1 km</a:t>
            </a:r>
          </a:p>
        </p:txBody>
      </p:sp>
    </p:spTree>
    <p:extLst>
      <p:ext uri="{BB962C8B-B14F-4D97-AF65-F5344CB8AC3E}">
        <p14:creationId xmlns:p14="http://schemas.microsoft.com/office/powerpoint/2010/main" val="201765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4" grpId="0"/>
      <p:bldP spid="3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chart&#10;&#10;Description automatically generated">
            <a:extLst>
              <a:ext uri="{FF2B5EF4-FFF2-40B4-BE49-F238E27FC236}">
                <a16:creationId xmlns:a16="http://schemas.microsoft.com/office/drawing/2014/main" id="{013BA0BC-A689-4587-93DE-34A99506DD77}"/>
              </a:ext>
            </a:extLst>
          </p:cNvPr>
          <p:cNvPicPr>
            <a:picLocks noChangeAspect="1"/>
          </p:cNvPicPr>
          <p:nvPr/>
        </p:nvPicPr>
        <p:blipFill>
          <a:blip r:embed="rId2"/>
          <a:stretch>
            <a:fillRect/>
          </a:stretch>
        </p:blipFill>
        <p:spPr>
          <a:xfrm>
            <a:off x="3501566" y="3668157"/>
            <a:ext cx="8201087" cy="2560320"/>
          </a:xfrm>
          <a:prstGeom prst="rect">
            <a:avLst/>
          </a:prstGeom>
        </p:spPr>
      </p:pic>
      <p:sp>
        <p:nvSpPr>
          <p:cNvPr id="33" name="TextBox 32">
            <a:extLst>
              <a:ext uri="{FF2B5EF4-FFF2-40B4-BE49-F238E27FC236}">
                <a16:creationId xmlns:a16="http://schemas.microsoft.com/office/drawing/2014/main" id="{3184055A-7D3B-4EE7-934D-D7D1F701938C}"/>
              </a:ext>
            </a:extLst>
          </p:cNvPr>
          <p:cNvSpPr txBox="1"/>
          <p:nvPr/>
        </p:nvSpPr>
        <p:spPr>
          <a:xfrm>
            <a:off x="10156413" y="6234275"/>
            <a:ext cx="1558119" cy="553998"/>
          </a:xfrm>
          <a:prstGeom prst="rect">
            <a:avLst/>
          </a:prstGeom>
          <a:noFill/>
        </p:spPr>
        <p:txBody>
          <a:bodyPr wrap="none" lIns="0" tIns="0" rIns="0" bIns="0" rtlCol="0">
            <a:spAutoFit/>
          </a:bodyPr>
          <a:lstStyle/>
          <a:p>
            <a:r>
              <a:rPr lang="en-US" b="1" i="1" dirty="0">
                <a:latin typeface="Cambria Math" panose="02040503050406030204" pitchFamily="18" charset="0"/>
                <a:ea typeface="Cambria Math" panose="02040503050406030204" pitchFamily="18" charset="0"/>
              </a:rPr>
              <a:t>≈1.93 kWh/km</a:t>
            </a:r>
          </a:p>
          <a:p>
            <a:r>
              <a:rPr lang="en-US" i="1" dirty="0">
                <a:latin typeface="Cambria Math" panose="02040503050406030204" pitchFamily="18" charset="0"/>
                <a:ea typeface="Cambria Math" panose="02040503050406030204" pitchFamily="18" charset="0"/>
              </a:rPr>
              <a:t>w/ Auxiliaries.</a:t>
            </a:r>
          </a:p>
        </p:txBody>
      </p:sp>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u="sng" dirty="0"/>
              <a:t>Old</a:t>
            </a:r>
            <a:r>
              <a:rPr lang="en-US" dirty="0"/>
              <a:t> MLTB</a:t>
            </a:r>
            <a:endParaRPr lang="en-US" u="sng" dirty="0"/>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49</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200.069 m 	(Total Absolute Distance Error)</a:t>
            </a:r>
          </a:p>
          <a:p>
            <a:r>
              <a:rPr lang="en-US" sz="1000" dirty="0">
                <a:solidFill>
                  <a:srgbClr val="004A8C"/>
                </a:solidFill>
              </a:rPr>
              <a:t>Error2: 	0.08771 m/s 	(Avg Speed Error)</a:t>
            </a:r>
          </a:p>
          <a:p>
            <a:r>
              <a:rPr lang="en-US" sz="1000" dirty="0">
                <a:solidFill>
                  <a:srgbClr val="004A8C"/>
                </a:solidFill>
              </a:rPr>
              <a:t>Error3: 178.381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22916"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=80.0%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=58.1%</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22916" cy="576248"/>
              </a:xfrm>
              <a:prstGeom prst="rect">
                <a:avLst/>
              </a:prstGeom>
              <a:blipFill>
                <a:blip r:embed="rId3"/>
                <a:stretch>
                  <a:fillRect l="-2400" r="-3600"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898481" y="463259"/>
            <a:ext cx="3397854"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Max Mass (19000 kg)</a:t>
            </a:r>
          </a:p>
        </p:txBody>
      </p:sp>
      <p:sp>
        <p:nvSpPr>
          <p:cNvPr id="31" name="Rectangle 30">
            <a:extLst>
              <a:ext uri="{FF2B5EF4-FFF2-40B4-BE49-F238E27FC236}">
                <a16:creationId xmlns:a16="http://schemas.microsoft.com/office/drawing/2014/main" id="{D44D7215-9262-48A3-84D3-EE03C8BDDEDF}"/>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≈28.9 km</a:t>
            </a:r>
          </a:p>
        </p:txBody>
      </p:sp>
      <p:pic>
        <p:nvPicPr>
          <p:cNvPr id="5" name="Picture 4" descr="Graphical user interface, chart&#10;&#10;Description automatically generated">
            <a:extLst>
              <a:ext uri="{FF2B5EF4-FFF2-40B4-BE49-F238E27FC236}">
                <a16:creationId xmlns:a16="http://schemas.microsoft.com/office/drawing/2014/main" id="{8DADA2D6-940C-47B4-95C4-960EECF3522C}"/>
              </a:ext>
            </a:extLst>
          </p:cNvPr>
          <p:cNvPicPr>
            <a:picLocks noChangeAspect="1"/>
          </p:cNvPicPr>
          <p:nvPr/>
        </p:nvPicPr>
        <p:blipFill rotWithShape="1">
          <a:blip r:embed="rId4"/>
          <a:srcRect t="4198"/>
          <a:stretch/>
        </p:blipFill>
        <p:spPr>
          <a:xfrm>
            <a:off x="3501566" y="2981013"/>
            <a:ext cx="8201087" cy="2452815"/>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13B4B355-E10F-4FD1-948E-1FEAF46CE88C}"/>
              </a:ext>
            </a:extLst>
          </p:cNvPr>
          <p:cNvPicPr>
            <a:picLocks noChangeAspect="1"/>
          </p:cNvPicPr>
          <p:nvPr/>
        </p:nvPicPr>
        <p:blipFill rotWithShape="1">
          <a:blip r:embed="rId5"/>
          <a:srcRect t="47899"/>
          <a:stretch/>
        </p:blipFill>
        <p:spPr>
          <a:xfrm>
            <a:off x="3504483" y="1679689"/>
            <a:ext cx="8201087" cy="1320800"/>
          </a:xfrm>
          <a:prstGeom prst="rect">
            <a:avLst/>
          </a:prstGeom>
        </p:spPr>
      </p:pic>
      <p:sp>
        <p:nvSpPr>
          <p:cNvPr id="34" name="Rectangle 33">
            <a:extLst>
              <a:ext uri="{FF2B5EF4-FFF2-40B4-BE49-F238E27FC236}">
                <a16:creationId xmlns:a16="http://schemas.microsoft.com/office/drawing/2014/main" id="{504AC5F5-6D5E-46D7-9874-6B9797F1E026}"/>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1.44 kWh/km</a:t>
            </a:r>
          </a:p>
        </p:txBody>
      </p:sp>
      <p:sp>
        <p:nvSpPr>
          <p:cNvPr id="32" name="Rectangle 31">
            <a:extLst>
              <a:ext uri="{FF2B5EF4-FFF2-40B4-BE49-F238E27FC236}">
                <a16:creationId xmlns:a16="http://schemas.microsoft.com/office/drawing/2014/main" id="{250383D5-3059-40BE-A008-7CBE060EB76A}"/>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Tree>
    <p:extLst>
      <p:ext uri="{BB962C8B-B14F-4D97-AF65-F5344CB8AC3E}">
        <p14:creationId xmlns:p14="http://schemas.microsoft.com/office/powerpoint/2010/main" val="411198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4"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F2205-70DF-32E2-0980-F8E1EE396D03}"/>
              </a:ext>
            </a:extLst>
          </p:cNvPr>
          <p:cNvSpPr>
            <a:spLocks noGrp="1"/>
          </p:cNvSpPr>
          <p:nvPr>
            <p:ph type="title"/>
          </p:nvPr>
        </p:nvSpPr>
        <p:spPr>
          <a:xfrm>
            <a:off x="677334" y="416415"/>
            <a:ext cx="8596668" cy="1320800"/>
          </a:xfrm>
        </p:spPr>
        <p:txBody>
          <a:bodyPr/>
          <a:lstStyle/>
          <a:p>
            <a:r>
              <a:rPr lang="en-US" dirty="0"/>
              <a:t>So where are the struggles?</a:t>
            </a:r>
          </a:p>
        </p:txBody>
      </p:sp>
      <p:sp>
        <p:nvSpPr>
          <p:cNvPr id="6" name="Slide Number Placeholder 5">
            <a:extLst>
              <a:ext uri="{FF2B5EF4-FFF2-40B4-BE49-F238E27FC236}">
                <a16:creationId xmlns:a16="http://schemas.microsoft.com/office/drawing/2014/main" id="{175F8A97-77F7-5993-1A37-24A7C7BAC0AE}"/>
              </a:ext>
            </a:extLst>
          </p:cNvPr>
          <p:cNvSpPr>
            <a:spLocks noGrp="1"/>
          </p:cNvSpPr>
          <p:nvPr>
            <p:ph type="sldNum" sz="quarter" idx="12"/>
          </p:nvPr>
        </p:nvSpPr>
        <p:spPr/>
        <p:txBody>
          <a:bodyPr/>
          <a:lstStyle/>
          <a:p>
            <a:fld id="{06934BBB-7B2C-F24A-A6B0-AE796A19E0AE}" type="slidenum">
              <a:rPr lang="en-US" smtClean="0"/>
              <a:t>5</a:t>
            </a:fld>
            <a:endParaRPr lang="en-US" dirty="0"/>
          </a:p>
        </p:txBody>
      </p:sp>
      <p:sp>
        <p:nvSpPr>
          <p:cNvPr id="7" name="Content Placeholder 2">
            <a:extLst>
              <a:ext uri="{FF2B5EF4-FFF2-40B4-BE49-F238E27FC236}">
                <a16:creationId xmlns:a16="http://schemas.microsoft.com/office/drawing/2014/main" id="{6353E6CD-C50A-2CAD-6C02-687E5EC33B22}"/>
              </a:ext>
            </a:extLst>
          </p:cNvPr>
          <p:cNvSpPr>
            <a:spLocks noGrp="1"/>
          </p:cNvSpPr>
          <p:nvPr>
            <p:ph idx="1"/>
          </p:nvPr>
        </p:nvSpPr>
        <p:spPr>
          <a:xfrm>
            <a:off x="677334" y="1258915"/>
            <a:ext cx="9193496" cy="2170085"/>
          </a:xfrm>
        </p:spPr>
        <p:txBody>
          <a:bodyPr>
            <a:normAutofit/>
          </a:bodyPr>
          <a:lstStyle/>
          <a:p>
            <a:r>
              <a:rPr lang="en-US" sz="2400" dirty="0">
                <a:solidFill>
                  <a:srgbClr val="404040"/>
                </a:solidFill>
              </a:rPr>
              <a:t>(1) </a:t>
            </a:r>
            <a:r>
              <a:rPr lang="en-US" sz="2400" b="1" dirty="0">
                <a:solidFill>
                  <a:srgbClr val="25AFE6"/>
                </a:solidFill>
              </a:rPr>
              <a:t>OM</a:t>
            </a:r>
            <a:r>
              <a:rPr lang="en-US" sz="2400" b="1" dirty="0"/>
              <a:t>Edit </a:t>
            </a:r>
            <a:r>
              <a:rPr lang="en-US" sz="2400" dirty="0"/>
              <a:t>tutorials are either very basic or very complex.</a:t>
            </a:r>
          </a:p>
          <a:p>
            <a:pPr lvl="1"/>
            <a:r>
              <a:rPr lang="en-US" sz="1800" dirty="0"/>
              <a:t>Learning via:</a:t>
            </a:r>
          </a:p>
          <a:p>
            <a:pPr lvl="2"/>
            <a:r>
              <a:rPr lang="en-US" sz="1600" dirty="0"/>
              <a:t> Discussing with colleagues.</a:t>
            </a:r>
          </a:p>
          <a:p>
            <a:pPr lvl="2"/>
            <a:r>
              <a:rPr lang="en-US" sz="1600" dirty="0"/>
              <a:t> Example models.</a:t>
            </a:r>
          </a:p>
          <a:p>
            <a:pPr lvl="2"/>
            <a:r>
              <a:rPr lang="en-US" sz="1600" dirty="0"/>
              <a:t> Trial and error.</a:t>
            </a:r>
          </a:p>
        </p:txBody>
      </p:sp>
      <p:sp>
        <p:nvSpPr>
          <p:cNvPr id="5" name="Content Placeholder 2">
            <a:extLst>
              <a:ext uri="{FF2B5EF4-FFF2-40B4-BE49-F238E27FC236}">
                <a16:creationId xmlns:a16="http://schemas.microsoft.com/office/drawing/2014/main" id="{16449FAA-BCD3-473D-B984-C0D1CD2A768D}"/>
              </a:ext>
            </a:extLst>
          </p:cNvPr>
          <p:cNvSpPr txBox="1">
            <a:spLocks/>
          </p:cNvSpPr>
          <p:nvPr/>
        </p:nvSpPr>
        <p:spPr>
          <a:xfrm>
            <a:off x="677334" y="3205535"/>
            <a:ext cx="9193496" cy="145514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solidFill>
                  <a:srgbClr val="404040"/>
                </a:solidFill>
              </a:rPr>
              <a:t>(2)</a:t>
            </a:r>
            <a:r>
              <a:rPr lang="en-US" sz="2400" b="1" dirty="0">
                <a:solidFill>
                  <a:srgbClr val="404040"/>
                </a:solidFill>
              </a:rPr>
              <a:t> </a:t>
            </a:r>
            <a:r>
              <a:rPr lang="en-US" sz="2400" b="1" dirty="0">
                <a:solidFill>
                  <a:srgbClr val="25AFE6"/>
                </a:solidFill>
              </a:rPr>
              <a:t>OM</a:t>
            </a:r>
            <a:r>
              <a:rPr lang="en-US" sz="2400" b="1" dirty="0"/>
              <a:t>Edi</a:t>
            </a:r>
            <a:r>
              <a:rPr lang="en-US" sz="2400" dirty="0"/>
              <a:t>t is </a:t>
            </a:r>
            <a:r>
              <a:rPr lang="en-US" sz="2400" b="1" u="sng" dirty="0"/>
              <a:t>NOT</a:t>
            </a:r>
            <a:r>
              <a:rPr lang="en-US" sz="2400" dirty="0"/>
              <a:t> intuitive or user friendly.</a:t>
            </a:r>
          </a:p>
          <a:p>
            <a:pPr lvl="1"/>
            <a:r>
              <a:rPr lang="en-US" sz="1800" dirty="0"/>
              <a:t>Objects often do not behave as expected.</a:t>
            </a:r>
          </a:p>
          <a:p>
            <a:pPr lvl="1"/>
            <a:r>
              <a:rPr lang="en-US" sz="1800" dirty="0"/>
              <a:t>No detailed support website like with MathWorks.</a:t>
            </a:r>
          </a:p>
        </p:txBody>
      </p:sp>
      <p:sp>
        <p:nvSpPr>
          <p:cNvPr id="8" name="Content Placeholder 2">
            <a:extLst>
              <a:ext uri="{FF2B5EF4-FFF2-40B4-BE49-F238E27FC236}">
                <a16:creationId xmlns:a16="http://schemas.microsoft.com/office/drawing/2014/main" id="{3CAEA804-8A27-4F7B-A1FD-684716A43F53}"/>
              </a:ext>
            </a:extLst>
          </p:cNvPr>
          <p:cNvSpPr txBox="1">
            <a:spLocks/>
          </p:cNvSpPr>
          <p:nvPr/>
        </p:nvSpPr>
        <p:spPr>
          <a:xfrm>
            <a:off x="677334" y="4492778"/>
            <a:ext cx="9193496" cy="17686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(3) </a:t>
            </a:r>
            <a:r>
              <a:rPr lang="en-US" sz="2400" b="1" dirty="0">
                <a:solidFill>
                  <a:srgbClr val="25AFE6"/>
                </a:solidFill>
              </a:rPr>
              <a:t>OM</a:t>
            </a:r>
            <a:r>
              <a:rPr lang="en-US" sz="2400" b="1" dirty="0"/>
              <a:t>Edi</a:t>
            </a:r>
            <a:r>
              <a:rPr lang="en-US" sz="2400" dirty="0"/>
              <a:t>t</a:t>
            </a:r>
            <a:r>
              <a:rPr lang="en-US" sz="2400" b="1" dirty="0"/>
              <a:t> </a:t>
            </a:r>
            <a:r>
              <a:rPr lang="en-US" sz="2400" dirty="0"/>
              <a:t>is very slow… everywhere…</a:t>
            </a:r>
          </a:p>
          <a:p>
            <a:pPr lvl="1"/>
            <a:r>
              <a:rPr lang="en-US" sz="1800" dirty="0"/>
              <a:t>If models become overly complex, clicks take time to register.</a:t>
            </a:r>
          </a:p>
          <a:p>
            <a:pPr lvl="2"/>
            <a:r>
              <a:rPr lang="en-US" sz="1600" dirty="0"/>
              <a:t>Necessary to make models within models to solve this issue.</a:t>
            </a:r>
          </a:p>
          <a:p>
            <a:pPr lvl="1"/>
            <a:r>
              <a:rPr lang="en-US" sz="1800" dirty="0"/>
              <a:t>Simulations take several minutes to complete…</a:t>
            </a:r>
          </a:p>
        </p:txBody>
      </p:sp>
    </p:spTree>
    <p:extLst>
      <p:ext uri="{BB962C8B-B14F-4D97-AF65-F5344CB8AC3E}">
        <p14:creationId xmlns:p14="http://schemas.microsoft.com/office/powerpoint/2010/main" val="196782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ext, application&#10;&#10;Description automatically generated">
            <a:extLst>
              <a:ext uri="{FF2B5EF4-FFF2-40B4-BE49-F238E27FC236}">
                <a16:creationId xmlns:a16="http://schemas.microsoft.com/office/drawing/2014/main" id="{F22D85EB-8D80-4524-98DF-F7CCAD28424D}"/>
              </a:ext>
            </a:extLst>
          </p:cNvPr>
          <p:cNvPicPr>
            <a:picLocks noChangeAspect="1"/>
          </p:cNvPicPr>
          <p:nvPr/>
        </p:nvPicPr>
        <p:blipFill>
          <a:blip r:embed="rId2"/>
          <a:stretch>
            <a:fillRect/>
          </a:stretch>
        </p:blipFill>
        <p:spPr>
          <a:xfrm>
            <a:off x="3497666" y="3676321"/>
            <a:ext cx="8201087" cy="2560320"/>
          </a:xfrm>
          <a:prstGeom prst="rect">
            <a:avLst/>
          </a:prstGeom>
        </p:spPr>
      </p:pic>
      <p:pic>
        <p:nvPicPr>
          <p:cNvPr id="5" name="Picture 4" descr="Graphical user interface, shape&#10;&#10;Description automatically generated">
            <a:extLst>
              <a:ext uri="{FF2B5EF4-FFF2-40B4-BE49-F238E27FC236}">
                <a16:creationId xmlns:a16="http://schemas.microsoft.com/office/drawing/2014/main" id="{BB65DBBE-E73A-46AF-AD8D-DEB5D5B18BDE}"/>
              </a:ext>
            </a:extLst>
          </p:cNvPr>
          <p:cNvPicPr>
            <a:picLocks noChangeAspect="1"/>
          </p:cNvPicPr>
          <p:nvPr/>
        </p:nvPicPr>
        <p:blipFill rotWithShape="1">
          <a:blip r:embed="rId3"/>
          <a:srcRect t="5062"/>
          <a:stretch/>
        </p:blipFill>
        <p:spPr>
          <a:xfrm>
            <a:off x="3497666" y="3003059"/>
            <a:ext cx="8201087" cy="2430736"/>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Gillingham</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50</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1823.92	  m 	(Total Absolute Distance Error)</a:t>
            </a:r>
          </a:p>
          <a:p>
            <a:r>
              <a:rPr lang="en-US" sz="1000" dirty="0">
                <a:solidFill>
                  <a:srgbClr val="004A8C"/>
                </a:solidFill>
              </a:rPr>
              <a:t>Error2: 	0.6344    m/s 	(Avg Speed Error)</a:t>
            </a:r>
          </a:p>
          <a:p>
            <a:r>
              <a:rPr lang="en-US" sz="1000" dirty="0">
                <a:solidFill>
                  <a:srgbClr val="004A8C"/>
                </a:solidFill>
              </a:rPr>
              <a:t>Error3:  -1128.84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16697"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=90.0%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=41.7%</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16697" cy="576248"/>
              </a:xfrm>
              <a:prstGeom prst="rect">
                <a:avLst/>
              </a:prstGeom>
              <a:blipFill>
                <a:blip r:embed="rId4"/>
                <a:stretch>
                  <a:fillRect l="-2811" r="-3614"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898480" y="463259"/>
            <a:ext cx="3397853"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Test Mass (15570 kg)</a:t>
            </a:r>
          </a:p>
        </p:txBody>
      </p:sp>
      <p:sp>
        <p:nvSpPr>
          <p:cNvPr id="29" name="Rectangle 28">
            <a:extLst>
              <a:ext uri="{FF2B5EF4-FFF2-40B4-BE49-F238E27FC236}">
                <a16:creationId xmlns:a16="http://schemas.microsoft.com/office/drawing/2014/main" id="{1E27DA41-218C-4B6B-9EC0-BDDC65888BAB}"/>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
        <p:nvSpPr>
          <p:cNvPr id="30" name="TextBox 29">
            <a:extLst>
              <a:ext uri="{FF2B5EF4-FFF2-40B4-BE49-F238E27FC236}">
                <a16:creationId xmlns:a16="http://schemas.microsoft.com/office/drawing/2014/main" id="{DBB99B3B-5786-4F5D-87C3-6F6B53F7CB89}"/>
              </a:ext>
            </a:extLst>
          </p:cNvPr>
          <p:cNvSpPr txBox="1"/>
          <p:nvPr/>
        </p:nvSpPr>
        <p:spPr>
          <a:xfrm>
            <a:off x="10156413" y="6234275"/>
            <a:ext cx="1508426" cy="553998"/>
          </a:xfrm>
          <a:prstGeom prst="rect">
            <a:avLst/>
          </a:prstGeom>
          <a:noFill/>
        </p:spPr>
        <p:txBody>
          <a:bodyPr wrap="none" lIns="0" tIns="0" rIns="0" bIns="0" rtlCol="0">
            <a:spAutoFit/>
          </a:bodyPr>
          <a:lstStyle/>
          <a:p>
            <a:r>
              <a:rPr lang="en-US" b="1" i="1" dirty="0">
                <a:latin typeface="Cambria Math" panose="02040503050406030204" pitchFamily="18" charset="0"/>
                <a:ea typeface="Cambria Math" panose="02040503050406030204" pitchFamily="18" charset="0"/>
              </a:rPr>
              <a:t>≈2.06 kWh/km</a:t>
            </a:r>
          </a:p>
          <a:p>
            <a:r>
              <a:rPr lang="en-US" i="1" dirty="0">
                <a:latin typeface="Cambria Math" panose="02040503050406030204" pitchFamily="18" charset="0"/>
                <a:ea typeface="Cambria Math" panose="02040503050406030204" pitchFamily="18" charset="0"/>
              </a:rPr>
              <a:t>w/ Auxiliaries.</a:t>
            </a:r>
          </a:p>
        </p:txBody>
      </p:sp>
      <p:sp>
        <p:nvSpPr>
          <p:cNvPr id="34" name="Rectangle 33">
            <a:extLst>
              <a:ext uri="{FF2B5EF4-FFF2-40B4-BE49-F238E27FC236}">
                <a16:creationId xmlns:a16="http://schemas.microsoft.com/office/drawing/2014/main" id="{30586ADF-0D2E-4E3E-9787-3E15B85461E7}"/>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1.73 kWh/km</a:t>
            </a:r>
          </a:p>
        </p:txBody>
      </p:sp>
      <p:sp>
        <p:nvSpPr>
          <p:cNvPr id="35" name="Rectangle 34">
            <a:extLst>
              <a:ext uri="{FF2B5EF4-FFF2-40B4-BE49-F238E27FC236}">
                <a16:creationId xmlns:a16="http://schemas.microsoft.com/office/drawing/2014/main" id="{3AF0411C-D5B4-4471-AA97-243B71FE2DB1}"/>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≈24.0 km</a:t>
            </a:r>
          </a:p>
        </p:txBody>
      </p:sp>
      <p:sp>
        <p:nvSpPr>
          <p:cNvPr id="2" name="Oval 1">
            <a:extLst>
              <a:ext uri="{FF2B5EF4-FFF2-40B4-BE49-F238E27FC236}">
                <a16:creationId xmlns:a16="http://schemas.microsoft.com/office/drawing/2014/main" id="{1D15FB43-D6C1-43C5-B6EC-3BDC90250D34}"/>
              </a:ext>
            </a:extLst>
          </p:cNvPr>
          <p:cNvSpPr/>
          <p:nvPr/>
        </p:nvSpPr>
        <p:spPr>
          <a:xfrm>
            <a:off x="1003611" y="3000764"/>
            <a:ext cx="1728906" cy="8583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Text&#10;&#10;Description automatically generated with medium confidence">
            <a:extLst>
              <a:ext uri="{FF2B5EF4-FFF2-40B4-BE49-F238E27FC236}">
                <a16:creationId xmlns:a16="http://schemas.microsoft.com/office/drawing/2014/main" id="{34E943B5-FE6F-4B00-8272-4C736228A831}"/>
              </a:ext>
            </a:extLst>
          </p:cNvPr>
          <p:cNvPicPr>
            <a:picLocks noChangeAspect="1"/>
          </p:cNvPicPr>
          <p:nvPr/>
        </p:nvPicPr>
        <p:blipFill rotWithShape="1">
          <a:blip r:embed="rId5"/>
          <a:srcRect t="46624"/>
          <a:stretch/>
        </p:blipFill>
        <p:spPr>
          <a:xfrm>
            <a:off x="3497666" y="1634174"/>
            <a:ext cx="8201087" cy="1366590"/>
          </a:xfrm>
          <a:prstGeom prst="rect">
            <a:avLst/>
          </a:prstGeom>
        </p:spPr>
      </p:pic>
      <p:sp>
        <p:nvSpPr>
          <p:cNvPr id="21" name="TextBox 20">
            <a:extLst>
              <a:ext uri="{FF2B5EF4-FFF2-40B4-BE49-F238E27FC236}">
                <a16:creationId xmlns:a16="http://schemas.microsoft.com/office/drawing/2014/main" id="{8176EB7A-6660-484C-9CE8-1C50C7599C82}"/>
              </a:ext>
            </a:extLst>
          </p:cNvPr>
          <p:cNvSpPr txBox="1"/>
          <p:nvPr/>
        </p:nvSpPr>
        <p:spPr>
          <a:xfrm>
            <a:off x="835661" y="3941428"/>
            <a:ext cx="1897955" cy="276999"/>
          </a:xfrm>
          <a:prstGeom prst="rect">
            <a:avLst/>
          </a:prstGeom>
          <a:noFill/>
        </p:spPr>
        <p:txBody>
          <a:bodyPr wrap="none" lIns="0" tIns="0" rIns="0" bIns="0" rtlCol="0">
            <a:spAutoFit/>
          </a:bodyPr>
          <a:lstStyle/>
          <a:p>
            <a:r>
              <a:rPr lang="en-US" b="1" i="1" dirty="0">
                <a:solidFill>
                  <a:srgbClr val="FF0000"/>
                </a:solidFill>
                <a:latin typeface="Cambria Math" panose="02040503050406030204" pitchFamily="18" charset="0"/>
                <a:ea typeface="Cambria Math" panose="02040503050406030204" pitchFamily="18" charset="0"/>
              </a:rPr>
              <a:t>Larger Starting SOC</a:t>
            </a:r>
            <a:endParaRPr lang="en-US" i="1" dirty="0">
              <a:solidFill>
                <a:srgbClr val="FF0000"/>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251829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4" grpId="0"/>
      <p:bldP spid="35" grpId="0"/>
      <p:bldP spid="2" grpId="0" animBg="1"/>
      <p:bldP spid="2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scatter chart&#10;&#10;Description automatically generated">
            <a:extLst>
              <a:ext uri="{FF2B5EF4-FFF2-40B4-BE49-F238E27FC236}">
                <a16:creationId xmlns:a16="http://schemas.microsoft.com/office/drawing/2014/main" id="{B26F7726-8CDB-4AF1-BA15-06760FBC9C6B}"/>
              </a:ext>
            </a:extLst>
          </p:cNvPr>
          <p:cNvPicPr>
            <a:picLocks noChangeAspect="1"/>
          </p:cNvPicPr>
          <p:nvPr/>
        </p:nvPicPr>
        <p:blipFill rotWithShape="1">
          <a:blip r:embed="rId2"/>
          <a:srcRect t="5335" r="39698"/>
          <a:stretch/>
        </p:blipFill>
        <p:spPr>
          <a:xfrm>
            <a:off x="483918" y="2081439"/>
            <a:ext cx="6530199" cy="3200400"/>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0-100 kph</a:t>
            </a:r>
          </a:p>
          <a:p>
            <a:r>
              <a:rPr lang="en-US" sz="1200" dirty="0"/>
              <a:t>SOC_0 = 80%</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51</a:t>
            </a:fld>
            <a:endParaRPr lang="en-US" dirty="0"/>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670711" y="3527750"/>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20" name="Rectangle 19">
            <a:extLst>
              <a:ext uri="{FF2B5EF4-FFF2-40B4-BE49-F238E27FC236}">
                <a16:creationId xmlns:a16="http://schemas.microsoft.com/office/drawing/2014/main" id="{64C31CCA-AA81-4DD8-831A-CB370F3C17C8}"/>
              </a:ext>
            </a:extLst>
          </p:cNvPr>
          <p:cNvSpPr/>
          <p:nvPr/>
        </p:nvSpPr>
        <p:spPr>
          <a:xfrm>
            <a:off x="5898481" y="463259"/>
            <a:ext cx="3397854"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Test Mass (15570 kg)</a:t>
            </a:r>
          </a:p>
        </p:txBody>
      </p:sp>
      <p:sp>
        <p:nvSpPr>
          <p:cNvPr id="31" name="Rectangle 30">
            <a:extLst>
              <a:ext uri="{FF2B5EF4-FFF2-40B4-BE49-F238E27FC236}">
                <a16:creationId xmlns:a16="http://schemas.microsoft.com/office/drawing/2014/main" id="{D44D7215-9262-48A3-84D3-EE03C8BDDEDF}"/>
              </a:ext>
            </a:extLst>
          </p:cNvPr>
          <p:cNvSpPr/>
          <p:nvPr/>
        </p:nvSpPr>
        <p:spPr>
          <a:xfrm>
            <a:off x="2169038" y="3661365"/>
            <a:ext cx="239520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≈42.4 s</a:t>
            </a:r>
          </a:p>
        </p:txBody>
      </p:sp>
      <p:sp>
        <p:nvSpPr>
          <p:cNvPr id="32" name="Rectangle 31">
            <a:extLst>
              <a:ext uri="{FF2B5EF4-FFF2-40B4-BE49-F238E27FC236}">
                <a16:creationId xmlns:a16="http://schemas.microsoft.com/office/drawing/2014/main" id="{250383D5-3059-40BE-A008-7CBE060EB76A}"/>
              </a:ext>
            </a:extLst>
          </p:cNvPr>
          <p:cNvSpPr/>
          <p:nvPr/>
        </p:nvSpPr>
        <p:spPr>
          <a:xfrm>
            <a:off x="1589193" y="4400093"/>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cxnSp>
        <p:nvCxnSpPr>
          <p:cNvPr id="6" name="Straight Connector 5">
            <a:extLst>
              <a:ext uri="{FF2B5EF4-FFF2-40B4-BE49-F238E27FC236}">
                <a16:creationId xmlns:a16="http://schemas.microsoft.com/office/drawing/2014/main" id="{AC71AEDF-361D-456B-9BF5-4DEE2B67F96C}"/>
              </a:ext>
            </a:extLst>
          </p:cNvPr>
          <p:cNvCxnSpPr>
            <a:cxnSpLocks/>
          </p:cNvCxnSpPr>
          <p:nvPr/>
        </p:nvCxnSpPr>
        <p:spPr>
          <a:xfrm>
            <a:off x="644049" y="2745312"/>
            <a:ext cx="4608175"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9BB983D-8733-4CD9-A7C4-E60E2C534DFE}"/>
              </a:ext>
            </a:extLst>
          </p:cNvPr>
          <p:cNvCxnSpPr>
            <a:cxnSpLocks/>
          </p:cNvCxnSpPr>
          <p:nvPr/>
        </p:nvCxnSpPr>
        <p:spPr>
          <a:xfrm flipV="1">
            <a:off x="5134274" y="2643412"/>
            <a:ext cx="0" cy="26384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44FF7639-FE1D-4575-9864-A363EE072D08}"/>
              </a:ext>
            </a:extLst>
          </p:cNvPr>
          <p:cNvSpPr txBox="1"/>
          <p:nvPr/>
        </p:nvSpPr>
        <p:spPr>
          <a:xfrm>
            <a:off x="483918" y="5399026"/>
            <a:ext cx="8437056" cy="738664"/>
          </a:xfrm>
          <a:prstGeom prst="rect">
            <a:avLst/>
          </a:prstGeom>
          <a:noFill/>
        </p:spPr>
        <p:txBody>
          <a:bodyPr wrap="square" rtlCol="0">
            <a:spAutoFit/>
          </a:bodyPr>
          <a:lstStyle/>
          <a:p>
            <a:pPr algn="just"/>
            <a:r>
              <a:rPr lang="en-US" sz="1400" dirty="0">
                <a:solidFill>
                  <a:srgbClr val="004A8C"/>
                </a:solidFill>
              </a:rPr>
              <a:t>Interestingly… the simulation fails because the motor has reached its maximum rotational speed.</a:t>
            </a:r>
          </a:p>
          <a:p>
            <a:pPr algn="just"/>
            <a:r>
              <a:rPr lang="en-US" sz="1400" dirty="0">
                <a:solidFill>
                  <a:srgbClr val="004A8C"/>
                </a:solidFill>
              </a:rPr>
              <a:t>Admittedly, rolling resistances dependence on speed has been ignored, and internal frictions are also ignored, but the implication is that the battery pack has enough power for an even higher speed! </a:t>
            </a:r>
          </a:p>
        </p:txBody>
      </p:sp>
      <p:sp>
        <p:nvSpPr>
          <p:cNvPr id="12" name="TextBox 11">
            <a:extLst>
              <a:ext uri="{FF2B5EF4-FFF2-40B4-BE49-F238E27FC236}">
                <a16:creationId xmlns:a16="http://schemas.microsoft.com/office/drawing/2014/main" id="{DF436527-FE0A-447D-9CE0-95A3327569B4}"/>
              </a:ext>
            </a:extLst>
          </p:cNvPr>
          <p:cNvSpPr txBox="1"/>
          <p:nvPr/>
        </p:nvSpPr>
        <p:spPr>
          <a:xfrm>
            <a:off x="9770947" y="6216331"/>
            <a:ext cx="1929158" cy="646331"/>
          </a:xfrm>
          <a:prstGeom prst="rect">
            <a:avLst/>
          </a:prstGeom>
          <a:noFill/>
        </p:spPr>
        <p:txBody>
          <a:bodyPr wrap="square" rtlCol="0">
            <a:spAutoFit/>
          </a:bodyPr>
          <a:lstStyle/>
          <a:p>
            <a:r>
              <a:rPr lang="en-US" i="1" dirty="0">
                <a:latin typeface="Cambria Math" panose="02040503050406030204" pitchFamily="18" charset="0"/>
                <a:ea typeface="Cambria Math" panose="02040503050406030204" pitchFamily="18" charset="0"/>
              </a:rPr>
              <a:t>0-30kph in 4.62s</a:t>
            </a:r>
          </a:p>
          <a:p>
            <a:r>
              <a:rPr lang="en-US" i="1" dirty="0">
                <a:latin typeface="Cambria Math" panose="02040503050406030204" pitchFamily="18" charset="0"/>
                <a:ea typeface="Cambria Math" panose="02040503050406030204" pitchFamily="18" charset="0"/>
              </a:rPr>
              <a:t>0-60kph in 14.0s</a:t>
            </a:r>
          </a:p>
        </p:txBody>
      </p:sp>
      <p:pic>
        <p:nvPicPr>
          <p:cNvPr id="14" name="Picture 13" descr="Diagram&#10;&#10;Description automatically generated">
            <a:extLst>
              <a:ext uri="{FF2B5EF4-FFF2-40B4-BE49-F238E27FC236}">
                <a16:creationId xmlns:a16="http://schemas.microsoft.com/office/drawing/2014/main" id="{33367FE8-81DC-429A-B2D7-1AD49C6C1E99}"/>
              </a:ext>
            </a:extLst>
          </p:cNvPr>
          <p:cNvPicPr>
            <a:picLocks noChangeAspect="1"/>
          </p:cNvPicPr>
          <p:nvPr/>
        </p:nvPicPr>
        <p:blipFill>
          <a:blip r:embed="rId3"/>
          <a:stretch>
            <a:fillRect/>
          </a:stretch>
        </p:blipFill>
        <p:spPr>
          <a:xfrm>
            <a:off x="5511270" y="2310038"/>
            <a:ext cx="6452171" cy="2743200"/>
          </a:xfrm>
          <a:prstGeom prst="rect">
            <a:avLst/>
          </a:prstGeom>
          <a:ln w="19050">
            <a:solidFill>
              <a:srgbClr val="004A8C"/>
            </a:solidFill>
          </a:ln>
        </p:spPr>
      </p:pic>
      <p:sp>
        <p:nvSpPr>
          <p:cNvPr id="22" name="Multiplication Sign 21">
            <a:extLst>
              <a:ext uri="{FF2B5EF4-FFF2-40B4-BE49-F238E27FC236}">
                <a16:creationId xmlns:a16="http://schemas.microsoft.com/office/drawing/2014/main" id="{752D510B-02B5-4DC9-AB61-D60477C6BCCB}"/>
              </a:ext>
            </a:extLst>
          </p:cNvPr>
          <p:cNvSpPr/>
          <p:nvPr/>
        </p:nvSpPr>
        <p:spPr>
          <a:xfrm>
            <a:off x="9003990" y="2745312"/>
            <a:ext cx="738459" cy="683688"/>
          </a:xfrm>
          <a:prstGeom prst="mathMultiply">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Diagram&#10;&#10;Description automatically generated">
            <a:extLst>
              <a:ext uri="{FF2B5EF4-FFF2-40B4-BE49-F238E27FC236}">
                <a16:creationId xmlns:a16="http://schemas.microsoft.com/office/drawing/2014/main" id="{837A6D7D-1D33-400D-8BD8-4C99E2937525}"/>
              </a:ext>
            </a:extLst>
          </p:cNvPr>
          <p:cNvPicPr>
            <a:picLocks/>
          </p:cNvPicPr>
          <p:nvPr/>
        </p:nvPicPr>
        <p:blipFill>
          <a:blip r:embed="rId4"/>
          <a:stretch>
            <a:fillRect/>
          </a:stretch>
        </p:blipFill>
        <p:spPr>
          <a:xfrm>
            <a:off x="5489013" y="2309043"/>
            <a:ext cx="6464808" cy="2744195"/>
          </a:xfrm>
          <a:prstGeom prst="rect">
            <a:avLst/>
          </a:prstGeom>
          <a:ln w="19050">
            <a:solidFill>
              <a:srgbClr val="004A8C"/>
            </a:solidFill>
          </a:ln>
        </p:spPr>
      </p:pic>
    </p:spTree>
    <p:extLst>
      <p:ext uri="{BB962C8B-B14F-4D97-AF65-F5344CB8AC3E}">
        <p14:creationId xmlns:p14="http://schemas.microsoft.com/office/powerpoint/2010/main" val="232081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1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scatter chart&#10;&#10;Description automatically generated">
            <a:extLst>
              <a:ext uri="{FF2B5EF4-FFF2-40B4-BE49-F238E27FC236}">
                <a16:creationId xmlns:a16="http://schemas.microsoft.com/office/drawing/2014/main" id="{ED269298-CCC0-4EBE-A43E-63746B066853}"/>
              </a:ext>
            </a:extLst>
          </p:cNvPr>
          <p:cNvPicPr>
            <a:picLocks noChangeAspect="1"/>
          </p:cNvPicPr>
          <p:nvPr/>
        </p:nvPicPr>
        <p:blipFill rotWithShape="1">
          <a:blip r:embed="rId2"/>
          <a:srcRect t="5029"/>
          <a:stretch/>
        </p:blipFill>
        <p:spPr>
          <a:xfrm>
            <a:off x="476800" y="2068749"/>
            <a:ext cx="10794195" cy="3200400"/>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a:t>0-100 kph</a:t>
            </a:r>
          </a:p>
          <a:p>
            <a:r>
              <a:rPr lang="en-US" sz="1200" dirty="0"/>
              <a:t>SOC_0 = 80%</a:t>
            </a:r>
          </a:p>
          <a:p>
            <a:endParaRPr lang="en-US" b="1" dirty="0"/>
          </a:p>
          <a:p>
            <a:endParaRPr lang="en-US" b="1" dirty="0"/>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52</a:t>
            </a:fld>
            <a:endParaRPr lang="en-US" dirty="0"/>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670711" y="3527750"/>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20" name="Rectangle 19">
            <a:extLst>
              <a:ext uri="{FF2B5EF4-FFF2-40B4-BE49-F238E27FC236}">
                <a16:creationId xmlns:a16="http://schemas.microsoft.com/office/drawing/2014/main" id="{64C31CCA-AA81-4DD8-831A-CB370F3C17C8}"/>
              </a:ext>
            </a:extLst>
          </p:cNvPr>
          <p:cNvSpPr/>
          <p:nvPr/>
        </p:nvSpPr>
        <p:spPr>
          <a:xfrm>
            <a:off x="5898481" y="463259"/>
            <a:ext cx="3397854"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Max Mass (19000 kg)</a:t>
            </a:r>
          </a:p>
        </p:txBody>
      </p:sp>
      <p:cxnSp>
        <p:nvCxnSpPr>
          <p:cNvPr id="6" name="Straight Connector 5">
            <a:extLst>
              <a:ext uri="{FF2B5EF4-FFF2-40B4-BE49-F238E27FC236}">
                <a16:creationId xmlns:a16="http://schemas.microsoft.com/office/drawing/2014/main" id="{AC71AEDF-361D-456B-9BF5-4DEE2B67F96C}"/>
              </a:ext>
            </a:extLst>
          </p:cNvPr>
          <p:cNvCxnSpPr>
            <a:cxnSpLocks/>
          </p:cNvCxnSpPr>
          <p:nvPr/>
        </p:nvCxnSpPr>
        <p:spPr>
          <a:xfrm>
            <a:off x="644048" y="2745312"/>
            <a:ext cx="621792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9BB983D-8733-4CD9-A7C4-E60E2C534DFE}"/>
              </a:ext>
            </a:extLst>
          </p:cNvPr>
          <p:cNvCxnSpPr>
            <a:cxnSpLocks/>
          </p:cNvCxnSpPr>
          <p:nvPr/>
        </p:nvCxnSpPr>
        <p:spPr>
          <a:xfrm flipV="1">
            <a:off x="6238244" y="2415730"/>
            <a:ext cx="0" cy="286610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F436527-FE0A-447D-9CE0-95A3327569B4}"/>
              </a:ext>
            </a:extLst>
          </p:cNvPr>
          <p:cNvSpPr txBox="1"/>
          <p:nvPr/>
        </p:nvSpPr>
        <p:spPr>
          <a:xfrm>
            <a:off x="9770947" y="6216331"/>
            <a:ext cx="1929158" cy="646331"/>
          </a:xfrm>
          <a:prstGeom prst="rect">
            <a:avLst/>
          </a:prstGeom>
          <a:noFill/>
        </p:spPr>
        <p:txBody>
          <a:bodyPr wrap="square" rtlCol="0">
            <a:spAutoFit/>
          </a:bodyPr>
          <a:lstStyle/>
          <a:p>
            <a:r>
              <a:rPr lang="en-US" i="1" dirty="0">
                <a:latin typeface="Cambria Math" panose="02040503050406030204" pitchFamily="18" charset="0"/>
                <a:ea typeface="Cambria Math" panose="02040503050406030204" pitchFamily="18" charset="0"/>
              </a:rPr>
              <a:t>0-30kph in 5.64s</a:t>
            </a:r>
          </a:p>
          <a:p>
            <a:r>
              <a:rPr lang="en-US" i="1" dirty="0">
                <a:latin typeface="Cambria Math" panose="02040503050406030204" pitchFamily="18" charset="0"/>
                <a:ea typeface="Cambria Math" panose="02040503050406030204" pitchFamily="18" charset="0"/>
              </a:rPr>
              <a:t>0-60kph in 17.2s</a:t>
            </a:r>
          </a:p>
        </p:txBody>
      </p:sp>
      <p:sp>
        <p:nvSpPr>
          <p:cNvPr id="18" name="TextBox 17">
            <a:extLst>
              <a:ext uri="{FF2B5EF4-FFF2-40B4-BE49-F238E27FC236}">
                <a16:creationId xmlns:a16="http://schemas.microsoft.com/office/drawing/2014/main" id="{68AAE357-0961-450A-82D2-C8D7A65508A5}"/>
              </a:ext>
            </a:extLst>
          </p:cNvPr>
          <p:cNvSpPr txBox="1"/>
          <p:nvPr/>
        </p:nvSpPr>
        <p:spPr>
          <a:xfrm>
            <a:off x="483918" y="5399026"/>
            <a:ext cx="8437056" cy="307777"/>
          </a:xfrm>
          <a:prstGeom prst="rect">
            <a:avLst/>
          </a:prstGeom>
          <a:noFill/>
        </p:spPr>
        <p:txBody>
          <a:bodyPr wrap="square" rtlCol="0">
            <a:spAutoFit/>
          </a:bodyPr>
          <a:lstStyle/>
          <a:p>
            <a:pPr algn="just"/>
            <a:r>
              <a:rPr lang="en-US" sz="1400" dirty="0">
                <a:solidFill>
                  <a:srgbClr val="004A8C"/>
                </a:solidFill>
              </a:rPr>
              <a:t>Again… the simulation fails due to having reached the motor speed limit.</a:t>
            </a:r>
          </a:p>
        </p:txBody>
      </p:sp>
      <p:sp>
        <p:nvSpPr>
          <p:cNvPr id="19" name="Rectangle 18">
            <a:extLst>
              <a:ext uri="{FF2B5EF4-FFF2-40B4-BE49-F238E27FC236}">
                <a16:creationId xmlns:a16="http://schemas.microsoft.com/office/drawing/2014/main" id="{D1EADA93-29C5-43B4-99E6-4DE52B11345A}"/>
              </a:ext>
            </a:extLst>
          </p:cNvPr>
          <p:cNvSpPr/>
          <p:nvPr/>
        </p:nvSpPr>
        <p:spPr>
          <a:xfrm>
            <a:off x="2169038" y="3661365"/>
            <a:ext cx="239520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≈53.0 s</a:t>
            </a:r>
          </a:p>
        </p:txBody>
      </p:sp>
      <p:sp>
        <p:nvSpPr>
          <p:cNvPr id="22" name="Rectangle 21">
            <a:extLst>
              <a:ext uri="{FF2B5EF4-FFF2-40B4-BE49-F238E27FC236}">
                <a16:creationId xmlns:a16="http://schemas.microsoft.com/office/drawing/2014/main" id="{859711C5-6AE8-46B3-B967-D055E61A8FC2}"/>
              </a:ext>
            </a:extLst>
          </p:cNvPr>
          <p:cNvSpPr/>
          <p:nvPr/>
        </p:nvSpPr>
        <p:spPr>
          <a:xfrm>
            <a:off x="1589193" y="4400093"/>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Tree>
    <p:extLst>
      <p:ext uri="{BB962C8B-B14F-4D97-AF65-F5344CB8AC3E}">
        <p14:creationId xmlns:p14="http://schemas.microsoft.com/office/powerpoint/2010/main" val="258062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2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cxnSp>
        <p:nvCxnSpPr>
          <p:cNvPr id="5" name="Straight Connector 4">
            <a:extLst>
              <a:ext uri="{FF2B5EF4-FFF2-40B4-BE49-F238E27FC236}">
                <a16:creationId xmlns:a16="http://schemas.microsoft.com/office/drawing/2014/main" id="{369FFF48-9016-4C05-882C-863C386532C7}"/>
              </a:ext>
            </a:extLst>
          </p:cNvPr>
          <p:cNvCxnSpPr>
            <a:cxnSpLocks/>
          </p:cNvCxnSpPr>
          <p:nvPr/>
        </p:nvCxnSpPr>
        <p:spPr>
          <a:xfrm>
            <a:off x="2351314" y="3099460"/>
            <a:ext cx="3301341"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Arrow: Striped Right 3">
            <a:extLst>
              <a:ext uri="{FF2B5EF4-FFF2-40B4-BE49-F238E27FC236}">
                <a16:creationId xmlns:a16="http://schemas.microsoft.com/office/drawing/2014/main" id="{0C5D9923-6165-405D-B139-1198CD528E10}"/>
              </a:ext>
            </a:extLst>
          </p:cNvPr>
          <p:cNvSpPr/>
          <p:nvPr/>
        </p:nvSpPr>
        <p:spPr>
          <a:xfrm flipH="1">
            <a:off x="3432334" y="3641971"/>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2305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Objectives</a:t>
            </a:r>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lstStyle/>
          <a:p>
            <a:r>
              <a:rPr lang="en-US" sz="1800" dirty="0"/>
              <a:t>Build a software package – with OpenModelica – capable to evaluate:</a:t>
            </a:r>
          </a:p>
          <a:p>
            <a:pPr lvl="1"/>
            <a:r>
              <a:rPr lang="en-US" dirty="0"/>
              <a:t>Vehicle Performance Indexes.</a:t>
            </a:r>
          </a:p>
          <a:p>
            <a:pPr lvl="1"/>
            <a:r>
              <a:rPr lang="en-US" dirty="0"/>
              <a:t>Range/Fuel Economy.</a:t>
            </a:r>
          </a:p>
          <a:p>
            <a:r>
              <a:rPr lang="en-US" sz="1800" dirty="0"/>
              <a:t>Compare Results with the ones obtained by commercial software.</a:t>
            </a:r>
          </a:p>
          <a:p>
            <a:r>
              <a:rPr lang="en-US" dirty="0"/>
              <a:t>Evaluate portability of such models.</a:t>
            </a:r>
            <a:endParaRPr lang="en-US" sz="1800" dirty="0"/>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54</a:t>
            </a:fld>
            <a:endParaRPr lang="en-US" dirty="0"/>
          </a:p>
        </p:txBody>
      </p:sp>
      <p:pic>
        <p:nvPicPr>
          <p:cNvPr id="7" name="Picture 6" descr="Graphical user interface, application&#10;&#10;Description automatically generated">
            <a:extLst>
              <a:ext uri="{FF2B5EF4-FFF2-40B4-BE49-F238E27FC236}">
                <a16:creationId xmlns:a16="http://schemas.microsoft.com/office/drawing/2014/main" id="{385FCC1C-80BA-4848-A6D2-176C2B579252}"/>
              </a:ext>
            </a:extLst>
          </p:cNvPr>
          <p:cNvPicPr>
            <a:picLocks noChangeAspect="1"/>
          </p:cNvPicPr>
          <p:nvPr/>
        </p:nvPicPr>
        <p:blipFill rotWithShape="1">
          <a:blip r:embed="rId3"/>
          <a:srcRect l="1398" r="-1398"/>
          <a:stretch/>
        </p:blipFill>
        <p:spPr>
          <a:xfrm>
            <a:off x="677334" y="3647914"/>
            <a:ext cx="1362265" cy="2305372"/>
          </a:xfrm>
          <a:prstGeom prst="rect">
            <a:avLst/>
          </a:prstGeom>
        </p:spPr>
      </p:pic>
      <p:pic>
        <p:nvPicPr>
          <p:cNvPr id="9" name="Picture 8" descr="Diagram&#10;&#10;Description automatically generated">
            <a:extLst>
              <a:ext uri="{FF2B5EF4-FFF2-40B4-BE49-F238E27FC236}">
                <a16:creationId xmlns:a16="http://schemas.microsoft.com/office/drawing/2014/main" id="{87CE47C0-E895-4582-B139-831556B5F9A1}"/>
              </a:ext>
            </a:extLst>
          </p:cNvPr>
          <p:cNvPicPr>
            <a:picLocks noChangeAspect="1"/>
          </p:cNvPicPr>
          <p:nvPr/>
        </p:nvPicPr>
        <p:blipFill>
          <a:blip r:embed="rId4"/>
          <a:stretch>
            <a:fillRect/>
          </a:stretch>
        </p:blipFill>
        <p:spPr>
          <a:xfrm>
            <a:off x="2721976" y="3429000"/>
            <a:ext cx="6452171" cy="2743200"/>
          </a:xfrm>
          <a:prstGeom prst="rect">
            <a:avLst/>
          </a:prstGeom>
        </p:spPr>
      </p:pic>
    </p:spTree>
    <p:extLst>
      <p:ext uri="{BB962C8B-B14F-4D97-AF65-F5344CB8AC3E}">
        <p14:creationId xmlns:p14="http://schemas.microsoft.com/office/powerpoint/2010/main" val="2173691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cxnSp>
        <p:nvCxnSpPr>
          <p:cNvPr id="5" name="Straight Connector 4">
            <a:extLst>
              <a:ext uri="{FF2B5EF4-FFF2-40B4-BE49-F238E27FC236}">
                <a16:creationId xmlns:a16="http://schemas.microsoft.com/office/drawing/2014/main" id="{369FFF48-9016-4C05-882C-863C386532C7}"/>
              </a:ext>
            </a:extLst>
          </p:cNvPr>
          <p:cNvCxnSpPr>
            <a:cxnSpLocks/>
          </p:cNvCxnSpPr>
          <p:nvPr/>
        </p:nvCxnSpPr>
        <p:spPr>
          <a:xfrm>
            <a:off x="2351314" y="3099460"/>
            <a:ext cx="3301341"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Arrow: Striped Right 3">
            <a:extLst>
              <a:ext uri="{FF2B5EF4-FFF2-40B4-BE49-F238E27FC236}">
                <a16:creationId xmlns:a16="http://schemas.microsoft.com/office/drawing/2014/main" id="{0C5D9923-6165-405D-B139-1198CD528E10}"/>
              </a:ext>
            </a:extLst>
          </p:cNvPr>
          <p:cNvSpPr/>
          <p:nvPr/>
        </p:nvSpPr>
        <p:spPr>
          <a:xfrm flipH="1">
            <a:off x="4386839" y="4046976"/>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1081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chart&#10;&#10;Description automatically generated">
            <a:extLst>
              <a:ext uri="{FF2B5EF4-FFF2-40B4-BE49-F238E27FC236}">
                <a16:creationId xmlns:a16="http://schemas.microsoft.com/office/drawing/2014/main" id="{C27F956B-6579-4FE5-B3EF-E9E24484A45C}"/>
              </a:ext>
            </a:extLst>
          </p:cNvPr>
          <p:cNvPicPr>
            <a:picLocks noChangeAspect="1"/>
          </p:cNvPicPr>
          <p:nvPr/>
        </p:nvPicPr>
        <p:blipFill>
          <a:blip r:embed="rId2"/>
          <a:stretch>
            <a:fillRect/>
          </a:stretch>
        </p:blipFill>
        <p:spPr>
          <a:xfrm>
            <a:off x="3496863" y="3668238"/>
            <a:ext cx="8201087" cy="2560320"/>
          </a:xfrm>
          <a:prstGeom prst="rect">
            <a:avLst/>
          </a:prstGeom>
        </p:spPr>
      </p:pic>
      <p:pic>
        <p:nvPicPr>
          <p:cNvPr id="9" name="Picture 8" descr="A picture containing text&#10;&#10;Description automatically generated">
            <a:extLst>
              <a:ext uri="{FF2B5EF4-FFF2-40B4-BE49-F238E27FC236}">
                <a16:creationId xmlns:a16="http://schemas.microsoft.com/office/drawing/2014/main" id="{881772B8-F6D5-4BB6-9BE8-DB99302E0BD8}"/>
              </a:ext>
            </a:extLst>
          </p:cNvPr>
          <p:cNvPicPr>
            <a:picLocks noChangeAspect="1"/>
          </p:cNvPicPr>
          <p:nvPr/>
        </p:nvPicPr>
        <p:blipFill rotWithShape="1">
          <a:blip r:embed="rId3"/>
          <a:srcRect t="48094"/>
          <a:stretch/>
        </p:blipFill>
        <p:spPr>
          <a:xfrm>
            <a:off x="3496863" y="1671800"/>
            <a:ext cx="8201087" cy="1328964"/>
          </a:xfrm>
          <a:prstGeom prst="rect">
            <a:avLst/>
          </a:prstGeom>
        </p:spPr>
      </p:pic>
      <p:pic>
        <p:nvPicPr>
          <p:cNvPr id="6" name="Picture 5" descr="Graphical user interface, chart&#10;&#10;Description automatically generated">
            <a:extLst>
              <a:ext uri="{FF2B5EF4-FFF2-40B4-BE49-F238E27FC236}">
                <a16:creationId xmlns:a16="http://schemas.microsoft.com/office/drawing/2014/main" id="{F8A5CE47-E166-4280-9334-230E74CC849B}"/>
              </a:ext>
            </a:extLst>
          </p:cNvPr>
          <p:cNvPicPr>
            <a:picLocks noChangeAspect="1"/>
          </p:cNvPicPr>
          <p:nvPr/>
        </p:nvPicPr>
        <p:blipFill rotWithShape="1">
          <a:blip r:embed="rId4"/>
          <a:srcRect t="5068"/>
          <a:stretch/>
        </p:blipFill>
        <p:spPr>
          <a:xfrm>
            <a:off x="3496863" y="3000764"/>
            <a:ext cx="8201087" cy="2430553"/>
          </a:xfrm>
          <a:prstGeom prst="rect">
            <a:avLst/>
          </a:prstGeom>
        </p:spPr>
      </p:pic>
      <p:sp>
        <p:nvSpPr>
          <p:cNvPr id="26" name="Title 1">
            <a:extLst>
              <a:ext uri="{FF2B5EF4-FFF2-40B4-BE49-F238E27FC236}">
                <a16:creationId xmlns:a16="http://schemas.microsoft.com/office/drawing/2014/main" id="{00D91578-479C-4ADF-B22D-53F13EB75640}"/>
              </a:ext>
            </a:extLst>
          </p:cNvPr>
          <p:cNvSpPr txBox="1">
            <a:spLocks/>
          </p:cNvSpPr>
          <p:nvPr/>
        </p:nvSpPr>
        <p:spPr>
          <a:xfrm>
            <a:off x="677334" y="6096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u="sng" dirty="0"/>
              <a:t>Old</a:t>
            </a:r>
            <a:r>
              <a:rPr lang="en-US" dirty="0"/>
              <a:t> MLTB</a:t>
            </a:r>
          </a:p>
        </p:txBody>
      </p:sp>
      <p:sp>
        <p:nvSpPr>
          <p:cNvPr id="4" name="Slide Number Placeholder 3">
            <a:extLst>
              <a:ext uri="{FF2B5EF4-FFF2-40B4-BE49-F238E27FC236}">
                <a16:creationId xmlns:a16="http://schemas.microsoft.com/office/drawing/2014/main" id="{507BBED5-D340-409A-AA2D-C78FB2CF41E5}"/>
              </a:ext>
            </a:extLst>
          </p:cNvPr>
          <p:cNvSpPr>
            <a:spLocks noGrp="1"/>
          </p:cNvSpPr>
          <p:nvPr>
            <p:ph type="sldNum" sz="quarter" idx="12"/>
          </p:nvPr>
        </p:nvSpPr>
        <p:spPr/>
        <p:txBody>
          <a:bodyPr/>
          <a:lstStyle/>
          <a:p>
            <a:fld id="{06934BBB-7B2C-F24A-A6B0-AE796A19E0AE}" type="slidenum">
              <a:rPr lang="en-US" smtClean="0"/>
              <a:t>56</a:t>
            </a:fld>
            <a:endParaRPr lang="en-US" dirty="0"/>
          </a:p>
        </p:txBody>
      </p:sp>
      <p:sp>
        <p:nvSpPr>
          <p:cNvPr id="10" name="TextBox 9">
            <a:extLst>
              <a:ext uri="{FF2B5EF4-FFF2-40B4-BE49-F238E27FC236}">
                <a16:creationId xmlns:a16="http://schemas.microsoft.com/office/drawing/2014/main" id="{C8BBE69B-8CB5-4757-8AF1-9F67865B4FBF}"/>
              </a:ext>
            </a:extLst>
          </p:cNvPr>
          <p:cNvSpPr txBox="1"/>
          <p:nvPr/>
        </p:nvSpPr>
        <p:spPr>
          <a:xfrm>
            <a:off x="891265" y="1634174"/>
            <a:ext cx="2010996" cy="1200329"/>
          </a:xfrm>
          <a:prstGeom prst="rect">
            <a:avLst/>
          </a:prstGeom>
          <a:noFill/>
        </p:spPr>
        <p:txBody>
          <a:bodyPr wrap="square" numCol="2" rtlCol="0">
            <a:spAutoFit/>
          </a:bodyPr>
          <a:lstStyle/>
          <a:p>
            <a:pPr marL="171450" indent="-171450">
              <a:buFont typeface="Arial" panose="020B0604020202020204" pitchFamily="34" charset="0"/>
              <a:buChar char="•"/>
            </a:pPr>
            <a:r>
              <a:rPr lang="en-US" sz="1200" dirty="0">
                <a:solidFill>
                  <a:schemeClr val="bg1">
                    <a:lumMod val="65000"/>
                  </a:schemeClr>
                </a:solidFill>
              </a:rPr>
              <a:t>Tolerance Margins</a:t>
            </a:r>
          </a:p>
          <a:p>
            <a:pPr marL="171450" indent="-171450">
              <a:buFont typeface="Arial" panose="020B0604020202020204" pitchFamily="34" charset="0"/>
              <a:buChar char="•"/>
            </a:pPr>
            <a:r>
              <a:rPr lang="en-US" sz="1200" dirty="0">
                <a:solidFill>
                  <a:srgbClr val="C00000"/>
                </a:solidFill>
              </a:rPr>
              <a:t>Vehicle Speed</a:t>
            </a:r>
          </a:p>
          <a:p>
            <a:pPr marL="171450" indent="-171450">
              <a:buFont typeface="Arial" panose="020B0604020202020204" pitchFamily="34" charset="0"/>
              <a:buChar char="•"/>
            </a:pPr>
            <a:r>
              <a:rPr lang="en-US" sz="1200" dirty="0">
                <a:solidFill>
                  <a:srgbClr val="0070C0"/>
                </a:solidFill>
              </a:rPr>
              <a:t>Reference Speed</a:t>
            </a:r>
          </a:p>
          <a:p>
            <a:pPr marL="171450" indent="-171450">
              <a:buFont typeface="Arial" panose="020B0604020202020204" pitchFamily="34" charset="0"/>
              <a:buChar char="•"/>
            </a:pPr>
            <a:r>
              <a:rPr lang="en-US" sz="1200" dirty="0">
                <a:solidFill>
                  <a:srgbClr val="00B050"/>
                </a:solidFill>
              </a:rPr>
              <a:t>Throttle</a:t>
            </a:r>
          </a:p>
          <a:p>
            <a:pPr marL="171450" indent="-171450">
              <a:buFont typeface="Arial" panose="020B0604020202020204" pitchFamily="34" charset="0"/>
              <a:buChar char="•"/>
            </a:pPr>
            <a:r>
              <a:rPr lang="en-US" sz="1200" dirty="0">
                <a:solidFill>
                  <a:srgbClr val="CA6D06"/>
                </a:solidFill>
              </a:rPr>
              <a:t>Brake</a:t>
            </a:r>
          </a:p>
          <a:p>
            <a:pPr marL="171450" indent="-171450">
              <a:buFont typeface="Arial" panose="020B0604020202020204" pitchFamily="34" charset="0"/>
              <a:buChar char="•"/>
            </a:pPr>
            <a:r>
              <a:rPr lang="en-US" sz="1200" dirty="0">
                <a:solidFill>
                  <a:srgbClr val="FF2FE1"/>
                </a:solidFill>
              </a:rPr>
              <a:t>SOC</a:t>
            </a:r>
          </a:p>
        </p:txBody>
      </p:sp>
      <p:sp>
        <p:nvSpPr>
          <p:cNvPr id="7" name="TextBox 6">
            <a:extLst>
              <a:ext uri="{FF2B5EF4-FFF2-40B4-BE49-F238E27FC236}">
                <a16:creationId xmlns:a16="http://schemas.microsoft.com/office/drawing/2014/main" id="{5A89C0E5-A5C9-4A25-97D8-7E60009195EC}"/>
              </a:ext>
            </a:extLst>
          </p:cNvPr>
          <p:cNvSpPr txBox="1"/>
          <p:nvPr/>
        </p:nvSpPr>
        <p:spPr>
          <a:xfrm rot="16200000">
            <a:off x="2231853" y="4111207"/>
            <a:ext cx="2076453" cy="307777"/>
          </a:xfrm>
          <a:prstGeom prst="rect">
            <a:avLst/>
          </a:prstGeom>
          <a:noFill/>
        </p:spPr>
        <p:txBody>
          <a:bodyPr wrap="square" rtlCol="0">
            <a:spAutoFit/>
          </a:bodyPr>
          <a:lstStyle/>
          <a:p>
            <a:pPr algn="ctr"/>
            <a:r>
              <a:rPr lang="en-US" sz="1400" dirty="0">
                <a:solidFill>
                  <a:srgbClr val="004A8C"/>
                </a:solidFill>
              </a:rPr>
              <a:t>Vehicle Speed [m/s]</a:t>
            </a:r>
          </a:p>
        </p:txBody>
      </p:sp>
      <p:sp>
        <p:nvSpPr>
          <p:cNvPr id="14" name="TextBox 13">
            <a:extLst>
              <a:ext uri="{FF2B5EF4-FFF2-40B4-BE49-F238E27FC236}">
                <a16:creationId xmlns:a16="http://schemas.microsoft.com/office/drawing/2014/main" id="{9231F18F-CA89-4B07-B436-48BF8985B1A7}"/>
              </a:ext>
            </a:extLst>
          </p:cNvPr>
          <p:cNvSpPr txBox="1"/>
          <p:nvPr/>
        </p:nvSpPr>
        <p:spPr>
          <a:xfrm>
            <a:off x="3862388" y="6288176"/>
            <a:ext cx="6105524" cy="553998"/>
          </a:xfrm>
          <a:prstGeom prst="rect">
            <a:avLst/>
          </a:prstGeom>
          <a:noFill/>
        </p:spPr>
        <p:txBody>
          <a:bodyPr wrap="square">
            <a:spAutoFit/>
          </a:bodyPr>
          <a:lstStyle/>
          <a:p>
            <a:r>
              <a:rPr lang="en-US" sz="1000" dirty="0">
                <a:solidFill>
                  <a:srgbClr val="004A8C"/>
                </a:solidFill>
              </a:rPr>
              <a:t>Error1: 	192.384 m 	(Total Absolute Distance Error)</a:t>
            </a:r>
          </a:p>
          <a:p>
            <a:r>
              <a:rPr lang="en-US" sz="1000" dirty="0">
                <a:solidFill>
                  <a:srgbClr val="004A8C"/>
                </a:solidFill>
              </a:rPr>
              <a:t>Error2: 	0.08434 m/s 	(Avg Speed Error)</a:t>
            </a:r>
          </a:p>
          <a:p>
            <a:r>
              <a:rPr lang="en-US" sz="1000" dirty="0">
                <a:solidFill>
                  <a:srgbClr val="004A8C"/>
                </a:solidFill>
              </a:rPr>
              <a:t>Error3: 158.095 m 	(Total Distance Error)</a:t>
            </a:r>
          </a:p>
        </p:txBody>
      </p:sp>
      <p:sp>
        <p:nvSpPr>
          <p:cNvPr id="18" name="TextBox 17">
            <a:extLst>
              <a:ext uri="{FF2B5EF4-FFF2-40B4-BE49-F238E27FC236}">
                <a16:creationId xmlns:a16="http://schemas.microsoft.com/office/drawing/2014/main" id="{43CD80FE-F1C2-478A-80EC-0E20FF52A06B}"/>
              </a:ext>
            </a:extLst>
          </p:cNvPr>
          <p:cNvSpPr txBox="1"/>
          <p:nvPr/>
        </p:nvSpPr>
        <p:spPr>
          <a:xfrm rot="16200000">
            <a:off x="2836692" y="2082729"/>
            <a:ext cx="866775" cy="307777"/>
          </a:xfrm>
          <a:prstGeom prst="rect">
            <a:avLst/>
          </a:prstGeom>
          <a:noFill/>
        </p:spPr>
        <p:txBody>
          <a:bodyPr wrap="square" rtlCol="0">
            <a:spAutoFit/>
          </a:bodyPr>
          <a:lstStyle/>
          <a:p>
            <a:pPr algn="ctr"/>
            <a:r>
              <a:rPr lang="en-US" sz="1400" dirty="0">
                <a:solidFill>
                  <a:srgbClr val="004A8C"/>
                </a:solidFill>
              </a:rPr>
              <a:t>SOC</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01B2274-A690-40E1-A901-DFF274B196B7}"/>
                  </a:ext>
                </a:extLst>
              </p:cNvPr>
              <p:cNvSpPr txBox="1"/>
              <p:nvPr/>
            </p:nvSpPr>
            <p:spPr>
              <a:xfrm>
                <a:off x="1135305" y="3146167"/>
                <a:ext cx="1522916" cy="5762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0</m:t>
                          </m:r>
                        </m:sub>
                      </m:sSub>
                      <m:r>
                        <a:rPr lang="en-US" b="0" i="1" smtClean="0">
                          <a:solidFill>
                            <a:schemeClr val="tx1">
                              <a:lumMod val="65000"/>
                              <a:lumOff val="35000"/>
                            </a:schemeClr>
                          </a:solidFill>
                          <a:latin typeface="Cambria Math" panose="02040503050406030204" pitchFamily="18" charset="0"/>
                        </a:rPr>
                        <m:t>=80.0%</m:t>
                      </m:r>
                    </m:oMath>
                    <m:oMath xmlns:m="http://schemas.openxmlformats.org/officeDocument/2006/math">
                      <m:r>
                        <a:rPr lang="en-US" b="0" i="1" smtClean="0">
                          <a:solidFill>
                            <a:schemeClr val="tx1">
                              <a:lumMod val="65000"/>
                              <a:lumOff val="35000"/>
                            </a:schemeClr>
                          </a:solidFill>
                          <a:latin typeface="Cambria Math" panose="02040503050406030204" pitchFamily="18" charset="0"/>
                        </a:rPr>
                        <m:t>𝑆𝑂</m:t>
                      </m:r>
                      <m:sSub>
                        <m:sSubPr>
                          <m:ctrlPr>
                            <a:rPr lang="en-US" b="0" i="1" smtClean="0">
                              <a:solidFill>
                                <a:schemeClr val="tx1">
                                  <a:lumMod val="65000"/>
                                  <a:lumOff val="35000"/>
                                </a:schemeClr>
                              </a:solidFill>
                              <a:latin typeface="Cambria Math" panose="02040503050406030204" pitchFamily="18" charset="0"/>
                            </a:rPr>
                          </m:ctrlPr>
                        </m:sSubPr>
                        <m:e>
                          <m:r>
                            <a:rPr lang="en-US" b="0" i="1" smtClean="0">
                              <a:solidFill>
                                <a:schemeClr val="tx1">
                                  <a:lumMod val="65000"/>
                                  <a:lumOff val="35000"/>
                                </a:schemeClr>
                              </a:solidFill>
                              <a:latin typeface="Cambria Math" panose="02040503050406030204" pitchFamily="18" charset="0"/>
                            </a:rPr>
                            <m:t>𝐶</m:t>
                          </m:r>
                        </m:e>
                        <m:sub>
                          <m:r>
                            <a:rPr lang="en-US" b="0" i="1" smtClean="0">
                              <a:solidFill>
                                <a:schemeClr val="tx1">
                                  <a:lumMod val="65000"/>
                                  <a:lumOff val="35000"/>
                                </a:schemeClr>
                              </a:solidFill>
                              <a:latin typeface="Cambria Math" panose="02040503050406030204" pitchFamily="18" charset="0"/>
                            </a:rPr>
                            <m:t>𝑓</m:t>
                          </m:r>
                        </m:sub>
                      </m:sSub>
                      <m:r>
                        <a:rPr lang="en-US" b="0" i="1" smtClean="0">
                          <a:solidFill>
                            <a:schemeClr val="tx1">
                              <a:lumMod val="65000"/>
                              <a:lumOff val="35000"/>
                            </a:schemeClr>
                          </a:solidFill>
                          <a:latin typeface="Cambria Math" panose="02040503050406030204" pitchFamily="18" charset="0"/>
                        </a:rPr>
                        <m:t>=63.5%</m:t>
                      </m:r>
                    </m:oMath>
                  </m:oMathPara>
                </a14:m>
                <a:endParaRPr lang="en-US" dirty="0">
                  <a:solidFill>
                    <a:schemeClr val="tx1">
                      <a:lumMod val="65000"/>
                      <a:lumOff val="35000"/>
                    </a:schemeClr>
                  </a:solidFill>
                </a:endParaRPr>
              </a:p>
            </p:txBody>
          </p:sp>
        </mc:Choice>
        <mc:Fallback xmlns="">
          <p:sp>
            <p:nvSpPr>
              <p:cNvPr id="19" name="TextBox 18">
                <a:extLst>
                  <a:ext uri="{FF2B5EF4-FFF2-40B4-BE49-F238E27FC236}">
                    <a16:creationId xmlns:a16="http://schemas.microsoft.com/office/drawing/2014/main" id="{901B2274-A690-40E1-A901-DFF274B196B7}"/>
                  </a:ext>
                </a:extLst>
              </p:cNvPr>
              <p:cNvSpPr txBox="1">
                <a:spLocks noRot="1" noChangeAspect="1" noMove="1" noResize="1" noEditPoints="1" noAdjustHandles="1" noChangeArrowheads="1" noChangeShapeType="1" noTextEdit="1"/>
              </p:cNvSpPr>
              <p:nvPr/>
            </p:nvSpPr>
            <p:spPr>
              <a:xfrm>
                <a:off x="1135305" y="3146167"/>
                <a:ext cx="1522916" cy="576248"/>
              </a:xfrm>
              <a:prstGeom prst="rect">
                <a:avLst/>
              </a:prstGeom>
              <a:blipFill>
                <a:blip r:embed="rId5"/>
                <a:stretch>
                  <a:fillRect l="-2400" r="-3600" b="-13684"/>
                </a:stretch>
              </a:blipFill>
            </p:spPr>
            <p:txBody>
              <a:bodyPr/>
              <a:lstStyle/>
              <a:p>
                <a:r>
                  <a:rPr lang="en-US">
                    <a:noFill/>
                  </a:rPr>
                  <a:t> </a:t>
                </a:r>
              </a:p>
            </p:txBody>
          </p:sp>
        </mc:Fallback>
      </mc:AlternateContent>
      <p:sp>
        <p:nvSpPr>
          <p:cNvPr id="20" name="Rectangle 19">
            <a:extLst>
              <a:ext uri="{FF2B5EF4-FFF2-40B4-BE49-F238E27FC236}">
                <a16:creationId xmlns:a16="http://schemas.microsoft.com/office/drawing/2014/main" id="{64C31CCA-AA81-4DD8-831A-CB370F3C17C8}"/>
              </a:ext>
            </a:extLst>
          </p:cNvPr>
          <p:cNvSpPr/>
          <p:nvPr/>
        </p:nvSpPr>
        <p:spPr>
          <a:xfrm>
            <a:off x="5729748" y="463259"/>
            <a:ext cx="3735318" cy="830997"/>
          </a:xfrm>
          <a:prstGeom prst="rect">
            <a:avLst/>
          </a:prstGeom>
          <a:noFill/>
        </p:spPr>
        <p:txBody>
          <a:bodyPr wrap="non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FC’s 59.4 kWh Battery</a:t>
            </a:r>
          </a:p>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Running Mass (15570 kg)</a:t>
            </a:r>
          </a:p>
        </p:txBody>
      </p:sp>
      <p:sp>
        <p:nvSpPr>
          <p:cNvPr id="29" name="Rectangle 28">
            <a:extLst>
              <a:ext uri="{FF2B5EF4-FFF2-40B4-BE49-F238E27FC236}">
                <a16:creationId xmlns:a16="http://schemas.microsoft.com/office/drawing/2014/main" id="{1E27DA41-218C-4B6B-9EC0-BDDC65888BAB}"/>
              </a:ext>
            </a:extLst>
          </p:cNvPr>
          <p:cNvSpPr/>
          <p:nvPr/>
        </p:nvSpPr>
        <p:spPr>
          <a:xfrm>
            <a:off x="5819958" y="5072489"/>
            <a:ext cx="3554898" cy="461665"/>
          </a:xfrm>
          <a:prstGeom prst="rect">
            <a:avLst/>
          </a:prstGeom>
          <a:noFill/>
        </p:spPr>
        <p:txBody>
          <a:bodyPr wrap="square" lIns="91440" tIns="45720" rIns="91440" bIns="45720">
            <a:spAutoFit/>
          </a:bodyPr>
          <a:lstStyle/>
          <a:p>
            <a:pPr algn="ctr"/>
            <a:r>
              <a:rPr lang="en-US" sz="2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No Auxiliaries!</a:t>
            </a:r>
          </a:p>
        </p:txBody>
      </p:sp>
      <p:sp>
        <p:nvSpPr>
          <p:cNvPr id="30" name="TextBox 29">
            <a:extLst>
              <a:ext uri="{FF2B5EF4-FFF2-40B4-BE49-F238E27FC236}">
                <a16:creationId xmlns:a16="http://schemas.microsoft.com/office/drawing/2014/main" id="{DBB99B3B-5786-4F5D-87C3-6F6B53F7CB89}"/>
              </a:ext>
            </a:extLst>
          </p:cNvPr>
          <p:cNvSpPr txBox="1"/>
          <p:nvPr/>
        </p:nvSpPr>
        <p:spPr>
          <a:xfrm>
            <a:off x="10156413" y="6234275"/>
            <a:ext cx="1508426" cy="553998"/>
          </a:xfrm>
          <a:prstGeom prst="rect">
            <a:avLst/>
          </a:prstGeom>
          <a:noFill/>
        </p:spPr>
        <p:txBody>
          <a:bodyPr wrap="none" lIns="0" tIns="0" rIns="0" bIns="0" rtlCol="0">
            <a:spAutoFit/>
          </a:bodyPr>
          <a:lstStyle/>
          <a:p>
            <a:r>
              <a:rPr lang="en-US" b="1" i="1" dirty="0">
                <a:solidFill>
                  <a:schemeClr val="bg1"/>
                </a:solidFill>
                <a:latin typeface="Cambria Math" panose="02040503050406030204" pitchFamily="18" charset="0"/>
                <a:ea typeface="Cambria Math" panose="02040503050406030204" pitchFamily="18" charset="0"/>
              </a:rPr>
              <a:t>≈1.40 kWh/km</a:t>
            </a:r>
          </a:p>
          <a:p>
            <a:r>
              <a:rPr lang="en-US" i="1" dirty="0">
                <a:solidFill>
                  <a:schemeClr val="bg1"/>
                </a:solidFill>
                <a:latin typeface="Cambria Math" panose="02040503050406030204" pitchFamily="18" charset="0"/>
                <a:ea typeface="Cambria Math" panose="02040503050406030204" pitchFamily="18" charset="0"/>
              </a:rPr>
              <a:t>w/ Auxiliaries.</a:t>
            </a:r>
          </a:p>
        </p:txBody>
      </p:sp>
      <p:sp>
        <p:nvSpPr>
          <p:cNvPr id="34" name="Rectangle 33">
            <a:extLst>
              <a:ext uri="{FF2B5EF4-FFF2-40B4-BE49-F238E27FC236}">
                <a16:creationId xmlns:a16="http://schemas.microsoft.com/office/drawing/2014/main" id="{30586ADF-0D2E-4E3E-9787-3E15B85461E7}"/>
              </a:ext>
            </a:extLst>
          </p:cNvPr>
          <p:cNvSpPr/>
          <p:nvPr/>
        </p:nvSpPr>
        <p:spPr>
          <a:xfrm>
            <a:off x="5341021" y="4383306"/>
            <a:ext cx="4512774"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1.09 kWh/km</a:t>
            </a:r>
          </a:p>
        </p:txBody>
      </p:sp>
      <p:sp>
        <p:nvSpPr>
          <p:cNvPr id="35" name="Rectangle 34">
            <a:extLst>
              <a:ext uri="{FF2B5EF4-FFF2-40B4-BE49-F238E27FC236}">
                <a16:creationId xmlns:a16="http://schemas.microsoft.com/office/drawing/2014/main" id="{3AF0411C-D5B4-4471-AA97-243B71FE2DB1}"/>
              </a:ext>
            </a:extLst>
          </p:cNvPr>
          <p:cNvSpPr/>
          <p:nvPr/>
        </p:nvSpPr>
        <p:spPr>
          <a:xfrm>
            <a:off x="144560" y="4389447"/>
            <a:ext cx="3025187" cy="923330"/>
          </a:xfrm>
          <a:prstGeom prst="rect">
            <a:avLst/>
          </a:prstGeom>
          <a:noFill/>
        </p:spPr>
        <p:txBody>
          <a:bodyPr wrap="none" lIns="91440" tIns="45720" rIns="91440" bIns="45720">
            <a:spAutoFit/>
          </a:bodyPr>
          <a:lstStyle/>
          <a:p>
            <a:r>
              <a:rPr lang="en-US" sz="54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mbria Math" panose="02040503050406030204" pitchFamily="18" charset="0"/>
                <a:ea typeface="Cambria Math" panose="02040503050406030204" pitchFamily="18" charset="0"/>
              </a:rPr>
              <a:t>≈38.1 km</a:t>
            </a:r>
          </a:p>
        </p:txBody>
      </p:sp>
    </p:spTree>
    <p:extLst>
      <p:ext uri="{BB962C8B-B14F-4D97-AF65-F5344CB8AC3E}">
        <p14:creationId xmlns:p14="http://schemas.microsoft.com/office/powerpoint/2010/main" val="4451663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Preliminary Conclusions</a:t>
            </a:r>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173191"/>
            <a:ext cx="8596668" cy="423535"/>
          </a:xfrm>
        </p:spPr>
        <p:txBody>
          <a:bodyPr/>
          <a:lstStyle/>
          <a:p>
            <a:r>
              <a:rPr lang="en-US" dirty="0"/>
              <a:t>Modelica is very powerful, but slow.</a:t>
            </a:r>
          </a:p>
          <a:p>
            <a:pPr marL="0" indent="0">
              <a:buNone/>
            </a:pPr>
            <a:endParaRPr lang="en-US" sz="1800" dirty="0"/>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57</a:t>
            </a:fld>
            <a:endParaRPr lang="en-US" dirty="0"/>
          </a:p>
        </p:txBody>
      </p:sp>
      <p:pic>
        <p:nvPicPr>
          <p:cNvPr id="8" name="Picture 7" descr="Diagram&#10;&#10;Description automatically generated">
            <a:extLst>
              <a:ext uri="{FF2B5EF4-FFF2-40B4-BE49-F238E27FC236}">
                <a16:creationId xmlns:a16="http://schemas.microsoft.com/office/drawing/2014/main" id="{E3A3E328-5E46-49A6-91FF-C5574A8EB685}"/>
              </a:ext>
            </a:extLst>
          </p:cNvPr>
          <p:cNvPicPr>
            <a:picLocks noChangeAspect="1"/>
          </p:cNvPicPr>
          <p:nvPr/>
        </p:nvPicPr>
        <p:blipFill>
          <a:blip r:embed="rId3"/>
          <a:stretch>
            <a:fillRect/>
          </a:stretch>
        </p:blipFill>
        <p:spPr>
          <a:xfrm>
            <a:off x="677334" y="2887329"/>
            <a:ext cx="4403882" cy="2743200"/>
          </a:xfrm>
          <a:prstGeom prst="rect">
            <a:avLst/>
          </a:prstGeom>
        </p:spPr>
      </p:pic>
      <p:pic>
        <p:nvPicPr>
          <p:cNvPr id="11" name="Picture 10" descr="Diagram, schematic&#10;&#10;Description automatically generated">
            <a:extLst>
              <a:ext uri="{FF2B5EF4-FFF2-40B4-BE49-F238E27FC236}">
                <a16:creationId xmlns:a16="http://schemas.microsoft.com/office/drawing/2014/main" id="{9E55E172-5083-4C4C-AC9A-E08439ACA9DE}"/>
              </a:ext>
            </a:extLst>
          </p:cNvPr>
          <p:cNvPicPr>
            <a:picLocks noChangeAspect="1"/>
          </p:cNvPicPr>
          <p:nvPr/>
        </p:nvPicPr>
        <p:blipFill>
          <a:blip r:embed="rId4"/>
          <a:stretch>
            <a:fillRect/>
          </a:stretch>
        </p:blipFill>
        <p:spPr>
          <a:xfrm>
            <a:off x="5195216" y="2885465"/>
            <a:ext cx="3964781" cy="2743200"/>
          </a:xfrm>
          <a:prstGeom prst="rect">
            <a:avLst/>
          </a:prstGeom>
        </p:spPr>
      </p:pic>
      <p:sp>
        <p:nvSpPr>
          <p:cNvPr id="13" name="TextBox 12">
            <a:extLst>
              <a:ext uri="{FF2B5EF4-FFF2-40B4-BE49-F238E27FC236}">
                <a16:creationId xmlns:a16="http://schemas.microsoft.com/office/drawing/2014/main" id="{79FD0361-F798-4802-B036-E03B789852D3}"/>
              </a:ext>
            </a:extLst>
          </p:cNvPr>
          <p:cNvSpPr txBox="1"/>
          <p:nvPr/>
        </p:nvSpPr>
        <p:spPr>
          <a:xfrm>
            <a:off x="1601512" y="5500339"/>
            <a:ext cx="2860977" cy="307777"/>
          </a:xfrm>
          <a:prstGeom prst="rect">
            <a:avLst/>
          </a:prstGeom>
          <a:noFill/>
        </p:spPr>
        <p:txBody>
          <a:bodyPr wrap="square" rtlCol="0">
            <a:spAutoFit/>
          </a:bodyPr>
          <a:lstStyle/>
          <a:p>
            <a:pPr algn="ctr"/>
            <a:r>
              <a:rPr lang="en-US" sz="1400" dirty="0">
                <a:solidFill>
                  <a:srgbClr val="004A8C"/>
                </a:solidFill>
              </a:rPr>
              <a:t>A Hybrid Fuel Cell Vehicle Model</a:t>
            </a:r>
          </a:p>
        </p:txBody>
      </p:sp>
      <p:sp>
        <p:nvSpPr>
          <p:cNvPr id="14" name="TextBox 13">
            <a:extLst>
              <a:ext uri="{FF2B5EF4-FFF2-40B4-BE49-F238E27FC236}">
                <a16:creationId xmlns:a16="http://schemas.microsoft.com/office/drawing/2014/main" id="{C7EB2086-8D35-4CF1-842B-3D082D100922}"/>
              </a:ext>
            </a:extLst>
          </p:cNvPr>
          <p:cNvSpPr txBox="1"/>
          <p:nvPr/>
        </p:nvSpPr>
        <p:spPr>
          <a:xfrm>
            <a:off x="5747117" y="5500340"/>
            <a:ext cx="2860977" cy="307777"/>
          </a:xfrm>
          <a:prstGeom prst="rect">
            <a:avLst/>
          </a:prstGeom>
          <a:noFill/>
        </p:spPr>
        <p:txBody>
          <a:bodyPr wrap="square" rtlCol="0">
            <a:spAutoFit/>
          </a:bodyPr>
          <a:lstStyle/>
          <a:p>
            <a:pPr algn="ctr"/>
            <a:r>
              <a:rPr lang="en-US" sz="1400" dirty="0">
                <a:solidFill>
                  <a:srgbClr val="004A8C"/>
                </a:solidFill>
              </a:rPr>
              <a:t>The Fuel Cell Subsystem</a:t>
            </a:r>
          </a:p>
        </p:txBody>
      </p:sp>
      <p:sp>
        <p:nvSpPr>
          <p:cNvPr id="15" name="Rectangle 14">
            <a:extLst>
              <a:ext uri="{FF2B5EF4-FFF2-40B4-BE49-F238E27FC236}">
                <a16:creationId xmlns:a16="http://schemas.microsoft.com/office/drawing/2014/main" id="{3934A385-9F79-4BB2-A933-E0511F311FB6}"/>
              </a:ext>
            </a:extLst>
          </p:cNvPr>
          <p:cNvSpPr/>
          <p:nvPr/>
        </p:nvSpPr>
        <p:spPr>
          <a:xfrm>
            <a:off x="7096320" y="5916645"/>
            <a:ext cx="1882246" cy="553998"/>
          </a:xfrm>
          <a:prstGeom prst="rect">
            <a:avLst/>
          </a:prstGeom>
          <a:noFill/>
        </p:spPr>
        <p:txBody>
          <a:bodyPr wrap="none" lIns="91440" tIns="45720" rIns="91440" bIns="45720">
            <a:spAutoFit/>
          </a:bodyPr>
          <a:lstStyle/>
          <a:p>
            <a:pPr algn="ctr"/>
            <a:r>
              <a:rPr lang="en-US" sz="3000" b="1" dirty="0">
                <a:ln w="12700">
                  <a:solidFill>
                    <a:schemeClr val="accent1"/>
                  </a:solidFill>
                  <a:prstDash val="solid"/>
                </a:ln>
                <a:solidFill>
                  <a:schemeClr val="bg1"/>
                </a:solidFill>
                <a:effectLst>
                  <a:outerShdw dist="38100" dir="2640000" algn="bl" rotWithShape="0">
                    <a:schemeClr val="accent1"/>
                  </a:outerShdw>
                </a:effectLst>
              </a:rPr>
              <a:t>…just use</a:t>
            </a:r>
            <a:endParaRPr lang="en-US" sz="3000" b="1" cap="none" spc="0" dirty="0">
              <a:ln w="12700">
                <a:solidFill>
                  <a:schemeClr val="accent1"/>
                </a:solidFill>
                <a:prstDash val="solid"/>
              </a:ln>
              <a:solidFill>
                <a:schemeClr val="bg1"/>
              </a:solidFill>
              <a:effectLst>
                <a:outerShdw dist="38100" dir="2640000" algn="bl" rotWithShape="0">
                  <a:schemeClr val="accent1"/>
                </a:outerShdw>
              </a:effectLst>
            </a:endParaRPr>
          </a:p>
        </p:txBody>
      </p:sp>
      <p:sp>
        <p:nvSpPr>
          <p:cNvPr id="16" name="TextBox 15">
            <a:extLst>
              <a:ext uri="{FF2B5EF4-FFF2-40B4-BE49-F238E27FC236}">
                <a16:creationId xmlns:a16="http://schemas.microsoft.com/office/drawing/2014/main" id="{2DE4F109-4759-420F-887D-4866256ADBCC}"/>
              </a:ext>
            </a:extLst>
          </p:cNvPr>
          <p:cNvSpPr txBox="1"/>
          <p:nvPr/>
        </p:nvSpPr>
        <p:spPr>
          <a:xfrm>
            <a:off x="3637209" y="6622204"/>
            <a:ext cx="5522788" cy="246221"/>
          </a:xfrm>
          <a:prstGeom prst="rect">
            <a:avLst/>
          </a:prstGeom>
          <a:noFill/>
        </p:spPr>
        <p:txBody>
          <a:bodyPr wrap="square" rtlCol="0">
            <a:spAutoFit/>
          </a:bodyPr>
          <a:lstStyle/>
          <a:p>
            <a:pPr algn="ctr"/>
            <a:r>
              <a:rPr lang="en-US" sz="1000" dirty="0">
                <a:solidFill>
                  <a:schemeClr val="bg1">
                    <a:lumMod val="75000"/>
                  </a:schemeClr>
                </a:solidFill>
                <a:hlinkClick r:id="rId5">
                  <a:extLst>
                    <a:ext uri="{A12FA001-AC4F-418D-AE19-62706E023703}">
                      <ahyp:hlinkClr xmlns:ahyp="http://schemas.microsoft.com/office/drawing/2018/hyperlinkcolor" val="tx"/>
                    </a:ext>
                  </a:extLst>
                </a:hlinkClick>
              </a:rPr>
              <a:t>Fuel Cell Vehicle Model in Simscape - File Exchange - MATLAB Central (mathworks.com)</a:t>
            </a:r>
            <a:endParaRPr lang="en-US" sz="1000" dirty="0">
              <a:solidFill>
                <a:schemeClr val="bg1">
                  <a:lumMod val="75000"/>
                </a:schemeClr>
              </a:solidFill>
            </a:endParaRPr>
          </a:p>
        </p:txBody>
      </p:sp>
      <p:pic>
        <p:nvPicPr>
          <p:cNvPr id="18" name="Picture 17" descr="Icon&#10;&#10;Description automatically generated with low confidence">
            <a:extLst>
              <a:ext uri="{FF2B5EF4-FFF2-40B4-BE49-F238E27FC236}">
                <a16:creationId xmlns:a16="http://schemas.microsoft.com/office/drawing/2014/main" id="{95C92BFD-9A26-43CE-B5B3-371BAEEAFFD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3125" r="96875">
                        <a14:foregroundMark x1="24219" y1="25833" x2="9375" y2="26111"/>
                        <a14:foregroundMark x1="9375" y1="26111" x2="13281" y2="38611"/>
                        <a14:foregroundMark x1="7187" y1="26111" x2="3125" y2="46944"/>
                        <a14:foregroundMark x1="3125" y1="46944" x2="4531" y2="54167"/>
                        <a14:foregroundMark x1="6875" y1="52500" x2="5469" y2="77222"/>
                        <a14:foregroundMark x1="5469" y1="77222" x2="20313" y2="75278"/>
                        <a14:foregroundMark x1="20313" y1="75278" x2="35000" y2="61944"/>
                        <a14:foregroundMark x1="28438" y1="67778" x2="43594" y2="78889"/>
                        <a14:foregroundMark x1="43594" y1="78889" x2="55781" y2="78889"/>
                        <a14:foregroundMark x1="55781" y1="78889" x2="67656" y2="67500"/>
                        <a14:foregroundMark x1="31250" y1="61944" x2="52344" y2="61944"/>
                        <a14:foregroundMark x1="52344" y1="61944" x2="69531" y2="61667"/>
                        <a14:foregroundMark x1="25625" y1="32778" x2="39688" y2="31667"/>
                        <a14:foregroundMark x1="39688" y1="31667" x2="40625" y2="31667"/>
                        <a14:foregroundMark x1="40156" y1="29444" x2="70625" y2="26111"/>
                        <a14:foregroundMark x1="70625" y1="26111" x2="70938" y2="26111"/>
                        <a14:foregroundMark x1="34531" y1="25000" x2="18750" y2="28889"/>
                        <a14:foregroundMark x1="18750" y1="28889" x2="18125" y2="29444"/>
                        <a14:foregroundMark x1="91719" y1="23611" x2="93438" y2="51944"/>
                        <a14:foregroundMark x1="93438" y1="51944" x2="56094" y2="72500"/>
                        <a14:foregroundMark x1="56094" y1="72500" x2="55156" y2="73611"/>
                        <a14:foregroundMark x1="72031" y1="61944" x2="70938" y2="61944"/>
                        <a14:foregroundMark x1="68594" y1="64167" x2="81719" y2="71389"/>
                        <a14:foregroundMark x1="81719" y1="71389" x2="88906" y2="59167"/>
                        <a14:foregroundMark x1="67656" y1="74444" x2="81250" y2="76667"/>
                        <a14:foregroundMark x1="81250" y1="76667" x2="90781" y2="75833"/>
                        <a14:foregroundMark x1="92500" y1="81111" x2="96875" y2="61111"/>
                        <a14:foregroundMark x1="96875" y1="61111" x2="95938" y2="51944"/>
                      </a14:backgroundRemoval>
                    </a14:imgEffect>
                  </a14:imgLayer>
                </a14:imgProps>
              </a:ext>
            </a:extLst>
          </a:blip>
          <a:stretch>
            <a:fillRect/>
          </a:stretch>
        </p:blipFill>
        <p:spPr>
          <a:xfrm>
            <a:off x="8990374" y="5263514"/>
            <a:ext cx="2457277" cy="1382218"/>
          </a:xfrm>
          <a:prstGeom prst="rect">
            <a:avLst/>
          </a:prstGeom>
        </p:spPr>
      </p:pic>
      <p:sp>
        <p:nvSpPr>
          <p:cNvPr id="19" name="Content Placeholder 2">
            <a:extLst>
              <a:ext uri="{FF2B5EF4-FFF2-40B4-BE49-F238E27FC236}">
                <a16:creationId xmlns:a16="http://schemas.microsoft.com/office/drawing/2014/main" id="{B551FB16-6632-4739-868D-260A0F8B8E4B}"/>
              </a:ext>
            </a:extLst>
          </p:cNvPr>
          <p:cNvSpPr txBox="1">
            <a:spLocks/>
          </p:cNvSpPr>
          <p:nvPr/>
        </p:nvSpPr>
        <p:spPr>
          <a:xfrm>
            <a:off x="677334" y="1596726"/>
            <a:ext cx="8596668" cy="34586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Modelica is very versatile, but not user friendly.</a:t>
            </a:r>
          </a:p>
          <a:p>
            <a:pPr marL="0" indent="0">
              <a:buFont typeface="Wingdings 3" charset="2"/>
              <a:buNone/>
            </a:pPr>
            <a:endParaRPr lang="en-US" dirty="0"/>
          </a:p>
        </p:txBody>
      </p:sp>
      <p:sp>
        <p:nvSpPr>
          <p:cNvPr id="21" name="Content Placeholder 2">
            <a:extLst>
              <a:ext uri="{FF2B5EF4-FFF2-40B4-BE49-F238E27FC236}">
                <a16:creationId xmlns:a16="http://schemas.microsoft.com/office/drawing/2014/main" id="{E102D91B-16E1-40CD-ABF3-47DAC2D20DDD}"/>
              </a:ext>
            </a:extLst>
          </p:cNvPr>
          <p:cNvSpPr txBox="1">
            <a:spLocks/>
          </p:cNvSpPr>
          <p:nvPr/>
        </p:nvSpPr>
        <p:spPr>
          <a:xfrm>
            <a:off x="677334" y="1942586"/>
            <a:ext cx="8596668" cy="103728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Modelica is not a MATLAB substitute… It requires an intermediary such as Python or MATLAB to convert the data.</a:t>
            </a:r>
          </a:p>
          <a:p>
            <a:pPr lvl="1"/>
            <a:r>
              <a:rPr lang="en-US" dirty="0"/>
              <a:t>MATLAB has a Modelica style library built-in called </a:t>
            </a:r>
            <a:r>
              <a:rPr lang="en-US" dirty="0" err="1"/>
              <a:t>SimScape</a:t>
            </a:r>
            <a:r>
              <a:rPr lang="en-US" dirty="0"/>
              <a:t>…</a:t>
            </a:r>
          </a:p>
          <a:p>
            <a:endParaRPr lang="en-US" dirty="0"/>
          </a:p>
          <a:p>
            <a:pPr marL="0" indent="0">
              <a:buFont typeface="Wingdings 3" charset="2"/>
              <a:buNone/>
            </a:pPr>
            <a:endParaRPr lang="en-US" dirty="0"/>
          </a:p>
        </p:txBody>
      </p:sp>
    </p:spTree>
    <p:extLst>
      <p:ext uri="{BB962C8B-B14F-4D97-AF65-F5344CB8AC3E}">
        <p14:creationId xmlns:p14="http://schemas.microsoft.com/office/powerpoint/2010/main" val="176034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9"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27F64-2D8B-4716-A4D0-2EB625841058}"/>
              </a:ext>
            </a:extLst>
          </p:cNvPr>
          <p:cNvSpPr>
            <a:spLocks noGrp="1"/>
          </p:cNvSpPr>
          <p:nvPr>
            <p:ph type="ctrTitle"/>
          </p:nvPr>
        </p:nvSpPr>
        <p:spPr>
          <a:xfrm>
            <a:off x="1507067" y="685802"/>
            <a:ext cx="7766936" cy="1024466"/>
          </a:xfrm>
        </p:spPr>
        <p:txBody>
          <a:bodyPr/>
          <a:lstStyle/>
          <a:p>
            <a:pPr algn="l"/>
            <a:r>
              <a:rPr lang="en-US" dirty="0"/>
              <a:t>On Today’s Menu:</a:t>
            </a:r>
          </a:p>
        </p:txBody>
      </p:sp>
      <p:sp>
        <p:nvSpPr>
          <p:cNvPr id="3" name="Subtitle 2">
            <a:extLst>
              <a:ext uri="{FF2B5EF4-FFF2-40B4-BE49-F238E27FC236}">
                <a16:creationId xmlns:a16="http://schemas.microsoft.com/office/drawing/2014/main" id="{222DDEBC-0424-484D-8FF5-CD2BD0101E81}"/>
              </a:ext>
            </a:extLst>
          </p:cNvPr>
          <p:cNvSpPr>
            <a:spLocks noGrp="1"/>
          </p:cNvSpPr>
          <p:nvPr>
            <p:ph type="subTitle" idx="1"/>
          </p:nvPr>
        </p:nvSpPr>
        <p:spPr>
          <a:xfrm>
            <a:off x="1507067" y="1710269"/>
            <a:ext cx="7766936" cy="3437464"/>
          </a:xfrm>
        </p:spPr>
        <p:txBody>
          <a:bodyPr/>
          <a:lstStyle/>
          <a:p>
            <a:pPr marL="285750" indent="-285750" algn="l">
              <a:buFont typeface="Wingdings" panose="05000000000000000000" pitchFamily="2" charset="2"/>
              <a:buChar char="Ø"/>
            </a:pPr>
            <a:r>
              <a:rPr lang="en-US" dirty="0">
                <a:solidFill>
                  <a:srgbClr val="004A8C"/>
                </a:solidFill>
              </a:rPr>
              <a:t>Discuss Thesis Objectives</a:t>
            </a:r>
          </a:p>
          <a:p>
            <a:pPr marL="285750" indent="-285750" algn="l">
              <a:buFont typeface="Wingdings" panose="05000000000000000000" pitchFamily="2" charset="2"/>
              <a:buChar char="Ø"/>
            </a:pPr>
            <a:r>
              <a:rPr lang="en-US" dirty="0">
                <a:solidFill>
                  <a:srgbClr val="004A8C"/>
                </a:solidFill>
              </a:rPr>
              <a:t>Explore </a:t>
            </a:r>
            <a:r>
              <a:rPr lang="en-US" dirty="0" err="1">
                <a:solidFill>
                  <a:srgbClr val="004A8C"/>
                </a:solidFill>
              </a:rPr>
              <a:t>Modelicas</a:t>
            </a:r>
            <a:r>
              <a:rPr lang="en-US" dirty="0">
                <a:solidFill>
                  <a:srgbClr val="004A8C"/>
                </a:solidFill>
              </a:rPr>
              <a:t>’ Simulation Environment</a:t>
            </a:r>
          </a:p>
          <a:p>
            <a:pPr marL="285750" indent="-285750" algn="l">
              <a:buFont typeface="Wingdings" panose="05000000000000000000" pitchFamily="2" charset="2"/>
              <a:buChar char="Ø"/>
            </a:pPr>
            <a:r>
              <a:rPr lang="en-US" dirty="0">
                <a:solidFill>
                  <a:srgbClr val="004A8C"/>
                </a:solidFill>
              </a:rPr>
              <a:t>Case Studies:</a:t>
            </a:r>
          </a:p>
          <a:p>
            <a:pPr marL="742950" lvl="1" indent="-285750" algn="l">
              <a:buFont typeface="Wingdings" panose="05000000000000000000" pitchFamily="2" charset="2"/>
              <a:buChar char="Ø"/>
            </a:pPr>
            <a:r>
              <a:rPr lang="en-US" dirty="0">
                <a:solidFill>
                  <a:srgbClr val="004A8C"/>
                </a:solidFill>
              </a:rPr>
              <a:t>Backwards Battery/FC Hybrid Model</a:t>
            </a:r>
          </a:p>
          <a:p>
            <a:pPr marL="742950" lvl="1" indent="-285750" algn="l">
              <a:buFont typeface="Wingdings" panose="05000000000000000000" pitchFamily="2" charset="2"/>
              <a:buChar char="Ø"/>
            </a:pPr>
            <a:r>
              <a:rPr lang="en-US" dirty="0">
                <a:solidFill>
                  <a:srgbClr val="004A8C"/>
                </a:solidFill>
              </a:rPr>
              <a:t>Forwards BEV Model</a:t>
            </a:r>
          </a:p>
          <a:p>
            <a:pPr marL="285750" indent="-285750" algn="l">
              <a:buFont typeface="Wingdings" panose="05000000000000000000" pitchFamily="2" charset="2"/>
              <a:buChar char="Ø"/>
            </a:pPr>
            <a:r>
              <a:rPr lang="en-US" dirty="0">
                <a:solidFill>
                  <a:srgbClr val="004A8C"/>
                </a:solidFill>
              </a:rPr>
              <a:t>Project Status</a:t>
            </a:r>
          </a:p>
          <a:p>
            <a:pPr marL="285750" indent="-285750" algn="l">
              <a:buFont typeface="Wingdings" panose="05000000000000000000" pitchFamily="2" charset="2"/>
              <a:buChar char="Ø"/>
            </a:pPr>
            <a:r>
              <a:rPr lang="en-US" dirty="0">
                <a:solidFill>
                  <a:srgbClr val="004A8C"/>
                </a:solidFill>
              </a:rPr>
              <a:t>Preliminary Conclusions</a:t>
            </a:r>
          </a:p>
          <a:p>
            <a:pPr marL="285750" indent="-285750" algn="l">
              <a:buFont typeface="Wingdings" panose="05000000000000000000" pitchFamily="2" charset="2"/>
              <a:buChar char="Ø"/>
            </a:pPr>
            <a:endParaRPr lang="en-US" dirty="0">
              <a:solidFill>
                <a:srgbClr val="004A8C"/>
              </a:solidFill>
            </a:endParaRPr>
          </a:p>
        </p:txBody>
      </p:sp>
      <p:sp>
        <p:nvSpPr>
          <p:cNvPr id="4" name="Arrow: Striped Right 3">
            <a:extLst>
              <a:ext uri="{FF2B5EF4-FFF2-40B4-BE49-F238E27FC236}">
                <a16:creationId xmlns:a16="http://schemas.microsoft.com/office/drawing/2014/main" id="{0C5D9923-6165-405D-B139-1198CD528E10}"/>
              </a:ext>
            </a:extLst>
          </p:cNvPr>
          <p:cNvSpPr/>
          <p:nvPr/>
        </p:nvSpPr>
        <p:spPr>
          <a:xfrm flipH="1">
            <a:off x="6385585" y="2091284"/>
            <a:ext cx="1472540" cy="409592"/>
          </a:xfrm>
          <a:prstGeom prst="stripedRightArrow">
            <a:avLst>
              <a:gd name="adj1" fmla="val 50000"/>
              <a:gd name="adj2" fmla="val 50000"/>
            </a:avLst>
          </a:prstGeom>
          <a:solidFill>
            <a:srgbClr val="F88F1F"/>
          </a:solidFill>
          <a:ln w="57150">
            <a:solidFill>
              <a:srgbClr val="004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ogo, company name&#10;&#10;Description automatically generated">
            <a:extLst>
              <a:ext uri="{FF2B5EF4-FFF2-40B4-BE49-F238E27FC236}">
                <a16:creationId xmlns:a16="http://schemas.microsoft.com/office/drawing/2014/main" id="{AF9CFB62-0E11-4CAE-BA92-E931F9B52119}"/>
              </a:ext>
            </a:extLst>
          </p:cNvPr>
          <p:cNvPicPr>
            <a:picLocks noChangeAspect="1"/>
          </p:cNvPicPr>
          <p:nvPr/>
        </p:nvPicPr>
        <p:blipFill>
          <a:blip r:embed="rId3"/>
          <a:stretch>
            <a:fillRect/>
          </a:stretch>
        </p:blipFill>
        <p:spPr>
          <a:xfrm>
            <a:off x="5688593" y="3679536"/>
            <a:ext cx="2743200" cy="1298028"/>
          </a:xfrm>
          <a:prstGeom prst="rect">
            <a:avLst/>
          </a:prstGeom>
        </p:spPr>
      </p:pic>
    </p:spTree>
    <p:extLst>
      <p:ext uri="{BB962C8B-B14F-4D97-AF65-F5344CB8AC3E}">
        <p14:creationId xmlns:p14="http://schemas.microsoft.com/office/powerpoint/2010/main" val="1645802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55F09-C4BF-7EFD-2D8C-4B7B41A9D348}"/>
              </a:ext>
            </a:extLst>
          </p:cNvPr>
          <p:cNvSpPr>
            <a:spLocks noGrp="1"/>
          </p:cNvSpPr>
          <p:nvPr>
            <p:ph type="title"/>
          </p:nvPr>
        </p:nvSpPr>
        <p:spPr>
          <a:xfrm>
            <a:off x="677334" y="416415"/>
            <a:ext cx="8596668" cy="1320800"/>
          </a:xfrm>
        </p:spPr>
        <p:txBody>
          <a:bodyPr/>
          <a:lstStyle/>
          <a:p>
            <a:r>
              <a:rPr lang="en-US" dirty="0"/>
              <a:t>How to use </a:t>
            </a:r>
            <a:r>
              <a:rPr lang="en-US" b="1" dirty="0">
                <a:solidFill>
                  <a:srgbClr val="25AFE6"/>
                </a:solidFill>
              </a:rPr>
              <a:t>Open</a:t>
            </a:r>
            <a:r>
              <a:rPr lang="en-US" b="1" dirty="0">
                <a:solidFill>
                  <a:schemeClr val="tx1"/>
                </a:solidFill>
              </a:rPr>
              <a:t>Modelica</a:t>
            </a:r>
            <a:r>
              <a:rPr lang="en-US" b="1" dirty="0">
                <a:solidFill>
                  <a:srgbClr val="004A8C"/>
                </a:solidFill>
              </a:rPr>
              <a:t>? → </a:t>
            </a:r>
            <a:r>
              <a:rPr lang="en-US" b="1" dirty="0">
                <a:solidFill>
                  <a:srgbClr val="25AFE6"/>
                </a:solidFill>
              </a:rPr>
              <a:t>OM</a:t>
            </a:r>
            <a:r>
              <a:rPr lang="en-US" b="1" dirty="0">
                <a:solidFill>
                  <a:schemeClr val="tx1"/>
                </a:solidFill>
              </a:rPr>
              <a:t>Edit</a:t>
            </a:r>
            <a:r>
              <a:rPr lang="en-US" b="1" dirty="0">
                <a:solidFill>
                  <a:srgbClr val="004A8C"/>
                </a:solidFill>
              </a:rPr>
              <a:t>!</a:t>
            </a:r>
            <a:endParaRPr lang="en-US" dirty="0"/>
          </a:p>
        </p:txBody>
      </p:sp>
      <p:sp>
        <p:nvSpPr>
          <p:cNvPr id="3" name="Content Placeholder 2">
            <a:extLst>
              <a:ext uri="{FF2B5EF4-FFF2-40B4-BE49-F238E27FC236}">
                <a16:creationId xmlns:a16="http://schemas.microsoft.com/office/drawing/2014/main" id="{A410F767-AF06-9688-B147-107A4F5648E7}"/>
              </a:ext>
            </a:extLst>
          </p:cNvPr>
          <p:cNvSpPr>
            <a:spLocks noGrp="1"/>
          </p:cNvSpPr>
          <p:nvPr>
            <p:ph idx="1"/>
          </p:nvPr>
        </p:nvSpPr>
        <p:spPr>
          <a:xfrm>
            <a:off x="677334" y="1258916"/>
            <a:ext cx="8596668" cy="4709708"/>
          </a:xfrm>
        </p:spPr>
        <p:txBody>
          <a:bodyPr>
            <a:normAutofit/>
          </a:bodyPr>
          <a:lstStyle/>
          <a:p>
            <a:r>
              <a:rPr lang="en-US" sz="2400" dirty="0"/>
              <a:t>Two ways to model:</a:t>
            </a:r>
          </a:p>
          <a:p>
            <a:pPr lvl="1"/>
            <a:r>
              <a:rPr lang="en-US" sz="1800" dirty="0"/>
              <a:t>Graphically, similarly to Simulink, Simscape, Labview, etc.</a:t>
            </a:r>
          </a:p>
          <a:p>
            <a:pPr lvl="2"/>
            <a:r>
              <a:rPr lang="en-US" sz="1600" u="sng" dirty="0"/>
              <a:t>Signals</a:t>
            </a:r>
            <a:r>
              <a:rPr lang="en-US" sz="1600" dirty="0"/>
              <a:t>, like in Simulink, are unitless and interact with Mathematical Blocks.</a:t>
            </a:r>
          </a:p>
          <a:p>
            <a:pPr lvl="2"/>
            <a:r>
              <a:rPr lang="en-US" sz="1600" u="sng" dirty="0"/>
              <a:t>Connections</a:t>
            </a:r>
            <a:r>
              <a:rPr lang="en-US" sz="1600" dirty="0"/>
              <a:t>, like in Simscape, carry “Power” via Force &amp; Displacement, or Torque and Angle, or Current and Voltage, etc.</a:t>
            </a:r>
          </a:p>
          <a:p>
            <a:pPr lvl="1"/>
            <a:r>
              <a:rPr lang="en-US" sz="1800" dirty="0"/>
              <a:t>Programming in Modelica Language</a:t>
            </a:r>
          </a:p>
          <a:p>
            <a:pPr lvl="2"/>
            <a:r>
              <a:rPr lang="en-US" sz="1600" dirty="0"/>
              <a:t>One section for declaring </a:t>
            </a:r>
            <a:r>
              <a:rPr lang="en-US" sz="1600" u="sng" dirty="0"/>
              <a:t>variables</a:t>
            </a:r>
            <a:r>
              <a:rPr lang="en-US" sz="1600" dirty="0"/>
              <a:t>.</a:t>
            </a:r>
          </a:p>
          <a:p>
            <a:pPr lvl="2"/>
            <a:r>
              <a:rPr lang="en-US" sz="1600" dirty="0"/>
              <a:t>One section for declaring </a:t>
            </a:r>
            <a:r>
              <a:rPr lang="en-US" sz="1600" u="sng" dirty="0"/>
              <a:t>equations</a:t>
            </a:r>
            <a:r>
              <a:rPr lang="en-US" sz="1600" dirty="0"/>
              <a:t>.</a:t>
            </a:r>
          </a:p>
          <a:p>
            <a:pPr lvl="2"/>
            <a:r>
              <a:rPr lang="en-US" sz="1600" dirty="0"/>
              <a:t>One section for creating </a:t>
            </a:r>
            <a:r>
              <a:rPr lang="en-US" sz="1600" u="sng" dirty="0"/>
              <a:t>algorithmic structures</a:t>
            </a:r>
            <a:r>
              <a:rPr lang="en-US" sz="1600" dirty="0"/>
              <a:t>.</a:t>
            </a:r>
          </a:p>
          <a:p>
            <a:pPr marL="0" indent="0">
              <a:buNone/>
            </a:pPr>
            <a:endParaRPr lang="en-US" sz="2800" dirty="0"/>
          </a:p>
        </p:txBody>
      </p:sp>
      <p:sp>
        <p:nvSpPr>
          <p:cNvPr id="6" name="Slide Number Placeholder 5">
            <a:extLst>
              <a:ext uri="{FF2B5EF4-FFF2-40B4-BE49-F238E27FC236}">
                <a16:creationId xmlns:a16="http://schemas.microsoft.com/office/drawing/2014/main" id="{393DB2D2-36FE-E5FB-C0F6-F338EB8F26D0}"/>
              </a:ext>
            </a:extLst>
          </p:cNvPr>
          <p:cNvSpPr>
            <a:spLocks noGrp="1"/>
          </p:cNvSpPr>
          <p:nvPr>
            <p:ph type="sldNum" sz="quarter" idx="12"/>
          </p:nvPr>
        </p:nvSpPr>
        <p:spPr/>
        <p:txBody>
          <a:bodyPr/>
          <a:lstStyle/>
          <a:p>
            <a:fld id="{06934BBB-7B2C-F24A-A6B0-AE796A19E0AE}" type="slidenum">
              <a:rPr lang="en-US" smtClean="0"/>
              <a:t>7</a:t>
            </a:fld>
            <a:endParaRPr lang="en-US" dirty="0"/>
          </a:p>
        </p:txBody>
      </p:sp>
      <p:sp>
        <p:nvSpPr>
          <p:cNvPr id="8" name="Content Placeholder 2">
            <a:extLst>
              <a:ext uri="{FF2B5EF4-FFF2-40B4-BE49-F238E27FC236}">
                <a16:creationId xmlns:a16="http://schemas.microsoft.com/office/drawing/2014/main" id="{915C9532-A6F3-4DE0-A23D-4B8FC91C3CA3}"/>
              </a:ext>
            </a:extLst>
          </p:cNvPr>
          <p:cNvSpPr txBox="1">
            <a:spLocks/>
          </p:cNvSpPr>
          <p:nvPr/>
        </p:nvSpPr>
        <p:spPr>
          <a:xfrm>
            <a:off x="677334" y="4647822"/>
            <a:ext cx="8596668" cy="13208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Another Feature:</a:t>
            </a:r>
          </a:p>
          <a:p>
            <a:pPr lvl="1"/>
            <a:r>
              <a:rPr lang="en-US" dirty="0"/>
              <a:t>Model/Package drawing &amp; graphics (Buggy)</a:t>
            </a:r>
          </a:p>
          <a:p>
            <a:pPr marL="0" indent="0">
              <a:buFont typeface="Wingdings 3" charset="2"/>
              <a:buNone/>
            </a:pPr>
            <a:endParaRPr lang="en-US" sz="2800" dirty="0"/>
          </a:p>
        </p:txBody>
      </p:sp>
      <p:pic>
        <p:nvPicPr>
          <p:cNvPr id="10" name="Picture 9" descr="Chart, box and whisker chart&#10;&#10;Description automatically generated with medium confidence">
            <a:extLst>
              <a:ext uri="{FF2B5EF4-FFF2-40B4-BE49-F238E27FC236}">
                <a16:creationId xmlns:a16="http://schemas.microsoft.com/office/drawing/2014/main" id="{14798925-8BFE-4C5C-941A-7C0F92D213B9}"/>
              </a:ext>
            </a:extLst>
          </p:cNvPr>
          <p:cNvPicPr>
            <a:picLocks noChangeAspect="1"/>
          </p:cNvPicPr>
          <p:nvPr/>
        </p:nvPicPr>
        <p:blipFill rotWithShape="1">
          <a:blip r:embed="rId3"/>
          <a:srcRect l="69916" t="50000" r="9929" b="30741"/>
          <a:stretch/>
        </p:blipFill>
        <p:spPr>
          <a:xfrm flipH="1">
            <a:off x="9738228" y="1737215"/>
            <a:ext cx="1383957" cy="1320800"/>
          </a:xfrm>
          <a:prstGeom prst="rect">
            <a:avLst/>
          </a:prstGeom>
          <a:ln>
            <a:solidFill>
              <a:schemeClr val="accent1"/>
            </a:solidFill>
          </a:ln>
        </p:spPr>
      </p:pic>
      <p:pic>
        <p:nvPicPr>
          <p:cNvPr id="12" name="Picture 11" descr="Text, table&#10;&#10;Description automatically generated">
            <a:extLst>
              <a:ext uri="{FF2B5EF4-FFF2-40B4-BE49-F238E27FC236}">
                <a16:creationId xmlns:a16="http://schemas.microsoft.com/office/drawing/2014/main" id="{640A9A86-5F2F-495A-BD15-96B66F04F201}"/>
              </a:ext>
            </a:extLst>
          </p:cNvPr>
          <p:cNvPicPr>
            <a:picLocks noChangeAspect="1"/>
          </p:cNvPicPr>
          <p:nvPr/>
        </p:nvPicPr>
        <p:blipFill rotWithShape="1">
          <a:blip r:embed="rId4"/>
          <a:srcRect l="33128" t="16315" r="10159" b="22214"/>
          <a:stretch/>
        </p:blipFill>
        <p:spPr>
          <a:xfrm>
            <a:off x="7198431" y="3935348"/>
            <a:ext cx="3923754" cy="2286000"/>
          </a:xfrm>
          <a:prstGeom prst="rect">
            <a:avLst/>
          </a:prstGeom>
          <a:ln>
            <a:solidFill>
              <a:schemeClr val="accent1"/>
            </a:solidFill>
          </a:ln>
        </p:spPr>
      </p:pic>
      <p:sp>
        <p:nvSpPr>
          <p:cNvPr id="13" name="Arrow: Down 12">
            <a:extLst>
              <a:ext uri="{FF2B5EF4-FFF2-40B4-BE49-F238E27FC236}">
                <a16:creationId xmlns:a16="http://schemas.microsoft.com/office/drawing/2014/main" id="{DE7D65C1-6766-4C4A-A485-A6185152C3F8}"/>
              </a:ext>
            </a:extLst>
          </p:cNvPr>
          <p:cNvSpPr/>
          <p:nvPr/>
        </p:nvSpPr>
        <p:spPr>
          <a:xfrm>
            <a:off x="10280822" y="2903838"/>
            <a:ext cx="247135" cy="1320800"/>
          </a:xfrm>
          <a:prstGeom prst="downArrow">
            <a:avLst/>
          </a:prstGeom>
          <a:solidFill>
            <a:schemeClr val="accent2"/>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266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538BF-BA18-4C1A-A002-17035E7CB3C9}"/>
              </a:ext>
            </a:extLst>
          </p:cNvPr>
          <p:cNvSpPr>
            <a:spLocks noGrp="1"/>
          </p:cNvSpPr>
          <p:nvPr>
            <p:ph type="title"/>
          </p:nvPr>
        </p:nvSpPr>
        <p:spPr>
          <a:xfrm>
            <a:off x="677334" y="406402"/>
            <a:ext cx="4450734" cy="1320800"/>
          </a:xfrm>
        </p:spPr>
        <p:txBody>
          <a:bodyPr/>
          <a:lstStyle/>
          <a:p>
            <a:r>
              <a:rPr lang="en-US" dirty="0"/>
              <a:t>Modelica Classes</a:t>
            </a:r>
          </a:p>
        </p:txBody>
      </p:sp>
      <p:sp>
        <p:nvSpPr>
          <p:cNvPr id="3" name="Content Placeholder 2">
            <a:extLst>
              <a:ext uri="{FF2B5EF4-FFF2-40B4-BE49-F238E27FC236}">
                <a16:creationId xmlns:a16="http://schemas.microsoft.com/office/drawing/2014/main" id="{7FC7C024-9E94-405F-9A2D-47570DAC313C}"/>
              </a:ext>
            </a:extLst>
          </p:cNvPr>
          <p:cNvSpPr>
            <a:spLocks noGrp="1"/>
          </p:cNvSpPr>
          <p:nvPr>
            <p:ph idx="1"/>
          </p:nvPr>
        </p:nvSpPr>
        <p:spPr>
          <a:xfrm>
            <a:off x="677334" y="1270001"/>
            <a:ext cx="6386600" cy="4978400"/>
          </a:xfrm>
        </p:spPr>
        <p:txBody>
          <a:bodyPr>
            <a:normAutofit/>
          </a:bodyPr>
          <a:lstStyle/>
          <a:p>
            <a:r>
              <a:rPr lang="en-US" b="1" dirty="0"/>
              <a:t>Package</a:t>
            </a:r>
          </a:p>
          <a:p>
            <a:pPr lvl="1"/>
            <a:r>
              <a:rPr lang="en-US" dirty="0"/>
              <a:t>Groups together other classes &amp; properties.</a:t>
            </a:r>
          </a:p>
          <a:p>
            <a:pPr lvl="1"/>
            <a:r>
              <a:rPr lang="en-US" dirty="0"/>
              <a:t>Works similarly to a folder.</a:t>
            </a:r>
          </a:p>
          <a:p>
            <a:r>
              <a:rPr lang="en-US" b="1" dirty="0"/>
              <a:t>Model</a:t>
            </a:r>
          </a:p>
          <a:p>
            <a:pPr lvl="1"/>
            <a:r>
              <a:rPr lang="en-US" dirty="0"/>
              <a:t>An entity that can be simulated.</a:t>
            </a:r>
          </a:p>
          <a:p>
            <a:pPr lvl="1"/>
            <a:r>
              <a:rPr lang="en-US" dirty="0"/>
              <a:t>Can be made of other models.</a:t>
            </a:r>
          </a:p>
          <a:p>
            <a:r>
              <a:rPr lang="en-US" b="1" dirty="0"/>
              <a:t>Block</a:t>
            </a:r>
          </a:p>
          <a:p>
            <a:pPr lvl="1"/>
            <a:r>
              <a:rPr lang="en-US" dirty="0"/>
              <a:t>A component of a model that requires inputs to be simulated. </a:t>
            </a:r>
            <a:r>
              <a:rPr lang="en-US" dirty="0" err="1"/>
              <a:t>ie</a:t>
            </a:r>
            <a:r>
              <a:rPr lang="en-US" dirty="0"/>
              <a:t>; Can not be simulated by itself.</a:t>
            </a:r>
          </a:p>
          <a:p>
            <a:r>
              <a:rPr lang="en-US" b="1" dirty="0"/>
              <a:t>Type</a:t>
            </a:r>
          </a:p>
          <a:p>
            <a:pPr lvl="1"/>
            <a:r>
              <a:rPr lang="en-US" dirty="0"/>
              <a:t>Creation of unique (custom) data types.</a:t>
            </a:r>
          </a:p>
          <a:p>
            <a:r>
              <a:rPr lang="en-US" b="1" dirty="0"/>
              <a:t>Class</a:t>
            </a:r>
          </a:p>
          <a:p>
            <a:pPr lvl="1"/>
            <a:r>
              <a:rPr lang="en-US" dirty="0"/>
              <a:t>For text documents. Contact, Release version, etc.</a:t>
            </a:r>
          </a:p>
        </p:txBody>
      </p:sp>
      <p:sp>
        <p:nvSpPr>
          <p:cNvPr id="4" name="Slide Number Placeholder 3">
            <a:extLst>
              <a:ext uri="{FF2B5EF4-FFF2-40B4-BE49-F238E27FC236}">
                <a16:creationId xmlns:a16="http://schemas.microsoft.com/office/drawing/2014/main" id="{9D2BFCD2-F576-470B-975D-AE91C92251C8}"/>
              </a:ext>
            </a:extLst>
          </p:cNvPr>
          <p:cNvSpPr>
            <a:spLocks noGrp="1"/>
          </p:cNvSpPr>
          <p:nvPr>
            <p:ph type="sldNum" sz="quarter" idx="12"/>
          </p:nvPr>
        </p:nvSpPr>
        <p:spPr/>
        <p:txBody>
          <a:bodyPr/>
          <a:lstStyle/>
          <a:p>
            <a:fld id="{06934BBB-7B2C-F24A-A6B0-AE796A19E0AE}" type="slidenum">
              <a:rPr lang="en-US" smtClean="0"/>
              <a:t>8</a:t>
            </a:fld>
            <a:endParaRPr lang="en-US" dirty="0"/>
          </a:p>
        </p:txBody>
      </p:sp>
      <p:sp>
        <p:nvSpPr>
          <p:cNvPr id="5" name="Title 1">
            <a:extLst>
              <a:ext uri="{FF2B5EF4-FFF2-40B4-BE49-F238E27FC236}">
                <a16:creationId xmlns:a16="http://schemas.microsoft.com/office/drawing/2014/main" id="{80612D90-B907-4640-9223-B8BBCB287810}"/>
              </a:ext>
            </a:extLst>
          </p:cNvPr>
          <p:cNvSpPr txBox="1">
            <a:spLocks/>
          </p:cNvSpPr>
          <p:nvPr/>
        </p:nvSpPr>
        <p:spPr>
          <a:xfrm>
            <a:off x="6442748" y="406402"/>
            <a:ext cx="4714432"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&amp; Options</a:t>
            </a:r>
          </a:p>
        </p:txBody>
      </p:sp>
      <p:sp>
        <p:nvSpPr>
          <p:cNvPr id="6" name="Content Placeholder 2">
            <a:extLst>
              <a:ext uri="{FF2B5EF4-FFF2-40B4-BE49-F238E27FC236}">
                <a16:creationId xmlns:a16="http://schemas.microsoft.com/office/drawing/2014/main" id="{869F31A1-F853-48B8-AD85-F68BE18E0A66}"/>
              </a:ext>
            </a:extLst>
          </p:cNvPr>
          <p:cNvSpPr txBox="1">
            <a:spLocks/>
          </p:cNvSpPr>
          <p:nvPr/>
        </p:nvSpPr>
        <p:spPr>
          <a:xfrm>
            <a:off x="6521008" y="1270001"/>
            <a:ext cx="3327841" cy="4978400"/>
          </a:xfrm>
          <a:prstGeom prst="rect">
            <a:avLst/>
          </a:prstGeom>
          <a:no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r>
              <a:rPr lang="en-US" b="1" dirty="0"/>
              <a:t>Partial</a:t>
            </a:r>
          </a:p>
          <a:p>
            <a:pPr lvl="1" algn="just"/>
            <a:r>
              <a:rPr lang="en-US" dirty="0"/>
              <a:t>An incomplete component of a class. Useful for having global components that can be easily imported into other classes (such as graphical icons or variables).</a:t>
            </a:r>
          </a:p>
          <a:p>
            <a:pPr algn="just"/>
            <a:r>
              <a:rPr lang="en-US" b="1" dirty="0"/>
              <a:t>Save in One </a:t>
            </a:r>
            <a:r>
              <a:rPr lang="en-US" dirty="0"/>
              <a:t>File</a:t>
            </a:r>
          </a:p>
          <a:p>
            <a:pPr lvl="1" algn="just"/>
            <a:r>
              <a:rPr lang="en-US" dirty="0"/>
              <a:t>Saves the class as one giant ASCII text file. It is the default and </a:t>
            </a:r>
            <a:r>
              <a:rPr lang="en-US" b="1" dirty="0"/>
              <a:t>NOT recommended </a:t>
            </a:r>
            <a:r>
              <a:rPr lang="en-US" dirty="0"/>
              <a:t>as it tends to make modifying large models very slow.</a:t>
            </a:r>
          </a:p>
        </p:txBody>
      </p:sp>
    </p:spTree>
    <p:extLst>
      <p:ext uri="{BB962C8B-B14F-4D97-AF65-F5344CB8AC3E}">
        <p14:creationId xmlns:p14="http://schemas.microsoft.com/office/powerpoint/2010/main" val="2274101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24EEF9A-EF0E-474C-BAC2-43F37E65FA20}"/>
              </a:ext>
            </a:extLst>
          </p:cNvPr>
          <p:cNvSpPr/>
          <p:nvPr/>
        </p:nvSpPr>
        <p:spPr>
          <a:xfrm>
            <a:off x="10005060" y="1269689"/>
            <a:ext cx="1699260" cy="4849171"/>
          </a:xfrm>
          <a:prstGeom prst="roundRect">
            <a:avLst/>
          </a:prstGeom>
          <a:noFill/>
          <a:ln w="57150">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5EECAD-7D0B-764B-AE84-7A6552B5E378}"/>
              </a:ext>
            </a:extLst>
          </p:cNvPr>
          <p:cNvSpPr>
            <a:spLocks noGrp="1"/>
          </p:cNvSpPr>
          <p:nvPr>
            <p:ph type="title"/>
          </p:nvPr>
        </p:nvSpPr>
        <p:spPr>
          <a:xfrm>
            <a:off x="677334" y="416415"/>
            <a:ext cx="8596668" cy="1320800"/>
          </a:xfrm>
        </p:spPr>
        <p:txBody>
          <a:bodyPr/>
          <a:lstStyle/>
          <a:p>
            <a:r>
              <a:rPr lang="en-US" dirty="0"/>
              <a:t>The </a:t>
            </a:r>
            <a:r>
              <a:rPr lang="en-US" b="1" dirty="0">
                <a:solidFill>
                  <a:srgbClr val="25AFE6"/>
                </a:solidFill>
              </a:rPr>
              <a:t>OM</a:t>
            </a:r>
            <a:r>
              <a:rPr lang="en-US" b="1" dirty="0">
                <a:solidFill>
                  <a:schemeClr val="tx1"/>
                </a:solidFill>
              </a:rPr>
              <a:t>Edit</a:t>
            </a:r>
            <a:r>
              <a:rPr lang="en-US" b="1" dirty="0">
                <a:solidFill>
                  <a:srgbClr val="004A8C"/>
                </a:solidFill>
              </a:rPr>
              <a:t> </a:t>
            </a:r>
            <a:r>
              <a:rPr lang="en-US" dirty="0">
                <a:solidFill>
                  <a:srgbClr val="004A8C"/>
                </a:solidFill>
              </a:rPr>
              <a:t>interface:</a:t>
            </a:r>
            <a:endParaRPr lang="en-US" dirty="0"/>
          </a:p>
        </p:txBody>
      </p:sp>
      <p:sp>
        <p:nvSpPr>
          <p:cNvPr id="3" name="Content Placeholder 2">
            <a:extLst>
              <a:ext uri="{FF2B5EF4-FFF2-40B4-BE49-F238E27FC236}">
                <a16:creationId xmlns:a16="http://schemas.microsoft.com/office/drawing/2014/main" id="{9E9856CE-56F8-809B-CA95-FE3FD3603FFC}"/>
              </a:ext>
            </a:extLst>
          </p:cNvPr>
          <p:cNvSpPr>
            <a:spLocks noGrp="1"/>
          </p:cNvSpPr>
          <p:nvPr>
            <p:ph idx="1"/>
          </p:nvPr>
        </p:nvSpPr>
        <p:spPr>
          <a:xfrm>
            <a:off x="677334" y="1258916"/>
            <a:ext cx="8596668" cy="3880773"/>
          </a:xfrm>
        </p:spPr>
        <p:txBody>
          <a:bodyPr>
            <a:normAutofit/>
          </a:bodyPr>
          <a:lstStyle/>
          <a:p>
            <a:r>
              <a:rPr lang="en-US" sz="2400" dirty="0"/>
              <a:t>The </a:t>
            </a:r>
            <a:r>
              <a:rPr lang="en-US" sz="2400" u="sng" dirty="0"/>
              <a:t>welcome</a:t>
            </a:r>
            <a:r>
              <a:rPr lang="en-US" sz="2400" dirty="0"/>
              <a:t> page:</a:t>
            </a:r>
          </a:p>
        </p:txBody>
      </p:sp>
      <p:sp>
        <p:nvSpPr>
          <p:cNvPr id="4" name="Slide Number Placeholder 3">
            <a:extLst>
              <a:ext uri="{FF2B5EF4-FFF2-40B4-BE49-F238E27FC236}">
                <a16:creationId xmlns:a16="http://schemas.microsoft.com/office/drawing/2014/main" id="{3BEC44DF-94BD-3D72-A802-C95BE26F9349}"/>
              </a:ext>
            </a:extLst>
          </p:cNvPr>
          <p:cNvSpPr>
            <a:spLocks noGrp="1"/>
          </p:cNvSpPr>
          <p:nvPr>
            <p:ph type="sldNum" sz="quarter" idx="12"/>
          </p:nvPr>
        </p:nvSpPr>
        <p:spPr/>
        <p:txBody>
          <a:bodyPr/>
          <a:lstStyle/>
          <a:p>
            <a:fld id="{06934BBB-7B2C-F24A-A6B0-AE796A19E0AE}" type="slidenum">
              <a:rPr lang="en-US" smtClean="0"/>
              <a:t>9</a:t>
            </a:fld>
            <a:endParaRPr lang="en-US" dirty="0"/>
          </a:p>
        </p:txBody>
      </p:sp>
      <p:pic>
        <p:nvPicPr>
          <p:cNvPr id="7" name="Picture 6" descr="Graphical user interface, text, application&#10;&#10;Description automatically generated">
            <a:extLst>
              <a:ext uri="{FF2B5EF4-FFF2-40B4-BE49-F238E27FC236}">
                <a16:creationId xmlns:a16="http://schemas.microsoft.com/office/drawing/2014/main" id="{88692EB5-2132-119A-0CB8-5AEAF281E2D2}"/>
              </a:ext>
            </a:extLst>
          </p:cNvPr>
          <p:cNvPicPr>
            <a:picLocks noChangeAspect="1"/>
          </p:cNvPicPr>
          <p:nvPr/>
        </p:nvPicPr>
        <p:blipFill>
          <a:blip r:embed="rId3"/>
          <a:stretch>
            <a:fillRect/>
          </a:stretch>
        </p:blipFill>
        <p:spPr>
          <a:xfrm>
            <a:off x="2496000" y="1930400"/>
            <a:ext cx="7200000" cy="3870000"/>
          </a:xfrm>
          <a:prstGeom prst="rect">
            <a:avLst/>
          </a:prstGeom>
        </p:spPr>
      </p:pic>
      <p:sp>
        <p:nvSpPr>
          <p:cNvPr id="8" name="Oval 7">
            <a:extLst>
              <a:ext uri="{FF2B5EF4-FFF2-40B4-BE49-F238E27FC236}">
                <a16:creationId xmlns:a16="http://schemas.microsoft.com/office/drawing/2014/main" id="{3117A6E0-48A9-10F0-7C81-45A7714C9C4C}"/>
              </a:ext>
            </a:extLst>
          </p:cNvPr>
          <p:cNvSpPr/>
          <p:nvPr/>
        </p:nvSpPr>
        <p:spPr>
          <a:xfrm>
            <a:off x="8086724" y="5615070"/>
            <a:ext cx="457200" cy="235660"/>
          </a:xfrm>
          <a:prstGeom prst="ellipse">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A3F7557-FF6C-14CF-6B7F-97FDFDEDEC33}"/>
              </a:ext>
            </a:extLst>
          </p:cNvPr>
          <p:cNvSpPr/>
          <p:nvPr/>
        </p:nvSpPr>
        <p:spPr>
          <a:xfrm>
            <a:off x="2455284" y="2494120"/>
            <a:ext cx="1258071" cy="661675"/>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CC5345-A46F-C13E-DD55-02B7835CFEF3}"/>
              </a:ext>
            </a:extLst>
          </p:cNvPr>
          <p:cNvSpPr/>
          <p:nvPr/>
        </p:nvSpPr>
        <p:spPr>
          <a:xfrm>
            <a:off x="2455284" y="3155794"/>
            <a:ext cx="1258071" cy="1137425"/>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DCD0056-64E7-A106-7A8F-2CE6486EB106}"/>
              </a:ext>
            </a:extLst>
          </p:cNvPr>
          <p:cNvSpPr txBox="1"/>
          <p:nvPr/>
        </p:nvSpPr>
        <p:spPr>
          <a:xfrm>
            <a:off x="255336" y="2613206"/>
            <a:ext cx="1818666" cy="523220"/>
          </a:xfrm>
          <a:prstGeom prst="rect">
            <a:avLst/>
          </a:prstGeom>
          <a:noFill/>
        </p:spPr>
        <p:txBody>
          <a:bodyPr wrap="square" rtlCol="0">
            <a:spAutoFit/>
          </a:bodyPr>
          <a:lstStyle/>
          <a:p>
            <a:r>
              <a:rPr lang="en-US" sz="1400" dirty="0">
                <a:solidFill>
                  <a:srgbClr val="004A8C"/>
                </a:solidFill>
              </a:rPr>
              <a:t>Standard Libraries.</a:t>
            </a:r>
          </a:p>
          <a:p>
            <a:r>
              <a:rPr lang="en-US" sz="1400" dirty="0">
                <a:solidFill>
                  <a:srgbClr val="004A8C"/>
                </a:solidFill>
              </a:rPr>
              <a:t>(including MSL4.0)</a:t>
            </a:r>
          </a:p>
        </p:txBody>
      </p:sp>
      <p:sp>
        <p:nvSpPr>
          <p:cNvPr id="14" name="TextBox 13">
            <a:extLst>
              <a:ext uri="{FF2B5EF4-FFF2-40B4-BE49-F238E27FC236}">
                <a16:creationId xmlns:a16="http://schemas.microsoft.com/office/drawing/2014/main" id="{C466ABFC-D9CE-C627-DE6F-DAD4DBCE3307}"/>
              </a:ext>
            </a:extLst>
          </p:cNvPr>
          <p:cNvSpPr txBox="1"/>
          <p:nvPr/>
        </p:nvSpPr>
        <p:spPr>
          <a:xfrm>
            <a:off x="252142" y="3603790"/>
            <a:ext cx="1821860" cy="523220"/>
          </a:xfrm>
          <a:prstGeom prst="rect">
            <a:avLst/>
          </a:prstGeom>
          <a:noFill/>
        </p:spPr>
        <p:txBody>
          <a:bodyPr wrap="square" rtlCol="0">
            <a:spAutoFit/>
          </a:bodyPr>
          <a:lstStyle/>
          <a:p>
            <a:r>
              <a:rPr lang="en-US" sz="1400" dirty="0">
                <a:solidFill>
                  <a:srgbClr val="004A8C"/>
                </a:solidFill>
              </a:rPr>
              <a:t>User Models &amp; Libraries.</a:t>
            </a:r>
          </a:p>
        </p:txBody>
      </p:sp>
      <p:cxnSp>
        <p:nvCxnSpPr>
          <p:cNvPr id="16" name="Straight Arrow Connector 15">
            <a:extLst>
              <a:ext uri="{FF2B5EF4-FFF2-40B4-BE49-F238E27FC236}">
                <a16:creationId xmlns:a16="http://schemas.microsoft.com/office/drawing/2014/main" id="{B265952C-74E1-E2F6-1C4F-AA428EE2D965}"/>
              </a:ext>
            </a:extLst>
          </p:cNvPr>
          <p:cNvCxnSpPr>
            <a:cxnSpLocks/>
          </p:cNvCxnSpPr>
          <p:nvPr/>
        </p:nvCxnSpPr>
        <p:spPr>
          <a:xfrm>
            <a:off x="1882140" y="2775168"/>
            <a:ext cx="573144"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A2B5394-4728-AA44-87BA-C336FBBA8256}"/>
              </a:ext>
            </a:extLst>
          </p:cNvPr>
          <p:cNvCxnSpPr>
            <a:cxnSpLocks/>
          </p:cNvCxnSpPr>
          <p:nvPr/>
        </p:nvCxnSpPr>
        <p:spPr>
          <a:xfrm>
            <a:off x="1577340" y="3871348"/>
            <a:ext cx="886955" cy="0"/>
          </a:xfrm>
          <a:prstGeom prst="straightConnector1">
            <a:avLst/>
          </a:prstGeom>
          <a:ln w="28575">
            <a:solidFill>
              <a:srgbClr val="004A8C"/>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0DBE9E8-9698-23CB-A3EA-563F131E52D3}"/>
              </a:ext>
            </a:extLst>
          </p:cNvPr>
          <p:cNvSpPr txBox="1"/>
          <p:nvPr/>
        </p:nvSpPr>
        <p:spPr>
          <a:xfrm>
            <a:off x="7716644" y="5965903"/>
            <a:ext cx="2085278" cy="307777"/>
          </a:xfrm>
          <a:prstGeom prst="rect">
            <a:avLst/>
          </a:prstGeom>
          <a:noFill/>
        </p:spPr>
        <p:txBody>
          <a:bodyPr wrap="square" rtlCol="0">
            <a:spAutoFit/>
          </a:bodyPr>
          <a:lstStyle/>
          <a:p>
            <a:r>
              <a:rPr lang="en-US" sz="1400" dirty="0">
                <a:solidFill>
                  <a:srgbClr val="004A8C"/>
                </a:solidFill>
              </a:rPr>
              <a:t>Welcome Tab Selected</a:t>
            </a:r>
          </a:p>
        </p:txBody>
      </p:sp>
      <p:pic>
        <p:nvPicPr>
          <p:cNvPr id="15" name="Picture 14" descr="A screenshot of a phone&#10;&#10;Description automatically generated with low confidence">
            <a:extLst>
              <a:ext uri="{FF2B5EF4-FFF2-40B4-BE49-F238E27FC236}">
                <a16:creationId xmlns:a16="http://schemas.microsoft.com/office/drawing/2014/main" id="{A113B020-376A-48F4-B119-D69282C1B18B}"/>
              </a:ext>
            </a:extLst>
          </p:cNvPr>
          <p:cNvPicPr>
            <a:picLocks noChangeAspect="1"/>
          </p:cNvPicPr>
          <p:nvPr/>
        </p:nvPicPr>
        <p:blipFill rotWithShape="1">
          <a:blip r:embed="rId4"/>
          <a:srcRect l="8094" r="8686"/>
          <a:stretch/>
        </p:blipFill>
        <p:spPr>
          <a:xfrm>
            <a:off x="10206566" y="1790423"/>
            <a:ext cx="1308100" cy="4143953"/>
          </a:xfrm>
          <a:prstGeom prst="rect">
            <a:avLst/>
          </a:prstGeom>
          <a:ln>
            <a:solidFill>
              <a:srgbClr val="004A8C"/>
            </a:solidFill>
          </a:ln>
        </p:spPr>
      </p:pic>
      <p:sp>
        <p:nvSpPr>
          <p:cNvPr id="19" name="TextBox 18">
            <a:extLst>
              <a:ext uri="{FF2B5EF4-FFF2-40B4-BE49-F238E27FC236}">
                <a16:creationId xmlns:a16="http://schemas.microsoft.com/office/drawing/2014/main" id="{B1DE91F1-7565-4D59-8053-1DF55BA1F00B}"/>
              </a:ext>
            </a:extLst>
          </p:cNvPr>
          <p:cNvSpPr txBox="1"/>
          <p:nvPr/>
        </p:nvSpPr>
        <p:spPr>
          <a:xfrm>
            <a:off x="10367484" y="1426170"/>
            <a:ext cx="829906" cy="307777"/>
          </a:xfrm>
          <a:prstGeom prst="rect">
            <a:avLst/>
          </a:prstGeom>
          <a:solidFill>
            <a:schemeClr val="bg1"/>
          </a:solidFill>
          <a:ln>
            <a:solidFill>
              <a:srgbClr val="004A8C"/>
            </a:solidFill>
          </a:ln>
        </p:spPr>
        <p:txBody>
          <a:bodyPr wrap="square" rtlCol="0">
            <a:spAutoFit/>
          </a:bodyPr>
          <a:lstStyle/>
          <a:p>
            <a:r>
              <a:rPr lang="en-US" sz="1400" dirty="0">
                <a:solidFill>
                  <a:srgbClr val="004A8C"/>
                </a:solidFill>
              </a:rPr>
              <a:t>MSL 4.0</a:t>
            </a:r>
          </a:p>
        </p:txBody>
      </p:sp>
      <p:sp>
        <p:nvSpPr>
          <p:cNvPr id="5" name="Rectangle 4">
            <a:extLst>
              <a:ext uri="{FF2B5EF4-FFF2-40B4-BE49-F238E27FC236}">
                <a16:creationId xmlns:a16="http://schemas.microsoft.com/office/drawing/2014/main" id="{8078397A-8AA5-4316-A662-916926FD4F38}"/>
              </a:ext>
            </a:extLst>
          </p:cNvPr>
          <p:cNvSpPr/>
          <p:nvPr/>
        </p:nvSpPr>
        <p:spPr>
          <a:xfrm>
            <a:off x="2496000" y="3052763"/>
            <a:ext cx="510566" cy="103032"/>
          </a:xfrm>
          <a:prstGeom prst="rect">
            <a:avLst/>
          </a:prstGeom>
          <a:noFill/>
          <a:ln w="38100">
            <a:solidFill>
              <a:srgbClr val="25AF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A259BB09-59E0-48BD-947E-2491728D248A}"/>
              </a:ext>
            </a:extLst>
          </p:cNvPr>
          <p:cNvCxnSpPr>
            <a:endCxn id="6" idx="1"/>
          </p:cNvCxnSpPr>
          <p:nvPr/>
        </p:nvCxnSpPr>
        <p:spPr>
          <a:xfrm>
            <a:off x="3038271" y="3105464"/>
            <a:ext cx="6966789" cy="588811"/>
          </a:xfrm>
          <a:prstGeom prst="straightConnector1">
            <a:avLst/>
          </a:prstGeom>
          <a:ln>
            <a:solidFill>
              <a:srgbClr val="25AFE6"/>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EA356FC7-19CE-488F-96D5-5D34FDE6462A}"/>
              </a:ext>
            </a:extLst>
          </p:cNvPr>
          <p:cNvSpPr/>
          <p:nvPr/>
        </p:nvSpPr>
        <p:spPr>
          <a:xfrm>
            <a:off x="3667306" y="2675952"/>
            <a:ext cx="2581094" cy="1835088"/>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65DCF5E-8912-44C7-831E-A8F41DA5DABC}"/>
              </a:ext>
            </a:extLst>
          </p:cNvPr>
          <p:cNvSpPr/>
          <p:nvPr/>
        </p:nvSpPr>
        <p:spPr>
          <a:xfrm>
            <a:off x="6248400" y="2675952"/>
            <a:ext cx="3406884" cy="1835088"/>
          </a:xfrm>
          <a:prstGeom prst="rect">
            <a:avLst/>
          </a:prstGeom>
          <a:noFill/>
          <a:ln w="38100">
            <a:solidFill>
              <a:srgbClr val="F88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2139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21"/>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11"/>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0" grpId="0" animBg="1"/>
      <p:bldP spid="12" grpId="0" animBg="1"/>
      <p:bldP spid="13" grpId="0"/>
      <p:bldP spid="14" grpId="0"/>
      <p:bldP spid="19" grpId="0" animBg="1"/>
      <p:bldP spid="5" grpId="0" animBg="1"/>
      <p:bldP spid="5" grpId="1" animBg="1"/>
      <p:bldP spid="20" grpId="0" animBg="1"/>
      <p:bldP spid="20" grpId="1" animBg="1"/>
      <p:bldP spid="21" grpId="0" animBg="1"/>
      <p:bldP spid="21" grpId="1" animBg="1"/>
    </p:bldLst>
  </p:timing>
</p:sld>
</file>

<file path=ppt/theme/theme1.xml><?xml version="1.0" encoding="utf-8"?>
<a:theme xmlns:a="http://schemas.openxmlformats.org/drawingml/2006/main" name="Facet">
  <a:themeElements>
    <a:clrScheme name="Punch">
      <a:dk1>
        <a:srgbClr val="000000"/>
      </a:dk1>
      <a:lt1>
        <a:srgbClr val="FFFFFF"/>
      </a:lt1>
      <a:dk2>
        <a:srgbClr val="44546A"/>
      </a:dk2>
      <a:lt2>
        <a:srgbClr val="E7E6E6"/>
      </a:lt2>
      <a:accent1>
        <a:srgbClr val="004A8C"/>
      </a:accent1>
      <a:accent2>
        <a:srgbClr val="F78E1E"/>
      </a:accent2>
      <a:accent3>
        <a:srgbClr val="A5A5A5"/>
      </a:accent3>
      <a:accent4>
        <a:srgbClr val="FFC000"/>
      </a:accent4>
      <a:accent5>
        <a:srgbClr val="5B9BD5"/>
      </a:accent5>
      <a:accent6>
        <a:srgbClr val="000000"/>
      </a:accent6>
      <a:hlink>
        <a:srgbClr val="0563C1"/>
      </a:hlink>
      <a:folHlink>
        <a:srgbClr val="954F72"/>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20403</TotalTime>
  <Words>4519</Words>
  <Application>Microsoft Office PowerPoint</Application>
  <PresentationFormat>Widescreen</PresentationFormat>
  <Paragraphs>720</Paragraphs>
  <Slides>57</Slides>
  <Notes>44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Arial</vt:lpstr>
      <vt:lpstr>Calibri</vt:lpstr>
      <vt:lpstr>Cambria Math</vt:lpstr>
      <vt:lpstr>Candara</vt:lpstr>
      <vt:lpstr>Garamond</vt:lpstr>
      <vt:lpstr>Trebuchet MS</vt:lpstr>
      <vt:lpstr>Wingdings</vt:lpstr>
      <vt:lpstr>Wingdings 3</vt:lpstr>
      <vt:lpstr>Facet</vt:lpstr>
      <vt:lpstr>Vehicle Performance Simulations with</vt:lpstr>
      <vt:lpstr>On Today’s Menu:</vt:lpstr>
      <vt:lpstr>Objectives</vt:lpstr>
      <vt:lpstr>What has been done thus far?</vt:lpstr>
      <vt:lpstr>So where are the struggles?</vt:lpstr>
      <vt:lpstr>On Today’s Menu:</vt:lpstr>
      <vt:lpstr>How to use OpenModelica? → OMEdit!</vt:lpstr>
      <vt:lpstr>Modelica Classes</vt:lpstr>
      <vt:lpstr>The OMEdit interface:</vt:lpstr>
      <vt:lpstr>The OMEdit interface:</vt:lpstr>
      <vt:lpstr>The OMEdit interface:</vt:lpstr>
      <vt:lpstr>The OMEdit interface:</vt:lpstr>
      <vt:lpstr>The OMEdit interface:</vt:lpstr>
      <vt:lpstr>The OMEdit interface:</vt:lpstr>
      <vt:lpstr>What do MSL4.0 Components look like?</vt:lpstr>
      <vt:lpstr>On Today’s Menu:</vt:lpstr>
      <vt:lpstr>“AndrePack01” – The Original Failure</vt:lpstr>
      <vt:lpstr>“AndrePack07” - BEV</vt:lpstr>
      <vt:lpstr>“AndrePack07” - Hybrid</vt:lpstr>
      <vt:lpstr>On Today’s Menu:</vt:lpstr>
      <vt:lpstr>“AndrePack11_V3”</vt:lpstr>
      <vt:lpstr>The Current Library Structure</vt:lpstr>
      <vt:lpstr>Overview of The Model</vt:lpstr>
      <vt:lpstr>Overview of The Model</vt:lpstr>
      <vt:lpstr>Overview of The Model</vt:lpstr>
      <vt:lpstr>Custom Blocks/Functions</vt:lpstr>
      <vt:lpstr>BEV: The Battery Model</vt:lpstr>
      <vt:lpstr>BEV: The Battery Model</vt:lpstr>
      <vt:lpstr>BEV: The Motor/Inverter Model (Via Efficiency Maps)</vt:lpstr>
      <vt:lpstr>BEV: Motor Control Unit …replaced with HybridControlUnit if FC-Hybrid </vt:lpstr>
      <vt:lpstr>Why the mess? After all… Modelica does have plenty of electric Motor Models in their Electrical Library… Even complex &amp; detailed ones!</vt:lpstr>
      <vt:lpstr>Why the mess?</vt:lpstr>
      <vt:lpstr>Why the mess?</vt:lpstr>
      <vt:lpstr>BEV: The Inverter – UNUSED!</vt:lpstr>
      <vt:lpstr>BEV: The Vehicle Model without Slip</vt:lpstr>
      <vt:lpstr>BEV: The Vehicle Model with some Slip</vt:lpstr>
      <vt:lpstr>The Driver Model</vt:lpstr>
      <vt:lpstr>The Driver Model</vt:lpstr>
      <vt:lpstr>The Driver Model</vt:lpstr>
      <vt:lpstr>The Driver Model</vt:lpstr>
      <vt:lpstr>The Driver Model</vt:lpstr>
      <vt:lpstr>The Speed Cycles</vt:lpstr>
      <vt:lpstr>The Speed Cycles</vt:lpstr>
      <vt:lpstr>How to Calibrate? Spreadsheet to track errors…</vt:lpstr>
      <vt:lpstr>SORT3   SORT2   SORT1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 Today’s Menu:</vt:lpstr>
      <vt:lpstr>Objectives</vt:lpstr>
      <vt:lpstr>On Today’s Menu:</vt:lpstr>
      <vt:lpstr>PowerPoint Presentation</vt:lpstr>
      <vt:lpstr>Preliminary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#1 Progress on Backwards Model</dc:title>
  <dc:creator>FERNANDES REDUTO ANDRE</dc:creator>
  <cp:lastModifiedBy>Andre Fernandes (I)</cp:lastModifiedBy>
  <cp:revision>13</cp:revision>
  <dcterms:created xsi:type="dcterms:W3CDTF">2022-05-31T14:53:11Z</dcterms:created>
  <dcterms:modified xsi:type="dcterms:W3CDTF">2023-01-09T21:18:51Z</dcterms:modified>
</cp:coreProperties>
</file>