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60" r:id="rId1"/>
  </p:sldMasterIdLst>
  <p:notesMasterIdLst>
    <p:notesMasterId r:id="rId22"/>
  </p:notesMasterIdLst>
  <p:sldIdLst>
    <p:sldId id="256" r:id="rId2"/>
    <p:sldId id="301" r:id="rId3"/>
    <p:sldId id="290" r:id="rId4"/>
    <p:sldId id="300" r:id="rId5"/>
    <p:sldId id="271" r:id="rId6"/>
    <p:sldId id="270" r:id="rId7"/>
    <p:sldId id="268" r:id="rId8"/>
    <p:sldId id="291" r:id="rId9"/>
    <p:sldId id="289" r:id="rId10"/>
    <p:sldId id="292" r:id="rId11"/>
    <p:sldId id="265" r:id="rId12"/>
    <p:sldId id="293" r:id="rId13"/>
    <p:sldId id="296" r:id="rId14"/>
    <p:sldId id="294" r:id="rId15"/>
    <p:sldId id="297" r:id="rId16"/>
    <p:sldId id="278" r:id="rId17"/>
    <p:sldId id="273" r:id="rId18"/>
    <p:sldId id="295" r:id="rId19"/>
    <p:sldId id="299" r:id="rId20"/>
    <p:sldId id="302" r:id="rId21"/>
  </p:sldIdLst>
  <p:sldSz cx="9144000" cy="5143500" type="screen16x9"/>
  <p:notesSz cx="6858000" cy="9144000"/>
  <p:embeddedFontLst>
    <p:embeddedFont>
      <p:font typeface="Abril Fatface" panose="02000503000000020003" pitchFamily="2" charset="77"/>
      <p:regular r:id="rId23"/>
    </p:embeddedFont>
    <p:embeddedFont>
      <p:font typeface="Cambria Math" panose="02040503050406030204" pitchFamily="18" charset="0"/>
      <p:regular r:id="rId24"/>
    </p:embeddedFont>
    <p:embeddedFont>
      <p:font typeface="Fira Sans Extra Condensed Medium" panose="020B0603050000020004" pitchFamily="34" charset="0"/>
      <p:regular r:id="rId25"/>
      <p:bold r:id="rId26"/>
      <p:italic r:id="rId27"/>
      <p:boldItalic r:id="rId28"/>
    </p:embeddedFont>
    <p:embeddedFont>
      <p:font typeface="Fira Sans Extra Condensed SemiBold" panose="020B0603050000020004" pitchFamily="34" charset="0"/>
      <p:regular r:id="rId29"/>
      <p:bold r:id="rId30"/>
      <p:italic r:id="rId31"/>
      <p:boldItalic r:id="rId32"/>
    </p:embeddedFont>
    <p:embeddedFont>
      <p:font typeface="Roboto" panose="02000000000000000000" pitchFamily="2" charset="0"/>
      <p:regular r:id="rId33"/>
      <p:bold r:id="rId34"/>
      <p:italic r:id="rId35"/>
      <p:boldItalic r:id="rId3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857"/>
    <p:restoredTop sz="82492"/>
  </p:normalViewPr>
  <p:slideViewPr>
    <p:cSldViewPr snapToGrid="0" snapToObjects="1">
      <p:cViewPr varScale="1">
        <p:scale>
          <a:sx n="106" d="100"/>
          <a:sy n="106" d="100"/>
        </p:scale>
        <p:origin x="200" y="2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56B434E-565E-4826-84AF-71F547C64446}" type="doc">
      <dgm:prSet loTypeId="urn:microsoft.com/office/officeart/2005/8/layout/StepDown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F377CB5A-FB1D-4C5C-9372-D6DD9DDF0F21}">
      <dgm:prSet phldrT="[Testo]" custT="1"/>
      <dgm:spPr>
        <a:solidFill>
          <a:srgbClr val="FFFF00"/>
        </a:solidFill>
      </dgm:spPr>
      <dgm:t>
        <a:bodyPr/>
        <a:lstStyle/>
        <a:p>
          <a:r>
            <a:rPr lang="it-IT" sz="1600" dirty="0">
              <a:solidFill>
                <a:schemeClr val="bg2"/>
              </a:solidFill>
              <a:latin typeface="Roboto" panose="02000000000000000000" pitchFamily="2" charset="0"/>
              <a:ea typeface="Roboto" panose="02000000000000000000" pitchFamily="2" charset="0"/>
            </a:rPr>
            <a:t>Mix di Prodotti </a:t>
          </a:r>
        </a:p>
        <a:p>
          <a:r>
            <a:rPr lang="it-IT" sz="1600" dirty="0">
              <a:solidFill>
                <a:schemeClr val="bg2"/>
              </a:solidFill>
              <a:latin typeface="Roboto" panose="02000000000000000000" pitchFamily="2" charset="0"/>
              <a:ea typeface="Roboto" panose="02000000000000000000" pitchFamily="2" charset="0"/>
            </a:rPr>
            <a:t>+ </a:t>
          </a:r>
        </a:p>
        <a:p>
          <a:r>
            <a:rPr lang="it-IT" sz="1600" dirty="0">
              <a:solidFill>
                <a:schemeClr val="bg2"/>
              </a:solidFill>
              <a:latin typeface="Roboto" panose="02000000000000000000" pitchFamily="2" charset="0"/>
              <a:ea typeface="Roboto" panose="02000000000000000000" pitchFamily="2" charset="0"/>
            </a:rPr>
            <a:t>Qualità</a:t>
          </a:r>
        </a:p>
      </dgm:t>
    </dgm:pt>
    <dgm:pt modelId="{AF736686-C932-4975-8107-0A3C9A2E0A7D}" type="parTrans" cxnId="{F7A7AEF8-0FA1-4297-809C-8912D0133B20}">
      <dgm:prSet/>
      <dgm:spPr/>
      <dgm:t>
        <a:bodyPr/>
        <a:lstStyle/>
        <a:p>
          <a:endParaRPr lang="it-IT"/>
        </a:p>
      </dgm:t>
    </dgm:pt>
    <dgm:pt modelId="{3A8CB250-87C6-4977-8386-B972B9E050E9}" type="sibTrans" cxnId="{F7A7AEF8-0FA1-4297-809C-8912D0133B20}">
      <dgm:prSet/>
      <dgm:spPr/>
      <dgm:t>
        <a:bodyPr/>
        <a:lstStyle/>
        <a:p>
          <a:endParaRPr lang="it-IT"/>
        </a:p>
      </dgm:t>
    </dgm:pt>
    <dgm:pt modelId="{72CA0479-1619-4005-9F87-03F18A4BF581}">
      <dgm:prSet phldrT="[Testo]" custT="1"/>
      <dgm:spPr>
        <a:solidFill>
          <a:srgbClr val="FF9300"/>
        </a:solidFill>
      </dgm:spPr>
      <dgm:t>
        <a:bodyPr/>
        <a:lstStyle/>
        <a:p>
          <a:r>
            <a:rPr lang="it-IT" sz="1800" dirty="0">
              <a:latin typeface="Roboto" panose="02000000000000000000" pitchFamily="2" charset="0"/>
              <a:ea typeface="Roboto" panose="02000000000000000000" pitchFamily="2" charset="0"/>
            </a:rPr>
            <a:t>Maggiore complessità</a:t>
          </a:r>
        </a:p>
      </dgm:t>
    </dgm:pt>
    <dgm:pt modelId="{D7AE323B-7032-42FA-A90F-1AF55598E92B}" type="parTrans" cxnId="{7C0C062D-6A19-4287-A37F-E471EEA573B5}">
      <dgm:prSet/>
      <dgm:spPr/>
      <dgm:t>
        <a:bodyPr/>
        <a:lstStyle/>
        <a:p>
          <a:endParaRPr lang="it-IT"/>
        </a:p>
      </dgm:t>
    </dgm:pt>
    <dgm:pt modelId="{328D3B7B-2FE0-423D-B1B3-F6030C078854}" type="sibTrans" cxnId="{7C0C062D-6A19-4287-A37F-E471EEA573B5}">
      <dgm:prSet/>
      <dgm:spPr/>
      <dgm:t>
        <a:bodyPr/>
        <a:lstStyle/>
        <a:p>
          <a:endParaRPr lang="it-IT"/>
        </a:p>
      </dgm:t>
    </dgm:pt>
    <dgm:pt modelId="{FDE44930-8850-4D62-987B-46567DE45FC2}">
      <dgm:prSet phldrT="[Testo]" custT="1"/>
      <dgm:spPr>
        <a:solidFill>
          <a:srgbClr val="002060"/>
        </a:solidFill>
      </dgm:spPr>
      <dgm:t>
        <a:bodyPr/>
        <a:lstStyle/>
        <a:p>
          <a:r>
            <a:rPr lang="it-IT" sz="1800" dirty="0">
              <a:latin typeface="Roboto" panose="02000000000000000000" pitchFamily="2" charset="0"/>
              <a:ea typeface="Roboto" panose="02000000000000000000" pitchFamily="2" charset="0"/>
            </a:rPr>
            <a:t>Bisogno di esternalizzare</a:t>
          </a:r>
        </a:p>
      </dgm:t>
    </dgm:pt>
    <dgm:pt modelId="{09A6E335-BEF1-484E-BC85-6E727C1641F0}" type="parTrans" cxnId="{893A23AA-6961-4FF9-B55B-414CB8CC6FB1}">
      <dgm:prSet/>
      <dgm:spPr/>
      <dgm:t>
        <a:bodyPr/>
        <a:lstStyle/>
        <a:p>
          <a:endParaRPr lang="it-IT"/>
        </a:p>
      </dgm:t>
    </dgm:pt>
    <dgm:pt modelId="{9F1B3C40-3450-4019-8713-54B676812823}" type="sibTrans" cxnId="{893A23AA-6961-4FF9-B55B-414CB8CC6FB1}">
      <dgm:prSet/>
      <dgm:spPr/>
      <dgm:t>
        <a:bodyPr/>
        <a:lstStyle/>
        <a:p>
          <a:endParaRPr lang="it-IT"/>
        </a:p>
      </dgm:t>
    </dgm:pt>
    <dgm:pt modelId="{CC29A9CF-B406-4B94-B281-B25B12F78774}">
      <dgm:prSet phldrT="[Testo]" custT="1"/>
      <dgm:spPr/>
      <dgm:t>
        <a:bodyPr/>
        <a:lstStyle/>
        <a:p>
          <a:r>
            <a:rPr lang="it-IT" sz="1500" dirty="0">
              <a:latin typeface="Roboto" panose="02000000000000000000" pitchFamily="2" charset="0"/>
              <a:ea typeface="Roboto" panose="02000000000000000000" pitchFamily="2" charset="0"/>
            </a:rPr>
            <a:t>Aumento dei fattori esterni</a:t>
          </a:r>
        </a:p>
      </dgm:t>
    </dgm:pt>
    <dgm:pt modelId="{47A5FE8E-36DB-47AD-856D-848108919719}" type="parTrans" cxnId="{277BB927-7A93-4DC4-BD90-CE7E2E516BB8}">
      <dgm:prSet/>
      <dgm:spPr/>
      <dgm:t>
        <a:bodyPr/>
        <a:lstStyle/>
        <a:p>
          <a:endParaRPr lang="it-IT"/>
        </a:p>
      </dgm:t>
    </dgm:pt>
    <dgm:pt modelId="{892D7331-7596-4868-90BC-5E2D72D5F41F}" type="sibTrans" cxnId="{277BB927-7A93-4DC4-BD90-CE7E2E516BB8}">
      <dgm:prSet/>
      <dgm:spPr/>
      <dgm:t>
        <a:bodyPr/>
        <a:lstStyle/>
        <a:p>
          <a:endParaRPr lang="it-IT"/>
        </a:p>
      </dgm:t>
    </dgm:pt>
    <dgm:pt modelId="{56AABA02-D446-4567-A837-D48481B7403D}">
      <dgm:prSet phldrT="[Testo]" custT="1"/>
      <dgm:spPr/>
      <dgm:t>
        <a:bodyPr/>
        <a:lstStyle/>
        <a:p>
          <a:r>
            <a:rPr lang="it-IT" sz="1500" dirty="0">
              <a:latin typeface="Roboto" panose="02000000000000000000" pitchFamily="2" charset="0"/>
              <a:ea typeface="Roboto" panose="02000000000000000000" pitchFamily="2" charset="0"/>
            </a:rPr>
            <a:t>Aumento di situazioni variabili e di incertezza</a:t>
          </a:r>
        </a:p>
      </dgm:t>
    </dgm:pt>
    <dgm:pt modelId="{F47CEC28-B24C-48A1-851D-CA7630BAFB79}" type="parTrans" cxnId="{4E521FA4-2A5E-4BD5-82E6-4BBBEE596704}">
      <dgm:prSet/>
      <dgm:spPr/>
      <dgm:t>
        <a:bodyPr/>
        <a:lstStyle/>
        <a:p>
          <a:endParaRPr lang="it-IT"/>
        </a:p>
      </dgm:t>
    </dgm:pt>
    <dgm:pt modelId="{168B324D-48E2-4665-AEA1-2B021F9B33FA}" type="sibTrans" cxnId="{4E521FA4-2A5E-4BD5-82E6-4BBBEE596704}">
      <dgm:prSet/>
      <dgm:spPr/>
      <dgm:t>
        <a:bodyPr/>
        <a:lstStyle/>
        <a:p>
          <a:endParaRPr lang="it-IT"/>
        </a:p>
      </dgm:t>
    </dgm:pt>
    <dgm:pt modelId="{A346AA05-B24F-4357-81E4-22DAA1D98DCD}" type="pres">
      <dgm:prSet presAssocID="{B56B434E-565E-4826-84AF-71F547C64446}" presName="rootnode" presStyleCnt="0">
        <dgm:presLayoutVars>
          <dgm:chMax/>
          <dgm:chPref/>
          <dgm:dir/>
          <dgm:animLvl val="lvl"/>
        </dgm:presLayoutVars>
      </dgm:prSet>
      <dgm:spPr/>
    </dgm:pt>
    <dgm:pt modelId="{F9F525E8-38C7-4D32-9ABE-BE12A2015728}" type="pres">
      <dgm:prSet presAssocID="{F377CB5A-FB1D-4C5C-9372-D6DD9DDF0F21}" presName="composite" presStyleCnt="0"/>
      <dgm:spPr/>
    </dgm:pt>
    <dgm:pt modelId="{18DBCC96-4E72-458A-BF9A-D1E8705945F9}" type="pres">
      <dgm:prSet presAssocID="{F377CB5A-FB1D-4C5C-9372-D6DD9DDF0F21}" presName="bentUpArrow1" presStyleLbl="alignImgPlace1" presStyleIdx="0" presStyleCnt="2"/>
      <dgm:spPr>
        <a:solidFill>
          <a:schemeClr val="bg2">
            <a:lumMod val="40000"/>
            <a:lumOff val="60000"/>
          </a:schemeClr>
        </a:solidFill>
      </dgm:spPr>
    </dgm:pt>
    <dgm:pt modelId="{0925729A-AD4D-4FE9-8BD5-C25363C4B83A}" type="pres">
      <dgm:prSet presAssocID="{F377CB5A-FB1D-4C5C-9372-D6DD9DDF0F21}" presName="ParentText" presStyleLbl="node1" presStyleIdx="0" presStyleCnt="3" custScaleY="84458">
        <dgm:presLayoutVars>
          <dgm:chMax val="1"/>
          <dgm:chPref val="1"/>
          <dgm:bulletEnabled val="1"/>
        </dgm:presLayoutVars>
      </dgm:prSet>
      <dgm:spPr/>
    </dgm:pt>
    <dgm:pt modelId="{A8AEE7CC-5EC4-4FB6-884A-46C35C547C54}" type="pres">
      <dgm:prSet presAssocID="{F377CB5A-FB1D-4C5C-9372-D6DD9DDF0F21}" presName="ChildText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CBC7CB96-D041-449C-8FE9-1B35F5E662CA}" type="pres">
      <dgm:prSet presAssocID="{3A8CB250-87C6-4977-8386-B972B9E050E9}" presName="sibTrans" presStyleCnt="0"/>
      <dgm:spPr/>
    </dgm:pt>
    <dgm:pt modelId="{8FDBE87D-52C6-495C-BB8E-FE87FBFBC0A1}" type="pres">
      <dgm:prSet presAssocID="{72CA0479-1619-4005-9F87-03F18A4BF581}" presName="composite" presStyleCnt="0"/>
      <dgm:spPr/>
    </dgm:pt>
    <dgm:pt modelId="{AFFB72FB-13DE-4F5E-AF28-F5302D986582}" type="pres">
      <dgm:prSet presAssocID="{72CA0479-1619-4005-9F87-03F18A4BF581}" presName="bentUpArrow1" presStyleLbl="alignImgPlace1" presStyleIdx="1" presStyleCnt="2"/>
      <dgm:spPr>
        <a:solidFill>
          <a:schemeClr val="bg2">
            <a:lumMod val="40000"/>
            <a:lumOff val="60000"/>
          </a:schemeClr>
        </a:solidFill>
      </dgm:spPr>
    </dgm:pt>
    <dgm:pt modelId="{33BEE606-7433-4BFA-8EB8-008A84DA5725}" type="pres">
      <dgm:prSet presAssocID="{72CA0479-1619-4005-9F87-03F18A4BF581}" presName="ParentText" presStyleLbl="node1" presStyleIdx="1" presStyleCnt="3" custScaleY="86798" custLinFactNeighborY="0">
        <dgm:presLayoutVars>
          <dgm:chMax val="1"/>
          <dgm:chPref val="1"/>
          <dgm:bulletEnabled val="1"/>
        </dgm:presLayoutVars>
      </dgm:prSet>
      <dgm:spPr/>
    </dgm:pt>
    <dgm:pt modelId="{E77C4F51-EB96-47E4-88C5-30040882D04E}" type="pres">
      <dgm:prSet presAssocID="{72CA0479-1619-4005-9F87-03F18A4BF581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CE23C921-456C-4505-92F4-FF4C3911ADB2}" type="pres">
      <dgm:prSet presAssocID="{328D3B7B-2FE0-423D-B1B3-F6030C078854}" presName="sibTrans" presStyleCnt="0"/>
      <dgm:spPr/>
    </dgm:pt>
    <dgm:pt modelId="{86BF731C-3431-4C72-863F-7DF6437290C4}" type="pres">
      <dgm:prSet presAssocID="{FDE44930-8850-4D62-987B-46567DE45FC2}" presName="composite" presStyleCnt="0"/>
      <dgm:spPr/>
    </dgm:pt>
    <dgm:pt modelId="{6F960222-8E50-4A89-8613-7FD06DEF76EE}" type="pres">
      <dgm:prSet presAssocID="{FDE44930-8850-4D62-987B-46567DE45FC2}" presName="ParentText" presStyleLbl="node1" presStyleIdx="2" presStyleCnt="3" custScaleY="81837">
        <dgm:presLayoutVars>
          <dgm:chMax val="1"/>
          <dgm:chPref val="1"/>
          <dgm:bulletEnabled val="1"/>
        </dgm:presLayoutVars>
      </dgm:prSet>
      <dgm:spPr/>
    </dgm:pt>
    <dgm:pt modelId="{CA3D1ECD-F501-4362-8A67-C67329338827}" type="pres">
      <dgm:prSet presAssocID="{FDE44930-8850-4D62-987B-46567DE45FC2}" presName="FinalChildText" presStyleLbl="revTx" presStyleIdx="2" presStyleCnt="3" custScaleX="178249" custLinFactNeighborX="42027" custLinFactNeighborY="1055">
        <dgm:presLayoutVars>
          <dgm:chMax val="0"/>
          <dgm:chPref val="0"/>
          <dgm:bulletEnabled val="1"/>
        </dgm:presLayoutVars>
      </dgm:prSet>
      <dgm:spPr/>
    </dgm:pt>
  </dgm:ptLst>
  <dgm:cxnLst>
    <dgm:cxn modelId="{277BB927-7A93-4DC4-BD90-CE7E2E516BB8}" srcId="{FDE44930-8850-4D62-987B-46567DE45FC2}" destId="{CC29A9CF-B406-4B94-B281-B25B12F78774}" srcOrd="0" destOrd="0" parTransId="{47A5FE8E-36DB-47AD-856D-848108919719}" sibTransId="{892D7331-7596-4868-90BC-5E2D72D5F41F}"/>
    <dgm:cxn modelId="{7C0C062D-6A19-4287-A37F-E471EEA573B5}" srcId="{B56B434E-565E-4826-84AF-71F547C64446}" destId="{72CA0479-1619-4005-9F87-03F18A4BF581}" srcOrd="1" destOrd="0" parTransId="{D7AE323B-7032-42FA-A90F-1AF55598E92B}" sibTransId="{328D3B7B-2FE0-423D-B1B3-F6030C078854}"/>
    <dgm:cxn modelId="{D9A3BC84-EAFE-48D6-9FC9-C97C95B03643}" type="presOf" srcId="{FDE44930-8850-4D62-987B-46567DE45FC2}" destId="{6F960222-8E50-4A89-8613-7FD06DEF76EE}" srcOrd="0" destOrd="0" presId="urn:microsoft.com/office/officeart/2005/8/layout/StepDownProcess"/>
    <dgm:cxn modelId="{FC4ACA90-3124-4D7F-86E2-64A22656FE3B}" type="presOf" srcId="{56AABA02-D446-4567-A837-D48481B7403D}" destId="{CA3D1ECD-F501-4362-8A67-C67329338827}" srcOrd="0" destOrd="1" presId="urn:microsoft.com/office/officeart/2005/8/layout/StepDownProcess"/>
    <dgm:cxn modelId="{4E521FA4-2A5E-4BD5-82E6-4BBBEE596704}" srcId="{FDE44930-8850-4D62-987B-46567DE45FC2}" destId="{56AABA02-D446-4567-A837-D48481B7403D}" srcOrd="1" destOrd="0" parTransId="{F47CEC28-B24C-48A1-851D-CA7630BAFB79}" sibTransId="{168B324D-48E2-4665-AEA1-2B021F9B33FA}"/>
    <dgm:cxn modelId="{893A23AA-6961-4FF9-B55B-414CB8CC6FB1}" srcId="{B56B434E-565E-4826-84AF-71F547C64446}" destId="{FDE44930-8850-4D62-987B-46567DE45FC2}" srcOrd="2" destOrd="0" parTransId="{09A6E335-BEF1-484E-BC85-6E727C1641F0}" sibTransId="{9F1B3C40-3450-4019-8713-54B676812823}"/>
    <dgm:cxn modelId="{8DE5DDD0-DB6B-426B-8FAF-9D8B371D0EA7}" type="presOf" srcId="{B56B434E-565E-4826-84AF-71F547C64446}" destId="{A346AA05-B24F-4357-81E4-22DAA1D98DCD}" srcOrd="0" destOrd="0" presId="urn:microsoft.com/office/officeart/2005/8/layout/StepDownProcess"/>
    <dgm:cxn modelId="{B114F4DD-6742-408A-B76B-182655A50391}" type="presOf" srcId="{CC29A9CF-B406-4B94-B281-B25B12F78774}" destId="{CA3D1ECD-F501-4362-8A67-C67329338827}" srcOrd="0" destOrd="0" presId="urn:microsoft.com/office/officeart/2005/8/layout/StepDownProcess"/>
    <dgm:cxn modelId="{5B2B22E1-AE6E-4BC2-A423-31E3F2A5AB5F}" type="presOf" srcId="{F377CB5A-FB1D-4C5C-9372-D6DD9DDF0F21}" destId="{0925729A-AD4D-4FE9-8BD5-C25363C4B83A}" srcOrd="0" destOrd="0" presId="urn:microsoft.com/office/officeart/2005/8/layout/StepDownProcess"/>
    <dgm:cxn modelId="{F7A7AEF8-0FA1-4297-809C-8912D0133B20}" srcId="{B56B434E-565E-4826-84AF-71F547C64446}" destId="{F377CB5A-FB1D-4C5C-9372-D6DD9DDF0F21}" srcOrd="0" destOrd="0" parTransId="{AF736686-C932-4975-8107-0A3C9A2E0A7D}" sibTransId="{3A8CB250-87C6-4977-8386-B972B9E050E9}"/>
    <dgm:cxn modelId="{851D37FE-79B1-4164-BCAB-E018990CDAC9}" type="presOf" srcId="{72CA0479-1619-4005-9F87-03F18A4BF581}" destId="{33BEE606-7433-4BFA-8EB8-008A84DA5725}" srcOrd="0" destOrd="0" presId="urn:microsoft.com/office/officeart/2005/8/layout/StepDownProcess"/>
    <dgm:cxn modelId="{EC83E49C-AA95-48B6-BD76-962DCE8A0EBC}" type="presParOf" srcId="{A346AA05-B24F-4357-81E4-22DAA1D98DCD}" destId="{F9F525E8-38C7-4D32-9ABE-BE12A2015728}" srcOrd="0" destOrd="0" presId="urn:microsoft.com/office/officeart/2005/8/layout/StepDownProcess"/>
    <dgm:cxn modelId="{3FB4967D-E899-4CB6-8B97-A0BC029E0282}" type="presParOf" srcId="{F9F525E8-38C7-4D32-9ABE-BE12A2015728}" destId="{18DBCC96-4E72-458A-BF9A-D1E8705945F9}" srcOrd="0" destOrd="0" presId="urn:microsoft.com/office/officeart/2005/8/layout/StepDownProcess"/>
    <dgm:cxn modelId="{C7CA89BF-1F1B-4119-A110-DE404720C890}" type="presParOf" srcId="{F9F525E8-38C7-4D32-9ABE-BE12A2015728}" destId="{0925729A-AD4D-4FE9-8BD5-C25363C4B83A}" srcOrd="1" destOrd="0" presId="urn:microsoft.com/office/officeart/2005/8/layout/StepDownProcess"/>
    <dgm:cxn modelId="{614F8118-7193-42F2-B053-C7686ECD2EF3}" type="presParOf" srcId="{F9F525E8-38C7-4D32-9ABE-BE12A2015728}" destId="{A8AEE7CC-5EC4-4FB6-884A-46C35C547C54}" srcOrd="2" destOrd="0" presId="urn:microsoft.com/office/officeart/2005/8/layout/StepDownProcess"/>
    <dgm:cxn modelId="{28092197-7627-48C9-8DCB-9D16632E6652}" type="presParOf" srcId="{A346AA05-B24F-4357-81E4-22DAA1D98DCD}" destId="{CBC7CB96-D041-449C-8FE9-1B35F5E662CA}" srcOrd="1" destOrd="0" presId="urn:microsoft.com/office/officeart/2005/8/layout/StepDownProcess"/>
    <dgm:cxn modelId="{CDC90CDB-6916-403A-AC32-BAF3510D656E}" type="presParOf" srcId="{A346AA05-B24F-4357-81E4-22DAA1D98DCD}" destId="{8FDBE87D-52C6-495C-BB8E-FE87FBFBC0A1}" srcOrd="2" destOrd="0" presId="urn:microsoft.com/office/officeart/2005/8/layout/StepDownProcess"/>
    <dgm:cxn modelId="{29278CCB-C9BC-433D-AFAE-F779FB0E9D86}" type="presParOf" srcId="{8FDBE87D-52C6-495C-BB8E-FE87FBFBC0A1}" destId="{AFFB72FB-13DE-4F5E-AF28-F5302D986582}" srcOrd="0" destOrd="0" presId="urn:microsoft.com/office/officeart/2005/8/layout/StepDownProcess"/>
    <dgm:cxn modelId="{BA806018-21B4-418C-A5DC-29C21D169E40}" type="presParOf" srcId="{8FDBE87D-52C6-495C-BB8E-FE87FBFBC0A1}" destId="{33BEE606-7433-4BFA-8EB8-008A84DA5725}" srcOrd="1" destOrd="0" presId="urn:microsoft.com/office/officeart/2005/8/layout/StepDownProcess"/>
    <dgm:cxn modelId="{0FAED8EC-CA7E-4596-9E02-09F39765DE0E}" type="presParOf" srcId="{8FDBE87D-52C6-495C-BB8E-FE87FBFBC0A1}" destId="{E77C4F51-EB96-47E4-88C5-30040882D04E}" srcOrd="2" destOrd="0" presId="urn:microsoft.com/office/officeart/2005/8/layout/StepDownProcess"/>
    <dgm:cxn modelId="{FF1209BD-8AF6-4F53-994E-C3F67D0E68E8}" type="presParOf" srcId="{A346AA05-B24F-4357-81E4-22DAA1D98DCD}" destId="{CE23C921-456C-4505-92F4-FF4C3911ADB2}" srcOrd="3" destOrd="0" presId="urn:microsoft.com/office/officeart/2005/8/layout/StepDownProcess"/>
    <dgm:cxn modelId="{5CE7EC4E-F097-4D0B-ADA1-2733E989D77E}" type="presParOf" srcId="{A346AA05-B24F-4357-81E4-22DAA1D98DCD}" destId="{86BF731C-3431-4C72-863F-7DF6437290C4}" srcOrd="4" destOrd="0" presId="urn:microsoft.com/office/officeart/2005/8/layout/StepDownProcess"/>
    <dgm:cxn modelId="{777B8614-2E3D-43F0-8CF3-1B74C2CA515D}" type="presParOf" srcId="{86BF731C-3431-4C72-863F-7DF6437290C4}" destId="{6F960222-8E50-4A89-8613-7FD06DEF76EE}" srcOrd="0" destOrd="0" presId="urn:microsoft.com/office/officeart/2005/8/layout/StepDownProcess"/>
    <dgm:cxn modelId="{5BDE7972-326F-4B43-BB83-EF5E8A44BACD}" type="presParOf" srcId="{86BF731C-3431-4C72-863F-7DF6437290C4}" destId="{CA3D1ECD-F501-4362-8A67-C67329338827}" srcOrd="1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DBCC96-4E72-458A-BF9A-D1E8705945F9}">
      <dsp:nvSpPr>
        <dsp:cNvPr id="0" name=""/>
        <dsp:cNvSpPr/>
      </dsp:nvSpPr>
      <dsp:spPr>
        <a:xfrm rot="5400000">
          <a:off x="1024830" y="1188978"/>
          <a:ext cx="1146213" cy="1304923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bg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25729A-AD4D-4FE9-8BD5-C25363C4B83A}">
      <dsp:nvSpPr>
        <dsp:cNvPr id="0" name=""/>
        <dsp:cNvSpPr/>
      </dsp:nvSpPr>
      <dsp:spPr>
        <a:xfrm>
          <a:off x="721153" y="23334"/>
          <a:ext cx="1929548" cy="1140708"/>
        </a:xfrm>
        <a:prstGeom prst="roundRect">
          <a:avLst>
            <a:gd name="adj" fmla="val 16670"/>
          </a:avLst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 dirty="0">
              <a:solidFill>
                <a:schemeClr val="bg2"/>
              </a:solidFill>
              <a:latin typeface="Roboto" panose="02000000000000000000" pitchFamily="2" charset="0"/>
              <a:ea typeface="Roboto" panose="02000000000000000000" pitchFamily="2" charset="0"/>
            </a:rPr>
            <a:t>Mix di Prodotti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 dirty="0">
              <a:solidFill>
                <a:schemeClr val="bg2"/>
              </a:solidFill>
              <a:latin typeface="Roboto" panose="02000000000000000000" pitchFamily="2" charset="0"/>
              <a:ea typeface="Roboto" panose="02000000000000000000" pitchFamily="2" charset="0"/>
            </a:rPr>
            <a:t>+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 dirty="0">
              <a:solidFill>
                <a:schemeClr val="bg2"/>
              </a:solidFill>
              <a:latin typeface="Roboto" panose="02000000000000000000" pitchFamily="2" charset="0"/>
              <a:ea typeface="Roboto" panose="02000000000000000000" pitchFamily="2" charset="0"/>
            </a:rPr>
            <a:t>Qualità</a:t>
          </a:r>
        </a:p>
      </dsp:txBody>
      <dsp:txXfrm>
        <a:off x="776848" y="79029"/>
        <a:ext cx="1818158" cy="1029318"/>
      </dsp:txXfrm>
    </dsp:sp>
    <dsp:sp modelId="{A8AEE7CC-5EC4-4FB6-884A-46C35C547C54}">
      <dsp:nvSpPr>
        <dsp:cNvPr id="0" name=""/>
        <dsp:cNvSpPr/>
      </dsp:nvSpPr>
      <dsp:spPr>
        <a:xfrm>
          <a:off x="2650702" y="47190"/>
          <a:ext cx="1403369" cy="10916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FB72FB-13DE-4F5E-AF28-F5302D986582}">
      <dsp:nvSpPr>
        <dsp:cNvPr id="0" name=""/>
        <dsp:cNvSpPr/>
      </dsp:nvSpPr>
      <dsp:spPr>
        <a:xfrm rot="5400000">
          <a:off x="2624631" y="2617017"/>
          <a:ext cx="1146213" cy="1304923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bg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BEE606-7433-4BFA-8EB8-008A84DA5725}">
      <dsp:nvSpPr>
        <dsp:cNvPr id="0" name=""/>
        <dsp:cNvSpPr/>
      </dsp:nvSpPr>
      <dsp:spPr>
        <a:xfrm>
          <a:off x="2320954" y="1435571"/>
          <a:ext cx="1929548" cy="1172312"/>
        </a:xfrm>
        <a:prstGeom prst="roundRect">
          <a:avLst>
            <a:gd name="adj" fmla="val 16670"/>
          </a:avLst>
        </a:prstGeom>
        <a:solidFill>
          <a:srgbClr val="FF93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 dirty="0">
              <a:latin typeface="Roboto" panose="02000000000000000000" pitchFamily="2" charset="0"/>
              <a:ea typeface="Roboto" panose="02000000000000000000" pitchFamily="2" charset="0"/>
            </a:rPr>
            <a:t>Maggiore complessità</a:t>
          </a:r>
        </a:p>
      </dsp:txBody>
      <dsp:txXfrm>
        <a:off x="2378192" y="1492809"/>
        <a:ext cx="1815072" cy="1057836"/>
      </dsp:txXfrm>
    </dsp:sp>
    <dsp:sp modelId="{E77C4F51-EB96-47E4-88C5-30040882D04E}">
      <dsp:nvSpPr>
        <dsp:cNvPr id="0" name=""/>
        <dsp:cNvSpPr/>
      </dsp:nvSpPr>
      <dsp:spPr>
        <a:xfrm>
          <a:off x="4250503" y="1475229"/>
          <a:ext cx="1403369" cy="10916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960222-8E50-4A89-8613-7FD06DEF76EE}">
      <dsp:nvSpPr>
        <dsp:cNvPr id="0" name=""/>
        <dsp:cNvSpPr/>
      </dsp:nvSpPr>
      <dsp:spPr>
        <a:xfrm>
          <a:off x="3920755" y="2863610"/>
          <a:ext cx="1929548" cy="1105308"/>
        </a:xfrm>
        <a:prstGeom prst="roundRect">
          <a:avLst>
            <a:gd name="adj" fmla="val 16670"/>
          </a:avLst>
        </a:prstGeom>
        <a:solidFill>
          <a:srgbClr val="00206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 dirty="0">
              <a:latin typeface="Roboto" panose="02000000000000000000" pitchFamily="2" charset="0"/>
              <a:ea typeface="Roboto" panose="02000000000000000000" pitchFamily="2" charset="0"/>
            </a:rPr>
            <a:t>Bisogno di esternalizzare</a:t>
          </a:r>
        </a:p>
      </dsp:txBody>
      <dsp:txXfrm>
        <a:off x="3974721" y="2917576"/>
        <a:ext cx="1821616" cy="997376"/>
      </dsp:txXfrm>
    </dsp:sp>
    <dsp:sp modelId="{CA3D1ECD-F501-4362-8A67-C67329338827}">
      <dsp:nvSpPr>
        <dsp:cNvPr id="0" name=""/>
        <dsp:cNvSpPr/>
      </dsp:nvSpPr>
      <dsp:spPr>
        <a:xfrm>
          <a:off x="5891037" y="2881283"/>
          <a:ext cx="2501492" cy="10916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500" kern="1200" dirty="0">
              <a:latin typeface="Roboto" panose="02000000000000000000" pitchFamily="2" charset="0"/>
              <a:ea typeface="Roboto" panose="02000000000000000000" pitchFamily="2" charset="0"/>
            </a:rPr>
            <a:t>Aumento dei fattori esterni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500" kern="1200" dirty="0">
              <a:latin typeface="Roboto" panose="02000000000000000000" pitchFamily="2" charset="0"/>
              <a:ea typeface="Roboto" panose="02000000000000000000" pitchFamily="2" charset="0"/>
            </a:rPr>
            <a:t>Aumento di situazioni variabili e di incertezza</a:t>
          </a:r>
        </a:p>
      </dsp:txBody>
      <dsp:txXfrm>
        <a:off x="5891037" y="2881283"/>
        <a:ext cx="2501492" cy="10916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g8d1d11c1ec_0_1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" name="Google Shape;53;g8d1d11c1ec_0_1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344367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g8e8b782381_0_5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7" name="Google Shape;517;g8e8b782381_0_5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511495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420029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8140002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7641826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" name="Google Shape;1167;g8e8b782381_0_9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8" name="Google Shape;1168;g8e8b782381_0_9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endParaRPr lang="it-IT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" name="Google Shape;928;g8e8b782381_0_16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9" name="Google Shape;929;g8e8b782381_0_16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91191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endParaRPr lang="it-IT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891015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7379270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598719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" name="Google Shape;826;g8a1b6e5601_0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7" name="Google Shape;827;g8a1b6e5601_0_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it-IT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g8bc00f6a12_0_2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" name="Google Shape;787;g8bc00f6a12_0_2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g8bc00f6a12_0_1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4" name="Google Shape;704;g8bc00f6a12_0_1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lang="it-IT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843488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it-IT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32302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4717025" y="1280400"/>
            <a:ext cx="3436500" cy="216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500"/>
              <a:buNone/>
              <a:defRPr sz="5200"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2pPr>
            <a:lvl3pPr lvl="2" algn="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3pPr>
            <a:lvl4pPr lvl="3" algn="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4pPr>
            <a:lvl5pPr lvl="4" algn="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5pPr>
            <a:lvl6pPr lvl="5" algn="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6pPr>
            <a:lvl7pPr lvl="6" algn="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7pPr>
            <a:lvl8pPr lvl="7" algn="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8pPr>
            <a:lvl9pPr lvl="8" algn="r">
              <a:spcBef>
                <a:spcPts val="0"/>
              </a:spcBef>
              <a:spcAft>
                <a:spcPts val="0"/>
              </a:spcAft>
              <a:buSzPts val="4500"/>
              <a:buNone/>
              <a:defRPr sz="45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4717025" y="3445200"/>
            <a:ext cx="3945300" cy="41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600"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4" name="Google Shape;44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3" name="Google Shape;13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4"/>
          <p:cNvSpPr txBox="1">
            <a:spLocks noGrp="1"/>
          </p:cNvSpPr>
          <p:nvPr>
            <p:ph type="title"/>
          </p:nvPr>
        </p:nvSpPr>
        <p:spPr>
          <a:xfrm>
            <a:off x="710275" y="536650"/>
            <a:ext cx="7723500" cy="48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4"/>
          <p:cNvSpPr txBox="1">
            <a:spLocks noGrp="1"/>
          </p:cNvSpPr>
          <p:nvPr>
            <p:ph type="body" idx="1"/>
          </p:nvPr>
        </p:nvSpPr>
        <p:spPr>
          <a:xfrm>
            <a:off x="710275" y="1152475"/>
            <a:ext cx="7723500" cy="345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"/>
          <p:cNvSpPr txBox="1">
            <a:spLocks noGrp="1"/>
          </p:cNvSpPr>
          <p:nvPr>
            <p:ph type="title"/>
          </p:nvPr>
        </p:nvSpPr>
        <p:spPr>
          <a:xfrm>
            <a:off x="710275" y="536650"/>
            <a:ext cx="7723500" cy="48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6"/>
          <p:cNvSpPr txBox="1">
            <a:spLocks noGrp="1"/>
          </p:cNvSpPr>
          <p:nvPr>
            <p:ph type="title"/>
          </p:nvPr>
        </p:nvSpPr>
        <p:spPr>
          <a:xfrm>
            <a:off x="710275" y="536650"/>
            <a:ext cx="7723500" cy="48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27" name="Google Shape;27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8" name="Google Shape;28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1" name="Google Shape;31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5" name="Google Shape;35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6" name="Google Shape;36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0" name="Google Shape;40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0275" y="536650"/>
            <a:ext cx="7723500" cy="48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Fira Sans Extra Condensed Medium"/>
              <a:buNone/>
              <a:defRPr sz="2800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0275" y="1152475"/>
            <a:ext cx="7723500" cy="345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●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Char char="○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Roboto"/>
              <a:buChar char="■"/>
              <a:defRPr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tiff"/><Relationship Id="rId4" Type="http://schemas.openxmlformats.org/officeDocument/2006/relationships/image" Target="../media/image2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7" Type="http://schemas.openxmlformats.org/officeDocument/2006/relationships/image" Target="../media/image15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tiff"/><Relationship Id="rId5" Type="http://schemas.openxmlformats.org/officeDocument/2006/relationships/image" Target="../media/image2.tiff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emf"/><Relationship Id="rId4" Type="http://schemas.openxmlformats.org/officeDocument/2006/relationships/image" Target="../media/image1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emf"/><Relationship Id="rId4" Type="http://schemas.openxmlformats.org/officeDocument/2006/relationships/image" Target="../media/image1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emf"/><Relationship Id="rId4" Type="http://schemas.openxmlformats.org/officeDocument/2006/relationships/image" Target="../media/image1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emf"/><Relationship Id="rId5" Type="http://schemas.openxmlformats.org/officeDocument/2006/relationships/image" Target="../media/image1.tiff"/><Relationship Id="rId4" Type="http://schemas.openxmlformats.org/officeDocument/2006/relationships/image" Target="../media/image2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.tiff"/><Relationship Id="rId4" Type="http://schemas.openxmlformats.org/officeDocument/2006/relationships/image" Target="../media/image2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tif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tif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tiff"/><Relationship Id="rId3" Type="http://schemas.openxmlformats.org/officeDocument/2006/relationships/image" Target="../media/image4.png"/><Relationship Id="rId7" Type="http://schemas.openxmlformats.org/officeDocument/2006/relationships/image" Target="../media/image8.tiff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tiff"/><Relationship Id="rId11" Type="http://schemas.openxmlformats.org/officeDocument/2006/relationships/image" Target="../media/image2.tiff"/><Relationship Id="rId5" Type="http://schemas.openxmlformats.org/officeDocument/2006/relationships/image" Target="../media/image6.tiff"/><Relationship Id="rId10" Type="http://schemas.openxmlformats.org/officeDocument/2006/relationships/image" Target="../media/image1.tiff"/><Relationship Id="rId4" Type="http://schemas.openxmlformats.org/officeDocument/2006/relationships/image" Target="../media/image5.tiff"/><Relationship Id="rId9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 txBox="1">
            <a:spLocks noGrp="1"/>
          </p:cNvSpPr>
          <p:nvPr>
            <p:ph type="ctrTitle"/>
          </p:nvPr>
        </p:nvSpPr>
        <p:spPr>
          <a:xfrm>
            <a:off x="863481" y="1879118"/>
            <a:ext cx="7435391" cy="216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s" sz="4400" dirty="0"/>
              <a:t>SUPPLY CHAIN &amp; RISK MANAGEMENT NEL SETTORE MODA</a:t>
            </a:r>
            <a:endParaRPr sz="4400" dirty="0"/>
          </a:p>
        </p:txBody>
      </p:sp>
      <p:sp>
        <p:nvSpPr>
          <p:cNvPr id="56" name="Google Shape;56;p15"/>
          <p:cNvSpPr txBox="1">
            <a:spLocks noGrp="1"/>
          </p:cNvSpPr>
          <p:nvPr>
            <p:ph type="subTitle" idx="1"/>
          </p:nvPr>
        </p:nvSpPr>
        <p:spPr>
          <a:xfrm>
            <a:off x="3414003" y="3626018"/>
            <a:ext cx="2188873" cy="41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 dirty="0">
                <a:latin typeface="Fira Sans Extra Condensed SemiBold"/>
                <a:sym typeface="Fira Sans Extra Condensed SemiBold"/>
              </a:rPr>
              <a:t>IL CASO K-WAY</a:t>
            </a:r>
            <a:endParaRPr sz="2600" dirty="0">
              <a:latin typeface="Fira Sans Extra Condensed SemiBold"/>
              <a:sym typeface="Fira Sans Extra Condensed SemiBold"/>
            </a:endParaRP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F05A1BB3-E5BA-7340-8C07-33ABD474944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28" t="17994" r="5214" b="20921"/>
          <a:stretch/>
        </p:blipFill>
        <p:spPr>
          <a:xfrm>
            <a:off x="6117772" y="76200"/>
            <a:ext cx="2884714" cy="1404258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97600973-0B6A-E340-A6D7-B09827904DD8}"/>
              </a:ext>
            </a:extLst>
          </p:cNvPr>
          <p:cNvSpPr txBox="1"/>
          <p:nvPr/>
        </p:nvSpPr>
        <p:spPr>
          <a:xfrm>
            <a:off x="206828" y="277892"/>
            <a:ext cx="59109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200" dirty="0">
                <a:solidFill>
                  <a:schemeClr val="dk1"/>
                </a:solidFill>
                <a:latin typeface="Roboto" panose="02000000000000000000" pitchFamily="2" charset="0"/>
                <a:ea typeface="Roboto" panose="02000000000000000000" pitchFamily="2" charset="0"/>
                <a:cs typeface="Al Nile" pitchFamily="2" charset="-78"/>
                <a:sym typeface="Fira Sans Extra Condensed SemiBold"/>
              </a:rPr>
              <a:t>Corso di Laurea Magistrale in </a:t>
            </a:r>
          </a:p>
          <a:p>
            <a:pPr algn="ctr"/>
            <a:r>
              <a:rPr lang="it-IT" sz="2200" dirty="0">
                <a:solidFill>
                  <a:schemeClr val="dk1"/>
                </a:solidFill>
                <a:latin typeface="Roboto" panose="02000000000000000000" pitchFamily="2" charset="0"/>
                <a:ea typeface="Roboto" panose="02000000000000000000" pitchFamily="2" charset="0"/>
                <a:cs typeface="Al Nile" pitchFamily="2" charset="-78"/>
                <a:sym typeface="Fira Sans Extra Condensed SemiBold"/>
              </a:rPr>
              <a:t>Ingegneria della Produzione Industriale e dell’Innovazione Tecnologica</a:t>
            </a: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8DCADC1F-01BC-AE4C-AF60-6D3CCD8E7C02}"/>
              </a:ext>
            </a:extLst>
          </p:cNvPr>
          <p:cNvSpPr/>
          <p:nvPr/>
        </p:nvSpPr>
        <p:spPr>
          <a:xfrm>
            <a:off x="-101660" y="1831833"/>
            <a:ext cx="9220200" cy="94570"/>
          </a:xfrm>
          <a:prstGeom prst="rect">
            <a:avLst/>
          </a:prstGeom>
          <a:solidFill>
            <a:srgbClr val="FF9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41" name="Immagine 40">
            <a:extLst>
              <a:ext uri="{FF2B5EF4-FFF2-40B4-BE49-F238E27FC236}">
                <a16:creationId xmlns:a16="http://schemas.microsoft.com/office/drawing/2014/main" id="{4C2D5E99-8F3B-A14E-8D16-2B6A63EF302A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1000"/>
          </a:blip>
          <a:stretch>
            <a:fillRect/>
          </a:stretch>
        </p:blipFill>
        <p:spPr>
          <a:xfrm>
            <a:off x="264811" y="4644477"/>
            <a:ext cx="279474" cy="251526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3AA2F4BE-71C3-3C48-A154-30475D92C366}"/>
              </a:ext>
            </a:extLst>
          </p:cNvPr>
          <p:cNvSpPr txBox="1"/>
          <p:nvPr/>
        </p:nvSpPr>
        <p:spPr>
          <a:xfrm>
            <a:off x="6884125" y="4247020"/>
            <a:ext cx="1867989" cy="702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dirty="0">
                <a:latin typeface="Roboto" panose="02000000000000000000" pitchFamily="2" charset="0"/>
                <a:ea typeface="Roboto" panose="02000000000000000000" pitchFamily="2" charset="0"/>
              </a:rPr>
              <a:t>Candidata</a:t>
            </a:r>
          </a:p>
          <a:p>
            <a:pPr algn="ctr">
              <a:lnSpc>
                <a:spcPct val="150000"/>
              </a:lnSpc>
            </a:pPr>
            <a:r>
              <a:rPr lang="it-IT" dirty="0">
                <a:latin typeface="Roboto" panose="02000000000000000000" pitchFamily="2" charset="0"/>
                <a:ea typeface="Roboto" panose="02000000000000000000" pitchFamily="2" charset="0"/>
              </a:rPr>
              <a:t>Beatrice Coletto</a:t>
            </a:r>
          </a:p>
        </p:txBody>
      </p:sp>
      <p:sp>
        <p:nvSpPr>
          <p:cNvPr id="43" name="CasellaDiTesto 42">
            <a:extLst>
              <a:ext uri="{FF2B5EF4-FFF2-40B4-BE49-F238E27FC236}">
                <a16:creationId xmlns:a16="http://schemas.microsoft.com/office/drawing/2014/main" id="{2701D3C7-016E-7A4C-8342-DBE70FC4AE16}"/>
              </a:ext>
            </a:extLst>
          </p:cNvPr>
          <p:cNvSpPr txBox="1"/>
          <p:nvPr/>
        </p:nvSpPr>
        <p:spPr>
          <a:xfrm>
            <a:off x="583473" y="4247020"/>
            <a:ext cx="2159727" cy="702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t-IT" dirty="0">
                <a:latin typeface="Roboto" panose="02000000000000000000" pitchFamily="2" charset="0"/>
                <a:ea typeface="Roboto" panose="02000000000000000000" pitchFamily="2" charset="0"/>
              </a:rPr>
              <a:t>Relatrice</a:t>
            </a:r>
          </a:p>
          <a:p>
            <a:pPr algn="ctr">
              <a:lnSpc>
                <a:spcPct val="150000"/>
              </a:lnSpc>
            </a:pPr>
            <a:r>
              <a:rPr lang="it-IT" dirty="0">
                <a:latin typeface="Roboto" panose="02000000000000000000" pitchFamily="2" charset="0"/>
                <a:ea typeface="Roboto" panose="02000000000000000000" pitchFamily="2" charset="0"/>
              </a:rPr>
              <a:t>Ing. Sabrina Grimaldi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234C6FA-C69B-9942-BB54-FE365FB44B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897" y="3251869"/>
            <a:ext cx="2102316" cy="841800"/>
          </a:xfrm>
        </p:spPr>
        <p:txBody>
          <a:bodyPr/>
          <a:lstStyle/>
          <a:p>
            <a:r>
              <a:rPr lang="it-IT" dirty="0"/>
              <a:t>ATTORI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8539373-42D3-2140-BC48-5989063CA110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2633473" y="262077"/>
            <a:ext cx="6364516" cy="4401363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C3D9F808-9C82-094F-8E4D-4FC0CD01B264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1000"/>
          </a:blip>
          <a:stretch>
            <a:fillRect/>
          </a:stretch>
        </p:blipFill>
        <p:spPr>
          <a:xfrm>
            <a:off x="114910" y="4808408"/>
            <a:ext cx="279474" cy="251526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3DF2CFAE-813D-5941-AAF8-5356B07740F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028" t="17994" r="5214" b="20921"/>
          <a:stretch/>
        </p:blipFill>
        <p:spPr>
          <a:xfrm>
            <a:off x="8294808" y="4686193"/>
            <a:ext cx="847047" cy="41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248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9" name="Google Shape;519;p24"/>
          <p:cNvGrpSpPr/>
          <p:nvPr/>
        </p:nvGrpSpPr>
        <p:grpSpPr>
          <a:xfrm>
            <a:off x="405145" y="1480423"/>
            <a:ext cx="2298546" cy="2426100"/>
            <a:chOff x="682738" y="1761775"/>
            <a:chExt cx="1686837" cy="2426100"/>
          </a:xfrm>
        </p:grpSpPr>
        <p:cxnSp>
          <p:nvCxnSpPr>
            <p:cNvPr id="520" name="Google Shape;520;p24"/>
            <p:cNvCxnSpPr>
              <a:cxnSpLocks/>
            </p:cNvCxnSpPr>
            <p:nvPr/>
          </p:nvCxnSpPr>
          <p:spPr>
            <a:xfrm flipH="1">
              <a:off x="1480946" y="1761775"/>
              <a:ext cx="9283" cy="84300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sp>
          <p:nvSpPr>
            <p:cNvPr id="522" name="Google Shape;522;p24"/>
            <p:cNvSpPr txBox="1"/>
            <p:nvPr/>
          </p:nvSpPr>
          <p:spPr>
            <a:xfrm>
              <a:off x="682738" y="3454375"/>
              <a:ext cx="1606800" cy="733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228600" lvl="0" indent="-228600" rtl="0">
                <a:spcBef>
                  <a:spcPts val="0"/>
                </a:spcBef>
                <a:spcAft>
                  <a:spcPts val="0"/>
                </a:spcAft>
                <a:buAutoNum type="arabicPeriod"/>
              </a:pPr>
              <a:r>
                <a:rPr lang="en" sz="1200" dirty="0" err="1">
                  <a:latin typeface="Roboto"/>
                  <a:ea typeface="Roboto"/>
                  <a:cs typeface="Roboto"/>
                  <a:sym typeface="Roboto"/>
                </a:rPr>
                <a:t>Creazione</a:t>
              </a:r>
              <a:r>
                <a:rPr lang="en" sz="1200" dirty="0"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en" sz="1200" dirty="0" err="1">
                  <a:latin typeface="Roboto"/>
                  <a:ea typeface="Roboto"/>
                  <a:cs typeface="Roboto"/>
                  <a:sym typeface="Roboto"/>
                </a:rPr>
                <a:t>della</a:t>
              </a:r>
              <a:r>
                <a:rPr lang="en" sz="1200" dirty="0"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en" sz="1200" dirty="0" err="1">
                  <a:latin typeface="Roboto"/>
                  <a:ea typeface="Roboto"/>
                  <a:cs typeface="Roboto"/>
                  <a:sym typeface="Roboto"/>
                </a:rPr>
                <a:t>collezione</a:t>
              </a:r>
              <a:endParaRPr lang="en" sz="1200" dirty="0">
                <a:latin typeface="Roboto"/>
                <a:ea typeface="Roboto"/>
                <a:cs typeface="Roboto"/>
                <a:sym typeface="Roboto"/>
              </a:endParaRPr>
            </a:p>
            <a:p>
              <a:pPr lvl="0" rtl="0">
                <a:spcBef>
                  <a:spcPts val="0"/>
                </a:spcBef>
                <a:spcAft>
                  <a:spcPts val="0"/>
                </a:spcAft>
              </a:pPr>
              <a:r>
                <a:rPr lang="en" sz="1200" dirty="0">
                  <a:latin typeface="Roboto"/>
                  <a:ea typeface="Roboto"/>
                  <a:cs typeface="Roboto"/>
                  <a:sym typeface="Roboto"/>
                </a:rPr>
                <a:t>2. Primo proto</a:t>
              </a:r>
              <a:endParaRPr sz="1200" dirty="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523" name="Google Shape;523;p24"/>
            <p:cNvSpPr/>
            <p:nvPr/>
          </p:nvSpPr>
          <p:spPr>
            <a:xfrm>
              <a:off x="710275" y="2500575"/>
              <a:ext cx="1659300" cy="800400"/>
            </a:xfrm>
            <a:prstGeom prst="notchedRightArrow">
              <a:avLst>
                <a:gd name="adj1" fmla="val 74710"/>
                <a:gd name="adj2" fmla="val 51726"/>
              </a:avLst>
            </a:prstGeom>
            <a:solidFill>
              <a:srgbClr val="FF9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700" dirty="0">
                  <a:solidFill>
                    <a:srgbClr val="FFFFFF"/>
                  </a:solidFill>
                  <a:latin typeface="Fira Sans Extra Condensed Medium"/>
                  <a:sym typeface="Fira Sans Extra Condensed Medium"/>
                </a:rPr>
                <a:t>FASE 0</a:t>
              </a: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700" dirty="0">
                  <a:solidFill>
                    <a:srgbClr val="FFFFFF"/>
                  </a:solidFill>
                  <a:latin typeface="Fira Sans Extra Condensed Medium"/>
                  <a:sym typeface="Fira Sans Extra Condensed Medium"/>
                </a:rPr>
                <a:t>DESIGN</a:t>
              </a:r>
              <a:endParaRPr sz="17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24" name="Google Shape;524;p24"/>
          <p:cNvGrpSpPr/>
          <p:nvPr/>
        </p:nvGrpSpPr>
        <p:grpSpPr>
          <a:xfrm>
            <a:off x="2490099" y="1525323"/>
            <a:ext cx="2156313" cy="2585378"/>
            <a:chOff x="2155984" y="1806675"/>
            <a:chExt cx="1958813" cy="2585378"/>
          </a:xfrm>
        </p:grpSpPr>
        <p:cxnSp>
          <p:nvCxnSpPr>
            <p:cNvPr id="525" name="Google Shape;525;p24"/>
            <p:cNvCxnSpPr>
              <a:cxnSpLocks/>
            </p:cNvCxnSpPr>
            <p:nvPr/>
          </p:nvCxnSpPr>
          <p:spPr>
            <a:xfrm>
              <a:off x="3055975" y="1806675"/>
              <a:ext cx="0" cy="84300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sp>
          <p:nvSpPr>
            <p:cNvPr id="527" name="Google Shape;527;p24"/>
            <p:cNvSpPr/>
            <p:nvPr/>
          </p:nvSpPr>
          <p:spPr>
            <a:xfrm>
              <a:off x="2155984" y="2500575"/>
              <a:ext cx="1958813" cy="800400"/>
            </a:xfrm>
            <a:prstGeom prst="notchedRightArrow">
              <a:avLst>
                <a:gd name="adj1" fmla="val 74710"/>
                <a:gd name="adj2" fmla="val 51726"/>
              </a:avLst>
            </a:prstGeom>
            <a:solidFill>
              <a:srgbClr val="002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700" dirty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FASE 1</a:t>
              </a: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700" dirty="0">
                  <a:solidFill>
                    <a:srgbClr val="FFFFFF"/>
                  </a:solidFill>
                  <a:latin typeface="Fira Sans Extra Condensed Medium"/>
                  <a:sym typeface="Fira Sans Extra Condensed Medium"/>
                </a:rPr>
                <a:t>CAMPIONARIO</a:t>
              </a:r>
              <a:endParaRPr sz="1700" dirty="0">
                <a:solidFill>
                  <a:srgbClr val="FFFFFF"/>
                </a:solidFill>
              </a:endParaRPr>
            </a:p>
          </p:txBody>
        </p:sp>
        <p:sp>
          <p:nvSpPr>
            <p:cNvPr id="528" name="Google Shape;528;p24"/>
            <p:cNvSpPr txBox="1"/>
            <p:nvPr/>
          </p:nvSpPr>
          <p:spPr>
            <a:xfrm>
              <a:off x="2264272" y="3482328"/>
              <a:ext cx="1634540" cy="90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228600" lvl="0" indent="-228600" rtl="0">
                <a:spcBef>
                  <a:spcPts val="0"/>
                </a:spcBef>
                <a:spcAft>
                  <a:spcPts val="0"/>
                </a:spcAft>
                <a:buAutoNum type="arabicPeriod"/>
              </a:pPr>
              <a:r>
                <a:rPr lang="en" sz="1200" dirty="0">
                  <a:latin typeface="Roboto"/>
                  <a:ea typeface="Roboto"/>
                  <a:cs typeface="Roboto"/>
                  <a:sym typeface="Roboto"/>
                </a:rPr>
                <a:t>Cross Quote</a:t>
              </a:r>
            </a:p>
            <a:p>
              <a:pPr marL="228600" lvl="0" indent="-228600" rtl="0">
                <a:spcBef>
                  <a:spcPts val="0"/>
                </a:spcBef>
                <a:spcAft>
                  <a:spcPts val="0"/>
                </a:spcAft>
                <a:buAutoNum type="arabicPeriod"/>
              </a:pPr>
              <a:r>
                <a:rPr lang="en" sz="1200" dirty="0">
                  <a:latin typeface="Roboto"/>
                  <a:ea typeface="Roboto"/>
                  <a:cs typeface="Roboto"/>
                  <a:sym typeface="Roboto"/>
                </a:rPr>
                <a:t> Secondo proto</a:t>
              </a:r>
            </a:p>
            <a:p>
              <a:pPr marL="228600" lvl="0" indent="-228600" rtl="0">
                <a:spcBef>
                  <a:spcPts val="0"/>
                </a:spcBef>
                <a:spcAft>
                  <a:spcPts val="0"/>
                </a:spcAft>
                <a:buAutoNum type="arabicPeriod"/>
              </a:pPr>
              <a:r>
                <a:rPr lang="en" sz="1200" dirty="0"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en" sz="1200" dirty="0" err="1">
                  <a:latin typeface="Roboto"/>
                  <a:ea typeface="Roboto"/>
                  <a:cs typeface="Roboto"/>
                  <a:sym typeface="Roboto"/>
                </a:rPr>
                <a:t>Ordini</a:t>
              </a:r>
              <a:r>
                <a:rPr lang="en" sz="1200" dirty="0">
                  <a:latin typeface="Roboto"/>
                  <a:ea typeface="Roboto"/>
                  <a:cs typeface="Roboto"/>
                  <a:sym typeface="Roboto"/>
                </a:rPr>
                <a:t> </a:t>
              </a:r>
            </a:p>
            <a:p>
              <a:pPr marL="228600" lvl="0" indent="-228600" rtl="0">
                <a:spcBef>
                  <a:spcPts val="0"/>
                </a:spcBef>
                <a:spcAft>
                  <a:spcPts val="0"/>
                </a:spcAft>
                <a:buAutoNum type="arabicPeriod"/>
              </a:pPr>
              <a:r>
                <a:rPr lang="en" sz="1200" dirty="0"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en" sz="1200" dirty="0" err="1">
                  <a:latin typeface="Roboto"/>
                  <a:ea typeface="Roboto"/>
                  <a:cs typeface="Roboto"/>
                  <a:sym typeface="Roboto"/>
                </a:rPr>
                <a:t>Produzione</a:t>
              </a:r>
              <a:r>
                <a:rPr lang="en" sz="1200" dirty="0">
                  <a:latin typeface="Roboto"/>
                  <a:ea typeface="Roboto"/>
                  <a:cs typeface="Roboto"/>
                  <a:sym typeface="Roboto"/>
                </a:rPr>
                <a:t> </a:t>
              </a:r>
            </a:p>
            <a:p>
              <a:pPr marL="228600" lvl="0" indent="-228600" rtl="0">
                <a:spcBef>
                  <a:spcPts val="0"/>
                </a:spcBef>
                <a:spcAft>
                  <a:spcPts val="0"/>
                </a:spcAft>
                <a:buAutoNum type="arabicPeriod"/>
              </a:pPr>
              <a:r>
                <a:rPr lang="en" sz="1200" dirty="0" err="1">
                  <a:latin typeface="Roboto"/>
                  <a:ea typeface="Roboto"/>
                  <a:cs typeface="Roboto"/>
                  <a:sym typeface="Roboto"/>
                </a:rPr>
                <a:t>Distribuzione</a:t>
              </a:r>
              <a:endParaRPr sz="1200" dirty="0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529" name="Google Shape;529;p24"/>
          <p:cNvGrpSpPr/>
          <p:nvPr/>
        </p:nvGrpSpPr>
        <p:grpSpPr>
          <a:xfrm>
            <a:off x="4408651" y="1525323"/>
            <a:ext cx="2265952" cy="2585378"/>
            <a:chOff x="3742375" y="1806675"/>
            <a:chExt cx="1999590" cy="2585378"/>
          </a:xfrm>
        </p:grpSpPr>
        <p:cxnSp>
          <p:nvCxnSpPr>
            <p:cNvPr id="530" name="Google Shape;530;p24"/>
            <p:cNvCxnSpPr>
              <a:cxnSpLocks/>
            </p:cNvCxnSpPr>
            <p:nvPr/>
          </p:nvCxnSpPr>
          <p:spPr>
            <a:xfrm>
              <a:off x="4572025" y="1806675"/>
              <a:ext cx="0" cy="84300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sp>
          <p:nvSpPr>
            <p:cNvPr id="532" name="Google Shape;532;p24"/>
            <p:cNvSpPr/>
            <p:nvPr/>
          </p:nvSpPr>
          <p:spPr>
            <a:xfrm>
              <a:off x="3742375" y="2500575"/>
              <a:ext cx="1999590" cy="800400"/>
            </a:xfrm>
            <a:prstGeom prst="notchedRightArrow">
              <a:avLst>
                <a:gd name="adj1" fmla="val 74710"/>
                <a:gd name="adj2" fmla="val 51726"/>
              </a:avLst>
            </a:prstGeom>
            <a:solidFill>
              <a:srgbClr val="002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700" dirty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FASE 2</a:t>
              </a: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700" dirty="0">
                  <a:solidFill>
                    <a:srgbClr val="FFFFFF"/>
                  </a:solidFill>
                  <a:latin typeface="Fira Sans Extra Condensed Medium"/>
                  <a:sym typeface="Fira Sans Extra Condensed Medium"/>
                </a:rPr>
                <a:t>PRODUZIONE</a:t>
              </a:r>
              <a:endParaRPr sz="1700" dirty="0">
                <a:solidFill>
                  <a:srgbClr val="FFFFFF"/>
                </a:solidFill>
              </a:endParaRPr>
            </a:p>
          </p:txBody>
        </p:sp>
        <p:sp>
          <p:nvSpPr>
            <p:cNvPr id="533" name="Google Shape;533;p24"/>
            <p:cNvSpPr txBox="1"/>
            <p:nvPr/>
          </p:nvSpPr>
          <p:spPr>
            <a:xfrm>
              <a:off x="3991754" y="3482328"/>
              <a:ext cx="1586798" cy="9097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228600" lvl="0" indent="-228600" rtl="0">
                <a:spcBef>
                  <a:spcPts val="0"/>
                </a:spcBef>
                <a:spcAft>
                  <a:spcPts val="0"/>
                </a:spcAft>
                <a:buAutoNum type="arabicPeriod"/>
              </a:pPr>
              <a:r>
                <a:rPr lang="en" sz="1200" dirty="0">
                  <a:latin typeface="Roboto"/>
                  <a:ea typeface="Roboto"/>
                  <a:cs typeface="Roboto"/>
                  <a:sym typeface="Roboto"/>
                </a:rPr>
                <a:t>1° Deadline</a:t>
              </a:r>
            </a:p>
            <a:p>
              <a:pPr marL="228600" lvl="0" indent="-228600" rtl="0">
                <a:spcBef>
                  <a:spcPts val="0"/>
                </a:spcBef>
                <a:spcAft>
                  <a:spcPts val="0"/>
                </a:spcAft>
                <a:buAutoNum type="arabicPeriod"/>
              </a:pPr>
              <a:r>
                <a:rPr lang="en" sz="1200" dirty="0">
                  <a:latin typeface="Roboto"/>
                  <a:ea typeface="Roboto"/>
                  <a:cs typeface="Roboto"/>
                  <a:sym typeface="Roboto"/>
                </a:rPr>
                <a:t> 2° Deadline</a:t>
              </a:r>
            </a:p>
            <a:p>
              <a:pPr marL="228600" lvl="0" indent="-228600" rtl="0">
                <a:spcBef>
                  <a:spcPts val="0"/>
                </a:spcBef>
                <a:spcAft>
                  <a:spcPts val="0"/>
                </a:spcAft>
                <a:buAutoNum type="arabicPeriod"/>
              </a:pPr>
              <a:r>
                <a:rPr lang="en" sz="1200" dirty="0">
                  <a:latin typeface="Roboto"/>
                  <a:ea typeface="Roboto"/>
                  <a:cs typeface="Roboto"/>
                  <a:sym typeface="Roboto"/>
                </a:rPr>
                <a:t>3° Deadline</a:t>
              </a:r>
            </a:p>
            <a:p>
              <a:pPr marL="228600" lvl="0" indent="-228600" rtl="0">
                <a:spcBef>
                  <a:spcPts val="0"/>
                </a:spcBef>
                <a:spcAft>
                  <a:spcPts val="0"/>
                </a:spcAft>
                <a:buAutoNum type="arabicPeriod"/>
              </a:pPr>
              <a:r>
                <a:rPr lang="en" sz="1200" dirty="0" err="1">
                  <a:latin typeface="Roboto"/>
                  <a:ea typeface="Roboto"/>
                  <a:cs typeface="Roboto"/>
                  <a:sym typeface="Roboto"/>
                </a:rPr>
                <a:t>Spedizione</a:t>
              </a:r>
              <a:endParaRPr lang="en" sz="1200" dirty="0">
                <a:latin typeface="Roboto"/>
                <a:ea typeface="Roboto"/>
                <a:cs typeface="Roboto"/>
                <a:sym typeface="Roboto"/>
              </a:endParaRPr>
            </a:p>
            <a:p>
              <a:pPr marL="228600" lvl="0" indent="-228600" rtl="0">
                <a:spcBef>
                  <a:spcPts val="0"/>
                </a:spcBef>
                <a:spcAft>
                  <a:spcPts val="0"/>
                </a:spcAft>
                <a:buAutoNum type="arabicPeriod"/>
              </a:pPr>
              <a:r>
                <a:rPr lang="en" sz="1200" dirty="0" err="1">
                  <a:latin typeface="Roboto"/>
                  <a:ea typeface="Roboto"/>
                  <a:cs typeface="Roboto"/>
                  <a:sym typeface="Roboto"/>
                </a:rPr>
                <a:t>Distribuzione</a:t>
              </a:r>
              <a:endParaRPr sz="1200" dirty="0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534" name="Google Shape;534;p24"/>
          <p:cNvGrpSpPr/>
          <p:nvPr/>
        </p:nvGrpSpPr>
        <p:grpSpPr>
          <a:xfrm>
            <a:off x="6443599" y="1525323"/>
            <a:ext cx="2040762" cy="1494300"/>
            <a:chOff x="5688468" y="1806675"/>
            <a:chExt cx="1821298" cy="1494300"/>
          </a:xfrm>
        </p:grpSpPr>
        <p:cxnSp>
          <p:nvCxnSpPr>
            <p:cNvPr id="535" name="Google Shape;535;p24"/>
            <p:cNvCxnSpPr>
              <a:cxnSpLocks/>
            </p:cNvCxnSpPr>
            <p:nvPr/>
          </p:nvCxnSpPr>
          <p:spPr>
            <a:xfrm>
              <a:off x="6572158" y="1806675"/>
              <a:ext cx="0" cy="84300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sp>
          <p:nvSpPr>
            <p:cNvPr id="537" name="Google Shape;537;p24"/>
            <p:cNvSpPr/>
            <p:nvPr/>
          </p:nvSpPr>
          <p:spPr>
            <a:xfrm>
              <a:off x="5688468" y="2500575"/>
              <a:ext cx="1821298" cy="800400"/>
            </a:xfrm>
            <a:prstGeom prst="notchedRightArrow">
              <a:avLst>
                <a:gd name="adj1" fmla="val 74710"/>
                <a:gd name="adj2" fmla="val 51726"/>
              </a:avLst>
            </a:prstGeom>
            <a:solidFill>
              <a:srgbClr val="FF9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700" dirty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FASE 3</a:t>
              </a: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700" dirty="0">
                  <a:solidFill>
                    <a:srgbClr val="FFFFFF"/>
                  </a:solidFill>
                  <a:latin typeface="Fira Sans Extra Condensed Medium"/>
                  <a:sym typeface="Fira Sans Extra Condensed Medium"/>
                </a:rPr>
                <a:t>VENDITA</a:t>
              </a:r>
              <a:endParaRPr sz="1700" dirty="0">
                <a:solidFill>
                  <a:srgbClr val="FFFFFF"/>
                </a:solidFill>
              </a:endParaRPr>
            </a:p>
          </p:txBody>
        </p:sp>
      </p:grpSp>
      <p:sp>
        <p:nvSpPr>
          <p:cNvPr id="555" name="Google Shape;555;p24"/>
          <p:cNvSpPr/>
          <p:nvPr/>
        </p:nvSpPr>
        <p:spPr>
          <a:xfrm>
            <a:off x="1745694" y="1212794"/>
            <a:ext cx="40497" cy="59911"/>
          </a:xfrm>
          <a:custGeom>
            <a:avLst/>
            <a:gdLst/>
            <a:ahLst/>
            <a:cxnLst/>
            <a:rect l="l" t="t" r="r" b="b"/>
            <a:pathLst>
              <a:path w="2862" h="4234" extrusionOk="0">
                <a:moveTo>
                  <a:pt x="2861" y="0"/>
                </a:moveTo>
                <a:lnTo>
                  <a:pt x="0" y="2117"/>
                </a:lnTo>
                <a:lnTo>
                  <a:pt x="2861" y="4234"/>
                </a:lnTo>
                <a:lnTo>
                  <a:pt x="286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5D74"/>
              </a:solidFill>
            </a:endParaRPr>
          </a:p>
        </p:txBody>
      </p:sp>
      <p:grpSp>
        <p:nvGrpSpPr>
          <p:cNvPr id="582" name="Google Shape;582;p24"/>
          <p:cNvGrpSpPr/>
          <p:nvPr/>
        </p:nvGrpSpPr>
        <p:grpSpPr>
          <a:xfrm>
            <a:off x="8225178" y="1161218"/>
            <a:ext cx="300470" cy="247017"/>
            <a:chOff x="2682350" y="2643425"/>
            <a:chExt cx="473775" cy="436425"/>
          </a:xfrm>
        </p:grpSpPr>
        <p:sp>
          <p:nvSpPr>
            <p:cNvPr id="583" name="Google Shape;583;p24"/>
            <p:cNvSpPr/>
            <p:nvPr/>
          </p:nvSpPr>
          <p:spPr>
            <a:xfrm>
              <a:off x="2682350" y="2725775"/>
              <a:ext cx="70175" cy="73425"/>
            </a:xfrm>
            <a:custGeom>
              <a:avLst/>
              <a:gdLst/>
              <a:ahLst/>
              <a:cxnLst/>
              <a:rect l="l" t="t" r="r" b="b"/>
              <a:pathLst>
                <a:path w="2807" h="2937" extrusionOk="0">
                  <a:moveTo>
                    <a:pt x="1130" y="1"/>
                  </a:moveTo>
                  <a:cubicBezTo>
                    <a:pt x="506" y="1"/>
                    <a:pt x="1" y="504"/>
                    <a:pt x="1" y="1130"/>
                  </a:cubicBezTo>
                  <a:lnTo>
                    <a:pt x="1" y="2937"/>
                  </a:lnTo>
                  <a:lnTo>
                    <a:pt x="1991" y="2937"/>
                  </a:lnTo>
                  <a:cubicBezTo>
                    <a:pt x="2443" y="2937"/>
                    <a:pt x="2807" y="2572"/>
                    <a:pt x="2807" y="2124"/>
                  </a:cubicBezTo>
                  <a:lnTo>
                    <a:pt x="280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84" name="Google Shape;584;p24"/>
            <p:cNvSpPr/>
            <p:nvPr/>
          </p:nvSpPr>
          <p:spPr>
            <a:xfrm>
              <a:off x="2682350" y="3006350"/>
              <a:ext cx="70175" cy="73500"/>
            </a:xfrm>
            <a:custGeom>
              <a:avLst/>
              <a:gdLst/>
              <a:ahLst/>
              <a:cxnLst/>
              <a:rect l="l" t="t" r="r" b="b"/>
              <a:pathLst>
                <a:path w="2807" h="2940" extrusionOk="0">
                  <a:moveTo>
                    <a:pt x="1" y="1"/>
                  </a:moveTo>
                  <a:lnTo>
                    <a:pt x="1" y="1811"/>
                  </a:lnTo>
                  <a:cubicBezTo>
                    <a:pt x="1" y="2434"/>
                    <a:pt x="506" y="2940"/>
                    <a:pt x="1130" y="2940"/>
                  </a:cubicBezTo>
                  <a:lnTo>
                    <a:pt x="2807" y="2940"/>
                  </a:lnTo>
                  <a:lnTo>
                    <a:pt x="2807" y="817"/>
                  </a:lnTo>
                  <a:cubicBezTo>
                    <a:pt x="2807" y="365"/>
                    <a:pt x="2443" y="4"/>
                    <a:pt x="199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85" name="Google Shape;585;p24"/>
            <p:cNvSpPr/>
            <p:nvPr/>
          </p:nvSpPr>
          <p:spPr>
            <a:xfrm>
              <a:off x="3085925" y="2725700"/>
              <a:ext cx="70200" cy="73500"/>
            </a:xfrm>
            <a:custGeom>
              <a:avLst/>
              <a:gdLst/>
              <a:ahLst/>
              <a:cxnLst/>
              <a:rect l="l" t="t" r="r" b="b"/>
              <a:pathLst>
                <a:path w="2808" h="2940" extrusionOk="0">
                  <a:moveTo>
                    <a:pt x="1" y="1"/>
                  </a:moveTo>
                  <a:lnTo>
                    <a:pt x="1" y="2127"/>
                  </a:lnTo>
                  <a:cubicBezTo>
                    <a:pt x="1" y="2575"/>
                    <a:pt x="365" y="2940"/>
                    <a:pt x="817" y="2940"/>
                  </a:cubicBezTo>
                  <a:lnTo>
                    <a:pt x="2807" y="2940"/>
                  </a:lnTo>
                  <a:lnTo>
                    <a:pt x="2807" y="1130"/>
                  </a:lnTo>
                  <a:cubicBezTo>
                    <a:pt x="2807" y="507"/>
                    <a:pt x="2301" y="1"/>
                    <a:pt x="167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86" name="Google Shape;586;p24"/>
            <p:cNvSpPr/>
            <p:nvPr/>
          </p:nvSpPr>
          <p:spPr>
            <a:xfrm>
              <a:off x="2825150" y="2843075"/>
              <a:ext cx="180700" cy="107375"/>
            </a:xfrm>
            <a:custGeom>
              <a:avLst/>
              <a:gdLst/>
              <a:ahLst/>
              <a:cxnLst/>
              <a:rect l="l" t="t" r="r" b="b"/>
              <a:pathLst>
                <a:path w="7228" h="4295" extrusionOk="0">
                  <a:moveTo>
                    <a:pt x="5024" y="714"/>
                  </a:moveTo>
                  <a:cubicBezTo>
                    <a:pt x="5337" y="714"/>
                    <a:pt x="5590" y="967"/>
                    <a:pt x="5590" y="1277"/>
                  </a:cubicBezTo>
                  <a:cubicBezTo>
                    <a:pt x="5590" y="1590"/>
                    <a:pt x="5337" y="1843"/>
                    <a:pt x="5024" y="1843"/>
                  </a:cubicBezTo>
                  <a:lnTo>
                    <a:pt x="2503" y="1843"/>
                  </a:lnTo>
                  <a:cubicBezTo>
                    <a:pt x="2190" y="1843"/>
                    <a:pt x="1937" y="1590"/>
                    <a:pt x="1937" y="1277"/>
                  </a:cubicBezTo>
                  <a:cubicBezTo>
                    <a:pt x="1937" y="967"/>
                    <a:pt x="2190" y="714"/>
                    <a:pt x="2503" y="714"/>
                  </a:cubicBezTo>
                  <a:close/>
                  <a:moveTo>
                    <a:pt x="6078" y="2452"/>
                  </a:moveTo>
                  <a:cubicBezTo>
                    <a:pt x="6391" y="2452"/>
                    <a:pt x="6644" y="2704"/>
                    <a:pt x="6644" y="3018"/>
                  </a:cubicBezTo>
                  <a:cubicBezTo>
                    <a:pt x="6644" y="3328"/>
                    <a:pt x="6391" y="3581"/>
                    <a:pt x="6078" y="3581"/>
                  </a:cubicBezTo>
                  <a:lnTo>
                    <a:pt x="1449" y="3581"/>
                  </a:lnTo>
                  <a:cubicBezTo>
                    <a:pt x="1136" y="3581"/>
                    <a:pt x="883" y="3328"/>
                    <a:pt x="883" y="3018"/>
                  </a:cubicBezTo>
                  <a:cubicBezTo>
                    <a:pt x="883" y="2704"/>
                    <a:pt x="1136" y="2452"/>
                    <a:pt x="1449" y="2452"/>
                  </a:cubicBezTo>
                  <a:close/>
                  <a:moveTo>
                    <a:pt x="1" y="0"/>
                  </a:moveTo>
                  <a:lnTo>
                    <a:pt x="1" y="4294"/>
                  </a:lnTo>
                  <a:lnTo>
                    <a:pt x="7228" y="4294"/>
                  </a:lnTo>
                  <a:lnTo>
                    <a:pt x="72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87" name="Google Shape;587;p24"/>
            <p:cNvSpPr/>
            <p:nvPr/>
          </p:nvSpPr>
          <p:spPr>
            <a:xfrm>
              <a:off x="2682350" y="2725700"/>
              <a:ext cx="473775" cy="354150"/>
            </a:xfrm>
            <a:custGeom>
              <a:avLst/>
              <a:gdLst/>
              <a:ahLst/>
              <a:cxnLst/>
              <a:rect l="l" t="t" r="r" b="b"/>
              <a:pathLst>
                <a:path w="18951" h="14166" extrusionOk="0">
                  <a:moveTo>
                    <a:pt x="13503" y="3566"/>
                  </a:moveTo>
                  <a:cubicBezTo>
                    <a:pt x="13816" y="3566"/>
                    <a:pt x="14069" y="3819"/>
                    <a:pt x="14069" y="4129"/>
                  </a:cubicBezTo>
                  <a:lnTo>
                    <a:pt x="14069" y="9556"/>
                  </a:lnTo>
                  <a:cubicBezTo>
                    <a:pt x="14069" y="9866"/>
                    <a:pt x="13816" y="10119"/>
                    <a:pt x="13503" y="10119"/>
                  </a:cubicBezTo>
                  <a:lnTo>
                    <a:pt x="5147" y="10119"/>
                  </a:lnTo>
                  <a:cubicBezTo>
                    <a:pt x="4834" y="10119"/>
                    <a:pt x="4584" y="9866"/>
                    <a:pt x="4584" y="9556"/>
                  </a:cubicBezTo>
                  <a:lnTo>
                    <a:pt x="4584" y="4129"/>
                  </a:lnTo>
                  <a:cubicBezTo>
                    <a:pt x="4584" y="3819"/>
                    <a:pt x="4834" y="3566"/>
                    <a:pt x="5147" y="3566"/>
                  </a:cubicBezTo>
                  <a:close/>
                  <a:moveTo>
                    <a:pt x="3936" y="1"/>
                  </a:moveTo>
                  <a:lnTo>
                    <a:pt x="3936" y="2127"/>
                  </a:lnTo>
                  <a:cubicBezTo>
                    <a:pt x="3933" y="3199"/>
                    <a:pt x="3066" y="4069"/>
                    <a:pt x="1991" y="4069"/>
                  </a:cubicBezTo>
                  <a:lnTo>
                    <a:pt x="1" y="4069"/>
                  </a:lnTo>
                  <a:lnTo>
                    <a:pt x="1" y="10098"/>
                  </a:lnTo>
                  <a:lnTo>
                    <a:pt x="1991" y="10098"/>
                  </a:lnTo>
                  <a:cubicBezTo>
                    <a:pt x="3066" y="10101"/>
                    <a:pt x="3933" y="10968"/>
                    <a:pt x="3936" y="12043"/>
                  </a:cubicBezTo>
                  <a:lnTo>
                    <a:pt x="3936" y="14166"/>
                  </a:lnTo>
                  <a:lnTo>
                    <a:pt x="15015" y="14166"/>
                  </a:lnTo>
                  <a:lnTo>
                    <a:pt x="15015" y="12043"/>
                  </a:lnTo>
                  <a:cubicBezTo>
                    <a:pt x="15018" y="10968"/>
                    <a:pt x="15885" y="10101"/>
                    <a:pt x="16960" y="10098"/>
                  </a:cubicBezTo>
                  <a:lnTo>
                    <a:pt x="18950" y="10098"/>
                  </a:lnTo>
                  <a:lnTo>
                    <a:pt x="18950" y="4069"/>
                  </a:lnTo>
                  <a:lnTo>
                    <a:pt x="16960" y="4069"/>
                  </a:lnTo>
                  <a:cubicBezTo>
                    <a:pt x="15885" y="4069"/>
                    <a:pt x="15018" y="3199"/>
                    <a:pt x="15015" y="2127"/>
                  </a:cubicBezTo>
                  <a:lnTo>
                    <a:pt x="1501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88" name="Google Shape;588;p24"/>
            <p:cNvSpPr/>
            <p:nvPr/>
          </p:nvSpPr>
          <p:spPr>
            <a:xfrm>
              <a:off x="3085925" y="3006350"/>
              <a:ext cx="70200" cy="73500"/>
            </a:xfrm>
            <a:custGeom>
              <a:avLst/>
              <a:gdLst/>
              <a:ahLst/>
              <a:cxnLst/>
              <a:rect l="l" t="t" r="r" b="b"/>
              <a:pathLst>
                <a:path w="2808" h="2940" extrusionOk="0">
                  <a:moveTo>
                    <a:pt x="817" y="1"/>
                  </a:moveTo>
                  <a:cubicBezTo>
                    <a:pt x="365" y="4"/>
                    <a:pt x="1" y="365"/>
                    <a:pt x="1" y="817"/>
                  </a:cubicBezTo>
                  <a:lnTo>
                    <a:pt x="1" y="2940"/>
                  </a:lnTo>
                  <a:lnTo>
                    <a:pt x="1678" y="2940"/>
                  </a:lnTo>
                  <a:cubicBezTo>
                    <a:pt x="2301" y="2940"/>
                    <a:pt x="2807" y="2434"/>
                    <a:pt x="2807" y="1811"/>
                  </a:cubicBezTo>
                  <a:lnTo>
                    <a:pt x="280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589" name="Google Shape;589;p24"/>
            <p:cNvSpPr/>
            <p:nvPr/>
          </p:nvSpPr>
          <p:spPr>
            <a:xfrm>
              <a:off x="2825450" y="2643425"/>
              <a:ext cx="187550" cy="54075"/>
            </a:xfrm>
            <a:custGeom>
              <a:avLst/>
              <a:gdLst/>
              <a:ahLst/>
              <a:cxnLst/>
              <a:rect l="l" t="t" r="r" b="b"/>
              <a:pathLst>
                <a:path w="7502" h="2163" extrusionOk="0">
                  <a:moveTo>
                    <a:pt x="1862" y="1"/>
                  </a:moveTo>
                  <a:cubicBezTo>
                    <a:pt x="835" y="4"/>
                    <a:pt x="1" y="835"/>
                    <a:pt x="1" y="1861"/>
                  </a:cubicBezTo>
                  <a:lnTo>
                    <a:pt x="1" y="2163"/>
                  </a:lnTo>
                  <a:lnTo>
                    <a:pt x="1130" y="2163"/>
                  </a:lnTo>
                  <a:lnTo>
                    <a:pt x="1130" y="1861"/>
                  </a:lnTo>
                  <a:cubicBezTo>
                    <a:pt x="1130" y="1458"/>
                    <a:pt x="1458" y="1133"/>
                    <a:pt x="1862" y="1130"/>
                  </a:cubicBezTo>
                  <a:lnTo>
                    <a:pt x="5641" y="1130"/>
                  </a:lnTo>
                  <a:cubicBezTo>
                    <a:pt x="6044" y="1133"/>
                    <a:pt x="6373" y="1458"/>
                    <a:pt x="6373" y="1861"/>
                  </a:cubicBezTo>
                  <a:lnTo>
                    <a:pt x="6373" y="2163"/>
                  </a:lnTo>
                  <a:lnTo>
                    <a:pt x="7502" y="2163"/>
                  </a:lnTo>
                  <a:lnTo>
                    <a:pt x="7502" y="1861"/>
                  </a:lnTo>
                  <a:cubicBezTo>
                    <a:pt x="7502" y="835"/>
                    <a:pt x="6668" y="4"/>
                    <a:pt x="564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sp>
        <p:nvSpPr>
          <p:cNvPr id="590" name="Google Shape;590;p24"/>
          <p:cNvSpPr txBox="1">
            <a:spLocks noGrp="1"/>
          </p:cNvSpPr>
          <p:nvPr>
            <p:ph type="title"/>
          </p:nvPr>
        </p:nvSpPr>
        <p:spPr>
          <a:xfrm>
            <a:off x="760861" y="203754"/>
            <a:ext cx="7723500" cy="48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PROCESSI</a:t>
            </a:r>
            <a:endParaRPr dirty="0"/>
          </a:p>
        </p:txBody>
      </p:sp>
      <p:sp>
        <p:nvSpPr>
          <p:cNvPr id="73" name="Ovale 72">
            <a:extLst>
              <a:ext uri="{FF2B5EF4-FFF2-40B4-BE49-F238E27FC236}">
                <a16:creationId xmlns:a16="http://schemas.microsoft.com/office/drawing/2014/main" id="{0725D667-75BC-614B-A0B1-60744A7AEAD1}"/>
              </a:ext>
            </a:extLst>
          </p:cNvPr>
          <p:cNvSpPr/>
          <p:nvPr/>
        </p:nvSpPr>
        <p:spPr>
          <a:xfrm>
            <a:off x="6903079" y="1044121"/>
            <a:ext cx="994012" cy="481201"/>
          </a:xfrm>
          <a:prstGeom prst="ellipse">
            <a:avLst/>
          </a:prstGeom>
          <a:solidFill>
            <a:srgbClr val="FF9300"/>
          </a:solidFill>
          <a:ln>
            <a:solidFill>
              <a:srgbClr val="FF9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180gg</a:t>
            </a:r>
          </a:p>
        </p:txBody>
      </p:sp>
      <p:sp>
        <p:nvSpPr>
          <p:cNvPr id="74" name="Ovale 73">
            <a:extLst>
              <a:ext uri="{FF2B5EF4-FFF2-40B4-BE49-F238E27FC236}">
                <a16:creationId xmlns:a16="http://schemas.microsoft.com/office/drawing/2014/main" id="{F57B770E-5D46-3940-AD52-45AB36993AAA}"/>
              </a:ext>
            </a:extLst>
          </p:cNvPr>
          <p:cNvSpPr/>
          <p:nvPr/>
        </p:nvSpPr>
        <p:spPr>
          <a:xfrm>
            <a:off x="4845084" y="1064006"/>
            <a:ext cx="1047858" cy="481201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195gg</a:t>
            </a:r>
          </a:p>
        </p:txBody>
      </p:sp>
      <p:sp>
        <p:nvSpPr>
          <p:cNvPr id="75" name="Ovale 74">
            <a:extLst>
              <a:ext uri="{FF2B5EF4-FFF2-40B4-BE49-F238E27FC236}">
                <a16:creationId xmlns:a16="http://schemas.microsoft.com/office/drawing/2014/main" id="{2D44B116-08E5-2343-BCE7-D495C2A74DD2}"/>
              </a:ext>
            </a:extLst>
          </p:cNvPr>
          <p:cNvSpPr/>
          <p:nvPr/>
        </p:nvSpPr>
        <p:spPr>
          <a:xfrm>
            <a:off x="2965880" y="1044121"/>
            <a:ext cx="1057151" cy="481201"/>
          </a:xfrm>
          <a:prstGeom prst="ellipse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120gg</a:t>
            </a:r>
          </a:p>
        </p:txBody>
      </p:sp>
      <p:sp>
        <p:nvSpPr>
          <p:cNvPr id="76" name="Rettangolo 75">
            <a:extLst>
              <a:ext uri="{FF2B5EF4-FFF2-40B4-BE49-F238E27FC236}">
                <a16:creationId xmlns:a16="http://schemas.microsoft.com/office/drawing/2014/main" id="{A444B7A6-38BA-854D-BF2E-30CBEC0094A7}"/>
              </a:ext>
            </a:extLst>
          </p:cNvPr>
          <p:cNvSpPr/>
          <p:nvPr/>
        </p:nvSpPr>
        <p:spPr>
          <a:xfrm>
            <a:off x="0" y="714016"/>
            <a:ext cx="9144000" cy="72134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0" name="Ovale 79">
            <a:extLst>
              <a:ext uri="{FF2B5EF4-FFF2-40B4-BE49-F238E27FC236}">
                <a16:creationId xmlns:a16="http://schemas.microsoft.com/office/drawing/2014/main" id="{EA26B2E8-7B9E-D74B-942E-3FCA817FF6CA}"/>
              </a:ext>
            </a:extLst>
          </p:cNvPr>
          <p:cNvSpPr/>
          <p:nvPr/>
        </p:nvSpPr>
        <p:spPr>
          <a:xfrm>
            <a:off x="1057829" y="1044121"/>
            <a:ext cx="950651" cy="481201"/>
          </a:xfrm>
          <a:prstGeom prst="ellipse">
            <a:avLst/>
          </a:prstGeom>
          <a:solidFill>
            <a:srgbClr val="FF9300"/>
          </a:solidFill>
          <a:ln>
            <a:solidFill>
              <a:srgbClr val="FF9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/>
              <a:t>60gg</a:t>
            </a:r>
          </a:p>
        </p:txBody>
      </p:sp>
      <p:pic>
        <p:nvPicPr>
          <p:cNvPr id="81" name="Immagine 80">
            <a:extLst>
              <a:ext uri="{FF2B5EF4-FFF2-40B4-BE49-F238E27FC236}">
                <a16:creationId xmlns:a16="http://schemas.microsoft.com/office/drawing/2014/main" id="{4D393255-B79D-C243-84B4-1968671A686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1000"/>
          </a:blip>
          <a:stretch>
            <a:fillRect/>
          </a:stretch>
        </p:blipFill>
        <p:spPr>
          <a:xfrm>
            <a:off x="114910" y="4808408"/>
            <a:ext cx="279474" cy="251526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82" name="Immagine 81">
            <a:extLst>
              <a:ext uri="{FF2B5EF4-FFF2-40B4-BE49-F238E27FC236}">
                <a16:creationId xmlns:a16="http://schemas.microsoft.com/office/drawing/2014/main" id="{A0B04444-A5A4-9645-997C-6F1AA40D503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28" t="17994" r="5214" b="20921"/>
          <a:stretch/>
        </p:blipFill>
        <p:spPr>
          <a:xfrm>
            <a:off x="8294808" y="4686193"/>
            <a:ext cx="847047" cy="412337"/>
          </a:xfrm>
          <a:prstGeom prst="rect">
            <a:avLst/>
          </a:prstGeom>
        </p:spPr>
      </p:pic>
      <p:graphicFrame>
        <p:nvGraphicFramePr>
          <p:cNvPr id="2" name="Tabella 2">
            <a:extLst>
              <a:ext uri="{FF2B5EF4-FFF2-40B4-BE49-F238E27FC236}">
                <a16:creationId xmlns:a16="http://schemas.microsoft.com/office/drawing/2014/main" id="{13E5B340-AF47-44A8-9F17-F57824A624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424586"/>
              </p:ext>
            </p:extLst>
          </p:nvPr>
        </p:nvGraphicFramePr>
        <p:xfrm>
          <a:off x="755578" y="4429484"/>
          <a:ext cx="7469599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96062">
                  <a:extLst>
                    <a:ext uri="{9D8B030D-6E8A-4147-A177-3AD203B41FA5}">
                      <a16:colId xmlns:a16="http://schemas.microsoft.com/office/drawing/2014/main" val="255263046"/>
                    </a:ext>
                  </a:extLst>
                </a:gridCol>
                <a:gridCol w="5573537">
                  <a:extLst>
                    <a:ext uri="{9D8B030D-6E8A-4147-A177-3AD203B41FA5}">
                      <a16:colId xmlns:a16="http://schemas.microsoft.com/office/drawing/2014/main" val="26339673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it-IT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TOT</a:t>
                      </a:r>
                    </a:p>
                  </a:txBody>
                  <a:tcPr>
                    <a:solidFill>
                      <a:srgbClr val="FFFF00">
                        <a:alpha val="88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375gg (12.5 mesi)</a:t>
                      </a:r>
                    </a:p>
                  </a:txBody>
                  <a:tcPr>
                    <a:solidFill>
                      <a:srgbClr val="FFFF00">
                        <a:alpha val="88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927787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F97CA7BC-150F-654E-A29D-6F338796852C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98772" y="109712"/>
            <a:ext cx="3651426" cy="4674724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1187BBAD-8A12-E54F-91E3-C93098329FE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157"/>
          <a:stretch/>
        </p:blipFill>
        <p:spPr>
          <a:xfrm>
            <a:off x="4395066" y="485287"/>
            <a:ext cx="4579966" cy="2230890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A8298C71-5900-6742-A638-0923F5292B40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51000"/>
          </a:blip>
          <a:stretch>
            <a:fillRect/>
          </a:stretch>
        </p:blipFill>
        <p:spPr>
          <a:xfrm>
            <a:off x="114910" y="4808408"/>
            <a:ext cx="279474" cy="251526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143E1EDB-1EBB-6640-BCF4-0F382C16DC2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028" t="17994" r="5214" b="20921"/>
          <a:stretch/>
        </p:blipFill>
        <p:spPr>
          <a:xfrm>
            <a:off x="8294808" y="4686193"/>
            <a:ext cx="847047" cy="412337"/>
          </a:xfrm>
          <a:prstGeom prst="rect">
            <a:avLst/>
          </a:prstGeom>
        </p:spPr>
      </p:pic>
      <p:sp>
        <p:nvSpPr>
          <p:cNvPr id="9" name="Google Shape;590;p24">
            <a:extLst>
              <a:ext uri="{FF2B5EF4-FFF2-40B4-BE49-F238E27FC236}">
                <a16:creationId xmlns:a16="http://schemas.microsoft.com/office/drawing/2014/main" id="{91A19D2C-4972-5641-B766-4785689E1BD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110081" y="62831"/>
            <a:ext cx="4083998" cy="48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dirty="0"/>
              <a:t>WORK BREAKDOWN MATRIX</a:t>
            </a:r>
            <a:endParaRPr dirty="0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B7FD1DE6-FE57-B445-B382-0035E0677EDC}"/>
              </a:ext>
            </a:extLst>
          </p:cNvPr>
          <p:cNvSpPr/>
          <p:nvPr/>
        </p:nvSpPr>
        <p:spPr>
          <a:xfrm flipV="1">
            <a:off x="5903088" y="498312"/>
            <a:ext cx="3240911" cy="45719"/>
          </a:xfrm>
          <a:prstGeom prst="rect">
            <a:avLst/>
          </a:prstGeom>
          <a:solidFill>
            <a:srgbClr val="FF93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35121F25-518B-7C4A-8883-EB1E61D9D5C5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9915" y="2595072"/>
            <a:ext cx="4497881" cy="2073438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sp>
        <p:nvSpPr>
          <p:cNvPr id="2" name="Rettangolo arrotondato 1">
            <a:extLst>
              <a:ext uri="{FF2B5EF4-FFF2-40B4-BE49-F238E27FC236}">
                <a16:creationId xmlns:a16="http://schemas.microsoft.com/office/drawing/2014/main" id="{D2E1F325-B1D4-4448-B75D-27C4FD903720}"/>
              </a:ext>
            </a:extLst>
          </p:cNvPr>
          <p:cNvSpPr/>
          <p:nvPr/>
        </p:nvSpPr>
        <p:spPr>
          <a:xfrm>
            <a:off x="3862545" y="2085976"/>
            <a:ext cx="852330" cy="357188"/>
          </a:xfrm>
          <a:prstGeom prst="roundRect">
            <a:avLst/>
          </a:prstGeom>
          <a:solidFill>
            <a:srgbClr val="FF93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000" dirty="0">
                <a:solidFill>
                  <a:srgbClr val="00206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Collezione: 290 capi</a:t>
            </a:r>
          </a:p>
        </p:txBody>
      </p:sp>
    </p:spTree>
    <p:extLst>
      <p:ext uri="{BB962C8B-B14F-4D97-AF65-F5344CB8AC3E}">
        <p14:creationId xmlns:p14="http://schemas.microsoft.com/office/powerpoint/2010/main" val="34189280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A8298C71-5900-6742-A638-0923F5292B4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1000"/>
          </a:blip>
          <a:stretch>
            <a:fillRect/>
          </a:stretch>
        </p:blipFill>
        <p:spPr>
          <a:xfrm>
            <a:off x="114910" y="4808408"/>
            <a:ext cx="279474" cy="251526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143E1EDB-1EBB-6640-BCF4-0F382C16DC2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28" t="17994" r="5214" b="20921"/>
          <a:stretch/>
        </p:blipFill>
        <p:spPr>
          <a:xfrm>
            <a:off x="8294808" y="4686193"/>
            <a:ext cx="847047" cy="412337"/>
          </a:xfrm>
          <a:prstGeom prst="rect">
            <a:avLst/>
          </a:prstGeom>
        </p:spPr>
      </p:pic>
      <p:sp>
        <p:nvSpPr>
          <p:cNvPr id="9" name="Google Shape;590;p24">
            <a:extLst>
              <a:ext uri="{FF2B5EF4-FFF2-40B4-BE49-F238E27FC236}">
                <a16:creationId xmlns:a16="http://schemas.microsoft.com/office/drawing/2014/main" id="{91A19D2C-4972-5641-B766-4785689E1BD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216894" y="51837"/>
            <a:ext cx="3795240" cy="48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dirty="0" err="1"/>
              <a:t>Risk</a:t>
            </a:r>
            <a:r>
              <a:rPr lang="it-IT" dirty="0"/>
              <a:t> Break</a:t>
            </a:r>
            <a:r>
              <a:rPr lang="en" dirty="0"/>
              <a:t>down Structure</a:t>
            </a:r>
            <a:endParaRPr dirty="0"/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B7FD1DE6-FE57-B445-B382-0035E0677EDC}"/>
              </a:ext>
            </a:extLst>
          </p:cNvPr>
          <p:cNvSpPr/>
          <p:nvPr/>
        </p:nvSpPr>
        <p:spPr>
          <a:xfrm flipV="1">
            <a:off x="5903088" y="498312"/>
            <a:ext cx="3240911" cy="45719"/>
          </a:xfrm>
          <a:prstGeom prst="rect">
            <a:avLst/>
          </a:prstGeom>
          <a:solidFill>
            <a:srgbClr val="FF93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F66362DD-C805-1B47-BE6B-E81351C2A29A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14483" y="610456"/>
            <a:ext cx="6400031" cy="4323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7918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DA106CB-395B-4A4F-A372-8214038D6CC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1000"/>
          </a:blip>
          <a:stretch>
            <a:fillRect/>
          </a:stretch>
        </p:blipFill>
        <p:spPr>
          <a:xfrm>
            <a:off x="114910" y="4808408"/>
            <a:ext cx="279474" cy="251526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B1FC23F4-3E09-5A43-B617-2924C1593AA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28" t="17994" r="5214" b="20921"/>
          <a:stretch/>
        </p:blipFill>
        <p:spPr>
          <a:xfrm>
            <a:off x="8294808" y="4686193"/>
            <a:ext cx="847047" cy="412337"/>
          </a:xfrm>
          <a:prstGeom prst="rect">
            <a:avLst/>
          </a:prstGeom>
        </p:spPr>
      </p:pic>
      <p:sp>
        <p:nvSpPr>
          <p:cNvPr id="7" name="Rettangolo 6">
            <a:extLst>
              <a:ext uri="{FF2B5EF4-FFF2-40B4-BE49-F238E27FC236}">
                <a16:creationId xmlns:a16="http://schemas.microsoft.com/office/drawing/2014/main" id="{88166256-76A6-0F49-A85D-B763E55B82F7}"/>
              </a:ext>
            </a:extLst>
          </p:cNvPr>
          <p:cNvSpPr/>
          <p:nvPr/>
        </p:nvSpPr>
        <p:spPr>
          <a:xfrm>
            <a:off x="8041249" y="654518"/>
            <a:ext cx="1177595" cy="134754"/>
          </a:xfrm>
          <a:prstGeom prst="rect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Google Shape;590;p24">
            <a:extLst>
              <a:ext uri="{FF2B5EF4-FFF2-40B4-BE49-F238E27FC236}">
                <a16:creationId xmlns:a16="http://schemas.microsoft.com/office/drawing/2014/main" id="{D078AE77-52BC-5249-B9AE-BAC7E589287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661710" y="274587"/>
            <a:ext cx="1782626" cy="31255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dirty="0"/>
              <a:t>RBM-PI</a:t>
            </a:r>
            <a:endParaRPr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5A75C5A6-6135-BE4D-B3A4-93DBBC488FDF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559637" y="274587"/>
            <a:ext cx="7267326" cy="4533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7007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DDA106CB-395B-4A4F-A372-8214038D6CC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1000"/>
          </a:blip>
          <a:stretch>
            <a:fillRect/>
          </a:stretch>
        </p:blipFill>
        <p:spPr>
          <a:xfrm>
            <a:off x="114910" y="4808408"/>
            <a:ext cx="279474" cy="251526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B1FC23F4-3E09-5A43-B617-2924C1593AA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28" t="17994" r="5214" b="20921"/>
          <a:stretch/>
        </p:blipFill>
        <p:spPr>
          <a:xfrm>
            <a:off x="8294808" y="4686193"/>
            <a:ext cx="847047" cy="412337"/>
          </a:xfrm>
          <a:prstGeom prst="rect">
            <a:avLst/>
          </a:prstGeom>
        </p:spPr>
      </p:pic>
      <p:sp>
        <p:nvSpPr>
          <p:cNvPr id="7" name="Rettangolo 6">
            <a:extLst>
              <a:ext uri="{FF2B5EF4-FFF2-40B4-BE49-F238E27FC236}">
                <a16:creationId xmlns:a16="http://schemas.microsoft.com/office/drawing/2014/main" id="{88166256-76A6-0F49-A85D-B763E55B82F7}"/>
              </a:ext>
            </a:extLst>
          </p:cNvPr>
          <p:cNvSpPr/>
          <p:nvPr/>
        </p:nvSpPr>
        <p:spPr>
          <a:xfrm>
            <a:off x="7661711" y="647272"/>
            <a:ext cx="1557134" cy="90629"/>
          </a:xfrm>
          <a:prstGeom prst="rect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Google Shape;590;p24">
            <a:extLst>
              <a:ext uri="{FF2B5EF4-FFF2-40B4-BE49-F238E27FC236}">
                <a16:creationId xmlns:a16="http://schemas.microsoft.com/office/drawing/2014/main" id="{D078AE77-52BC-5249-B9AE-BAC7E589287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661710" y="274587"/>
            <a:ext cx="1782626" cy="31255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dirty="0"/>
              <a:t>RBM-R</a:t>
            </a:r>
            <a:endParaRPr dirty="0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5EF740C8-CD8A-4341-BF3B-56FFE543C6D7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550955" y="176270"/>
            <a:ext cx="6995599" cy="4716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708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" name="Google Shape;1170;p37"/>
          <p:cNvSpPr/>
          <p:nvPr/>
        </p:nvSpPr>
        <p:spPr>
          <a:xfrm>
            <a:off x="508590" y="1587970"/>
            <a:ext cx="3720510" cy="1005221"/>
          </a:xfrm>
          <a:custGeom>
            <a:avLst/>
            <a:gdLst/>
            <a:ahLst/>
            <a:cxnLst/>
            <a:rect l="l" t="t" r="r" b="b"/>
            <a:pathLst>
              <a:path w="80333" h="27766" extrusionOk="0">
                <a:moveTo>
                  <a:pt x="1" y="0"/>
                </a:moveTo>
                <a:lnTo>
                  <a:pt x="1" y="27766"/>
                </a:lnTo>
                <a:lnTo>
                  <a:pt x="80332" y="27766"/>
                </a:lnTo>
                <a:lnTo>
                  <a:pt x="80332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txBody>
          <a:bodyPr spcFirstLastPara="1" wrap="square" lIns="457200" tIns="91425" rIns="457200" bIns="91425" anchor="ctr" anchorCtr="0">
            <a:no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it-IT" sz="1200" dirty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DELOCALIZZAZIONE PRODUTTIVA </a:t>
            </a:r>
          </a:p>
          <a:p>
            <a:pPr lvl="0">
              <a:buClr>
                <a:schemeClr val="dk1"/>
              </a:buClr>
              <a:buSzPts val="1100"/>
            </a:pPr>
            <a:r>
              <a:rPr lang="it-IT" sz="1200" dirty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Rischio: 0.1.3.</a:t>
            </a:r>
          </a:p>
          <a:p>
            <a:pPr lvl="0">
              <a:buClr>
                <a:schemeClr val="dk1"/>
              </a:buClr>
              <a:buSzPts val="1100"/>
            </a:pPr>
            <a:r>
              <a:rPr lang="it-IT" sz="1200" dirty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Fase: Lungo tutto il processo</a:t>
            </a:r>
          </a:p>
          <a:p>
            <a:pPr lvl="0">
              <a:buClr>
                <a:schemeClr val="dk1"/>
              </a:buClr>
              <a:buSzPts val="1100"/>
            </a:pPr>
            <a:r>
              <a:rPr lang="it-IT" sz="1200" dirty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Azioni raccomandate: (B), (C), (D), (</a:t>
            </a:r>
            <a:r>
              <a:rPr lang="it-IT" sz="1200" dirty="0" err="1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F</a:t>
            </a:r>
            <a:r>
              <a:rPr lang="it-IT" sz="1200" dirty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), (H)</a:t>
            </a:r>
          </a:p>
        </p:txBody>
      </p:sp>
      <p:sp>
        <p:nvSpPr>
          <p:cNvPr id="1171" name="Google Shape;1171;p37"/>
          <p:cNvSpPr/>
          <p:nvPr/>
        </p:nvSpPr>
        <p:spPr>
          <a:xfrm>
            <a:off x="508590" y="2734675"/>
            <a:ext cx="3720510" cy="1082500"/>
          </a:xfrm>
          <a:custGeom>
            <a:avLst/>
            <a:gdLst/>
            <a:ahLst/>
            <a:cxnLst/>
            <a:rect l="l" t="t" r="r" b="b"/>
            <a:pathLst>
              <a:path w="80333" h="27766" extrusionOk="0">
                <a:moveTo>
                  <a:pt x="1" y="0"/>
                </a:moveTo>
                <a:lnTo>
                  <a:pt x="1" y="27765"/>
                </a:lnTo>
                <a:lnTo>
                  <a:pt x="80332" y="27765"/>
                </a:lnTo>
                <a:lnTo>
                  <a:pt x="80332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457200" tIns="91425" rIns="457200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 sz="1200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</a:t>
            </a:r>
            <a:r>
              <a:rPr lang="en" sz="1200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OVID -19 e LOGISTICA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Rischio</a:t>
            </a:r>
            <a:r>
              <a:rPr lang="en" sz="1200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: 0.2.3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dirty="0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Fase</a:t>
            </a:r>
            <a:r>
              <a:rPr lang="en" sz="1200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: </a:t>
            </a:r>
            <a:r>
              <a:rPr lang="en" sz="1200" dirty="0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Lungo</a:t>
            </a:r>
            <a:r>
              <a:rPr lang="en" sz="1200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" sz="1200" dirty="0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tutto</a:t>
            </a:r>
            <a:r>
              <a:rPr lang="en" sz="1200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" sz="1200" dirty="0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il</a:t>
            </a:r>
            <a:r>
              <a:rPr lang="en" sz="1200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" sz="1200" dirty="0" err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processo</a:t>
            </a:r>
            <a:endParaRPr lang="en" sz="1200" dirty="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>
              <a:buClr>
                <a:schemeClr val="dk1"/>
              </a:buClr>
              <a:buSzPts val="1100"/>
            </a:pPr>
            <a:r>
              <a:rPr lang="it-IT" sz="1200" dirty="0">
                <a:solidFill>
                  <a:srgbClr val="FFFFFF"/>
                </a:solidFill>
                <a:latin typeface="Roboto"/>
                <a:ea typeface="Roboto"/>
                <a:sym typeface="Roboto"/>
              </a:rPr>
              <a:t>Azioni raccomandate: (B), (C</a:t>
            </a:r>
            <a:r>
              <a:rPr lang="it-IT" sz="1200" dirty="0">
                <a:solidFill>
                  <a:schemeClr val="bg1"/>
                </a:solidFill>
                <a:latin typeface="Roboto"/>
                <a:ea typeface="Roboto"/>
                <a:sym typeface="Roboto"/>
              </a:rPr>
              <a:t>), </a:t>
            </a:r>
            <a:r>
              <a:rPr lang="it-IT" sz="1200" dirty="0">
                <a:solidFill>
                  <a:schemeClr val="bg1"/>
                </a:solidFill>
                <a:latin typeface="Roboto"/>
                <a:ea typeface="Roboto"/>
                <a:cs typeface="Roboto"/>
                <a:sym typeface="Roboto"/>
              </a:rPr>
              <a:t>(E), </a:t>
            </a:r>
            <a:r>
              <a:rPr lang="it-IT" sz="1200" dirty="0">
                <a:solidFill>
                  <a:srgbClr val="FFFFFF"/>
                </a:solidFill>
                <a:latin typeface="Roboto"/>
                <a:ea typeface="Roboto"/>
                <a:sym typeface="Roboto"/>
              </a:rPr>
              <a:t>(G), (</a:t>
            </a:r>
            <a:r>
              <a:rPr lang="it-IT" sz="1200" dirty="0" err="1">
                <a:solidFill>
                  <a:srgbClr val="FFFFFF"/>
                </a:solidFill>
                <a:latin typeface="Roboto"/>
                <a:ea typeface="Roboto"/>
                <a:sym typeface="Roboto"/>
              </a:rPr>
              <a:t>J</a:t>
            </a:r>
            <a:r>
              <a:rPr lang="it-IT" sz="1200" dirty="0">
                <a:solidFill>
                  <a:srgbClr val="FFFFFF"/>
                </a:solidFill>
                <a:latin typeface="Roboto"/>
                <a:ea typeface="Roboto"/>
                <a:sym typeface="Roboto"/>
              </a:rPr>
              <a:t>)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72" name="Google Shape;1172;p37"/>
          <p:cNvSpPr/>
          <p:nvPr/>
        </p:nvSpPr>
        <p:spPr>
          <a:xfrm>
            <a:off x="508590" y="3924349"/>
            <a:ext cx="3197656" cy="884059"/>
          </a:xfrm>
          <a:custGeom>
            <a:avLst/>
            <a:gdLst/>
            <a:ahLst/>
            <a:cxnLst/>
            <a:rect l="l" t="t" r="r" b="b"/>
            <a:pathLst>
              <a:path w="80333" h="27766" extrusionOk="0">
                <a:moveTo>
                  <a:pt x="1" y="0"/>
                </a:moveTo>
                <a:lnTo>
                  <a:pt x="1" y="27765"/>
                </a:lnTo>
                <a:lnTo>
                  <a:pt x="80332" y="27765"/>
                </a:lnTo>
                <a:lnTo>
                  <a:pt x="80332" y="0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  <p:txBody>
          <a:bodyPr spcFirstLastPara="1" wrap="square" lIns="457200" tIns="91425" rIns="457200" bIns="91425" anchor="ctr" anchorCtr="0">
            <a:no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it-IT" sz="1200" dirty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FATTORE AMBIENTE</a:t>
            </a:r>
          </a:p>
          <a:p>
            <a:pPr lvl="0">
              <a:buClr>
                <a:schemeClr val="dk1"/>
              </a:buClr>
              <a:buSzPts val="1100"/>
            </a:pPr>
            <a:r>
              <a:rPr lang="it-IT" sz="1200" dirty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Rischio: 0.2.4</a:t>
            </a:r>
          </a:p>
          <a:p>
            <a:pPr lvl="0">
              <a:buClr>
                <a:schemeClr val="dk1"/>
              </a:buClr>
              <a:buSzPts val="1100"/>
            </a:pPr>
            <a:r>
              <a:rPr lang="it-IT" sz="1200" dirty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Fase:  0.1</a:t>
            </a:r>
          </a:p>
          <a:p>
            <a:pPr>
              <a:buClr>
                <a:schemeClr val="dk1"/>
              </a:buClr>
              <a:buSzPts val="1100"/>
            </a:pPr>
            <a:r>
              <a:rPr lang="it-IT" sz="1200" dirty="0">
                <a:solidFill>
                  <a:schemeClr val="bg2"/>
                </a:solidFill>
                <a:latin typeface="Roboto"/>
                <a:ea typeface="Roboto"/>
                <a:cs typeface="Roboto"/>
                <a:sym typeface="Roboto"/>
              </a:rPr>
              <a:t>Azioni raccomandate: (A), (B)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A431D798-DC8B-A14B-B105-C5C1065F85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8199" y="1023122"/>
            <a:ext cx="1310324" cy="472189"/>
          </a:xfrm>
          <a:prstGeom prst="rect">
            <a:avLst/>
          </a:prstGeom>
        </p:spPr>
      </p:pic>
      <p:sp>
        <p:nvSpPr>
          <p:cNvPr id="24" name="Google Shape;254;p19">
            <a:extLst>
              <a:ext uri="{FF2B5EF4-FFF2-40B4-BE49-F238E27FC236}">
                <a16:creationId xmlns:a16="http://schemas.microsoft.com/office/drawing/2014/main" id="{D47F4C97-E9F7-9A4A-A931-3B112F4B2A9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815147" y="-109890"/>
            <a:ext cx="5622878" cy="902295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VALUTAZIONE E GESTIONE DEL RISCHIO</a:t>
            </a:r>
            <a:endParaRPr dirty="0"/>
          </a:p>
        </p:txBody>
      </p:sp>
      <p:pic>
        <p:nvPicPr>
          <p:cNvPr id="25" name="Immagine 24">
            <a:extLst>
              <a:ext uri="{FF2B5EF4-FFF2-40B4-BE49-F238E27FC236}">
                <a16:creationId xmlns:a16="http://schemas.microsoft.com/office/drawing/2014/main" id="{C30342C1-6297-5444-9D0C-415AA88FDE08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1000"/>
          </a:blip>
          <a:stretch>
            <a:fillRect/>
          </a:stretch>
        </p:blipFill>
        <p:spPr>
          <a:xfrm>
            <a:off x="114910" y="4808408"/>
            <a:ext cx="279474" cy="251526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26" name="Immagine 25">
            <a:extLst>
              <a:ext uri="{FF2B5EF4-FFF2-40B4-BE49-F238E27FC236}">
                <a16:creationId xmlns:a16="http://schemas.microsoft.com/office/drawing/2014/main" id="{701086A0-5E9C-7E4B-9017-A821DD8D8F6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028" t="17994" r="5214" b="20921"/>
          <a:stretch/>
        </p:blipFill>
        <p:spPr>
          <a:xfrm>
            <a:off x="8390021" y="4732542"/>
            <a:ext cx="751834" cy="365988"/>
          </a:xfrm>
          <a:prstGeom prst="rect">
            <a:avLst/>
          </a:prstGeom>
        </p:spPr>
      </p:pic>
      <p:sp>
        <p:nvSpPr>
          <p:cNvPr id="4" name="Stella a 5 punte 3">
            <a:extLst>
              <a:ext uri="{FF2B5EF4-FFF2-40B4-BE49-F238E27FC236}">
                <a16:creationId xmlns:a16="http://schemas.microsoft.com/office/drawing/2014/main" id="{A2BBE623-CB64-514D-B10F-B02D8DFEB3E2}"/>
              </a:ext>
            </a:extLst>
          </p:cNvPr>
          <p:cNvSpPr/>
          <p:nvPr/>
        </p:nvSpPr>
        <p:spPr>
          <a:xfrm>
            <a:off x="1073164" y="153287"/>
            <a:ext cx="2401824" cy="1295723"/>
          </a:xfrm>
          <a:prstGeom prst="star5">
            <a:avLst/>
          </a:prstGeom>
          <a:gradFill flip="none" rotWithShape="1">
            <a:gsLst>
              <a:gs pos="0">
                <a:schemeClr val="accent2">
                  <a:lumMod val="89000"/>
                </a:schemeClr>
              </a:gs>
              <a:gs pos="23000">
                <a:schemeClr val="accent2">
                  <a:lumMod val="89000"/>
                </a:schemeClr>
              </a:gs>
              <a:gs pos="69000">
                <a:schemeClr val="accent2">
                  <a:lumMod val="75000"/>
                </a:schemeClr>
              </a:gs>
              <a:gs pos="97000">
                <a:schemeClr val="accent2">
                  <a:lumMod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/>
              <a:t>RITARDI</a:t>
            </a:r>
          </a:p>
          <a:p>
            <a:pPr algn="ctr"/>
            <a:r>
              <a:rPr lang="it-IT" b="1" dirty="0"/>
              <a:t>25/25</a:t>
            </a:r>
          </a:p>
        </p:txBody>
      </p:sp>
      <p:sp>
        <p:nvSpPr>
          <p:cNvPr id="22" name="Google Shape;1412;p42">
            <a:extLst>
              <a:ext uri="{FF2B5EF4-FFF2-40B4-BE49-F238E27FC236}">
                <a16:creationId xmlns:a16="http://schemas.microsoft.com/office/drawing/2014/main" id="{2F910F99-5ABA-4048-838E-258160985C1A}"/>
              </a:ext>
            </a:extLst>
          </p:cNvPr>
          <p:cNvSpPr/>
          <p:nvPr/>
        </p:nvSpPr>
        <p:spPr>
          <a:xfrm>
            <a:off x="191357" y="1381286"/>
            <a:ext cx="693486" cy="700956"/>
          </a:xfrm>
          <a:custGeom>
            <a:avLst/>
            <a:gdLst/>
            <a:ahLst/>
            <a:cxnLst/>
            <a:rect l="l" t="t" r="r" b="b"/>
            <a:pathLst>
              <a:path w="17944" h="17955" extrusionOk="0">
                <a:moveTo>
                  <a:pt x="8978" y="0"/>
                </a:moveTo>
                <a:cubicBezTo>
                  <a:pt x="4013" y="0"/>
                  <a:pt x="1" y="4024"/>
                  <a:pt x="1" y="8977"/>
                </a:cubicBezTo>
                <a:cubicBezTo>
                  <a:pt x="1" y="13930"/>
                  <a:pt x="4013" y="17955"/>
                  <a:pt x="8978" y="17955"/>
                </a:cubicBezTo>
                <a:cubicBezTo>
                  <a:pt x="13931" y="17955"/>
                  <a:pt x="17944" y="13930"/>
                  <a:pt x="17944" y="8977"/>
                </a:cubicBezTo>
                <a:cubicBezTo>
                  <a:pt x="17944" y="4024"/>
                  <a:pt x="13931" y="0"/>
                  <a:pt x="8978" y="0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3" name="Google Shape;1414;p42">
            <a:extLst>
              <a:ext uri="{FF2B5EF4-FFF2-40B4-BE49-F238E27FC236}">
                <a16:creationId xmlns:a16="http://schemas.microsoft.com/office/drawing/2014/main" id="{843EE008-B98F-9049-982A-5B8844A5867C}"/>
              </a:ext>
            </a:extLst>
          </p:cNvPr>
          <p:cNvSpPr/>
          <p:nvPr/>
        </p:nvSpPr>
        <p:spPr>
          <a:xfrm>
            <a:off x="276312" y="1447715"/>
            <a:ext cx="503976" cy="512465"/>
          </a:xfrm>
          <a:custGeom>
            <a:avLst/>
            <a:gdLst/>
            <a:ahLst/>
            <a:cxnLst/>
            <a:rect l="l" t="t" r="r" b="b"/>
            <a:pathLst>
              <a:path w="16110" h="16099" extrusionOk="0">
                <a:moveTo>
                  <a:pt x="8061" y="1"/>
                </a:moveTo>
                <a:cubicBezTo>
                  <a:pt x="3608" y="1"/>
                  <a:pt x="1" y="3608"/>
                  <a:pt x="1" y="8049"/>
                </a:cubicBezTo>
                <a:cubicBezTo>
                  <a:pt x="1" y="12502"/>
                  <a:pt x="3608" y="16098"/>
                  <a:pt x="8061" y="16098"/>
                </a:cubicBezTo>
                <a:cubicBezTo>
                  <a:pt x="12502" y="16098"/>
                  <a:pt x="16110" y="12502"/>
                  <a:pt x="16110" y="8049"/>
                </a:cubicBezTo>
                <a:cubicBezTo>
                  <a:pt x="16110" y="3608"/>
                  <a:pt x="12502" y="1"/>
                  <a:pt x="806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100" dirty="0">
                <a:latin typeface="Abril Fatface" panose="02000503000000020003" pitchFamily="2" charset="77"/>
              </a:rPr>
              <a:t>1</a:t>
            </a:r>
            <a:endParaRPr sz="2100" dirty="0"/>
          </a:p>
        </p:txBody>
      </p:sp>
      <p:sp>
        <p:nvSpPr>
          <p:cNvPr id="27" name="Google Shape;1412;p42">
            <a:extLst>
              <a:ext uri="{FF2B5EF4-FFF2-40B4-BE49-F238E27FC236}">
                <a16:creationId xmlns:a16="http://schemas.microsoft.com/office/drawing/2014/main" id="{A238940E-34B7-D344-AF24-B5682D914CD1}"/>
              </a:ext>
            </a:extLst>
          </p:cNvPr>
          <p:cNvSpPr/>
          <p:nvPr/>
        </p:nvSpPr>
        <p:spPr>
          <a:xfrm>
            <a:off x="191357" y="2525506"/>
            <a:ext cx="693486" cy="700956"/>
          </a:xfrm>
          <a:custGeom>
            <a:avLst/>
            <a:gdLst/>
            <a:ahLst/>
            <a:cxnLst/>
            <a:rect l="l" t="t" r="r" b="b"/>
            <a:pathLst>
              <a:path w="17944" h="17955" extrusionOk="0">
                <a:moveTo>
                  <a:pt x="8978" y="0"/>
                </a:moveTo>
                <a:cubicBezTo>
                  <a:pt x="4013" y="0"/>
                  <a:pt x="1" y="4024"/>
                  <a:pt x="1" y="8977"/>
                </a:cubicBezTo>
                <a:cubicBezTo>
                  <a:pt x="1" y="13930"/>
                  <a:pt x="4013" y="17955"/>
                  <a:pt x="8978" y="17955"/>
                </a:cubicBezTo>
                <a:cubicBezTo>
                  <a:pt x="13931" y="17955"/>
                  <a:pt x="17944" y="13930"/>
                  <a:pt x="17944" y="8977"/>
                </a:cubicBezTo>
                <a:cubicBezTo>
                  <a:pt x="17944" y="4024"/>
                  <a:pt x="13931" y="0"/>
                  <a:pt x="8978" y="0"/>
                </a:cubicBezTo>
                <a:close/>
              </a:path>
            </a:pathLst>
          </a:custGeom>
          <a:solidFill>
            <a:srgbClr val="FF93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8" name="Google Shape;1414;p42">
            <a:extLst>
              <a:ext uri="{FF2B5EF4-FFF2-40B4-BE49-F238E27FC236}">
                <a16:creationId xmlns:a16="http://schemas.microsoft.com/office/drawing/2014/main" id="{A17CAD6E-6B0D-0F4A-A531-9FD805EAF8B0}"/>
              </a:ext>
            </a:extLst>
          </p:cNvPr>
          <p:cNvSpPr/>
          <p:nvPr/>
        </p:nvSpPr>
        <p:spPr>
          <a:xfrm>
            <a:off x="276312" y="2591935"/>
            <a:ext cx="503976" cy="512465"/>
          </a:xfrm>
          <a:custGeom>
            <a:avLst/>
            <a:gdLst/>
            <a:ahLst/>
            <a:cxnLst/>
            <a:rect l="l" t="t" r="r" b="b"/>
            <a:pathLst>
              <a:path w="16110" h="16099" extrusionOk="0">
                <a:moveTo>
                  <a:pt x="8061" y="1"/>
                </a:moveTo>
                <a:cubicBezTo>
                  <a:pt x="3608" y="1"/>
                  <a:pt x="1" y="3608"/>
                  <a:pt x="1" y="8049"/>
                </a:cubicBezTo>
                <a:cubicBezTo>
                  <a:pt x="1" y="12502"/>
                  <a:pt x="3608" y="16098"/>
                  <a:pt x="8061" y="16098"/>
                </a:cubicBezTo>
                <a:cubicBezTo>
                  <a:pt x="12502" y="16098"/>
                  <a:pt x="16110" y="12502"/>
                  <a:pt x="16110" y="8049"/>
                </a:cubicBezTo>
                <a:cubicBezTo>
                  <a:pt x="16110" y="3608"/>
                  <a:pt x="12502" y="1"/>
                  <a:pt x="806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100" dirty="0">
                <a:latin typeface="Abril Fatface" panose="02000503000000020003" pitchFamily="2" charset="77"/>
              </a:rPr>
              <a:t>2</a:t>
            </a:r>
            <a:endParaRPr sz="2100" dirty="0"/>
          </a:p>
        </p:txBody>
      </p:sp>
      <p:sp>
        <p:nvSpPr>
          <p:cNvPr id="29" name="Google Shape;1412;p42">
            <a:extLst>
              <a:ext uri="{FF2B5EF4-FFF2-40B4-BE49-F238E27FC236}">
                <a16:creationId xmlns:a16="http://schemas.microsoft.com/office/drawing/2014/main" id="{16D27933-C4C8-0440-8D09-9DC9D33A183D}"/>
              </a:ext>
            </a:extLst>
          </p:cNvPr>
          <p:cNvSpPr/>
          <p:nvPr/>
        </p:nvSpPr>
        <p:spPr>
          <a:xfrm>
            <a:off x="161845" y="3713216"/>
            <a:ext cx="693486" cy="700956"/>
          </a:xfrm>
          <a:custGeom>
            <a:avLst/>
            <a:gdLst/>
            <a:ahLst/>
            <a:cxnLst/>
            <a:rect l="l" t="t" r="r" b="b"/>
            <a:pathLst>
              <a:path w="17944" h="17955" extrusionOk="0">
                <a:moveTo>
                  <a:pt x="8978" y="0"/>
                </a:moveTo>
                <a:cubicBezTo>
                  <a:pt x="4013" y="0"/>
                  <a:pt x="1" y="4024"/>
                  <a:pt x="1" y="8977"/>
                </a:cubicBezTo>
                <a:cubicBezTo>
                  <a:pt x="1" y="13930"/>
                  <a:pt x="4013" y="17955"/>
                  <a:pt x="8978" y="17955"/>
                </a:cubicBezTo>
                <a:cubicBezTo>
                  <a:pt x="13931" y="17955"/>
                  <a:pt x="17944" y="13930"/>
                  <a:pt x="17944" y="8977"/>
                </a:cubicBezTo>
                <a:cubicBezTo>
                  <a:pt x="17944" y="4024"/>
                  <a:pt x="13931" y="0"/>
                  <a:pt x="8978" y="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" name="Google Shape;1414;p42">
            <a:extLst>
              <a:ext uri="{FF2B5EF4-FFF2-40B4-BE49-F238E27FC236}">
                <a16:creationId xmlns:a16="http://schemas.microsoft.com/office/drawing/2014/main" id="{13FB06A6-BC32-E248-B088-D7EAED2D2E52}"/>
              </a:ext>
            </a:extLst>
          </p:cNvPr>
          <p:cNvSpPr/>
          <p:nvPr/>
        </p:nvSpPr>
        <p:spPr>
          <a:xfrm>
            <a:off x="246800" y="3794533"/>
            <a:ext cx="503976" cy="512465"/>
          </a:xfrm>
          <a:custGeom>
            <a:avLst/>
            <a:gdLst/>
            <a:ahLst/>
            <a:cxnLst/>
            <a:rect l="l" t="t" r="r" b="b"/>
            <a:pathLst>
              <a:path w="16110" h="16099" extrusionOk="0">
                <a:moveTo>
                  <a:pt x="8061" y="1"/>
                </a:moveTo>
                <a:cubicBezTo>
                  <a:pt x="3608" y="1"/>
                  <a:pt x="1" y="3608"/>
                  <a:pt x="1" y="8049"/>
                </a:cubicBezTo>
                <a:cubicBezTo>
                  <a:pt x="1" y="12502"/>
                  <a:pt x="3608" y="16098"/>
                  <a:pt x="8061" y="16098"/>
                </a:cubicBezTo>
                <a:cubicBezTo>
                  <a:pt x="12502" y="16098"/>
                  <a:pt x="16110" y="12502"/>
                  <a:pt x="16110" y="8049"/>
                </a:cubicBezTo>
                <a:cubicBezTo>
                  <a:pt x="16110" y="3608"/>
                  <a:pt x="12502" y="1"/>
                  <a:pt x="8061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100" dirty="0">
                <a:latin typeface="Abril Fatface" panose="02000503000000020003" pitchFamily="2" charset="77"/>
              </a:rPr>
              <a:t>3</a:t>
            </a:r>
            <a:endParaRPr sz="2100" dirty="0"/>
          </a:p>
        </p:txBody>
      </p:sp>
      <p:sp>
        <p:nvSpPr>
          <p:cNvPr id="33" name="Rettangolo 32">
            <a:extLst>
              <a:ext uri="{FF2B5EF4-FFF2-40B4-BE49-F238E27FC236}">
                <a16:creationId xmlns:a16="http://schemas.microsoft.com/office/drawing/2014/main" id="{AD830FA3-C631-7741-A946-C86C4B294A36}"/>
              </a:ext>
            </a:extLst>
          </p:cNvPr>
          <p:cNvSpPr/>
          <p:nvPr/>
        </p:nvSpPr>
        <p:spPr>
          <a:xfrm>
            <a:off x="4458984" y="533994"/>
            <a:ext cx="4852660" cy="45719"/>
          </a:xfrm>
          <a:prstGeom prst="rect">
            <a:avLst/>
          </a:prstGeom>
          <a:solidFill>
            <a:srgbClr val="002060"/>
          </a:solidFill>
          <a:ln>
            <a:solidFill>
              <a:srgbClr val="FF9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71F10A73-123F-F848-AC7A-EA76EB5CD7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01848" y="1576375"/>
            <a:ext cx="4403449" cy="2826308"/>
          </a:xfrm>
          <a:prstGeom prst="rect">
            <a:avLst/>
          </a:prstGeom>
        </p:spPr>
      </p:pic>
      <p:sp>
        <p:nvSpPr>
          <p:cNvPr id="2" name="Ovale 1">
            <a:extLst>
              <a:ext uri="{FF2B5EF4-FFF2-40B4-BE49-F238E27FC236}">
                <a16:creationId xmlns:a16="http://schemas.microsoft.com/office/drawing/2014/main" id="{AD41EF2F-4F6E-1D4D-9235-69EE4702E22D}"/>
              </a:ext>
            </a:extLst>
          </p:cNvPr>
          <p:cNvSpPr/>
          <p:nvPr/>
        </p:nvSpPr>
        <p:spPr>
          <a:xfrm>
            <a:off x="5474035" y="4499253"/>
            <a:ext cx="665108" cy="432656"/>
          </a:xfrm>
          <a:prstGeom prst="ellipse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dirty="0">
                <a:solidFill>
                  <a:srgbClr val="FF9300"/>
                </a:solidFill>
              </a:rPr>
              <a:t>223</a:t>
            </a:r>
          </a:p>
        </p:txBody>
      </p:sp>
      <p:sp>
        <p:nvSpPr>
          <p:cNvPr id="19" name="Ovale 18">
            <a:extLst>
              <a:ext uri="{FF2B5EF4-FFF2-40B4-BE49-F238E27FC236}">
                <a16:creationId xmlns:a16="http://schemas.microsoft.com/office/drawing/2014/main" id="{22E1B81A-E05A-C84E-93A6-8732C4EB273F}"/>
              </a:ext>
            </a:extLst>
          </p:cNvPr>
          <p:cNvSpPr/>
          <p:nvPr/>
        </p:nvSpPr>
        <p:spPr>
          <a:xfrm>
            <a:off x="7757790" y="4523334"/>
            <a:ext cx="635489" cy="384494"/>
          </a:xfrm>
          <a:prstGeom prst="ellipse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dirty="0">
                <a:solidFill>
                  <a:srgbClr val="FF9300"/>
                </a:solidFill>
              </a:rPr>
              <a:t>508</a:t>
            </a:r>
          </a:p>
        </p:txBody>
      </p:sp>
      <p:sp>
        <p:nvSpPr>
          <p:cNvPr id="20" name="Ovale 19">
            <a:extLst>
              <a:ext uri="{FF2B5EF4-FFF2-40B4-BE49-F238E27FC236}">
                <a16:creationId xmlns:a16="http://schemas.microsoft.com/office/drawing/2014/main" id="{83F8FBC4-69F8-634A-85C6-4871FC4696A9}"/>
              </a:ext>
            </a:extLst>
          </p:cNvPr>
          <p:cNvSpPr/>
          <p:nvPr/>
        </p:nvSpPr>
        <p:spPr>
          <a:xfrm>
            <a:off x="6622232" y="4499253"/>
            <a:ext cx="619637" cy="432656"/>
          </a:xfrm>
          <a:prstGeom prst="ellipse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200" dirty="0">
                <a:solidFill>
                  <a:srgbClr val="FF9300"/>
                </a:solidFill>
              </a:rPr>
              <a:t>79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asellaDiTesto 5">
                <a:extLst>
                  <a:ext uri="{FF2B5EF4-FFF2-40B4-BE49-F238E27FC236}">
                    <a16:creationId xmlns:a16="http://schemas.microsoft.com/office/drawing/2014/main" id="{09CAD9F7-C307-334E-AE3A-70761CC51173}"/>
                  </a:ext>
                </a:extLst>
              </p:cNvPr>
              <p:cNvSpPr txBox="1"/>
              <p:nvPr/>
            </p:nvSpPr>
            <p:spPr>
              <a:xfrm>
                <a:off x="3742702" y="4438724"/>
                <a:ext cx="1501459" cy="55912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it-IT" dirty="0"/>
                  <a:t>R=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it-IT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eqArr>
                          <m:eqArrPr>
                            <m:ctrlPr>
                              <a:rPr lang="it-IT" b="0" i="1" smtClean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brk m:alnAt="23"/>
                              </m:rPr>
                              <a:rPr lang="it-IT" b="0" i="1" smtClean="0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r>
                              <a:rPr lang="it-IT" b="0" i="1" smtClean="0">
                                <a:latin typeface="Cambria Math" panose="02040503050406030204" pitchFamily="18" charset="0"/>
                              </a:rPr>
                              <m:t>=0.1</m:t>
                            </m:r>
                          </m:e>
                          <m:e>
                            <m:r>
                              <a:rPr lang="it-IT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it-IT" b="0" i="1" smtClean="0">
                                <a:latin typeface="Cambria Math" panose="02040503050406030204" pitchFamily="18" charset="0"/>
                              </a:rPr>
                              <m:t>=0.1.1</m:t>
                            </m:r>
                          </m:e>
                        </m:eqArr>
                      </m:sub>
                      <m:sup>
                        <m:eqArr>
                          <m:eqArrPr>
                            <m:ctrlPr>
                              <a:rPr lang="it-IT" b="0" i="1" smtClean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it-IT" b="0" i="1" smtClean="0">
                                <a:latin typeface="Cambria Math" panose="02040503050406030204" pitchFamily="18" charset="0"/>
                              </a:rPr>
                              <m:t>26</m:t>
                            </m:r>
                          </m:e>
                          <m:e>
                            <m:r>
                              <a:rPr lang="it-IT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it-IT" b="0" i="1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d>
                              <m:dPr>
                                <m:begChr m:val="{"/>
                                <m:endChr m:val="}"/>
                                <m:ctrlPr>
                                  <a:rPr lang="it-IT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it-IT" b="0" i="1" smtClean="0">
                                    <a:latin typeface="Cambria Math" panose="02040503050406030204" pitchFamily="18" charset="0"/>
                                  </a:rPr>
                                  <m:t>2,3,4,5</m:t>
                                </m:r>
                              </m:e>
                            </m:d>
                          </m:e>
                        </m:eqArr>
                      </m:sup>
                      <m:e>
                        <m:r>
                          <a:rPr lang="it-IT" b="0" i="1" smtClean="0">
                            <a:latin typeface="Cambria Math" panose="02040503050406030204" pitchFamily="18" charset="0"/>
                          </a:rPr>
                          <m:t>𝑅𝑖</m:t>
                        </m:r>
                        <m:r>
                          <a:rPr lang="it-IT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it-IT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it-IT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nary>
                  </m:oMath>
                </a14:m>
                <a:endParaRPr lang="it-IT" dirty="0"/>
              </a:p>
            </p:txBody>
          </p:sp>
        </mc:Choice>
        <mc:Fallback xmlns="">
          <p:sp>
            <p:nvSpPr>
              <p:cNvPr id="6" name="CasellaDiTesto 5">
                <a:extLst>
                  <a:ext uri="{FF2B5EF4-FFF2-40B4-BE49-F238E27FC236}">
                    <a16:creationId xmlns:a16="http://schemas.microsoft.com/office/drawing/2014/main" id="{09CAD9F7-C307-334E-AE3A-70761CC511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2702" y="4438724"/>
                <a:ext cx="1501459" cy="559127"/>
              </a:xfrm>
              <a:prstGeom prst="rect">
                <a:avLst/>
              </a:prstGeom>
              <a:blipFill>
                <a:blip r:embed="rId7"/>
                <a:stretch>
                  <a:fillRect l="-6723" t="-35556" r="-4202" b="-68889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e 3">
            <a:extLst>
              <a:ext uri="{FF2B5EF4-FFF2-40B4-BE49-F238E27FC236}">
                <a16:creationId xmlns:a16="http://schemas.microsoft.com/office/drawing/2014/main" id="{AC814725-E7EA-1F44-8605-3DDF5118133E}"/>
              </a:ext>
            </a:extLst>
          </p:cNvPr>
          <p:cNvSpPr/>
          <p:nvPr/>
        </p:nvSpPr>
        <p:spPr>
          <a:xfrm>
            <a:off x="7727182" y="1578077"/>
            <a:ext cx="1483518" cy="3008118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CC0BE252-ED4C-7845-984B-94822189A2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788" y="804721"/>
            <a:ext cx="8692969" cy="3681475"/>
          </a:xfrm>
          <a:prstGeom prst="rect">
            <a:avLst/>
          </a:prstGeom>
        </p:spPr>
      </p:pic>
      <p:sp>
        <p:nvSpPr>
          <p:cNvPr id="931" name="Google Shape;931;p32"/>
          <p:cNvSpPr txBox="1">
            <a:spLocks noGrp="1"/>
          </p:cNvSpPr>
          <p:nvPr>
            <p:ph type="title"/>
          </p:nvPr>
        </p:nvSpPr>
        <p:spPr>
          <a:xfrm>
            <a:off x="491586" y="60733"/>
            <a:ext cx="7723500" cy="48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VALUTAZIONE E GESTIONE DEL RISCHIO - FMECA</a:t>
            </a:r>
            <a:endParaRPr dirty="0"/>
          </a:p>
        </p:txBody>
      </p:sp>
      <p:pic>
        <p:nvPicPr>
          <p:cNvPr id="31" name="Immagine 30">
            <a:extLst>
              <a:ext uri="{FF2B5EF4-FFF2-40B4-BE49-F238E27FC236}">
                <a16:creationId xmlns:a16="http://schemas.microsoft.com/office/drawing/2014/main" id="{0F02EA6E-8CA4-324F-B6D9-538153D7F815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1000"/>
          </a:blip>
          <a:stretch>
            <a:fillRect/>
          </a:stretch>
        </p:blipFill>
        <p:spPr>
          <a:xfrm>
            <a:off x="114910" y="4808408"/>
            <a:ext cx="279474" cy="251526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32" name="Immagine 31">
            <a:extLst>
              <a:ext uri="{FF2B5EF4-FFF2-40B4-BE49-F238E27FC236}">
                <a16:creationId xmlns:a16="http://schemas.microsoft.com/office/drawing/2014/main" id="{625D96CD-2A42-A842-AC04-ABB30B46D36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028" t="17994" r="5214" b="20921"/>
          <a:stretch/>
        </p:blipFill>
        <p:spPr>
          <a:xfrm>
            <a:off x="8294808" y="4686193"/>
            <a:ext cx="847047" cy="412337"/>
          </a:xfrm>
          <a:prstGeom prst="rect">
            <a:avLst/>
          </a:prstGeom>
        </p:spPr>
      </p:pic>
      <p:sp>
        <p:nvSpPr>
          <p:cNvPr id="33" name="Rettangolo 32">
            <a:extLst>
              <a:ext uri="{FF2B5EF4-FFF2-40B4-BE49-F238E27FC236}">
                <a16:creationId xmlns:a16="http://schemas.microsoft.com/office/drawing/2014/main" id="{616FAF27-F284-6041-B848-F92DFA218C34}"/>
              </a:ext>
            </a:extLst>
          </p:cNvPr>
          <p:cNvSpPr/>
          <p:nvPr/>
        </p:nvSpPr>
        <p:spPr>
          <a:xfrm>
            <a:off x="1229185" y="541933"/>
            <a:ext cx="7119761" cy="73234"/>
          </a:xfrm>
          <a:prstGeom prst="rect">
            <a:avLst/>
          </a:prstGeom>
          <a:solidFill>
            <a:srgbClr val="FF93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cxnSp>
        <p:nvCxnSpPr>
          <p:cNvPr id="6" name="Connettore 2 5">
            <a:extLst>
              <a:ext uri="{FF2B5EF4-FFF2-40B4-BE49-F238E27FC236}">
                <a16:creationId xmlns:a16="http://schemas.microsoft.com/office/drawing/2014/main" id="{68EC55C3-8268-0E42-823E-B4D3354AEE2A}"/>
              </a:ext>
            </a:extLst>
          </p:cNvPr>
          <p:cNvCxnSpPr>
            <a:cxnSpLocks/>
          </p:cNvCxnSpPr>
          <p:nvPr/>
        </p:nvCxnSpPr>
        <p:spPr>
          <a:xfrm flipV="1">
            <a:off x="7636747" y="4486196"/>
            <a:ext cx="578339" cy="3222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D17514F4-3F36-D641-B218-F814BA4460C4}"/>
              </a:ext>
            </a:extLst>
          </p:cNvPr>
          <p:cNvSpPr txBox="1"/>
          <p:nvPr/>
        </p:nvSpPr>
        <p:spPr>
          <a:xfrm>
            <a:off x="6035874" y="4661497"/>
            <a:ext cx="17383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FATTORI ESTERNI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08F3E7F-517F-E042-9B05-5D662754D7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63319" y="1888760"/>
            <a:ext cx="6325850" cy="1933731"/>
          </a:xfrm>
        </p:spPr>
        <p:txBody>
          <a:bodyPr/>
          <a:lstStyle/>
          <a:p>
            <a:pPr algn="r"/>
            <a:r>
              <a:rPr lang="it-IT" sz="5000" dirty="0">
                <a:latin typeface="Roboto" panose="02000000000000000000" pitchFamily="2" charset="0"/>
                <a:ea typeface="Roboto" panose="02000000000000000000" pitchFamily="2" charset="0"/>
              </a:rPr>
              <a:t>CONCLUSIONI</a:t>
            </a:r>
          </a:p>
        </p:txBody>
      </p:sp>
      <p:sp>
        <p:nvSpPr>
          <p:cNvPr id="3" name="Titolo 1">
            <a:extLst>
              <a:ext uri="{FF2B5EF4-FFF2-40B4-BE49-F238E27FC236}">
                <a16:creationId xmlns:a16="http://schemas.microsoft.com/office/drawing/2014/main" id="{6EEB7AC8-A866-9044-A489-1E0944FAA416}"/>
              </a:ext>
            </a:extLst>
          </p:cNvPr>
          <p:cNvSpPr txBox="1">
            <a:spLocks/>
          </p:cNvSpPr>
          <p:nvPr/>
        </p:nvSpPr>
        <p:spPr>
          <a:xfrm>
            <a:off x="7105340" y="613067"/>
            <a:ext cx="1783829" cy="1933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ira Sans Extra Condensed Medium"/>
              <a:buNone/>
              <a:defRPr sz="36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ira Sans Extra Condensed Medium"/>
              <a:buNone/>
              <a:defRPr sz="36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ira Sans Extra Condensed Medium"/>
              <a:buNone/>
              <a:defRPr sz="36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ira Sans Extra Condensed Medium"/>
              <a:buNone/>
              <a:defRPr sz="36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ira Sans Extra Condensed Medium"/>
              <a:buNone/>
              <a:defRPr sz="36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ira Sans Extra Condensed Medium"/>
              <a:buNone/>
              <a:defRPr sz="36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ira Sans Extra Condensed Medium"/>
              <a:buNone/>
              <a:defRPr sz="36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ira Sans Extra Condensed Medium"/>
              <a:buNone/>
              <a:defRPr sz="36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ira Sans Extra Condensed Medium"/>
              <a:buNone/>
              <a:defRPr sz="36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pPr algn="r"/>
            <a:r>
              <a:rPr lang="it-IT" sz="9000" b="1" dirty="0">
                <a:latin typeface="Roboto" panose="02000000000000000000" pitchFamily="2" charset="0"/>
                <a:ea typeface="Roboto" panose="02000000000000000000" pitchFamily="2" charset="0"/>
              </a:rPr>
              <a:t>03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5136B9D8-A8E1-0047-93EF-84813B1758D2}"/>
              </a:ext>
            </a:extLst>
          </p:cNvPr>
          <p:cNvSpPr/>
          <p:nvPr/>
        </p:nvSpPr>
        <p:spPr>
          <a:xfrm>
            <a:off x="764499" y="-119920"/>
            <a:ext cx="2188564" cy="54864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3C32FC51-17A1-F04D-8D22-FC9670422FFD}"/>
              </a:ext>
            </a:extLst>
          </p:cNvPr>
          <p:cNvSpPr/>
          <p:nvPr/>
        </p:nvSpPr>
        <p:spPr>
          <a:xfrm>
            <a:off x="-149335" y="3651042"/>
            <a:ext cx="7119761" cy="91618"/>
          </a:xfrm>
          <a:prstGeom prst="rect">
            <a:avLst/>
          </a:prstGeom>
          <a:solidFill>
            <a:srgbClr val="002060"/>
          </a:solidFill>
          <a:ln>
            <a:solidFill>
              <a:srgbClr val="FF9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92CD8210-AAAC-B449-A446-39314B8F185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1000"/>
          </a:blip>
          <a:stretch>
            <a:fillRect/>
          </a:stretch>
        </p:blipFill>
        <p:spPr>
          <a:xfrm>
            <a:off x="114910" y="4808408"/>
            <a:ext cx="279474" cy="251526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9DBEA0AF-F5ED-A749-B45F-91CCCE91DDF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28" t="17994" r="5214" b="20921"/>
          <a:stretch/>
        </p:blipFill>
        <p:spPr>
          <a:xfrm>
            <a:off x="8294808" y="4686193"/>
            <a:ext cx="847047" cy="41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2007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67C127C-25DC-444B-93DA-282473B20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505" y="194611"/>
            <a:ext cx="8845500" cy="652723"/>
          </a:xfrm>
        </p:spPr>
        <p:txBody>
          <a:bodyPr/>
          <a:lstStyle/>
          <a:p>
            <a:pPr algn="l"/>
            <a:r>
              <a:rPr lang="it-IT" sz="2600" dirty="0"/>
              <a:t>Perché la gestione del rischio è una pratica ancora semi-sconosciuta nel settore moda? </a:t>
            </a:r>
          </a:p>
        </p:txBody>
      </p:sp>
      <p:graphicFrame>
        <p:nvGraphicFramePr>
          <p:cNvPr id="4" name="Diagramma 3">
            <a:extLst>
              <a:ext uri="{FF2B5EF4-FFF2-40B4-BE49-F238E27FC236}">
                <a16:creationId xmlns:a16="http://schemas.microsoft.com/office/drawing/2014/main" id="{CB0B4413-4E28-40AD-A11E-4A4023ABAA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7280999"/>
              </p:ext>
            </p:extLst>
          </p:nvPr>
        </p:nvGraphicFramePr>
        <p:xfrm>
          <a:off x="315310" y="998483"/>
          <a:ext cx="8523890" cy="39922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Freccia in su 6">
            <a:extLst>
              <a:ext uri="{FF2B5EF4-FFF2-40B4-BE49-F238E27FC236}">
                <a16:creationId xmlns:a16="http://schemas.microsoft.com/office/drawing/2014/main" id="{4435F15B-83E0-4BCD-AEB3-6E9A2F554E19}"/>
              </a:ext>
            </a:extLst>
          </p:cNvPr>
          <p:cNvSpPr/>
          <p:nvPr/>
        </p:nvSpPr>
        <p:spPr>
          <a:xfrm>
            <a:off x="7094483" y="2364827"/>
            <a:ext cx="725214" cy="1429407"/>
          </a:xfrm>
          <a:prstGeom prst="upArrow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bg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highlight>
                <a:srgbClr val="C0C0C0"/>
              </a:highlight>
            </a:endParaRPr>
          </a:p>
        </p:txBody>
      </p:sp>
      <p:sp>
        <p:nvSpPr>
          <p:cNvPr id="9" name="Ovale 8">
            <a:extLst>
              <a:ext uri="{FF2B5EF4-FFF2-40B4-BE49-F238E27FC236}">
                <a16:creationId xmlns:a16="http://schemas.microsoft.com/office/drawing/2014/main" id="{D92D53CC-06E3-497A-B39E-9BA4B92E8379}"/>
              </a:ext>
            </a:extLst>
          </p:cNvPr>
          <p:cNvSpPr/>
          <p:nvPr/>
        </p:nvSpPr>
        <p:spPr>
          <a:xfrm>
            <a:off x="6222124" y="1101915"/>
            <a:ext cx="2469931" cy="115948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solidFill>
                  <a:schemeClr val="bg1">
                    <a:lumMod val="95000"/>
                  </a:schemeClr>
                </a:solidFill>
              </a:rPr>
              <a:t>Difficoltà di gestione e di una  quantificazione analitica del rischio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A226BBBE-D827-F94B-B036-E2E44528E9EA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51000"/>
          </a:blip>
          <a:stretch>
            <a:fillRect/>
          </a:stretch>
        </p:blipFill>
        <p:spPr>
          <a:xfrm>
            <a:off x="114910" y="4808408"/>
            <a:ext cx="279474" cy="251526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172B55C2-3A21-9F41-9FF3-4FBA6AFC2835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028" t="17994" r="5214" b="20921"/>
          <a:stretch/>
        </p:blipFill>
        <p:spPr>
          <a:xfrm>
            <a:off x="8294808" y="4686193"/>
            <a:ext cx="847047" cy="41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226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5CF97D4-609B-1A4D-84E1-0AAE36136A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404" y="155554"/>
            <a:ext cx="8520600" cy="841800"/>
          </a:xfrm>
        </p:spPr>
        <p:txBody>
          <a:bodyPr/>
          <a:lstStyle/>
          <a:p>
            <a:r>
              <a:rPr lang="it-IT" dirty="0"/>
              <a:t>INDICE </a:t>
            </a:r>
          </a:p>
        </p:txBody>
      </p:sp>
      <p:grpSp>
        <p:nvGrpSpPr>
          <p:cNvPr id="3" name="Google Shape;656;p26">
            <a:extLst>
              <a:ext uri="{FF2B5EF4-FFF2-40B4-BE49-F238E27FC236}">
                <a16:creationId xmlns:a16="http://schemas.microsoft.com/office/drawing/2014/main" id="{80139AF0-BFE1-E440-BB4C-42779851D8F5}"/>
              </a:ext>
            </a:extLst>
          </p:cNvPr>
          <p:cNvGrpSpPr/>
          <p:nvPr/>
        </p:nvGrpSpPr>
        <p:grpSpPr>
          <a:xfrm>
            <a:off x="710273" y="1456476"/>
            <a:ext cx="5035433" cy="1132200"/>
            <a:chOff x="710274" y="1456476"/>
            <a:chExt cx="3703926" cy="1132200"/>
          </a:xfrm>
        </p:grpSpPr>
        <p:sp>
          <p:nvSpPr>
            <p:cNvPr id="4" name="Google Shape;657;p26">
              <a:extLst>
                <a:ext uri="{FF2B5EF4-FFF2-40B4-BE49-F238E27FC236}">
                  <a16:creationId xmlns:a16="http://schemas.microsoft.com/office/drawing/2014/main" id="{17F64391-CA12-9D4F-86C5-6000EDFD0395}"/>
                </a:ext>
              </a:extLst>
            </p:cNvPr>
            <p:cNvSpPr/>
            <p:nvPr/>
          </p:nvSpPr>
          <p:spPr>
            <a:xfrm>
              <a:off x="1364700" y="1531938"/>
              <a:ext cx="3049500" cy="981300"/>
            </a:xfrm>
            <a:prstGeom prst="homePlate">
              <a:avLst>
                <a:gd name="adj" fmla="val 29403"/>
              </a:avLst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658;p26">
              <a:extLst>
                <a:ext uri="{FF2B5EF4-FFF2-40B4-BE49-F238E27FC236}">
                  <a16:creationId xmlns:a16="http://schemas.microsoft.com/office/drawing/2014/main" id="{CC912277-B48A-784E-AA4B-362831F447F4}"/>
                </a:ext>
              </a:extLst>
            </p:cNvPr>
            <p:cNvSpPr/>
            <p:nvPr/>
          </p:nvSpPr>
          <p:spPr>
            <a:xfrm>
              <a:off x="710274" y="1456476"/>
              <a:ext cx="1307100" cy="1132200"/>
            </a:xfrm>
            <a:prstGeom prst="hexagon">
              <a:avLst>
                <a:gd name="adj" fmla="val 28729"/>
                <a:gd name="vf" fmla="val 115470"/>
              </a:avLst>
            </a:prstGeom>
            <a:solidFill>
              <a:srgbClr val="FBB831">
                <a:alpha val="586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659;p26">
              <a:extLst>
                <a:ext uri="{FF2B5EF4-FFF2-40B4-BE49-F238E27FC236}">
                  <a16:creationId xmlns:a16="http://schemas.microsoft.com/office/drawing/2014/main" id="{2463E027-2E20-3845-BEDB-F02117E8EF28}"/>
                </a:ext>
              </a:extLst>
            </p:cNvPr>
            <p:cNvSpPr/>
            <p:nvPr/>
          </p:nvSpPr>
          <p:spPr>
            <a:xfrm>
              <a:off x="883425" y="1606475"/>
              <a:ext cx="960900" cy="832200"/>
            </a:xfrm>
            <a:prstGeom prst="hexagon">
              <a:avLst>
                <a:gd name="adj" fmla="val 28729"/>
                <a:gd name="vf" fmla="val 11547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t-IT" sz="5000" dirty="0">
                  <a:solidFill>
                    <a:schemeClr val="bg1"/>
                  </a:solidFill>
                </a:rPr>
                <a:t>1</a:t>
              </a:r>
              <a:endParaRPr sz="5000" dirty="0">
                <a:solidFill>
                  <a:schemeClr val="bg1"/>
                </a:solidFill>
              </a:endParaRPr>
            </a:p>
          </p:txBody>
        </p:sp>
        <p:sp>
          <p:nvSpPr>
            <p:cNvPr id="8" name="Google Shape;661;p26">
              <a:extLst>
                <a:ext uri="{FF2B5EF4-FFF2-40B4-BE49-F238E27FC236}">
                  <a16:creationId xmlns:a16="http://schemas.microsoft.com/office/drawing/2014/main" id="{ED4E9629-EA34-684B-8331-B9828A91BB7A}"/>
                </a:ext>
              </a:extLst>
            </p:cNvPr>
            <p:cNvSpPr txBox="1"/>
            <p:nvPr/>
          </p:nvSpPr>
          <p:spPr>
            <a:xfrm>
              <a:off x="2027866" y="1794134"/>
              <a:ext cx="2079600" cy="354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 dirty="0">
                  <a:solidFill>
                    <a:schemeClr val="accent1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Supply Chain e </a:t>
              </a:r>
              <a:r>
                <a:rPr lang="en" sz="1700" dirty="0" err="1">
                  <a:solidFill>
                    <a:schemeClr val="accent1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rischi</a:t>
              </a:r>
              <a:r>
                <a:rPr lang="en" sz="1700" dirty="0">
                  <a:solidFill>
                    <a:schemeClr val="accent1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 </a:t>
              </a:r>
              <a:r>
                <a:rPr lang="en" sz="1700" dirty="0" err="1">
                  <a:solidFill>
                    <a:schemeClr val="accent1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nel</a:t>
              </a:r>
              <a:r>
                <a:rPr lang="en" sz="1700" dirty="0">
                  <a:solidFill>
                    <a:schemeClr val="accent1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 </a:t>
              </a:r>
              <a:r>
                <a:rPr lang="en" sz="1700" dirty="0" err="1">
                  <a:solidFill>
                    <a:schemeClr val="accent1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Settore</a:t>
              </a:r>
              <a:r>
                <a:rPr lang="en" sz="1700" dirty="0">
                  <a:solidFill>
                    <a:schemeClr val="accent1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 </a:t>
              </a:r>
              <a:r>
                <a:rPr lang="en" sz="1700" dirty="0" err="1">
                  <a:solidFill>
                    <a:schemeClr val="accent1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moda</a:t>
              </a:r>
              <a:endParaRPr sz="1700" dirty="0">
                <a:solidFill>
                  <a:schemeClr val="accent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</p:grpSp>
      <p:grpSp>
        <p:nvGrpSpPr>
          <p:cNvPr id="9" name="Google Shape;662;p26">
            <a:extLst>
              <a:ext uri="{FF2B5EF4-FFF2-40B4-BE49-F238E27FC236}">
                <a16:creationId xmlns:a16="http://schemas.microsoft.com/office/drawing/2014/main" id="{F6ADDA96-7F4A-5841-B87B-88ED2FE4E110}"/>
              </a:ext>
            </a:extLst>
          </p:cNvPr>
          <p:cNvGrpSpPr/>
          <p:nvPr/>
        </p:nvGrpSpPr>
        <p:grpSpPr>
          <a:xfrm>
            <a:off x="710273" y="3138865"/>
            <a:ext cx="5253797" cy="1132200"/>
            <a:chOff x="710274" y="3077051"/>
            <a:chExt cx="3864715" cy="1132200"/>
          </a:xfrm>
        </p:grpSpPr>
        <p:sp>
          <p:nvSpPr>
            <p:cNvPr id="10" name="Google Shape;663;p26">
              <a:extLst>
                <a:ext uri="{FF2B5EF4-FFF2-40B4-BE49-F238E27FC236}">
                  <a16:creationId xmlns:a16="http://schemas.microsoft.com/office/drawing/2014/main" id="{DA8E71D1-55CA-E242-8A1E-AD8F550A7406}"/>
                </a:ext>
              </a:extLst>
            </p:cNvPr>
            <p:cNvSpPr/>
            <p:nvPr/>
          </p:nvSpPr>
          <p:spPr>
            <a:xfrm>
              <a:off x="1364859" y="3152513"/>
              <a:ext cx="3049500" cy="981300"/>
            </a:xfrm>
            <a:prstGeom prst="homePlate">
              <a:avLst>
                <a:gd name="adj" fmla="val 29403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664;p26">
              <a:extLst>
                <a:ext uri="{FF2B5EF4-FFF2-40B4-BE49-F238E27FC236}">
                  <a16:creationId xmlns:a16="http://schemas.microsoft.com/office/drawing/2014/main" id="{3E0BC286-CD9C-8A4B-AE95-B589656C488B}"/>
                </a:ext>
              </a:extLst>
            </p:cNvPr>
            <p:cNvSpPr/>
            <p:nvPr/>
          </p:nvSpPr>
          <p:spPr>
            <a:xfrm>
              <a:off x="710274" y="3077051"/>
              <a:ext cx="1307100" cy="1132200"/>
            </a:xfrm>
            <a:prstGeom prst="hexagon">
              <a:avLst>
                <a:gd name="adj" fmla="val 28729"/>
                <a:gd name="vf" fmla="val 115470"/>
              </a:avLst>
            </a:prstGeom>
            <a:solidFill>
              <a:srgbClr val="0070C0">
                <a:alpha val="584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665;p26">
              <a:extLst>
                <a:ext uri="{FF2B5EF4-FFF2-40B4-BE49-F238E27FC236}">
                  <a16:creationId xmlns:a16="http://schemas.microsoft.com/office/drawing/2014/main" id="{1F0AA4E3-0440-2243-9189-57283031D8AB}"/>
                </a:ext>
              </a:extLst>
            </p:cNvPr>
            <p:cNvSpPr/>
            <p:nvPr/>
          </p:nvSpPr>
          <p:spPr>
            <a:xfrm>
              <a:off x="883425" y="3227050"/>
              <a:ext cx="960900" cy="832200"/>
            </a:xfrm>
            <a:prstGeom prst="hexagon">
              <a:avLst>
                <a:gd name="adj" fmla="val 28729"/>
                <a:gd name="vf" fmla="val 115470"/>
              </a:avLst>
            </a:prstGeom>
            <a:solidFill>
              <a:srgbClr val="002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it-IT" sz="5000" dirty="0">
                  <a:solidFill>
                    <a:schemeClr val="bg1"/>
                  </a:solidFill>
                </a:rPr>
                <a:t>2</a:t>
              </a:r>
              <a:endParaRPr sz="5000" dirty="0">
                <a:solidFill>
                  <a:schemeClr val="bg1"/>
                </a:solidFill>
              </a:endParaRPr>
            </a:p>
          </p:txBody>
        </p:sp>
        <p:sp>
          <p:nvSpPr>
            <p:cNvPr id="14" name="Google Shape;667;p26">
              <a:extLst>
                <a:ext uri="{FF2B5EF4-FFF2-40B4-BE49-F238E27FC236}">
                  <a16:creationId xmlns:a16="http://schemas.microsoft.com/office/drawing/2014/main" id="{B724A4F2-8C24-9344-8A2D-21CB8C56439C}"/>
                </a:ext>
              </a:extLst>
            </p:cNvPr>
            <p:cNvSpPr txBox="1"/>
            <p:nvPr/>
          </p:nvSpPr>
          <p:spPr>
            <a:xfrm>
              <a:off x="2017374" y="3331446"/>
              <a:ext cx="2557615" cy="6234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 dirty="0" err="1">
                  <a:solidFill>
                    <a:srgbClr val="002060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Caso</a:t>
              </a:r>
              <a:r>
                <a:rPr lang="en" sz="1700" dirty="0">
                  <a:solidFill>
                    <a:srgbClr val="002060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 </a:t>
              </a:r>
              <a:r>
                <a:rPr lang="en" sz="1700" dirty="0" err="1">
                  <a:solidFill>
                    <a:srgbClr val="002060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aziendale</a:t>
              </a:r>
              <a:r>
                <a:rPr lang="en" sz="1700" dirty="0">
                  <a:solidFill>
                    <a:srgbClr val="002060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: Supply Chain e </a:t>
              </a:r>
              <a:r>
                <a:rPr lang="en" sz="1700" dirty="0" err="1">
                  <a:solidFill>
                    <a:srgbClr val="002060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Gestione</a:t>
              </a:r>
              <a:r>
                <a:rPr lang="en" sz="1700" dirty="0">
                  <a:solidFill>
                    <a:srgbClr val="002060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 del </a:t>
              </a:r>
              <a:r>
                <a:rPr lang="en" sz="1700" dirty="0" err="1">
                  <a:solidFill>
                    <a:srgbClr val="002060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rischio</a:t>
              </a:r>
              <a:endParaRPr sz="1700" dirty="0">
                <a:solidFill>
                  <a:srgbClr val="002060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</p:grpSp>
      <p:grpSp>
        <p:nvGrpSpPr>
          <p:cNvPr id="30" name="Google Shape;683;p26">
            <a:extLst>
              <a:ext uri="{FF2B5EF4-FFF2-40B4-BE49-F238E27FC236}">
                <a16:creationId xmlns:a16="http://schemas.microsoft.com/office/drawing/2014/main" id="{7B3EACDB-DA6A-9746-91D9-7B404D612E18}"/>
              </a:ext>
            </a:extLst>
          </p:cNvPr>
          <p:cNvGrpSpPr/>
          <p:nvPr/>
        </p:nvGrpSpPr>
        <p:grpSpPr>
          <a:xfrm>
            <a:off x="5189886" y="1856604"/>
            <a:ext cx="409533" cy="331927"/>
            <a:chOff x="5220616" y="2791061"/>
            <a:chExt cx="373185" cy="302466"/>
          </a:xfrm>
        </p:grpSpPr>
        <p:sp>
          <p:nvSpPr>
            <p:cNvPr id="31" name="Google Shape;684;p26">
              <a:extLst>
                <a:ext uri="{FF2B5EF4-FFF2-40B4-BE49-F238E27FC236}">
                  <a16:creationId xmlns:a16="http://schemas.microsoft.com/office/drawing/2014/main" id="{4DE5EFC3-7DE1-9D4E-B7CE-5DF4FC4FE820}"/>
                </a:ext>
              </a:extLst>
            </p:cNvPr>
            <p:cNvSpPr/>
            <p:nvPr/>
          </p:nvSpPr>
          <p:spPr>
            <a:xfrm>
              <a:off x="5220616" y="2791061"/>
              <a:ext cx="373185" cy="302466"/>
            </a:xfrm>
            <a:custGeom>
              <a:avLst/>
              <a:gdLst/>
              <a:ahLst/>
              <a:cxnLst/>
              <a:rect l="l" t="t" r="r" b="b"/>
              <a:pathLst>
                <a:path w="11752" h="9525" extrusionOk="0">
                  <a:moveTo>
                    <a:pt x="1834" y="345"/>
                  </a:moveTo>
                  <a:cubicBezTo>
                    <a:pt x="1834" y="345"/>
                    <a:pt x="1846" y="345"/>
                    <a:pt x="1846" y="357"/>
                  </a:cubicBezTo>
                  <a:lnTo>
                    <a:pt x="1846" y="1083"/>
                  </a:lnTo>
                  <a:cubicBezTo>
                    <a:pt x="1846" y="1083"/>
                    <a:pt x="1846" y="1107"/>
                    <a:pt x="1834" y="1107"/>
                  </a:cubicBezTo>
                  <a:lnTo>
                    <a:pt x="1465" y="1107"/>
                  </a:lnTo>
                  <a:cubicBezTo>
                    <a:pt x="1465" y="1107"/>
                    <a:pt x="1453" y="1107"/>
                    <a:pt x="1453" y="1083"/>
                  </a:cubicBezTo>
                  <a:lnTo>
                    <a:pt x="1453" y="357"/>
                  </a:lnTo>
                  <a:lnTo>
                    <a:pt x="1465" y="357"/>
                  </a:lnTo>
                  <a:cubicBezTo>
                    <a:pt x="1465" y="351"/>
                    <a:pt x="1468" y="348"/>
                    <a:pt x="1469" y="348"/>
                  </a:cubicBezTo>
                  <a:lnTo>
                    <a:pt x="1469" y="348"/>
                  </a:lnTo>
                  <a:cubicBezTo>
                    <a:pt x="1471" y="348"/>
                    <a:pt x="1471" y="351"/>
                    <a:pt x="1465" y="357"/>
                  </a:cubicBezTo>
                  <a:lnTo>
                    <a:pt x="1834" y="345"/>
                  </a:lnTo>
                  <a:close/>
                  <a:moveTo>
                    <a:pt x="10276" y="345"/>
                  </a:moveTo>
                  <a:cubicBezTo>
                    <a:pt x="10276" y="345"/>
                    <a:pt x="10288" y="345"/>
                    <a:pt x="10288" y="357"/>
                  </a:cubicBezTo>
                  <a:lnTo>
                    <a:pt x="10288" y="1083"/>
                  </a:lnTo>
                  <a:cubicBezTo>
                    <a:pt x="10288" y="1083"/>
                    <a:pt x="10288" y="1107"/>
                    <a:pt x="10276" y="1107"/>
                  </a:cubicBezTo>
                  <a:lnTo>
                    <a:pt x="9907" y="1107"/>
                  </a:lnTo>
                  <a:cubicBezTo>
                    <a:pt x="9907" y="1107"/>
                    <a:pt x="9895" y="1107"/>
                    <a:pt x="9895" y="1083"/>
                  </a:cubicBezTo>
                  <a:lnTo>
                    <a:pt x="9895" y="357"/>
                  </a:lnTo>
                  <a:lnTo>
                    <a:pt x="9907" y="357"/>
                  </a:lnTo>
                  <a:cubicBezTo>
                    <a:pt x="9907" y="351"/>
                    <a:pt x="9910" y="348"/>
                    <a:pt x="9911" y="348"/>
                  </a:cubicBezTo>
                  <a:lnTo>
                    <a:pt x="9911" y="348"/>
                  </a:lnTo>
                  <a:cubicBezTo>
                    <a:pt x="9912" y="348"/>
                    <a:pt x="9912" y="351"/>
                    <a:pt x="9907" y="357"/>
                  </a:cubicBezTo>
                  <a:lnTo>
                    <a:pt x="10276" y="345"/>
                  </a:lnTo>
                  <a:close/>
                  <a:moveTo>
                    <a:pt x="11038" y="1107"/>
                  </a:moveTo>
                  <a:cubicBezTo>
                    <a:pt x="11240" y="1107"/>
                    <a:pt x="11407" y="1262"/>
                    <a:pt x="11407" y="1476"/>
                  </a:cubicBezTo>
                  <a:lnTo>
                    <a:pt x="11407" y="8811"/>
                  </a:lnTo>
                  <a:cubicBezTo>
                    <a:pt x="11407" y="9001"/>
                    <a:pt x="11228" y="9180"/>
                    <a:pt x="11026" y="9180"/>
                  </a:cubicBezTo>
                  <a:lnTo>
                    <a:pt x="751" y="9180"/>
                  </a:lnTo>
                  <a:cubicBezTo>
                    <a:pt x="536" y="9180"/>
                    <a:pt x="382" y="9025"/>
                    <a:pt x="382" y="8811"/>
                  </a:cubicBezTo>
                  <a:lnTo>
                    <a:pt x="382" y="1476"/>
                  </a:lnTo>
                  <a:cubicBezTo>
                    <a:pt x="382" y="1262"/>
                    <a:pt x="536" y="1107"/>
                    <a:pt x="751" y="1107"/>
                  </a:cubicBezTo>
                  <a:lnTo>
                    <a:pt x="1120" y="1107"/>
                  </a:lnTo>
                  <a:lnTo>
                    <a:pt x="1120" y="1119"/>
                  </a:lnTo>
                  <a:cubicBezTo>
                    <a:pt x="1120" y="1310"/>
                    <a:pt x="1286" y="1476"/>
                    <a:pt x="1477" y="1476"/>
                  </a:cubicBezTo>
                  <a:lnTo>
                    <a:pt x="1858" y="1476"/>
                  </a:lnTo>
                  <a:cubicBezTo>
                    <a:pt x="2048" y="1476"/>
                    <a:pt x="2215" y="1310"/>
                    <a:pt x="2215" y="1119"/>
                  </a:cubicBezTo>
                  <a:lnTo>
                    <a:pt x="2215" y="1107"/>
                  </a:lnTo>
                  <a:lnTo>
                    <a:pt x="9573" y="1107"/>
                  </a:lnTo>
                  <a:lnTo>
                    <a:pt x="9573" y="1119"/>
                  </a:lnTo>
                  <a:cubicBezTo>
                    <a:pt x="9573" y="1310"/>
                    <a:pt x="9740" y="1476"/>
                    <a:pt x="9930" y="1476"/>
                  </a:cubicBezTo>
                  <a:lnTo>
                    <a:pt x="10311" y="1476"/>
                  </a:lnTo>
                  <a:cubicBezTo>
                    <a:pt x="10502" y="1476"/>
                    <a:pt x="10669" y="1310"/>
                    <a:pt x="10669" y="1119"/>
                  </a:cubicBezTo>
                  <a:lnTo>
                    <a:pt x="10669" y="1107"/>
                  </a:lnTo>
                  <a:close/>
                  <a:moveTo>
                    <a:pt x="1465" y="0"/>
                  </a:moveTo>
                  <a:cubicBezTo>
                    <a:pt x="1275" y="0"/>
                    <a:pt x="1108" y="167"/>
                    <a:pt x="1108" y="357"/>
                  </a:cubicBezTo>
                  <a:lnTo>
                    <a:pt x="1108" y="726"/>
                  </a:lnTo>
                  <a:lnTo>
                    <a:pt x="739" y="726"/>
                  </a:lnTo>
                  <a:cubicBezTo>
                    <a:pt x="334" y="726"/>
                    <a:pt x="1" y="1060"/>
                    <a:pt x="1" y="1464"/>
                  </a:cubicBezTo>
                  <a:lnTo>
                    <a:pt x="1" y="8799"/>
                  </a:lnTo>
                  <a:cubicBezTo>
                    <a:pt x="1" y="9204"/>
                    <a:pt x="334" y="9525"/>
                    <a:pt x="739" y="9525"/>
                  </a:cubicBezTo>
                  <a:lnTo>
                    <a:pt x="11014" y="9525"/>
                  </a:lnTo>
                  <a:cubicBezTo>
                    <a:pt x="11419" y="9525"/>
                    <a:pt x="11752" y="9204"/>
                    <a:pt x="11752" y="8799"/>
                  </a:cubicBezTo>
                  <a:lnTo>
                    <a:pt x="11752" y="1464"/>
                  </a:lnTo>
                  <a:cubicBezTo>
                    <a:pt x="11752" y="1060"/>
                    <a:pt x="11419" y="726"/>
                    <a:pt x="11026" y="726"/>
                  </a:cubicBezTo>
                  <a:lnTo>
                    <a:pt x="10645" y="726"/>
                  </a:lnTo>
                  <a:lnTo>
                    <a:pt x="10645" y="357"/>
                  </a:lnTo>
                  <a:cubicBezTo>
                    <a:pt x="10645" y="167"/>
                    <a:pt x="10490" y="0"/>
                    <a:pt x="10288" y="0"/>
                  </a:cubicBezTo>
                  <a:lnTo>
                    <a:pt x="9918" y="0"/>
                  </a:lnTo>
                  <a:cubicBezTo>
                    <a:pt x="9728" y="0"/>
                    <a:pt x="9561" y="167"/>
                    <a:pt x="9561" y="357"/>
                  </a:cubicBezTo>
                  <a:lnTo>
                    <a:pt x="9561" y="726"/>
                  </a:lnTo>
                  <a:lnTo>
                    <a:pt x="2191" y="726"/>
                  </a:lnTo>
                  <a:lnTo>
                    <a:pt x="2191" y="357"/>
                  </a:lnTo>
                  <a:cubicBezTo>
                    <a:pt x="2191" y="167"/>
                    <a:pt x="2025" y="0"/>
                    <a:pt x="183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685;p26">
              <a:extLst>
                <a:ext uri="{FF2B5EF4-FFF2-40B4-BE49-F238E27FC236}">
                  <a16:creationId xmlns:a16="http://schemas.microsoft.com/office/drawing/2014/main" id="{9AE13A54-08BA-1249-B0EC-34490274BFD2}"/>
                </a:ext>
              </a:extLst>
            </p:cNvPr>
            <p:cNvSpPr/>
            <p:nvPr/>
          </p:nvSpPr>
          <p:spPr>
            <a:xfrm>
              <a:off x="5244432" y="2849268"/>
              <a:ext cx="326314" cy="11368"/>
            </a:xfrm>
            <a:custGeom>
              <a:avLst/>
              <a:gdLst/>
              <a:ahLst/>
              <a:cxnLst/>
              <a:rect l="l" t="t" r="r" b="b"/>
              <a:pathLst>
                <a:path w="10276" h="358" extrusionOk="0">
                  <a:moveTo>
                    <a:pt x="179" y="1"/>
                  </a:moveTo>
                  <a:cubicBezTo>
                    <a:pt x="96" y="1"/>
                    <a:pt x="1" y="72"/>
                    <a:pt x="1" y="179"/>
                  </a:cubicBezTo>
                  <a:cubicBezTo>
                    <a:pt x="1" y="274"/>
                    <a:pt x="72" y="358"/>
                    <a:pt x="179" y="358"/>
                  </a:cubicBezTo>
                  <a:lnTo>
                    <a:pt x="10097" y="358"/>
                  </a:lnTo>
                  <a:cubicBezTo>
                    <a:pt x="10180" y="358"/>
                    <a:pt x="10276" y="274"/>
                    <a:pt x="10276" y="179"/>
                  </a:cubicBezTo>
                  <a:cubicBezTo>
                    <a:pt x="10276" y="72"/>
                    <a:pt x="10180" y="1"/>
                    <a:pt x="1009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686;p26">
              <a:extLst>
                <a:ext uri="{FF2B5EF4-FFF2-40B4-BE49-F238E27FC236}">
                  <a16:creationId xmlns:a16="http://schemas.microsoft.com/office/drawing/2014/main" id="{49977F42-E92C-AF4D-9ED2-7C85F0F79F13}"/>
                </a:ext>
              </a:extLst>
            </p:cNvPr>
            <p:cNvSpPr/>
            <p:nvPr/>
          </p:nvSpPr>
          <p:spPr>
            <a:xfrm>
              <a:off x="5261834" y="2896139"/>
              <a:ext cx="46521" cy="11400"/>
            </a:xfrm>
            <a:custGeom>
              <a:avLst/>
              <a:gdLst/>
              <a:ahLst/>
              <a:cxnLst/>
              <a:rect l="l" t="t" r="r" b="b"/>
              <a:pathLst>
                <a:path w="1465" h="359" extrusionOk="0">
                  <a:moveTo>
                    <a:pt x="179" y="1"/>
                  </a:moveTo>
                  <a:cubicBezTo>
                    <a:pt x="96" y="1"/>
                    <a:pt x="0" y="72"/>
                    <a:pt x="0" y="180"/>
                  </a:cubicBezTo>
                  <a:cubicBezTo>
                    <a:pt x="0" y="275"/>
                    <a:pt x="72" y="358"/>
                    <a:pt x="179" y="358"/>
                  </a:cubicBezTo>
                  <a:lnTo>
                    <a:pt x="1286" y="358"/>
                  </a:lnTo>
                  <a:cubicBezTo>
                    <a:pt x="1370" y="358"/>
                    <a:pt x="1465" y="275"/>
                    <a:pt x="1465" y="180"/>
                  </a:cubicBezTo>
                  <a:cubicBezTo>
                    <a:pt x="1465" y="72"/>
                    <a:pt x="1370" y="1"/>
                    <a:pt x="12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687;p26">
              <a:extLst>
                <a:ext uri="{FF2B5EF4-FFF2-40B4-BE49-F238E27FC236}">
                  <a16:creationId xmlns:a16="http://schemas.microsoft.com/office/drawing/2014/main" id="{4DDD1CBF-920A-B945-B1FC-15F73CBB58C5}"/>
                </a:ext>
              </a:extLst>
            </p:cNvPr>
            <p:cNvSpPr/>
            <p:nvPr/>
          </p:nvSpPr>
          <p:spPr>
            <a:xfrm>
              <a:off x="5343507" y="2896139"/>
              <a:ext cx="46521" cy="11400"/>
            </a:xfrm>
            <a:custGeom>
              <a:avLst/>
              <a:gdLst/>
              <a:ahLst/>
              <a:cxnLst/>
              <a:rect l="l" t="t" r="r" b="b"/>
              <a:pathLst>
                <a:path w="1465" h="359" extrusionOk="0">
                  <a:moveTo>
                    <a:pt x="179" y="1"/>
                  </a:moveTo>
                  <a:cubicBezTo>
                    <a:pt x="95" y="1"/>
                    <a:pt x="0" y="72"/>
                    <a:pt x="0" y="180"/>
                  </a:cubicBezTo>
                  <a:cubicBezTo>
                    <a:pt x="0" y="275"/>
                    <a:pt x="83" y="358"/>
                    <a:pt x="179" y="358"/>
                  </a:cubicBezTo>
                  <a:lnTo>
                    <a:pt x="1286" y="358"/>
                  </a:lnTo>
                  <a:cubicBezTo>
                    <a:pt x="1369" y="358"/>
                    <a:pt x="1465" y="275"/>
                    <a:pt x="1465" y="180"/>
                  </a:cubicBezTo>
                  <a:cubicBezTo>
                    <a:pt x="1465" y="72"/>
                    <a:pt x="1381" y="1"/>
                    <a:pt x="12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688;p26">
              <a:extLst>
                <a:ext uri="{FF2B5EF4-FFF2-40B4-BE49-F238E27FC236}">
                  <a16:creationId xmlns:a16="http://schemas.microsoft.com/office/drawing/2014/main" id="{A26D77A3-13AF-3A47-A8C2-16058282B0B5}"/>
                </a:ext>
              </a:extLst>
            </p:cNvPr>
            <p:cNvSpPr/>
            <p:nvPr/>
          </p:nvSpPr>
          <p:spPr>
            <a:xfrm>
              <a:off x="5506823" y="2896139"/>
              <a:ext cx="46172" cy="11400"/>
            </a:xfrm>
            <a:custGeom>
              <a:avLst/>
              <a:gdLst/>
              <a:ahLst/>
              <a:cxnLst/>
              <a:rect l="l" t="t" r="r" b="b"/>
              <a:pathLst>
                <a:path w="1454" h="359" extrusionOk="0">
                  <a:moveTo>
                    <a:pt x="179" y="1"/>
                  </a:moveTo>
                  <a:cubicBezTo>
                    <a:pt x="84" y="1"/>
                    <a:pt x="1" y="72"/>
                    <a:pt x="1" y="180"/>
                  </a:cubicBezTo>
                  <a:cubicBezTo>
                    <a:pt x="1" y="275"/>
                    <a:pt x="72" y="358"/>
                    <a:pt x="179" y="358"/>
                  </a:cubicBezTo>
                  <a:lnTo>
                    <a:pt x="1275" y="358"/>
                  </a:lnTo>
                  <a:cubicBezTo>
                    <a:pt x="1370" y="358"/>
                    <a:pt x="1453" y="275"/>
                    <a:pt x="1453" y="180"/>
                  </a:cubicBezTo>
                  <a:cubicBezTo>
                    <a:pt x="1453" y="72"/>
                    <a:pt x="1370" y="1"/>
                    <a:pt x="12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689;p26">
              <a:extLst>
                <a:ext uri="{FF2B5EF4-FFF2-40B4-BE49-F238E27FC236}">
                  <a16:creationId xmlns:a16="http://schemas.microsoft.com/office/drawing/2014/main" id="{E558C580-5799-164F-8A73-2D0F87363FF2}"/>
                </a:ext>
              </a:extLst>
            </p:cNvPr>
            <p:cNvSpPr/>
            <p:nvPr/>
          </p:nvSpPr>
          <p:spPr>
            <a:xfrm>
              <a:off x="5261834" y="2942660"/>
              <a:ext cx="46521" cy="11368"/>
            </a:xfrm>
            <a:custGeom>
              <a:avLst/>
              <a:gdLst/>
              <a:ahLst/>
              <a:cxnLst/>
              <a:rect l="l" t="t" r="r" b="b"/>
              <a:pathLst>
                <a:path w="1465" h="358" extrusionOk="0">
                  <a:moveTo>
                    <a:pt x="179" y="0"/>
                  </a:moveTo>
                  <a:cubicBezTo>
                    <a:pt x="96" y="0"/>
                    <a:pt x="0" y="84"/>
                    <a:pt x="0" y="179"/>
                  </a:cubicBezTo>
                  <a:cubicBezTo>
                    <a:pt x="0" y="286"/>
                    <a:pt x="72" y="358"/>
                    <a:pt x="179" y="358"/>
                  </a:cubicBezTo>
                  <a:lnTo>
                    <a:pt x="1286" y="358"/>
                  </a:lnTo>
                  <a:cubicBezTo>
                    <a:pt x="1370" y="358"/>
                    <a:pt x="1465" y="286"/>
                    <a:pt x="1465" y="179"/>
                  </a:cubicBezTo>
                  <a:cubicBezTo>
                    <a:pt x="1465" y="84"/>
                    <a:pt x="1370" y="0"/>
                    <a:pt x="12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690;p26">
              <a:extLst>
                <a:ext uri="{FF2B5EF4-FFF2-40B4-BE49-F238E27FC236}">
                  <a16:creationId xmlns:a16="http://schemas.microsoft.com/office/drawing/2014/main" id="{997628B0-D2F2-CB4F-A9CA-526C8BC24577}"/>
                </a:ext>
              </a:extLst>
            </p:cNvPr>
            <p:cNvSpPr/>
            <p:nvPr/>
          </p:nvSpPr>
          <p:spPr>
            <a:xfrm>
              <a:off x="5424768" y="2942660"/>
              <a:ext cx="46553" cy="11368"/>
            </a:xfrm>
            <a:custGeom>
              <a:avLst/>
              <a:gdLst/>
              <a:ahLst/>
              <a:cxnLst/>
              <a:rect l="l" t="t" r="r" b="b"/>
              <a:pathLst>
                <a:path w="1466" h="358" extrusionOk="0">
                  <a:moveTo>
                    <a:pt x="180" y="0"/>
                  </a:moveTo>
                  <a:cubicBezTo>
                    <a:pt x="96" y="0"/>
                    <a:pt x="1" y="84"/>
                    <a:pt x="1" y="179"/>
                  </a:cubicBezTo>
                  <a:cubicBezTo>
                    <a:pt x="1" y="286"/>
                    <a:pt x="84" y="358"/>
                    <a:pt x="180" y="358"/>
                  </a:cubicBezTo>
                  <a:lnTo>
                    <a:pt x="1287" y="358"/>
                  </a:lnTo>
                  <a:cubicBezTo>
                    <a:pt x="1370" y="358"/>
                    <a:pt x="1465" y="286"/>
                    <a:pt x="1465" y="179"/>
                  </a:cubicBezTo>
                  <a:cubicBezTo>
                    <a:pt x="1465" y="84"/>
                    <a:pt x="1394" y="0"/>
                    <a:pt x="12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691;p26">
              <a:extLst>
                <a:ext uri="{FF2B5EF4-FFF2-40B4-BE49-F238E27FC236}">
                  <a16:creationId xmlns:a16="http://schemas.microsoft.com/office/drawing/2014/main" id="{6FC29D25-909E-9841-9109-5B86DF18E4B7}"/>
                </a:ext>
              </a:extLst>
            </p:cNvPr>
            <p:cNvSpPr/>
            <p:nvPr/>
          </p:nvSpPr>
          <p:spPr>
            <a:xfrm>
              <a:off x="5261834" y="2989149"/>
              <a:ext cx="46521" cy="11400"/>
            </a:xfrm>
            <a:custGeom>
              <a:avLst/>
              <a:gdLst/>
              <a:ahLst/>
              <a:cxnLst/>
              <a:rect l="l" t="t" r="r" b="b"/>
              <a:pathLst>
                <a:path w="1465" h="359" extrusionOk="0">
                  <a:moveTo>
                    <a:pt x="179" y="1"/>
                  </a:moveTo>
                  <a:cubicBezTo>
                    <a:pt x="96" y="1"/>
                    <a:pt x="0" y="72"/>
                    <a:pt x="0" y="179"/>
                  </a:cubicBezTo>
                  <a:cubicBezTo>
                    <a:pt x="0" y="287"/>
                    <a:pt x="72" y="358"/>
                    <a:pt x="179" y="358"/>
                  </a:cubicBezTo>
                  <a:lnTo>
                    <a:pt x="1286" y="358"/>
                  </a:lnTo>
                  <a:cubicBezTo>
                    <a:pt x="1370" y="358"/>
                    <a:pt x="1465" y="287"/>
                    <a:pt x="1465" y="179"/>
                  </a:cubicBezTo>
                  <a:cubicBezTo>
                    <a:pt x="1465" y="72"/>
                    <a:pt x="1370" y="1"/>
                    <a:pt x="12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692;p26">
              <a:extLst>
                <a:ext uri="{FF2B5EF4-FFF2-40B4-BE49-F238E27FC236}">
                  <a16:creationId xmlns:a16="http://schemas.microsoft.com/office/drawing/2014/main" id="{F5928B7A-55E7-E643-A498-961441C80A0C}"/>
                </a:ext>
              </a:extLst>
            </p:cNvPr>
            <p:cNvSpPr/>
            <p:nvPr/>
          </p:nvSpPr>
          <p:spPr>
            <a:xfrm>
              <a:off x="5343507" y="2989149"/>
              <a:ext cx="46521" cy="11400"/>
            </a:xfrm>
            <a:custGeom>
              <a:avLst/>
              <a:gdLst/>
              <a:ahLst/>
              <a:cxnLst/>
              <a:rect l="l" t="t" r="r" b="b"/>
              <a:pathLst>
                <a:path w="1465" h="359" extrusionOk="0">
                  <a:moveTo>
                    <a:pt x="179" y="1"/>
                  </a:moveTo>
                  <a:cubicBezTo>
                    <a:pt x="95" y="1"/>
                    <a:pt x="0" y="72"/>
                    <a:pt x="0" y="179"/>
                  </a:cubicBezTo>
                  <a:cubicBezTo>
                    <a:pt x="0" y="287"/>
                    <a:pt x="83" y="358"/>
                    <a:pt x="179" y="358"/>
                  </a:cubicBezTo>
                  <a:lnTo>
                    <a:pt x="1286" y="358"/>
                  </a:lnTo>
                  <a:cubicBezTo>
                    <a:pt x="1369" y="358"/>
                    <a:pt x="1465" y="287"/>
                    <a:pt x="1465" y="179"/>
                  </a:cubicBezTo>
                  <a:cubicBezTo>
                    <a:pt x="1465" y="72"/>
                    <a:pt x="1381" y="1"/>
                    <a:pt x="128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693;p26">
              <a:extLst>
                <a:ext uri="{FF2B5EF4-FFF2-40B4-BE49-F238E27FC236}">
                  <a16:creationId xmlns:a16="http://schemas.microsoft.com/office/drawing/2014/main" id="{3569DAC7-7D6B-E540-9E74-40EBCAF6F383}"/>
                </a:ext>
              </a:extLst>
            </p:cNvPr>
            <p:cNvSpPr/>
            <p:nvPr/>
          </p:nvSpPr>
          <p:spPr>
            <a:xfrm>
              <a:off x="5506823" y="2989149"/>
              <a:ext cx="46172" cy="11400"/>
            </a:xfrm>
            <a:custGeom>
              <a:avLst/>
              <a:gdLst/>
              <a:ahLst/>
              <a:cxnLst/>
              <a:rect l="l" t="t" r="r" b="b"/>
              <a:pathLst>
                <a:path w="1454" h="359" extrusionOk="0">
                  <a:moveTo>
                    <a:pt x="179" y="1"/>
                  </a:moveTo>
                  <a:cubicBezTo>
                    <a:pt x="84" y="1"/>
                    <a:pt x="1" y="72"/>
                    <a:pt x="1" y="179"/>
                  </a:cubicBezTo>
                  <a:cubicBezTo>
                    <a:pt x="1" y="287"/>
                    <a:pt x="72" y="358"/>
                    <a:pt x="179" y="358"/>
                  </a:cubicBezTo>
                  <a:lnTo>
                    <a:pt x="1275" y="358"/>
                  </a:lnTo>
                  <a:cubicBezTo>
                    <a:pt x="1370" y="358"/>
                    <a:pt x="1453" y="287"/>
                    <a:pt x="1453" y="179"/>
                  </a:cubicBezTo>
                  <a:cubicBezTo>
                    <a:pt x="1453" y="72"/>
                    <a:pt x="1370" y="1"/>
                    <a:pt x="127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694;p26">
              <a:extLst>
                <a:ext uri="{FF2B5EF4-FFF2-40B4-BE49-F238E27FC236}">
                  <a16:creationId xmlns:a16="http://schemas.microsoft.com/office/drawing/2014/main" id="{2DC40D30-31E6-FD4C-BD43-8F923D8D80CE}"/>
                </a:ext>
              </a:extLst>
            </p:cNvPr>
            <p:cNvSpPr/>
            <p:nvPr/>
          </p:nvSpPr>
          <p:spPr>
            <a:xfrm>
              <a:off x="5343507" y="3036051"/>
              <a:ext cx="46521" cy="10987"/>
            </a:xfrm>
            <a:custGeom>
              <a:avLst/>
              <a:gdLst/>
              <a:ahLst/>
              <a:cxnLst/>
              <a:rect l="l" t="t" r="r" b="b"/>
              <a:pathLst>
                <a:path w="1465" h="346" extrusionOk="0">
                  <a:moveTo>
                    <a:pt x="179" y="0"/>
                  </a:moveTo>
                  <a:cubicBezTo>
                    <a:pt x="95" y="0"/>
                    <a:pt x="0" y="72"/>
                    <a:pt x="0" y="179"/>
                  </a:cubicBezTo>
                  <a:cubicBezTo>
                    <a:pt x="0" y="274"/>
                    <a:pt x="83" y="346"/>
                    <a:pt x="179" y="346"/>
                  </a:cubicBezTo>
                  <a:lnTo>
                    <a:pt x="1286" y="346"/>
                  </a:lnTo>
                  <a:cubicBezTo>
                    <a:pt x="1369" y="346"/>
                    <a:pt x="1465" y="274"/>
                    <a:pt x="1465" y="179"/>
                  </a:cubicBezTo>
                  <a:cubicBezTo>
                    <a:pt x="1465" y="72"/>
                    <a:pt x="1381" y="0"/>
                    <a:pt x="12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695;p26">
              <a:extLst>
                <a:ext uri="{FF2B5EF4-FFF2-40B4-BE49-F238E27FC236}">
                  <a16:creationId xmlns:a16="http://schemas.microsoft.com/office/drawing/2014/main" id="{8762C881-4D20-6C4F-86BA-525CFE352068}"/>
                </a:ext>
              </a:extLst>
            </p:cNvPr>
            <p:cNvSpPr/>
            <p:nvPr/>
          </p:nvSpPr>
          <p:spPr>
            <a:xfrm>
              <a:off x="5424768" y="3036051"/>
              <a:ext cx="46553" cy="10987"/>
            </a:xfrm>
            <a:custGeom>
              <a:avLst/>
              <a:gdLst/>
              <a:ahLst/>
              <a:cxnLst/>
              <a:rect l="l" t="t" r="r" b="b"/>
              <a:pathLst>
                <a:path w="1466" h="346" extrusionOk="0">
                  <a:moveTo>
                    <a:pt x="180" y="0"/>
                  </a:moveTo>
                  <a:cubicBezTo>
                    <a:pt x="96" y="0"/>
                    <a:pt x="1" y="72"/>
                    <a:pt x="1" y="179"/>
                  </a:cubicBezTo>
                  <a:cubicBezTo>
                    <a:pt x="1" y="274"/>
                    <a:pt x="84" y="346"/>
                    <a:pt x="180" y="346"/>
                  </a:cubicBezTo>
                  <a:lnTo>
                    <a:pt x="1287" y="346"/>
                  </a:lnTo>
                  <a:cubicBezTo>
                    <a:pt x="1370" y="346"/>
                    <a:pt x="1465" y="274"/>
                    <a:pt x="1465" y="179"/>
                  </a:cubicBezTo>
                  <a:cubicBezTo>
                    <a:pt x="1465" y="72"/>
                    <a:pt x="1394" y="0"/>
                    <a:pt x="12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696;p26">
              <a:extLst>
                <a:ext uri="{FF2B5EF4-FFF2-40B4-BE49-F238E27FC236}">
                  <a16:creationId xmlns:a16="http://schemas.microsoft.com/office/drawing/2014/main" id="{07431AF8-F853-9442-B497-44C09205EB54}"/>
                </a:ext>
              </a:extLst>
            </p:cNvPr>
            <p:cNvSpPr/>
            <p:nvPr/>
          </p:nvSpPr>
          <p:spPr>
            <a:xfrm>
              <a:off x="5506823" y="3036051"/>
              <a:ext cx="46172" cy="10987"/>
            </a:xfrm>
            <a:custGeom>
              <a:avLst/>
              <a:gdLst/>
              <a:ahLst/>
              <a:cxnLst/>
              <a:rect l="l" t="t" r="r" b="b"/>
              <a:pathLst>
                <a:path w="1454" h="346" extrusionOk="0">
                  <a:moveTo>
                    <a:pt x="179" y="0"/>
                  </a:moveTo>
                  <a:cubicBezTo>
                    <a:pt x="84" y="0"/>
                    <a:pt x="1" y="72"/>
                    <a:pt x="1" y="179"/>
                  </a:cubicBezTo>
                  <a:cubicBezTo>
                    <a:pt x="1" y="274"/>
                    <a:pt x="72" y="346"/>
                    <a:pt x="179" y="346"/>
                  </a:cubicBezTo>
                  <a:lnTo>
                    <a:pt x="1275" y="346"/>
                  </a:lnTo>
                  <a:cubicBezTo>
                    <a:pt x="1370" y="346"/>
                    <a:pt x="1453" y="274"/>
                    <a:pt x="1453" y="179"/>
                  </a:cubicBezTo>
                  <a:cubicBezTo>
                    <a:pt x="1453" y="72"/>
                    <a:pt x="1370" y="0"/>
                    <a:pt x="12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697;p26">
              <a:extLst>
                <a:ext uri="{FF2B5EF4-FFF2-40B4-BE49-F238E27FC236}">
                  <a16:creationId xmlns:a16="http://schemas.microsoft.com/office/drawing/2014/main" id="{E6E01CFD-2562-D14F-B853-592B6CF0EAB5}"/>
                </a:ext>
              </a:extLst>
            </p:cNvPr>
            <p:cNvSpPr/>
            <p:nvPr/>
          </p:nvSpPr>
          <p:spPr>
            <a:xfrm>
              <a:off x="5343126" y="2930752"/>
              <a:ext cx="46902" cy="33851"/>
            </a:xfrm>
            <a:custGeom>
              <a:avLst/>
              <a:gdLst/>
              <a:ahLst/>
              <a:cxnLst/>
              <a:rect l="l" t="t" r="r" b="b"/>
              <a:pathLst>
                <a:path w="1477" h="1066" extrusionOk="0">
                  <a:moveTo>
                    <a:pt x="1293" y="0"/>
                  </a:moveTo>
                  <a:cubicBezTo>
                    <a:pt x="1250" y="0"/>
                    <a:pt x="1209" y="18"/>
                    <a:pt x="1179" y="54"/>
                  </a:cubicBezTo>
                  <a:lnTo>
                    <a:pt x="572" y="661"/>
                  </a:lnTo>
                  <a:lnTo>
                    <a:pt x="322" y="411"/>
                  </a:lnTo>
                  <a:cubicBezTo>
                    <a:pt x="280" y="375"/>
                    <a:pt x="235" y="358"/>
                    <a:pt x="194" y="358"/>
                  </a:cubicBezTo>
                  <a:cubicBezTo>
                    <a:pt x="152" y="358"/>
                    <a:pt x="113" y="375"/>
                    <a:pt x="84" y="411"/>
                  </a:cubicBezTo>
                  <a:cubicBezTo>
                    <a:pt x="0" y="483"/>
                    <a:pt x="0" y="590"/>
                    <a:pt x="84" y="649"/>
                  </a:cubicBezTo>
                  <a:lnTo>
                    <a:pt x="453" y="1018"/>
                  </a:lnTo>
                  <a:cubicBezTo>
                    <a:pt x="476" y="1054"/>
                    <a:pt x="524" y="1066"/>
                    <a:pt x="572" y="1066"/>
                  </a:cubicBezTo>
                  <a:cubicBezTo>
                    <a:pt x="619" y="1066"/>
                    <a:pt x="655" y="1054"/>
                    <a:pt x="691" y="1018"/>
                  </a:cubicBezTo>
                  <a:lnTo>
                    <a:pt x="1417" y="292"/>
                  </a:lnTo>
                  <a:cubicBezTo>
                    <a:pt x="1477" y="233"/>
                    <a:pt x="1477" y="125"/>
                    <a:pt x="1417" y="54"/>
                  </a:cubicBezTo>
                  <a:cubicBezTo>
                    <a:pt x="1381" y="18"/>
                    <a:pt x="1337" y="0"/>
                    <a:pt x="12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698;p26">
              <a:extLst>
                <a:ext uri="{FF2B5EF4-FFF2-40B4-BE49-F238E27FC236}">
                  <a16:creationId xmlns:a16="http://schemas.microsoft.com/office/drawing/2014/main" id="{19214D65-2CE8-2B49-9578-75565F3857FD}"/>
                </a:ext>
              </a:extLst>
            </p:cNvPr>
            <p:cNvSpPr/>
            <p:nvPr/>
          </p:nvSpPr>
          <p:spPr>
            <a:xfrm>
              <a:off x="5506442" y="2930752"/>
              <a:ext cx="47283" cy="33851"/>
            </a:xfrm>
            <a:custGeom>
              <a:avLst/>
              <a:gdLst/>
              <a:ahLst/>
              <a:cxnLst/>
              <a:rect l="l" t="t" r="r" b="b"/>
              <a:pathLst>
                <a:path w="1489" h="1066" extrusionOk="0">
                  <a:moveTo>
                    <a:pt x="1282" y="0"/>
                  </a:moveTo>
                  <a:cubicBezTo>
                    <a:pt x="1239" y="0"/>
                    <a:pt x="1197" y="18"/>
                    <a:pt x="1167" y="54"/>
                  </a:cubicBezTo>
                  <a:lnTo>
                    <a:pt x="560" y="661"/>
                  </a:lnTo>
                  <a:lnTo>
                    <a:pt x="310" y="411"/>
                  </a:lnTo>
                  <a:cubicBezTo>
                    <a:pt x="275" y="375"/>
                    <a:pt x="230" y="358"/>
                    <a:pt x="187" y="358"/>
                  </a:cubicBezTo>
                  <a:cubicBezTo>
                    <a:pt x="144" y="358"/>
                    <a:pt x="102" y="375"/>
                    <a:pt x="72" y="411"/>
                  </a:cubicBezTo>
                  <a:cubicBezTo>
                    <a:pt x="1" y="483"/>
                    <a:pt x="1" y="590"/>
                    <a:pt x="72" y="649"/>
                  </a:cubicBezTo>
                  <a:lnTo>
                    <a:pt x="441" y="1018"/>
                  </a:lnTo>
                  <a:cubicBezTo>
                    <a:pt x="477" y="1054"/>
                    <a:pt x="513" y="1066"/>
                    <a:pt x="560" y="1066"/>
                  </a:cubicBezTo>
                  <a:cubicBezTo>
                    <a:pt x="608" y="1066"/>
                    <a:pt x="656" y="1054"/>
                    <a:pt x="679" y="1018"/>
                  </a:cubicBezTo>
                  <a:lnTo>
                    <a:pt x="1406" y="292"/>
                  </a:lnTo>
                  <a:cubicBezTo>
                    <a:pt x="1489" y="233"/>
                    <a:pt x="1489" y="125"/>
                    <a:pt x="1406" y="54"/>
                  </a:cubicBezTo>
                  <a:cubicBezTo>
                    <a:pt x="1370" y="18"/>
                    <a:pt x="1325" y="0"/>
                    <a:pt x="12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699;p26">
              <a:extLst>
                <a:ext uri="{FF2B5EF4-FFF2-40B4-BE49-F238E27FC236}">
                  <a16:creationId xmlns:a16="http://schemas.microsoft.com/office/drawing/2014/main" id="{61324191-CC87-0642-8A3B-CA27C4DE98DA}"/>
                </a:ext>
              </a:extLst>
            </p:cNvPr>
            <p:cNvSpPr/>
            <p:nvPr/>
          </p:nvSpPr>
          <p:spPr>
            <a:xfrm>
              <a:off x="5424419" y="2977336"/>
              <a:ext cx="47283" cy="34168"/>
            </a:xfrm>
            <a:custGeom>
              <a:avLst/>
              <a:gdLst/>
              <a:ahLst/>
              <a:cxnLst/>
              <a:rect l="l" t="t" r="r" b="b"/>
              <a:pathLst>
                <a:path w="1489" h="1076" extrusionOk="0">
                  <a:moveTo>
                    <a:pt x="1293" y="1"/>
                  </a:moveTo>
                  <a:cubicBezTo>
                    <a:pt x="1250" y="1"/>
                    <a:pt x="1208" y="22"/>
                    <a:pt x="1179" y="63"/>
                  </a:cubicBezTo>
                  <a:lnTo>
                    <a:pt x="572" y="671"/>
                  </a:lnTo>
                  <a:lnTo>
                    <a:pt x="321" y="421"/>
                  </a:lnTo>
                  <a:cubicBezTo>
                    <a:pt x="280" y="379"/>
                    <a:pt x="235" y="358"/>
                    <a:pt x="193" y="358"/>
                  </a:cubicBezTo>
                  <a:cubicBezTo>
                    <a:pt x="152" y="358"/>
                    <a:pt x="113" y="379"/>
                    <a:pt x="83" y="421"/>
                  </a:cubicBezTo>
                  <a:cubicBezTo>
                    <a:pt x="0" y="492"/>
                    <a:pt x="0" y="599"/>
                    <a:pt x="83" y="659"/>
                  </a:cubicBezTo>
                  <a:lnTo>
                    <a:pt x="452" y="1028"/>
                  </a:lnTo>
                  <a:cubicBezTo>
                    <a:pt x="476" y="1052"/>
                    <a:pt x="524" y="1075"/>
                    <a:pt x="572" y="1075"/>
                  </a:cubicBezTo>
                  <a:cubicBezTo>
                    <a:pt x="619" y="1075"/>
                    <a:pt x="655" y="1052"/>
                    <a:pt x="691" y="1028"/>
                  </a:cubicBezTo>
                  <a:lnTo>
                    <a:pt x="1417" y="301"/>
                  </a:lnTo>
                  <a:cubicBezTo>
                    <a:pt x="1488" y="242"/>
                    <a:pt x="1488" y="123"/>
                    <a:pt x="1417" y="63"/>
                  </a:cubicBezTo>
                  <a:cubicBezTo>
                    <a:pt x="1381" y="22"/>
                    <a:pt x="1336" y="1"/>
                    <a:pt x="12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700;p26">
              <a:extLst>
                <a:ext uri="{FF2B5EF4-FFF2-40B4-BE49-F238E27FC236}">
                  <a16:creationId xmlns:a16="http://schemas.microsoft.com/office/drawing/2014/main" id="{3D516735-7674-E447-8F29-F1385C9FB213}"/>
                </a:ext>
              </a:extLst>
            </p:cNvPr>
            <p:cNvSpPr/>
            <p:nvPr/>
          </p:nvSpPr>
          <p:spPr>
            <a:xfrm>
              <a:off x="5261453" y="3024143"/>
              <a:ext cx="47283" cy="33851"/>
            </a:xfrm>
            <a:custGeom>
              <a:avLst/>
              <a:gdLst/>
              <a:ahLst/>
              <a:cxnLst/>
              <a:rect l="l" t="t" r="r" b="b"/>
              <a:pathLst>
                <a:path w="1489" h="1066" extrusionOk="0">
                  <a:moveTo>
                    <a:pt x="1289" y="0"/>
                  </a:moveTo>
                  <a:cubicBezTo>
                    <a:pt x="1248" y="0"/>
                    <a:pt x="1209" y="18"/>
                    <a:pt x="1179" y="54"/>
                  </a:cubicBezTo>
                  <a:lnTo>
                    <a:pt x="572" y="673"/>
                  </a:lnTo>
                  <a:lnTo>
                    <a:pt x="310" y="411"/>
                  </a:lnTo>
                  <a:cubicBezTo>
                    <a:pt x="274" y="375"/>
                    <a:pt x="230" y="357"/>
                    <a:pt x="186" y="357"/>
                  </a:cubicBezTo>
                  <a:cubicBezTo>
                    <a:pt x="143" y="357"/>
                    <a:pt x="102" y="375"/>
                    <a:pt x="72" y="411"/>
                  </a:cubicBezTo>
                  <a:cubicBezTo>
                    <a:pt x="0" y="494"/>
                    <a:pt x="0" y="590"/>
                    <a:pt x="72" y="649"/>
                  </a:cubicBezTo>
                  <a:lnTo>
                    <a:pt x="453" y="1030"/>
                  </a:lnTo>
                  <a:cubicBezTo>
                    <a:pt x="477" y="1054"/>
                    <a:pt x="524" y="1066"/>
                    <a:pt x="572" y="1066"/>
                  </a:cubicBezTo>
                  <a:cubicBezTo>
                    <a:pt x="608" y="1066"/>
                    <a:pt x="655" y="1054"/>
                    <a:pt x="691" y="1030"/>
                  </a:cubicBezTo>
                  <a:lnTo>
                    <a:pt x="1417" y="292"/>
                  </a:lnTo>
                  <a:cubicBezTo>
                    <a:pt x="1489" y="220"/>
                    <a:pt x="1489" y="113"/>
                    <a:pt x="1417" y="54"/>
                  </a:cubicBezTo>
                  <a:cubicBezTo>
                    <a:pt x="1376" y="18"/>
                    <a:pt x="1331" y="0"/>
                    <a:pt x="128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701;p26">
              <a:extLst>
                <a:ext uri="{FF2B5EF4-FFF2-40B4-BE49-F238E27FC236}">
                  <a16:creationId xmlns:a16="http://schemas.microsoft.com/office/drawing/2014/main" id="{A5C4B5D2-7EB2-6F40-9082-0E5CF9B5908C}"/>
                </a:ext>
              </a:extLst>
            </p:cNvPr>
            <p:cNvSpPr/>
            <p:nvPr/>
          </p:nvSpPr>
          <p:spPr>
            <a:xfrm>
              <a:off x="5424419" y="2884231"/>
              <a:ext cx="47283" cy="33883"/>
            </a:xfrm>
            <a:custGeom>
              <a:avLst/>
              <a:gdLst/>
              <a:ahLst/>
              <a:cxnLst/>
              <a:rect l="l" t="t" r="r" b="b"/>
              <a:pathLst>
                <a:path w="1489" h="1067" extrusionOk="0">
                  <a:moveTo>
                    <a:pt x="1293" y="1"/>
                  </a:moveTo>
                  <a:cubicBezTo>
                    <a:pt x="1250" y="1"/>
                    <a:pt x="1208" y="19"/>
                    <a:pt x="1179" y="54"/>
                  </a:cubicBezTo>
                  <a:lnTo>
                    <a:pt x="572" y="674"/>
                  </a:lnTo>
                  <a:lnTo>
                    <a:pt x="321" y="412"/>
                  </a:lnTo>
                  <a:cubicBezTo>
                    <a:pt x="280" y="376"/>
                    <a:pt x="235" y="358"/>
                    <a:pt x="193" y="358"/>
                  </a:cubicBezTo>
                  <a:cubicBezTo>
                    <a:pt x="152" y="358"/>
                    <a:pt x="113" y="376"/>
                    <a:pt x="83" y="412"/>
                  </a:cubicBezTo>
                  <a:cubicBezTo>
                    <a:pt x="0" y="495"/>
                    <a:pt x="0" y="590"/>
                    <a:pt x="83" y="650"/>
                  </a:cubicBezTo>
                  <a:lnTo>
                    <a:pt x="452" y="1031"/>
                  </a:lnTo>
                  <a:cubicBezTo>
                    <a:pt x="476" y="1055"/>
                    <a:pt x="524" y="1067"/>
                    <a:pt x="572" y="1067"/>
                  </a:cubicBezTo>
                  <a:cubicBezTo>
                    <a:pt x="619" y="1067"/>
                    <a:pt x="655" y="1055"/>
                    <a:pt x="691" y="1031"/>
                  </a:cubicBezTo>
                  <a:lnTo>
                    <a:pt x="1417" y="293"/>
                  </a:lnTo>
                  <a:cubicBezTo>
                    <a:pt x="1488" y="221"/>
                    <a:pt x="1488" y="114"/>
                    <a:pt x="1417" y="54"/>
                  </a:cubicBezTo>
                  <a:cubicBezTo>
                    <a:pt x="1381" y="19"/>
                    <a:pt x="1336" y="1"/>
                    <a:pt x="129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1" name="Google Shape;247;p18">
            <a:extLst>
              <a:ext uri="{FF2B5EF4-FFF2-40B4-BE49-F238E27FC236}">
                <a16:creationId xmlns:a16="http://schemas.microsoft.com/office/drawing/2014/main" id="{5971C2CE-0724-C844-BDC7-3742381744D0}"/>
              </a:ext>
            </a:extLst>
          </p:cNvPr>
          <p:cNvSpPr/>
          <p:nvPr/>
        </p:nvSpPr>
        <p:spPr>
          <a:xfrm>
            <a:off x="6264035" y="2637292"/>
            <a:ext cx="2184300" cy="2184300"/>
          </a:xfrm>
          <a:prstGeom prst="ellipse">
            <a:avLst/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Ovale 51">
            <a:extLst>
              <a:ext uri="{FF2B5EF4-FFF2-40B4-BE49-F238E27FC236}">
                <a16:creationId xmlns:a16="http://schemas.microsoft.com/office/drawing/2014/main" id="{5A4792A1-F882-1C4F-96C1-032BF51FFCE4}"/>
              </a:ext>
            </a:extLst>
          </p:cNvPr>
          <p:cNvSpPr/>
          <p:nvPr/>
        </p:nvSpPr>
        <p:spPr>
          <a:xfrm>
            <a:off x="6414257" y="2804073"/>
            <a:ext cx="1887792" cy="1870749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dirty="0"/>
              <a:t>GESTIONE DEL RISCHIO: pratica semi-sconosciuta nel settore moda</a:t>
            </a:r>
          </a:p>
        </p:txBody>
      </p:sp>
      <p:sp>
        <p:nvSpPr>
          <p:cNvPr id="53" name="Rettangolo 52">
            <a:extLst>
              <a:ext uri="{FF2B5EF4-FFF2-40B4-BE49-F238E27FC236}">
                <a16:creationId xmlns:a16="http://schemas.microsoft.com/office/drawing/2014/main" id="{83109882-8468-D842-BFFA-F4EB5EB939ED}"/>
              </a:ext>
            </a:extLst>
          </p:cNvPr>
          <p:cNvSpPr/>
          <p:nvPr/>
        </p:nvSpPr>
        <p:spPr>
          <a:xfrm>
            <a:off x="0" y="807965"/>
            <a:ext cx="9144000" cy="98322"/>
          </a:xfrm>
          <a:prstGeom prst="rect">
            <a:avLst/>
          </a:prstGeom>
          <a:solidFill>
            <a:srgbClr val="002060"/>
          </a:solidFill>
          <a:ln>
            <a:solidFill>
              <a:srgbClr val="FF9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54" name="Immagine 53">
            <a:extLst>
              <a:ext uri="{FF2B5EF4-FFF2-40B4-BE49-F238E27FC236}">
                <a16:creationId xmlns:a16="http://schemas.microsoft.com/office/drawing/2014/main" id="{A701B224-44F1-5446-BD63-6D39A936DA3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1000"/>
          </a:blip>
          <a:stretch>
            <a:fillRect/>
          </a:stretch>
        </p:blipFill>
        <p:spPr>
          <a:xfrm>
            <a:off x="264811" y="4644477"/>
            <a:ext cx="279474" cy="251526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55" name="Immagine 54">
            <a:extLst>
              <a:ext uri="{FF2B5EF4-FFF2-40B4-BE49-F238E27FC236}">
                <a16:creationId xmlns:a16="http://schemas.microsoft.com/office/drawing/2014/main" id="{3DF46FDE-8031-1642-A1C8-388B3E4FCB2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28" t="17994" r="5214" b="20921"/>
          <a:stretch/>
        </p:blipFill>
        <p:spPr>
          <a:xfrm>
            <a:off x="8294808" y="4686193"/>
            <a:ext cx="847047" cy="41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0409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8C8DEF91-0C78-D24C-BFDA-75E320A16C3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3000"/>
          </a:blip>
          <a:stretch>
            <a:fillRect/>
          </a:stretch>
        </p:blipFill>
        <p:spPr>
          <a:xfrm>
            <a:off x="-491743" y="0"/>
            <a:ext cx="10102645" cy="51435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99000"/>
              </a:srgbClr>
            </a:outerShdw>
          </a:effectLst>
        </p:spPr>
      </p:pic>
      <p:sp>
        <p:nvSpPr>
          <p:cNvPr id="4" name="Titolo 1">
            <a:extLst>
              <a:ext uri="{FF2B5EF4-FFF2-40B4-BE49-F238E27FC236}">
                <a16:creationId xmlns:a16="http://schemas.microsoft.com/office/drawing/2014/main" id="{6DEA734C-9079-0044-B135-BB64F358C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8051" y="1846547"/>
            <a:ext cx="2353236" cy="1933731"/>
          </a:xfrm>
        </p:spPr>
        <p:txBody>
          <a:bodyPr/>
          <a:lstStyle/>
          <a:p>
            <a:pPr algn="r"/>
            <a:r>
              <a:rPr lang="it-IT" sz="7000" b="1" dirty="0">
                <a:latin typeface="Roboto" panose="02000000000000000000" pitchFamily="2" charset="0"/>
                <a:ea typeface="Roboto" panose="02000000000000000000" pitchFamily="2" charset="0"/>
              </a:rPr>
              <a:t>FINE</a:t>
            </a:r>
          </a:p>
        </p:txBody>
      </p:sp>
    </p:spTree>
    <p:extLst>
      <p:ext uri="{BB962C8B-B14F-4D97-AF65-F5344CB8AC3E}">
        <p14:creationId xmlns:p14="http://schemas.microsoft.com/office/powerpoint/2010/main" val="2953702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08F3E7F-517F-E042-9B05-5D662754D7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6823" y="1893831"/>
            <a:ext cx="6309742" cy="1933731"/>
          </a:xfrm>
        </p:spPr>
        <p:txBody>
          <a:bodyPr/>
          <a:lstStyle/>
          <a:p>
            <a:pPr algn="r"/>
            <a:r>
              <a:rPr lang="it-IT" sz="4200" dirty="0">
                <a:latin typeface="Roboto" panose="02000000000000000000" pitchFamily="2" charset="0"/>
                <a:ea typeface="Roboto" panose="02000000000000000000" pitchFamily="2" charset="0"/>
              </a:rPr>
              <a:t>SUPPLY CHAIN E RISCHI NEL SETTORE MODA</a:t>
            </a:r>
          </a:p>
        </p:txBody>
      </p:sp>
      <p:sp>
        <p:nvSpPr>
          <p:cNvPr id="3" name="Titolo 1">
            <a:extLst>
              <a:ext uri="{FF2B5EF4-FFF2-40B4-BE49-F238E27FC236}">
                <a16:creationId xmlns:a16="http://schemas.microsoft.com/office/drawing/2014/main" id="{6EEB7AC8-A866-9044-A489-1E0944FAA416}"/>
              </a:ext>
            </a:extLst>
          </p:cNvPr>
          <p:cNvSpPr txBox="1">
            <a:spLocks/>
          </p:cNvSpPr>
          <p:nvPr/>
        </p:nvSpPr>
        <p:spPr>
          <a:xfrm>
            <a:off x="7105340" y="572123"/>
            <a:ext cx="1783829" cy="1933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ira Sans Extra Condensed Medium"/>
              <a:buNone/>
              <a:defRPr sz="36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ira Sans Extra Condensed Medium"/>
              <a:buNone/>
              <a:defRPr sz="36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ira Sans Extra Condensed Medium"/>
              <a:buNone/>
              <a:defRPr sz="36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ira Sans Extra Condensed Medium"/>
              <a:buNone/>
              <a:defRPr sz="36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ira Sans Extra Condensed Medium"/>
              <a:buNone/>
              <a:defRPr sz="36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ira Sans Extra Condensed Medium"/>
              <a:buNone/>
              <a:defRPr sz="36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ira Sans Extra Condensed Medium"/>
              <a:buNone/>
              <a:defRPr sz="36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ira Sans Extra Condensed Medium"/>
              <a:buNone/>
              <a:defRPr sz="36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ira Sans Extra Condensed Medium"/>
              <a:buNone/>
              <a:defRPr sz="36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pPr algn="r"/>
            <a:r>
              <a:rPr lang="it-IT" sz="9000" b="1" dirty="0">
                <a:latin typeface="Roboto" panose="02000000000000000000" pitchFamily="2" charset="0"/>
                <a:ea typeface="Roboto" panose="02000000000000000000" pitchFamily="2" charset="0"/>
              </a:rPr>
              <a:t>01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5136B9D8-A8E1-0047-93EF-84813B1758D2}"/>
              </a:ext>
            </a:extLst>
          </p:cNvPr>
          <p:cNvSpPr/>
          <p:nvPr/>
        </p:nvSpPr>
        <p:spPr>
          <a:xfrm>
            <a:off x="764499" y="-119920"/>
            <a:ext cx="2188564" cy="5486400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3C32FC51-17A1-F04D-8D22-FC9670422FFD}"/>
              </a:ext>
            </a:extLst>
          </p:cNvPr>
          <p:cNvSpPr/>
          <p:nvPr/>
        </p:nvSpPr>
        <p:spPr>
          <a:xfrm>
            <a:off x="-149335" y="3651042"/>
            <a:ext cx="7119761" cy="45719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92CD8210-AAAC-B449-A446-39314B8F185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1000"/>
          </a:blip>
          <a:stretch>
            <a:fillRect/>
          </a:stretch>
        </p:blipFill>
        <p:spPr>
          <a:xfrm>
            <a:off x="114910" y="4808408"/>
            <a:ext cx="279474" cy="251526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9DBEA0AF-F5ED-A749-B45F-91CCCE91DDF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28" t="17994" r="5214" b="20921"/>
          <a:stretch/>
        </p:blipFill>
        <p:spPr>
          <a:xfrm>
            <a:off x="8294808" y="4686193"/>
            <a:ext cx="847047" cy="41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3684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050E6A2-DEB0-431D-A72B-EC39C0405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3130" y="213553"/>
            <a:ext cx="7723500" cy="481200"/>
          </a:xfrm>
        </p:spPr>
        <p:txBody>
          <a:bodyPr/>
          <a:lstStyle/>
          <a:p>
            <a:r>
              <a:rPr lang="it-IT" dirty="0"/>
              <a:t>PROCESSO STANDARD NEL SETTORE MODA</a:t>
            </a:r>
          </a:p>
        </p:txBody>
      </p:sp>
      <p:sp>
        <p:nvSpPr>
          <p:cNvPr id="6" name="Google Shape;523;p24">
            <a:extLst>
              <a:ext uri="{FF2B5EF4-FFF2-40B4-BE49-F238E27FC236}">
                <a16:creationId xmlns:a16="http://schemas.microsoft.com/office/drawing/2014/main" id="{2C861FBC-0240-4D66-9408-C74C9C1CD3EA}"/>
              </a:ext>
            </a:extLst>
          </p:cNvPr>
          <p:cNvSpPr/>
          <p:nvPr/>
        </p:nvSpPr>
        <p:spPr>
          <a:xfrm>
            <a:off x="442668" y="1809112"/>
            <a:ext cx="2261023" cy="800400"/>
          </a:xfrm>
          <a:prstGeom prst="notchedRightArrow">
            <a:avLst>
              <a:gd name="adj1" fmla="val 74710"/>
              <a:gd name="adj2" fmla="val 51726"/>
            </a:avLst>
          </a:prstGeom>
          <a:solidFill>
            <a:srgbClr val="FF93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 dirty="0">
                <a:solidFill>
                  <a:srgbClr val="FFFFFF"/>
                </a:solidFill>
                <a:latin typeface="Fira Sans Extra Condensed Medium"/>
                <a:sym typeface="Fira Sans Extra Condensed Medium"/>
              </a:rPr>
              <a:t>FASE 0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 dirty="0">
                <a:solidFill>
                  <a:srgbClr val="FFFFFF"/>
                </a:solidFill>
                <a:latin typeface="Fira Sans Extra Condensed Medium"/>
                <a:sym typeface="Fira Sans Extra Condensed Medium"/>
              </a:rPr>
              <a:t>DESIGN</a:t>
            </a:r>
            <a:endParaRPr sz="1700" dirty="0">
              <a:solidFill>
                <a:srgbClr val="FFFFFF"/>
              </a:solidFill>
            </a:endParaRPr>
          </a:p>
        </p:txBody>
      </p:sp>
      <p:sp>
        <p:nvSpPr>
          <p:cNvPr id="9" name="Google Shape;527;p24">
            <a:extLst>
              <a:ext uri="{FF2B5EF4-FFF2-40B4-BE49-F238E27FC236}">
                <a16:creationId xmlns:a16="http://schemas.microsoft.com/office/drawing/2014/main" id="{F9A40868-B386-44AE-8D08-293C14720E07}"/>
              </a:ext>
            </a:extLst>
          </p:cNvPr>
          <p:cNvSpPr/>
          <p:nvPr/>
        </p:nvSpPr>
        <p:spPr>
          <a:xfrm>
            <a:off x="2490099" y="1809112"/>
            <a:ext cx="2156313" cy="800400"/>
          </a:xfrm>
          <a:prstGeom prst="notchedRightArrow">
            <a:avLst>
              <a:gd name="adj1" fmla="val 74710"/>
              <a:gd name="adj2" fmla="val 51726"/>
            </a:avLst>
          </a:pr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FASE 1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 dirty="0">
                <a:solidFill>
                  <a:srgbClr val="FFFFFF"/>
                </a:solidFill>
                <a:latin typeface="Fira Sans Extra Condensed Medium"/>
                <a:sym typeface="Fira Sans Extra Condensed Medium"/>
              </a:rPr>
              <a:t>CAMPIONARIO</a:t>
            </a:r>
            <a:endParaRPr sz="1700" dirty="0">
              <a:solidFill>
                <a:srgbClr val="FFFFFF"/>
              </a:solidFill>
            </a:endParaRPr>
          </a:p>
        </p:txBody>
      </p:sp>
      <p:sp>
        <p:nvSpPr>
          <p:cNvPr id="13" name="Google Shape;532;p24">
            <a:extLst>
              <a:ext uri="{FF2B5EF4-FFF2-40B4-BE49-F238E27FC236}">
                <a16:creationId xmlns:a16="http://schemas.microsoft.com/office/drawing/2014/main" id="{F8D4CA50-8D91-4281-AB8D-1E9ABD04F115}"/>
              </a:ext>
            </a:extLst>
          </p:cNvPr>
          <p:cNvSpPr/>
          <p:nvPr/>
        </p:nvSpPr>
        <p:spPr>
          <a:xfrm>
            <a:off x="4408651" y="1809112"/>
            <a:ext cx="2265952" cy="800400"/>
          </a:xfrm>
          <a:prstGeom prst="notchedRightArrow">
            <a:avLst>
              <a:gd name="adj1" fmla="val 74710"/>
              <a:gd name="adj2" fmla="val 51726"/>
            </a:avLst>
          </a:pr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FASE 2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 dirty="0">
                <a:solidFill>
                  <a:srgbClr val="FFFFFF"/>
                </a:solidFill>
                <a:latin typeface="Fira Sans Extra Condensed Medium"/>
                <a:sym typeface="Fira Sans Extra Condensed Medium"/>
              </a:rPr>
              <a:t>PRODUZIONE</a:t>
            </a:r>
            <a:endParaRPr sz="1700" dirty="0">
              <a:solidFill>
                <a:srgbClr val="FFFFFF"/>
              </a:solidFill>
            </a:endParaRPr>
          </a:p>
        </p:txBody>
      </p:sp>
      <p:sp>
        <p:nvSpPr>
          <p:cNvPr id="17" name="Google Shape;537;p24">
            <a:extLst>
              <a:ext uri="{FF2B5EF4-FFF2-40B4-BE49-F238E27FC236}">
                <a16:creationId xmlns:a16="http://schemas.microsoft.com/office/drawing/2014/main" id="{ED8D9825-277C-422A-B64B-BA431D7B1DE9}"/>
              </a:ext>
            </a:extLst>
          </p:cNvPr>
          <p:cNvSpPr/>
          <p:nvPr/>
        </p:nvSpPr>
        <p:spPr>
          <a:xfrm>
            <a:off x="6443599" y="1809112"/>
            <a:ext cx="2040762" cy="800400"/>
          </a:xfrm>
          <a:prstGeom prst="notchedRightArrow">
            <a:avLst>
              <a:gd name="adj1" fmla="val 74710"/>
              <a:gd name="adj2" fmla="val 51726"/>
            </a:avLst>
          </a:prstGeom>
          <a:solidFill>
            <a:srgbClr val="FF93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FASE 3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 dirty="0">
                <a:solidFill>
                  <a:srgbClr val="FFFFFF"/>
                </a:solidFill>
                <a:latin typeface="Fira Sans Extra Condensed Medium"/>
                <a:sym typeface="Fira Sans Extra Condensed Medium"/>
              </a:rPr>
              <a:t>VENDITA</a:t>
            </a:r>
            <a:endParaRPr sz="1700" dirty="0">
              <a:solidFill>
                <a:srgbClr val="FFFFFF"/>
              </a:solidFill>
            </a:endParaRPr>
          </a:p>
        </p:txBody>
      </p:sp>
      <p:graphicFrame>
        <p:nvGraphicFramePr>
          <p:cNvPr id="19" name="Tabella 19">
            <a:extLst>
              <a:ext uri="{FF2B5EF4-FFF2-40B4-BE49-F238E27FC236}">
                <a16:creationId xmlns:a16="http://schemas.microsoft.com/office/drawing/2014/main" id="{FFFF6E4E-2E5F-44AF-BEB1-816E884FC1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7658844"/>
              </p:ext>
            </p:extLst>
          </p:nvPr>
        </p:nvGraphicFramePr>
        <p:xfrm>
          <a:off x="2292603" y="3272436"/>
          <a:ext cx="3944250" cy="11763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2125">
                  <a:extLst>
                    <a:ext uri="{9D8B030D-6E8A-4147-A177-3AD203B41FA5}">
                      <a16:colId xmlns:a16="http://schemas.microsoft.com/office/drawing/2014/main" val="3865626491"/>
                    </a:ext>
                  </a:extLst>
                </a:gridCol>
                <a:gridCol w="1972125">
                  <a:extLst>
                    <a:ext uri="{9D8B030D-6E8A-4147-A177-3AD203B41FA5}">
                      <a16:colId xmlns:a16="http://schemas.microsoft.com/office/drawing/2014/main" val="350580612"/>
                    </a:ext>
                  </a:extLst>
                </a:gridCol>
              </a:tblGrid>
              <a:tr h="342615">
                <a:tc gridSpan="2">
                  <a:txBody>
                    <a:bodyPr/>
                    <a:lstStyle/>
                    <a:p>
                      <a:pPr algn="ctr"/>
                      <a:r>
                        <a:rPr lang="it-IT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DURATA DEL CICLO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8377880"/>
                  </a:ext>
                </a:extLst>
              </a:tr>
              <a:tr h="416848">
                <a:tc>
                  <a:txBody>
                    <a:bodyPr/>
                    <a:lstStyle/>
                    <a:p>
                      <a:r>
                        <a:rPr lang="it-IT" dirty="0"/>
                        <a:t>Max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15 mesi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107152"/>
                  </a:ext>
                </a:extLst>
              </a:tr>
              <a:tr h="416848">
                <a:tc>
                  <a:txBody>
                    <a:bodyPr/>
                    <a:lstStyle/>
                    <a:p>
                      <a:r>
                        <a:rPr lang="it-IT" dirty="0"/>
                        <a:t>Min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3 mesi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5476745"/>
                  </a:ext>
                </a:extLst>
              </a:tr>
            </a:tbl>
          </a:graphicData>
        </a:graphic>
      </p:graphicFrame>
      <p:sp>
        <p:nvSpPr>
          <p:cNvPr id="20" name="Rettangolo 19">
            <a:extLst>
              <a:ext uri="{FF2B5EF4-FFF2-40B4-BE49-F238E27FC236}">
                <a16:creationId xmlns:a16="http://schemas.microsoft.com/office/drawing/2014/main" id="{76A2D2B4-76EF-4BE7-8633-C597D897EAAC}"/>
              </a:ext>
            </a:extLst>
          </p:cNvPr>
          <p:cNvSpPr/>
          <p:nvPr/>
        </p:nvSpPr>
        <p:spPr>
          <a:xfrm>
            <a:off x="0" y="698977"/>
            <a:ext cx="9144000" cy="45719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21" name="Immagine 20">
            <a:extLst>
              <a:ext uri="{FF2B5EF4-FFF2-40B4-BE49-F238E27FC236}">
                <a16:creationId xmlns:a16="http://schemas.microsoft.com/office/drawing/2014/main" id="{E510E537-8722-4454-9C43-A8DFF98C0A9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28" t="17994" r="5214" b="20921"/>
          <a:stretch/>
        </p:blipFill>
        <p:spPr>
          <a:xfrm>
            <a:off x="8294808" y="4686193"/>
            <a:ext cx="847047" cy="412337"/>
          </a:xfrm>
          <a:prstGeom prst="rect">
            <a:avLst/>
          </a:prstGeom>
        </p:spPr>
      </p:pic>
      <p:pic>
        <p:nvPicPr>
          <p:cNvPr id="22" name="Immagine 21">
            <a:extLst>
              <a:ext uri="{FF2B5EF4-FFF2-40B4-BE49-F238E27FC236}">
                <a16:creationId xmlns:a16="http://schemas.microsoft.com/office/drawing/2014/main" id="{13A86A87-0562-4459-A7EC-16D5D3949E27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51000"/>
          </a:blip>
          <a:stretch>
            <a:fillRect/>
          </a:stretch>
        </p:blipFill>
        <p:spPr>
          <a:xfrm>
            <a:off x="114910" y="4808408"/>
            <a:ext cx="279474" cy="251526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582101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" name="Google Shape;829;p30"/>
          <p:cNvSpPr txBox="1">
            <a:spLocks noGrp="1"/>
          </p:cNvSpPr>
          <p:nvPr>
            <p:ph type="title"/>
          </p:nvPr>
        </p:nvSpPr>
        <p:spPr>
          <a:xfrm>
            <a:off x="659012" y="0"/>
            <a:ext cx="7723500" cy="58178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MODELLI </a:t>
            </a:r>
            <a:endParaRPr dirty="0"/>
          </a:p>
        </p:txBody>
      </p:sp>
      <p:grpSp>
        <p:nvGrpSpPr>
          <p:cNvPr id="830" name="Google Shape;830;p30"/>
          <p:cNvGrpSpPr/>
          <p:nvPr/>
        </p:nvGrpSpPr>
        <p:grpSpPr>
          <a:xfrm>
            <a:off x="251897" y="546788"/>
            <a:ext cx="2657557" cy="2788631"/>
            <a:chOff x="709100" y="1301750"/>
            <a:chExt cx="1557625" cy="2935672"/>
          </a:xfrm>
        </p:grpSpPr>
        <p:sp>
          <p:nvSpPr>
            <p:cNvPr id="831" name="Google Shape;831;p30"/>
            <p:cNvSpPr/>
            <p:nvPr/>
          </p:nvSpPr>
          <p:spPr>
            <a:xfrm>
              <a:off x="709125" y="1758211"/>
              <a:ext cx="1557600" cy="1829082"/>
            </a:xfrm>
            <a:prstGeom prst="snip2SameRect">
              <a:avLst>
                <a:gd name="adj1" fmla="val 16667"/>
                <a:gd name="adj2" fmla="val 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365750" rIns="91425" bIns="91425" anchor="ctr" anchorCtr="0">
              <a:noAutofit/>
            </a:bodyPr>
            <a:lstStyle/>
            <a:p>
              <a:pPr marL="171450" lvl="0" indent="-171450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Wingdings" pitchFamily="2" charset="2"/>
                <a:buChar char="ü"/>
              </a:pPr>
              <a:r>
                <a:rPr lang="en" sz="1200" dirty="0">
                  <a:latin typeface="Roboto"/>
                  <a:ea typeface="Roboto"/>
                  <a:cs typeface="Roboto"/>
                  <a:sym typeface="Roboto"/>
                </a:rPr>
                <a:t>Market Maker</a:t>
              </a:r>
            </a:p>
            <a:p>
              <a:pPr marL="171450" lvl="0" indent="-171450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Wingdings" pitchFamily="2" charset="2"/>
                <a:buChar char="ü"/>
              </a:pPr>
              <a:r>
                <a:rPr lang="en" sz="1200" dirty="0">
                  <a:latin typeface="Roboto"/>
                  <a:ea typeface="Roboto"/>
                  <a:cs typeface="Roboto"/>
                  <a:sym typeface="Roboto"/>
                </a:rPr>
                <a:t> Alta </a:t>
              </a:r>
              <a:r>
                <a:rPr lang="en" sz="1200" dirty="0" err="1">
                  <a:latin typeface="Roboto"/>
                  <a:ea typeface="Roboto"/>
                  <a:cs typeface="Roboto"/>
                  <a:sym typeface="Roboto"/>
                </a:rPr>
                <a:t>personalizzazione</a:t>
              </a:r>
              <a:endParaRPr lang="en" sz="1200" dirty="0">
                <a:latin typeface="Roboto"/>
                <a:ea typeface="Roboto"/>
                <a:cs typeface="Roboto"/>
                <a:sym typeface="Roboto"/>
              </a:endParaRPr>
            </a:p>
            <a:p>
              <a:pPr marL="171450" lvl="0" indent="-171450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Wingdings" pitchFamily="2" charset="2"/>
                <a:buChar char="ü"/>
              </a:pPr>
              <a:r>
                <a:rPr lang="en" sz="1200" dirty="0"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en" sz="1200" dirty="0" err="1">
                  <a:latin typeface="Roboto"/>
                  <a:ea typeface="Roboto"/>
                  <a:cs typeface="Roboto"/>
                  <a:sym typeface="Roboto"/>
                </a:rPr>
                <a:t>Bassa</a:t>
              </a:r>
              <a:r>
                <a:rPr lang="en" sz="1200" dirty="0"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en" sz="1200" dirty="0" err="1">
                  <a:latin typeface="Roboto"/>
                  <a:ea typeface="Roboto"/>
                  <a:cs typeface="Roboto"/>
                  <a:sym typeface="Roboto"/>
                </a:rPr>
                <a:t>esternalizzazione</a:t>
              </a:r>
              <a:endParaRPr lang="en" sz="1200" dirty="0">
                <a:latin typeface="Roboto"/>
                <a:ea typeface="Roboto"/>
                <a:cs typeface="Roboto"/>
                <a:sym typeface="Roboto"/>
              </a:endParaRPr>
            </a:p>
            <a:p>
              <a:pPr marL="171450" lvl="0" indent="-171450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Wingdings" pitchFamily="2" charset="2"/>
                <a:buChar char="ü"/>
              </a:pPr>
              <a:r>
                <a:rPr lang="it-IT" sz="1200" dirty="0">
                  <a:latin typeface="Roboto"/>
                  <a:ea typeface="Roboto"/>
                  <a:cs typeface="Roboto"/>
                  <a:sym typeface="Roboto"/>
                </a:rPr>
                <a:t>Alto Rischio gestione del tempi</a:t>
              </a:r>
              <a:endParaRPr lang="en" sz="1200" dirty="0"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sz="1200" dirty="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832" name="Google Shape;832;p30"/>
            <p:cNvSpPr/>
            <p:nvPr/>
          </p:nvSpPr>
          <p:spPr>
            <a:xfrm>
              <a:off x="1039575" y="1301750"/>
              <a:ext cx="891900" cy="891900"/>
            </a:xfrm>
            <a:prstGeom prst="octagon">
              <a:avLst>
                <a:gd name="adj" fmla="val 29289"/>
              </a:avLst>
            </a:prstGeom>
            <a:solidFill>
              <a:schemeClr val="accent1">
                <a:lumMod val="60000"/>
                <a:lumOff val="40000"/>
                <a:alpha val="586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33" name="Google Shape;833;p30"/>
            <p:cNvSpPr/>
            <p:nvPr/>
          </p:nvSpPr>
          <p:spPr>
            <a:xfrm>
              <a:off x="1075463" y="1374138"/>
              <a:ext cx="820125" cy="748500"/>
            </a:xfrm>
            <a:prstGeom prst="octagon">
              <a:avLst>
                <a:gd name="adj" fmla="val 29289"/>
              </a:avLst>
            </a:prstGeom>
            <a:solidFill>
              <a:srgbClr val="FFF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2400" dirty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Max 15m</a:t>
              </a:r>
              <a:endParaRPr sz="2400"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sp>
          <p:nvSpPr>
            <p:cNvPr id="834" name="Google Shape;834;p30"/>
            <p:cNvSpPr/>
            <p:nvPr/>
          </p:nvSpPr>
          <p:spPr>
            <a:xfrm rot="10800000">
              <a:off x="709100" y="3667970"/>
              <a:ext cx="1557600" cy="569452"/>
            </a:xfrm>
            <a:prstGeom prst="snip2SameRect">
              <a:avLst>
                <a:gd name="adj1" fmla="val 50000"/>
                <a:gd name="adj2" fmla="val 0"/>
              </a:avLst>
            </a:prstGeom>
            <a:solidFill>
              <a:srgbClr val="FFFF00"/>
            </a:solidFill>
            <a:ln>
              <a:noFill/>
            </a:ln>
          </p:spPr>
          <p:txBody>
            <a:bodyPr spcFirstLastPara="1" vert="horz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35" name="Google Shape;835;p30"/>
            <p:cNvSpPr/>
            <p:nvPr/>
          </p:nvSpPr>
          <p:spPr>
            <a:xfrm>
              <a:off x="709125" y="3587292"/>
              <a:ext cx="1557600" cy="11700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86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839" name="Google Shape;839;p30"/>
          <p:cNvGrpSpPr/>
          <p:nvPr/>
        </p:nvGrpSpPr>
        <p:grpSpPr>
          <a:xfrm>
            <a:off x="6133026" y="546788"/>
            <a:ext cx="2713344" cy="2788632"/>
            <a:chOff x="4821375" y="1301775"/>
            <a:chExt cx="1557600" cy="2941463"/>
          </a:xfrm>
        </p:grpSpPr>
        <p:sp>
          <p:nvSpPr>
            <p:cNvPr id="840" name="Google Shape;840;p30"/>
            <p:cNvSpPr/>
            <p:nvPr/>
          </p:nvSpPr>
          <p:spPr>
            <a:xfrm>
              <a:off x="4821375" y="1758210"/>
              <a:ext cx="1557600" cy="1829100"/>
            </a:xfrm>
            <a:prstGeom prst="snip2SameRect">
              <a:avLst>
                <a:gd name="adj1" fmla="val 16667"/>
                <a:gd name="adj2" fmla="val 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365750" rIns="91425" bIns="91425" anchor="ctr" anchorCtr="0">
              <a:noAutofit/>
            </a:bodyPr>
            <a:lstStyle/>
            <a:p>
              <a:pPr marL="171450" lvl="0" indent="-171450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Wingdings" pitchFamily="2" charset="2"/>
                <a:buChar char="ü"/>
              </a:pPr>
              <a:r>
                <a:rPr lang="it-IT" sz="1200" dirty="0">
                  <a:latin typeface="Roboto"/>
                  <a:ea typeface="Roboto"/>
                  <a:cs typeface="Roboto"/>
                  <a:sym typeface="Roboto"/>
                </a:rPr>
                <a:t> Collezioni dedicate</a:t>
              </a:r>
            </a:p>
            <a:p>
              <a:pPr marL="171450" lvl="0" indent="-171450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Wingdings" pitchFamily="2" charset="2"/>
                <a:buChar char="ü"/>
              </a:pPr>
              <a:r>
                <a:rPr lang="it-IT" sz="1200" dirty="0">
                  <a:latin typeface="Roboto"/>
                  <a:ea typeface="Roboto"/>
                  <a:cs typeface="Roboto"/>
                  <a:sym typeface="Roboto"/>
                </a:rPr>
                <a:t>Esternalizzazione media-alta</a:t>
              </a:r>
            </a:p>
            <a:p>
              <a:pPr marL="171450" lvl="0" indent="-171450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Wingdings" pitchFamily="2" charset="2"/>
                <a:buChar char="ü"/>
              </a:pPr>
              <a:r>
                <a:rPr lang="it-IT" sz="1200" dirty="0">
                  <a:latin typeface="Roboto"/>
                  <a:ea typeface="Roboto"/>
                  <a:cs typeface="Roboto"/>
                  <a:sym typeface="Roboto"/>
                </a:rPr>
                <a:t>Alta flessibilità</a:t>
              </a:r>
            </a:p>
            <a:p>
              <a:pPr marL="171450" lvl="0" indent="-171450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Wingdings" pitchFamily="2" charset="2"/>
                <a:buChar char="ü"/>
              </a:pPr>
              <a:r>
                <a:rPr lang="it-IT" sz="1200" dirty="0">
                  <a:latin typeface="Roboto"/>
                  <a:ea typeface="Roboto"/>
                  <a:cs typeface="Roboto"/>
                  <a:sym typeface="Roboto"/>
                </a:rPr>
                <a:t>Rischio di gestione su 2 fronti</a:t>
              </a:r>
            </a:p>
            <a:p>
              <a:pPr marL="171450" lvl="0" indent="-171450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Wingdings" pitchFamily="2" charset="2"/>
                <a:buChar char="ü"/>
              </a:pPr>
              <a:endParaRPr sz="1200" dirty="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841" name="Google Shape;841;p30"/>
            <p:cNvSpPr/>
            <p:nvPr/>
          </p:nvSpPr>
          <p:spPr>
            <a:xfrm rot="10800000">
              <a:off x="4821375" y="3704300"/>
              <a:ext cx="1557600" cy="538938"/>
            </a:xfrm>
            <a:prstGeom prst="snip2SameRect">
              <a:avLst>
                <a:gd name="adj1" fmla="val 50000"/>
                <a:gd name="adj2" fmla="val 0"/>
              </a:avLst>
            </a:prstGeom>
            <a:solidFill>
              <a:srgbClr val="002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842;p30"/>
            <p:cNvSpPr/>
            <p:nvPr/>
          </p:nvSpPr>
          <p:spPr>
            <a:xfrm>
              <a:off x="4821375" y="3587292"/>
              <a:ext cx="1557600" cy="117000"/>
            </a:xfrm>
            <a:prstGeom prst="rect">
              <a:avLst/>
            </a:prstGeom>
            <a:solidFill>
              <a:srgbClr val="0070C0">
                <a:alpha val="584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843;p30"/>
            <p:cNvSpPr/>
            <p:nvPr/>
          </p:nvSpPr>
          <p:spPr>
            <a:xfrm>
              <a:off x="5154238" y="1301775"/>
              <a:ext cx="891900" cy="891900"/>
            </a:xfrm>
            <a:prstGeom prst="octagon">
              <a:avLst>
                <a:gd name="adj" fmla="val 29289"/>
              </a:avLst>
            </a:prstGeom>
            <a:solidFill>
              <a:srgbClr val="0070C0">
                <a:alpha val="584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844;p30"/>
            <p:cNvSpPr/>
            <p:nvPr/>
          </p:nvSpPr>
          <p:spPr>
            <a:xfrm>
              <a:off x="5226003" y="1380746"/>
              <a:ext cx="720177" cy="740848"/>
            </a:xfrm>
            <a:prstGeom prst="octagon">
              <a:avLst>
                <a:gd name="adj" fmla="val 29289"/>
              </a:avLst>
            </a:prstGeom>
            <a:solidFill>
              <a:srgbClr val="002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2500" dirty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Max 10m</a:t>
              </a:r>
              <a:endParaRPr dirty="0"/>
            </a:p>
          </p:txBody>
        </p:sp>
      </p:grpSp>
      <p:grpSp>
        <p:nvGrpSpPr>
          <p:cNvPr id="850" name="Google Shape;850;p30"/>
          <p:cNvGrpSpPr/>
          <p:nvPr/>
        </p:nvGrpSpPr>
        <p:grpSpPr>
          <a:xfrm>
            <a:off x="3117741" y="547675"/>
            <a:ext cx="2806912" cy="2788631"/>
            <a:chOff x="2765237" y="1301925"/>
            <a:chExt cx="1557626" cy="2941447"/>
          </a:xfrm>
        </p:grpSpPr>
        <p:sp>
          <p:nvSpPr>
            <p:cNvPr id="851" name="Google Shape;851;p30"/>
            <p:cNvSpPr/>
            <p:nvPr/>
          </p:nvSpPr>
          <p:spPr>
            <a:xfrm>
              <a:off x="2765263" y="1758210"/>
              <a:ext cx="1557600" cy="1829100"/>
            </a:xfrm>
            <a:prstGeom prst="snip2SameRect">
              <a:avLst>
                <a:gd name="adj1" fmla="val 16667"/>
                <a:gd name="adj2" fmla="val 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365750" rIns="91425" bIns="91425" anchor="ctr" anchorCtr="0">
              <a:noAutofit/>
            </a:bodyPr>
            <a:lstStyle/>
            <a:p>
              <a:pPr marL="171450" lvl="0" indent="-171450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Wingdings" pitchFamily="2" charset="2"/>
                <a:buChar char="ü"/>
              </a:pPr>
              <a:r>
                <a:rPr lang="it-IT" sz="1200" dirty="0" err="1">
                  <a:latin typeface="Roboto"/>
                  <a:ea typeface="Roboto"/>
                  <a:cs typeface="Roboto"/>
                  <a:sym typeface="Roboto"/>
                </a:rPr>
                <a:t>S</a:t>
              </a:r>
              <a:r>
                <a:rPr lang="en" sz="1200" dirty="0" err="1">
                  <a:latin typeface="Roboto"/>
                  <a:ea typeface="Roboto"/>
                  <a:cs typeface="Roboto"/>
                  <a:sym typeface="Roboto"/>
                </a:rPr>
                <a:t>eguaci</a:t>
              </a:r>
              <a:r>
                <a:rPr lang="en" sz="1200" dirty="0">
                  <a:latin typeface="Roboto"/>
                  <a:ea typeface="Roboto"/>
                  <a:cs typeface="Roboto"/>
                  <a:sym typeface="Roboto"/>
                </a:rPr>
                <a:t> </a:t>
              </a:r>
            </a:p>
            <a:p>
              <a:pPr marL="171450" lvl="0" indent="-171450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Wingdings" pitchFamily="2" charset="2"/>
                <a:buChar char="ü"/>
              </a:pPr>
              <a:r>
                <a:rPr lang="en" sz="1200" dirty="0"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en" sz="1200" dirty="0" err="1">
                  <a:latin typeface="Roboto"/>
                  <a:ea typeface="Roboto"/>
                  <a:cs typeface="Roboto"/>
                  <a:sym typeface="Roboto"/>
                </a:rPr>
                <a:t>Bassa</a:t>
              </a:r>
              <a:r>
                <a:rPr lang="en" sz="1200" dirty="0"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en" sz="1200" dirty="0" err="1">
                  <a:latin typeface="Roboto"/>
                  <a:ea typeface="Roboto"/>
                  <a:cs typeface="Roboto"/>
                  <a:sym typeface="Roboto"/>
                </a:rPr>
                <a:t>personalizzazione</a:t>
              </a:r>
              <a:endParaRPr lang="en" sz="1200" dirty="0">
                <a:latin typeface="Roboto"/>
                <a:ea typeface="Roboto"/>
                <a:cs typeface="Roboto"/>
                <a:sym typeface="Roboto"/>
              </a:endParaRPr>
            </a:p>
            <a:p>
              <a:pPr marL="171450" lvl="0" indent="-171450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Wingdings" pitchFamily="2" charset="2"/>
                <a:buChar char="ü"/>
              </a:pPr>
              <a:r>
                <a:rPr lang="it-IT" sz="1200" dirty="0">
                  <a:latin typeface="Roboto"/>
                  <a:ea typeface="Roboto"/>
                  <a:cs typeface="Roboto"/>
                  <a:sym typeface="Roboto"/>
                </a:rPr>
                <a:t>Alta</a:t>
              </a:r>
              <a:r>
                <a:rPr lang="en" sz="1200" dirty="0"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en" sz="1200" dirty="0" err="1">
                  <a:latin typeface="Roboto"/>
                  <a:ea typeface="Roboto"/>
                  <a:cs typeface="Roboto"/>
                  <a:sym typeface="Roboto"/>
                </a:rPr>
                <a:t>esternalizzazione</a:t>
              </a:r>
              <a:endParaRPr lang="en" sz="1200" dirty="0">
                <a:latin typeface="Roboto"/>
                <a:ea typeface="Roboto"/>
                <a:cs typeface="Roboto"/>
                <a:sym typeface="Roboto"/>
              </a:endParaRPr>
            </a:p>
            <a:p>
              <a:pPr marL="171450" lvl="0" indent="-171450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Wingdings" pitchFamily="2" charset="2"/>
                <a:buChar char="ü"/>
              </a:pPr>
              <a:r>
                <a:rPr lang="en" sz="1200" dirty="0">
                  <a:latin typeface="Roboto"/>
                  <a:ea typeface="Roboto"/>
                  <a:cs typeface="Roboto"/>
                  <a:sym typeface="Roboto"/>
                </a:rPr>
                <a:t>Alta </a:t>
              </a:r>
              <a:r>
                <a:rPr lang="en" sz="1200" dirty="0" err="1">
                  <a:latin typeface="Roboto"/>
                  <a:ea typeface="Roboto"/>
                  <a:cs typeface="Roboto"/>
                  <a:sym typeface="Roboto"/>
                </a:rPr>
                <a:t>flessibilità</a:t>
              </a:r>
              <a:r>
                <a:rPr lang="en" sz="1200" dirty="0">
                  <a:latin typeface="Roboto"/>
                  <a:ea typeface="Roboto"/>
                  <a:cs typeface="Roboto"/>
                  <a:sym typeface="Roboto"/>
                </a:rPr>
                <a:t> e </a:t>
              </a:r>
              <a:r>
                <a:rPr lang="en" sz="1200" dirty="0" err="1">
                  <a:latin typeface="Roboto"/>
                  <a:ea typeface="Roboto"/>
                  <a:cs typeface="Roboto"/>
                  <a:sym typeface="Roboto"/>
                </a:rPr>
                <a:t>scelta</a:t>
              </a:r>
              <a:r>
                <a:rPr lang="en" sz="1200" dirty="0"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en" sz="1200" dirty="0" err="1">
                  <a:latin typeface="Roboto"/>
                  <a:ea typeface="Roboto"/>
                  <a:cs typeface="Roboto"/>
                  <a:sym typeface="Roboto"/>
                </a:rPr>
                <a:t>multicanale</a:t>
              </a:r>
              <a:r>
                <a:rPr lang="en" sz="1200" dirty="0">
                  <a:latin typeface="Roboto"/>
                  <a:ea typeface="Roboto"/>
                  <a:cs typeface="Roboto"/>
                  <a:sym typeface="Roboto"/>
                </a:rPr>
                <a:t>  </a:t>
              </a:r>
              <a:endParaRPr sz="1200" dirty="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852" name="Google Shape;852;p30"/>
            <p:cNvSpPr/>
            <p:nvPr/>
          </p:nvSpPr>
          <p:spPr>
            <a:xfrm rot="10800000">
              <a:off x="2765237" y="3704299"/>
              <a:ext cx="1557600" cy="539073"/>
            </a:xfrm>
            <a:prstGeom prst="snip2SameRect">
              <a:avLst>
                <a:gd name="adj1" fmla="val 50000"/>
                <a:gd name="adj2" fmla="val 0"/>
              </a:avLst>
            </a:prstGeom>
            <a:solidFill>
              <a:srgbClr val="FF9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853;p30"/>
            <p:cNvSpPr/>
            <p:nvPr/>
          </p:nvSpPr>
          <p:spPr>
            <a:xfrm>
              <a:off x="2765263" y="3587292"/>
              <a:ext cx="1557600" cy="117000"/>
            </a:xfrm>
            <a:prstGeom prst="rect">
              <a:avLst/>
            </a:prstGeom>
            <a:solidFill>
              <a:srgbClr val="FFC000">
                <a:alpha val="584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854;p30"/>
            <p:cNvSpPr/>
            <p:nvPr/>
          </p:nvSpPr>
          <p:spPr>
            <a:xfrm>
              <a:off x="3098263" y="1301925"/>
              <a:ext cx="891600" cy="891600"/>
            </a:xfrm>
            <a:prstGeom prst="octagon">
              <a:avLst>
                <a:gd name="adj" fmla="val 29289"/>
              </a:avLst>
            </a:prstGeom>
            <a:solidFill>
              <a:srgbClr val="FFC000">
                <a:alpha val="584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855" name="Google Shape;855;p30"/>
            <p:cNvSpPr/>
            <p:nvPr/>
          </p:nvSpPr>
          <p:spPr>
            <a:xfrm>
              <a:off x="3169859" y="1373520"/>
              <a:ext cx="747900" cy="747900"/>
            </a:xfrm>
            <a:prstGeom prst="octagon">
              <a:avLst>
                <a:gd name="adj" fmla="val 29289"/>
              </a:avLst>
            </a:prstGeom>
            <a:solidFill>
              <a:srgbClr val="FF9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2500" dirty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Max 3m </a:t>
              </a:r>
              <a:endParaRPr dirty="0"/>
            </a:p>
          </p:txBody>
        </p:sp>
      </p:grp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C1695968-B92D-AA41-B6C0-EA80F3E3E70E}"/>
              </a:ext>
            </a:extLst>
          </p:cNvPr>
          <p:cNvSpPr txBox="1"/>
          <p:nvPr/>
        </p:nvSpPr>
        <p:spPr>
          <a:xfrm>
            <a:off x="543612" y="2882628"/>
            <a:ext cx="2074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PROGRAMMATO</a:t>
            </a:r>
          </a:p>
        </p:txBody>
      </p:sp>
      <p:sp>
        <p:nvSpPr>
          <p:cNvPr id="43" name="CasellaDiTesto 42">
            <a:extLst>
              <a:ext uri="{FF2B5EF4-FFF2-40B4-BE49-F238E27FC236}">
                <a16:creationId xmlns:a16="http://schemas.microsoft.com/office/drawing/2014/main" id="{D140C8EB-1468-A541-946B-ECC676934657}"/>
              </a:ext>
            </a:extLst>
          </p:cNvPr>
          <p:cNvSpPr txBox="1"/>
          <p:nvPr/>
        </p:nvSpPr>
        <p:spPr>
          <a:xfrm>
            <a:off x="3583746" y="2893564"/>
            <a:ext cx="2502420" cy="366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PRONTO-MODA</a:t>
            </a:r>
          </a:p>
        </p:txBody>
      </p:sp>
      <p:sp>
        <p:nvSpPr>
          <p:cNvPr id="44" name="CasellaDiTesto 43">
            <a:extLst>
              <a:ext uri="{FF2B5EF4-FFF2-40B4-BE49-F238E27FC236}">
                <a16:creationId xmlns:a16="http://schemas.microsoft.com/office/drawing/2014/main" id="{7B4479FC-FDFB-2649-9C63-79E49C95D184}"/>
              </a:ext>
            </a:extLst>
          </p:cNvPr>
          <p:cNvSpPr txBox="1"/>
          <p:nvPr/>
        </p:nvSpPr>
        <p:spPr>
          <a:xfrm>
            <a:off x="6390611" y="2812433"/>
            <a:ext cx="2569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IBRIDE DEL PRONTO-PROGRAMAMTO</a:t>
            </a:r>
          </a:p>
        </p:txBody>
      </p:sp>
      <p:pic>
        <p:nvPicPr>
          <p:cNvPr id="45" name="Immagine 44">
            <a:extLst>
              <a:ext uri="{FF2B5EF4-FFF2-40B4-BE49-F238E27FC236}">
                <a16:creationId xmlns:a16="http://schemas.microsoft.com/office/drawing/2014/main" id="{382A4C1B-83C0-4047-8F79-2EB3994DDF9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1000"/>
          </a:blip>
          <a:stretch>
            <a:fillRect/>
          </a:stretch>
        </p:blipFill>
        <p:spPr>
          <a:xfrm>
            <a:off x="114910" y="4808408"/>
            <a:ext cx="279474" cy="251526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25" name="Immagine 24">
            <a:extLst>
              <a:ext uri="{FF2B5EF4-FFF2-40B4-BE49-F238E27FC236}">
                <a16:creationId xmlns:a16="http://schemas.microsoft.com/office/drawing/2014/main" id="{8335C1C7-9E01-5B45-87A9-646E3D439B7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28" t="17994" r="5214" b="20921"/>
          <a:stretch/>
        </p:blipFill>
        <p:spPr>
          <a:xfrm>
            <a:off x="8294808" y="4686193"/>
            <a:ext cx="847047" cy="412337"/>
          </a:xfrm>
          <a:prstGeom prst="rect">
            <a:avLst/>
          </a:prstGeom>
        </p:spPr>
      </p:pic>
      <p:pic>
        <p:nvPicPr>
          <p:cNvPr id="26" name="Immagine 25">
            <a:extLst>
              <a:ext uri="{FF2B5EF4-FFF2-40B4-BE49-F238E27FC236}">
                <a16:creationId xmlns:a16="http://schemas.microsoft.com/office/drawing/2014/main" id="{BFD238EA-4FE1-F84D-97AD-6DA9A49AAEC9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108" y="3432405"/>
            <a:ext cx="5754976" cy="17187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Google Shape;789;p29"/>
          <p:cNvSpPr txBox="1">
            <a:spLocks noGrp="1"/>
          </p:cNvSpPr>
          <p:nvPr>
            <p:ph type="title"/>
          </p:nvPr>
        </p:nvSpPr>
        <p:spPr>
          <a:xfrm>
            <a:off x="710275" y="123733"/>
            <a:ext cx="7723500" cy="48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dirty="0"/>
              <a:t>CARATTERISTICHE </a:t>
            </a:r>
          </a:p>
        </p:txBody>
      </p:sp>
      <p:sp>
        <p:nvSpPr>
          <p:cNvPr id="790" name="Google Shape;790;p29"/>
          <p:cNvSpPr/>
          <p:nvPr/>
        </p:nvSpPr>
        <p:spPr>
          <a:xfrm>
            <a:off x="4574231" y="715002"/>
            <a:ext cx="45719" cy="4428518"/>
          </a:xfrm>
          <a:custGeom>
            <a:avLst/>
            <a:gdLst/>
            <a:ahLst/>
            <a:cxnLst/>
            <a:rect l="l" t="t" r="r" b="b"/>
            <a:pathLst>
              <a:path w="3835" h="137351" extrusionOk="0">
                <a:moveTo>
                  <a:pt x="1918" y="0"/>
                </a:moveTo>
                <a:cubicBezTo>
                  <a:pt x="858" y="0"/>
                  <a:pt x="1" y="857"/>
                  <a:pt x="1" y="1917"/>
                </a:cubicBezTo>
                <a:lnTo>
                  <a:pt x="1" y="137350"/>
                </a:lnTo>
                <a:lnTo>
                  <a:pt x="3835" y="137350"/>
                </a:lnTo>
                <a:lnTo>
                  <a:pt x="3835" y="1917"/>
                </a:lnTo>
                <a:cubicBezTo>
                  <a:pt x="3835" y="857"/>
                  <a:pt x="2977" y="0"/>
                  <a:pt x="1918" y="0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91" name="Google Shape;791;p29"/>
          <p:cNvGrpSpPr/>
          <p:nvPr/>
        </p:nvGrpSpPr>
        <p:grpSpPr>
          <a:xfrm>
            <a:off x="4524063" y="2714088"/>
            <a:ext cx="3909688" cy="538800"/>
            <a:chOff x="4524063" y="3268719"/>
            <a:chExt cx="3909688" cy="538800"/>
          </a:xfrm>
        </p:grpSpPr>
        <p:sp>
          <p:nvSpPr>
            <p:cNvPr id="792" name="Google Shape;792;p29"/>
            <p:cNvSpPr/>
            <p:nvPr/>
          </p:nvSpPr>
          <p:spPr>
            <a:xfrm>
              <a:off x="4998849" y="3339574"/>
              <a:ext cx="1915757" cy="397100"/>
            </a:xfrm>
            <a:custGeom>
              <a:avLst/>
              <a:gdLst/>
              <a:ahLst/>
              <a:cxnLst/>
              <a:rect l="l" t="t" r="r" b="b"/>
              <a:pathLst>
                <a:path w="66116" h="15884" fill="none" extrusionOk="0">
                  <a:moveTo>
                    <a:pt x="0" y="15884"/>
                  </a:moveTo>
                  <a:lnTo>
                    <a:pt x="66116" y="15884"/>
                  </a:lnTo>
                  <a:lnTo>
                    <a:pt x="60436" y="7847"/>
                  </a:lnTo>
                  <a:lnTo>
                    <a:pt x="66116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700" dirty="0" err="1">
                  <a:solidFill>
                    <a:schemeClr val="tx1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Esternalizzazione</a:t>
              </a:r>
              <a:endParaRPr dirty="0">
                <a:solidFill>
                  <a:schemeClr val="tx1"/>
                </a:solidFill>
              </a:endParaRPr>
            </a:p>
          </p:txBody>
        </p:sp>
        <p:sp>
          <p:nvSpPr>
            <p:cNvPr id="793" name="Google Shape;793;p29"/>
            <p:cNvSpPr/>
            <p:nvPr/>
          </p:nvSpPr>
          <p:spPr>
            <a:xfrm>
              <a:off x="4524063" y="3268719"/>
              <a:ext cx="560225" cy="538800"/>
            </a:xfrm>
            <a:custGeom>
              <a:avLst/>
              <a:gdLst/>
              <a:ahLst/>
              <a:cxnLst/>
              <a:rect l="l" t="t" r="r" b="b"/>
              <a:pathLst>
                <a:path w="22409" h="21552" extrusionOk="0">
                  <a:moveTo>
                    <a:pt x="1" y="1"/>
                  </a:moveTo>
                  <a:lnTo>
                    <a:pt x="1" y="21551"/>
                  </a:lnTo>
                  <a:lnTo>
                    <a:pt x="22408" y="21551"/>
                  </a:lnTo>
                  <a:lnTo>
                    <a:pt x="22408" y="1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sz="1500" dirty="0"/>
            </a:p>
          </p:txBody>
        </p:sp>
        <p:sp>
          <p:nvSpPr>
            <p:cNvPr id="794" name="Google Shape;794;p29"/>
            <p:cNvSpPr txBox="1"/>
            <p:nvPr/>
          </p:nvSpPr>
          <p:spPr>
            <a:xfrm>
              <a:off x="6626551" y="3270669"/>
              <a:ext cx="18072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dirty="0" err="1">
                  <a:latin typeface="Roboto"/>
                  <a:ea typeface="Roboto"/>
                  <a:cs typeface="Roboto"/>
                  <a:sym typeface="Roboto"/>
                </a:rPr>
                <a:t>Attività</a:t>
              </a:r>
              <a:r>
                <a:rPr lang="en" sz="1200" dirty="0"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en" sz="1200" dirty="0" err="1">
                  <a:latin typeface="Roboto"/>
                  <a:ea typeface="Roboto"/>
                  <a:cs typeface="Roboto"/>
                  <a:sym typeface="Roboto"/>
                </a:rPr>
                <a:t>secondarie</a:t>
              </a:r>
              <a:r>
                <a:rPr lang="en" sz="1200" dirty="0">
                  <a:latin typeface="Roboto"/>
                  <a:ea typeface="Roboto"/>
                  <a:cs typeface="Roboto"/>
                  <a:sym typeface="Roboto"/>
                </a:rPr>
                <a:t> e </a:t>
              </a:r>
              <a:r>
                <a:rPr lang="en" sz="1200" dirty="0" err="1">
                  <a:latin typeface="Roboto"/>
                  <a:ea typeface="Roboto"/>
                  <a:cs typeface="Roboto"/>
                  <a:sym typeface="Roboto"/>
                </a:rPr>
                <a:t>materie</a:t>
              </a:r>
              <a:r>
                <a:rPr lang="en" sz="1200" dirty="0">
                  <a:latin typeface="Roboto"/>
                  <a:ea typeface="Roboto"/>
                  <a:cs typeface="Roboto"/>
                  <a:sym typeface="Roboto"/>
                </a:rPr>
                <a:t> prime</a:t>
              </a:r>
              <a:endParaRPr sz="1200" dirty="0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795" name="Google Shape;795;p29"/>
          <p:cNvGrpSpPr/>
          <p:nvPr/>
        </p:nvGrpSpPr>
        <p:grpSpPr>
          <a:xfrm>
            <a:off x="4524063" y="1491345"/>
            <a:ext cx="4335124" cy="538475"/>
            <a:chOff x="4524063" y="2001006"/>
            <a:chExt cx="4335124" cy="538475"/>
          </a:xfrm>
        </p:grpSpPr>
        <p:sp>
          <p:nvSpPr>
            <p:cNvPr id="796" name="Google Shape;796;p29"/>
            <p:cNvSpPr/>
            <p:nvPr/>
          </p:nvSpPr>
          <p:spPr>
            <a:xfrm>
              <a:off x="4998850" y="2071550"/>
              <a:ext cx="1627700" cy="397375"/>
            </a:xfrm>
            <a:custGeom>
              <a:avLst/>
              <a:gdLst/>
              <a:ahLst/>
              <a:cxnLst/>
              <a:rect l="l" t="t" r="r" b="b"/>
              <a:pathLst>
                <a:path w="66116" h="15895" fill="none" extrusionOk="0">
                  <a:moveTo>
                    <a:pt x="0" y="15895"/>
                  </a:moveTo>
                  <a:lnTo>
                    <a:pt x="66116" y="15895"/>
                  </a:lnTo>
                  <a:lnTo>
                    <a:pt x="60436" y="7858"/>
                  </a:lnTo>
                  <a:lnTo>
                    <a:pt x="661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700" dirty="0" err="1">
                  <a:solidFill>
                    <a:schemeClr val="tx1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Comunicazione</a:t>
              </a:r>
              <a:endParaRPr dirty="0">
                <a:solidFill>
                  <a:schemeClr val="tx1"/>
                </a:solidFill>
              </a:endParaRPr>
            </a:p>
          </p:txBody>
        </p:sp>
        <p:sp>
          <p:nvSpPr>
            <p:cNvPr id="797" name="Google Shape;797;p29"/>
            <p:cNvSpPr/>
            <p:nvPr/>
          </p:nvSpPr>
          <p:spPr>
            <a:xfrm>
              <a:off x="4524063" y="2001006"/>
              <a:ext cx="560225" cy="538475"/>
            </a:xfrm>
            <a:custGeom>
              <a:avLst/>
              <a:gdLst/>
              <a:ahLst/>
              <a:cxnLst/>
              <a:rect l="l" t="t" r="r" b="b"/>
              <a:pathLst>
                <a:path w="22409" h="21539" extrusionOk="0">
                  <a:moveTo>
                    <a:pt x="1" y="0"/>
                  </a:moveTo>
                  <a:lnTo>
                    <a:pt x="1" y="21539"/>
                  </a:lnTo>
                  <a:lnTo>
                    <a:pt x="22408" y="21539"/>
                  </a:lnTo>
                  <a:lnTo>
                    <a:pt x="22408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sz="1500" dirty="0"/>
            </a:p>
          </p:txBody>
        </p:sp>
        <p:sp>
          <p:nvSpPr>
            <p:cNvPr id="798" name="Google Shape;798;p29"/>
            <p:cNvSpPr txBox="1"/>
            <p:nvPr/>
          </p:nvSpPr>
          <p:spPr>
            <a:xfrm>
              <a:off x="6626551" y="2002788"/>
              <a:ext cx="2232636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dirty="0" err="1">
                  <a:latin typeface="Roboto"/>
                  <a:ea typeface="Roboto"/>
                  <a:cs typeface="Roboto"/>
                  <a:sym typeface="Roboto"/>
                </a:rPr>
                <a:t>Flusso</a:t>
              </a:r>
              <a:r>
                <a:rPr lang="en" sz="1200" dirty="0"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en" sz="1200" dirty="0" err="1">
                  <a:latin typeface="Roboto"/>
                  <a:ea typeface="Roboto"/>
                  <a:cs typeface="Roboto"/>
                  <a:sym typeface="Roboto"/>
                </a:rPr>
                <a:t>informativ</a:t>
              </a:r>
              <a:r>
                <a:rPr lang="it-IT" sz="1200" dirty="0">
                  <a:latin typeface="Roboto"/>
                  <a:ea typeface="Roboto"/>
                  <a:cs typeface="Roboto"/>
                  <a:sym typeface="Roboto"/>
                </a:rPr>
                <a:t>o </a:t>
              </a:r>
              <a:r>
                <a:rPr lang="en" sz="1200" dirty="0">
                  <a:latin typeface="Roboto"/>
                  <a:ea typeface="Roboto"/>
                  <a:cs typeface="Roboto"/>
                  <a:sym typeface="Roboto"/>
                </a:rPr>
                <a:t>intra e inter </a:t>
              </a:r>
              <a:r>
                <a:rPr lang="en" sz="1200" dirty="0" err="1">
                  <a:latin typeface="Roboto"/>
                  <a:ea typeface="Roboto"/>
                  <a:cs typeface="Roboto"/>
                  <a:sym typeface="Roboto"/>
                </a:rPr>
                <a:t>azienda</a:t>
              </a:r>
              <a:endParaRPr sz="1200" dirty="0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799" name="Google Shape;799;p29"/>
          <p:cNvGrpSpPr/>
          <p:nvPr/>
        </p:nvGrpSpPr>
        <p:grpSpPr>
          <a:xfrm>
            <a:off x="770720" y="3309822"/>
            <a:ext cx="3849218" cy="562233"/>
            <a:chOff x="770720" y="3879442"/>
            <a:chExt cx="3849218" cy="562233"/>
          </a:xfrm>
        </p:grpSpPr>
        <p:sp>
          <p:nvSpPr>
            <p:cNvPr id="800" name="Google Shape;800;p29"/>
            <p:cNvSpPr/>
            <p:nvPr/>
          </p:nvSpPr>
          <p:spPr>
            <a:xfrm>
              <a:off x="2398426" y="3879442"/>
              <a:ext cx="1746755" cy="560295"/>
            </a:xfrm>
            <a:custGeom>
              <a:avLst/>
              <a:gdLst/>
              <a:ahLst/>
              <a:cxnLst/>
              <a:rect l="l" t="t" r="r" b="b"/>
              <a:pathLst>
                <a:path w="66116" h="15884" fill="none" extrusionOk="0">
                  <a:moveTo>
                    <a:pt x="66116" y="15884"/>
                  </a:moveTo>
                  <a:lnTo>
                    <a:pt x="1" y="15884"/>
                  </a:lnTo>
                  <a:lnTo>
                    <a:pt x="5680" y="7847"/>
                  </a:lnTo>
                  <a:lnTo>
                    <a:pt x="1" y="1"/>
                  </a:lnTo>
                  <a:lnTo>
                    <a:pt x="661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700" dirty="0" err="1">
                  <a:solidFill>
                    <a:schemeClr val="tx1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Coordinazione</a:t>
              </a:r>
              <a:r>
                <a:rPr lang="en" sz="1700" dirty="0">
                  <a:solidFill>
                    <a:schemeClr val="tx1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 </a:t>
              </a:r>
              <a:r>
                <a:rPr lang="en" sz="1700" dirty="0" err="1">
                  <a:solidFill>
                    <a:schemeClr val="tx1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fornitori</a:t>
              </a:r>
              <a:endParaRPr dirty="0">
                <a:solidFill>
                  <a:schemeClr val="tx1"/>
                </a:solidFill>
              </a:endParaRPr>
            </a:p>
          </p:txBody>
        </p:sp>
        <p:sp>
          <p:nvSpPr>
            <p:cNvPr id="801" name="Google Shape;801;p29"/>
            <p:cNvSpPr/>
            <p:nvPr/>
          </p:nvSpPr>
          <p:spPr>
            <a:xfrm>
              <a:off x="4059738" y="3902900"/>
              <a:ext cx="560200" cy="538775"/>
            </a:xfrm>
            <a:custGeom>
              <a:avLst/>
              <a:gdLst/>
              <a:ahLst/>
              <a:cxnLst/>
              <a:rect l="l" t="t" r="r" b="b"/>
              <a:pathLst>
                <a:path w="22408" h="21551" extrusionOk="0">
                  <a:moveTo>
                    <a:pt x="0" y="0"/>
                  </a:moveTo>
                  <a:lnTo>
                    <a:pt x="0" y="21551"/>
                  </a:lnTo>
                  <a:lnTo>
                    <a:pt x="22408" y="21551"/>
                  </a:lnTo>
                  <a:lnTo>
                    <a:pt x="22408" y="0"/>
                  </a:ln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sz="1500" dirty="0"/>
            </a:p>
          </p:txBody>
        </p:sp>
        <p:sp>
          <p:nvSpPr>
            <p:cNvPr id="802" name="Google Shape;802;p29"/>
            <p:cNvSpPr txBox="1"/>
            <p:nvPr/>
          </p:nvSpPr>
          <p:spPr>
            <a:xfrm>
              <a:off x="770720" y="3904838"/>
              <a:ext cx="1746755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dirty="0">
                  <a:latin typeface="Roboto"/>
                  <a:ea typeface="Roboto"/>
                  <a:cs typeface="Roboto"/>
                  <a:sym typeface="Roboto"/>
                </a:rPr>
                <a:t>Mix di </a:t>
              </a:r>
              <a:r>
                <a:rPr lang="en" sz="1200" dirty="0" err="1">
                  <a:latin typeface="Roboto"/>
                  <a:ea typeface="Roboto"/>
                  <a:cs typeface="Roboto"/>
                  <a:sym typeface="Roboto"/>
                </a:rPr>
                <a:t>prodotti</a:t>
              </a:r>
              <a:r>
                <a:rPr lang="en" sz="1200" dirty="0">
                  <a:latin typeface="Roboto"/>
                  <a:ea typeface="Roboto"/>
                  <a:cs typeface="Roboto"/>
                  <a:sym typeface="Roboto"/>
                </a:rPr>
                <a:t> e </a:t>
              </a:r>
              <a:r>
                <a:rPr lang="en" sz="1200" dirty="0" err="1">
                  <a:latin typeface="Roboto"/>
                  <a:ea typeface="Roboto"/>
                  <a:cs typeface="Roboto"/>
                  <a:sym typeface="Roboto"/>
                </a:rPr>
                <a:t>scelte</a:t>
              </a:r>
              <a:r>
                <a:rPr lang="en" sz="1200" dirty="0"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en" sz="1200" dirty="0" err="1">
                  <a:latin typeface="Roboto"/>
                  <a:ea typeface="Roboto"/>
                  <a:cs typeface="Roboto"/>
                  <a:sym typeface="Roboto"/>
                </a:rPr>
                <a:t>multicanale</a:t>
              </a:r>
              <a:endParaRPr sz="1200" dirty="0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803" name="Google Shape;803;p29"/>
          <p:cNvGrpSpPr/>
          <p:nvPr/>
        </p:nvGrpSpPr>
        <p:grpSpPr>
          <a:xfrm>
            <a:off x="710275" y="2080232"/>
            <a:ext cx="3909663" cy="538475"/>
            <a:chOff x="710275" y="2634863"/>
            <a:chExt cx="3909663" cy="538475"/>
          </a:xfrm>
        </p:grpSpPr>
        <p:sp>
          <p:nvSpPr>
            <p:cNvPr id="804" name="Google Shape;804;p29"/>
            <p:cNvSpPr/>
            <p:nvPr/>
          </p:nvSpPr>
          <p:spPr>
            <a:xfrm>
              <a:off x="2398426" y="2641290"/>
              <a:ext cx="1746755" cy="509311"/>
            </a:xfrm>
            <a:custGeom>
              <a:avLst/>
              <a:gdLst/>
              <a:ahLst/>
              <a:cxnLst/>
              <a:rect l="l" t="t" r="r" b="b"/>
              <a:pathLst>
                <a:path w="66116" h="15896" fill="none" extrusionOk="0">
                  <a:moveTo>
                    <a:pt x="66116" y="15895"/>
                  </a:moveTo>
                  <a:lnTo>
                    <a:pt x="1" y="15895"/>
                  </a:lnTo>
                  <a:lnTo>
                    <a:pt x="5680" y="7859"/>
                  </a:lnTo>
                  <a:lnTo>
                    <a:pt x="1" y="0"/>
                  </a:lnTo>
                  <a:lnTo>
                    <a:pt x="661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600" dirty="0" err="1">
                  <a:solidFill>
                    <a:schemeClr val="tx1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Rapporti</a:t>
              </a:r>
              <a:r>
                <a:rPr lang="en" sz="1600" dirty="0">
                  <a:solidFill>
                    <a:schemeClr val="tx1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 </a:t>
              </a:r>
              <a:r>
                <a:rPr lang="en" sz="1600" dirty="0" err="1">
                  <a:solidFill>
                    <a:schemeClr val="tx1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organizzativi</a:t>
              </a:r>
              <a:endParaRPr sz="1600" dirty="0">
                <a:solidFill>
                  <a:schemeClr val="tx1"/>
                </a:solidFill>
              </a:endParaRPr>
            </a:p>
          </p:txBody>
        </p:sp>
        <p:sp>
          <p:nvSpPr>
            <p:cNvPr id="805" name="Google Shape;805;p29"/>
            <p:cNvSpPr/>
            <p:nvPr/>
          </p:nvSpPr>
          <p:spPr>
            <a:xfrm>
              <a:off x="4059738" y="2634863"/>
              <a:ext cx="560200" cy="538475"/>
            </a:xfrm>
            <a:custGeom>
              <a:avLst/>
              <a:gdLst/>
              <a:ahLst/>
              <a:cxnLst/>
              <a:rect l="l" t="t" r="r" b="b"/>
              <a:pathLst>
                <a:path w="22408" h="21539" extrusionOk="0">
                  <a:moveTo>
                    <a:pt x="0" y="1"/>
                  </a:moveTo>
                  <a:lnTo>
                    <a:pt x="0" y="21539"/>
                  </a:lnTo>
                  <a:lnTo>
                    <a:pt x="22408" y="21539"/>
                  </a:lnTo>
                  <a:lnTo>
                    <a:pt x="22408" y="1"/>
                  </a:ln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sz="1500" dirty="0"/>
            </a:p>
          </p:txBody>
        </p:sp>
        <p:sp>
          <p:nvSpPr>
            <p:cNvPr id="806" name="Google Shape;806;p29"/>
            <p:cNvSpPr txBox="1"/>
            <p:nvPr/>
          </p:nvSpPr>
          <p:spPr>
            <a:xfrm>
              <a:off x="710275" y="2636675"/>
              <a:ext cx="18072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dirty="0">
                  <a:latin typeface="Roboto"/>
                  <a:ea typeface="Roboto"/>
                  <a:cs typeface="Roboto"/>
                  <a:sym typeface="Roboto"/>
                </a:rPr>
                <a:t>Collaborazioni e </a:t>
              </a:r>
              <a:r>
                <a:rPr lang="en" sz="1200" dirty="0" err="1">
                  <a:latin typeface="Roboto"/>
                  <a:ea typeface="Roboto"/>
                  <a:cs typeface="Roboto"/>
                  <a:sym typeface="Roboto"/>
                </a:rPr>
                <a:t>Alleanze</a:t>
              </a:r>
              <a:r>
                <a:rPr lang="en" sz="1200" dirty="0">
                  <a:latin typeface="Roboto"/>
                  <a:ea typeface="Roboto"/>
                  <a:cs typeface="Roboto"/>
                  <a:sym typeface="Roboto"/>
                </a:rPr>
                <a:t> strategiche</a:t>
              </a:r>
              <a:endParaRPr sz="1200" dirty="0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807" name="Google Shape;807;p29"/>
          <p:cNvGrpSpPr/>
          <p:nvPr/>
        </p:nvGrpSpPr>
        <p:grpSpPr>
          <a:xfrm>
            <a:off x="1279897" y="842200"/>
            <a:ext cx="3340041" cy="558825"/>
            <a:chOff x="1279897" y="1366850"/>
            <a:chExt cx="3340041" cy="558825"/>
          </a:xfrm>
        </p:grpSpPr>
        <p:sp>
          <p:nvSpPr>
            <p:cNvPr id="808" name="Google Shape;808;p29"/>
            <p:cNvSpPr/>
            <p:nvPr/>
          </p:nvSpPr>
          <p:spPr>
            <a:xfrm>
              <a:off x="2722199" y="1437675"/>
              <a:ext cx="1422982" cy="397100"/>
            </a:xfrm>
            <a:custGeom>
              <a:avLst/>
              <a:gdLst/>
              <a:ahLst/>
              <a:cxnLst/>
              <a:rect l="l" t="t" r="r" b="b"/>
              <a:pathLst>
                <a:path w="66116" h="15884" fill="none" extrusionOk="0">
                  <a:moveTo>
                    <a:pt x="66116" y="15884"/>
                  </a:moveTo>
                  <a:lnTo>
                    <a:pt x="1" y="15884"/>
                  </a:lnTo>
                  <a:lnTo>
                    <a:pt x="5680" y="7847"/>
                  </a:lnTo>
                  <a:lnTo>
                    <a:pt x="1" y="1"/>
                  </a:lnTo>
                  <a:lnTo>
                    <a:pt x="661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700" dirty="0">
                  <a:solidFill>
                    <a:schemeClr val="tx1"/>
                  </a:solidFill>
                  <a:latin typeface="Fira Sans Extra Condensed Medium"/>
                  <a:sym typeface="Fira Sans Extra Condensed Medium"/>
                </a:rPr>
                <a:t>Flessibilità</a:t>
              </a:r>
              <a:endParaRPr sz="1700" dirty="0">
                <a:solidFill>
                  <a:schemeClr val="tx1"/>
                </a:solidFill>
                <a:latin typeface="Fira Sans Extra Condensed Medium"/>
              </a:endParaRPr>
            </a:p>
          </p:txBody>
        </p:sp>
        <p:sp>
          <p:nvSpPr>
            <p:cNvPr id="809" name="Google Shape;809;p29"/>
            <p:cNvSpPr/>
            <p:nvPr/>
          </p:nvSpPr>
          <p:spPr>
            <a:xfrm>
              <a:off x="4059738" y="1366850"/>
              <a:ext cx="560200" cy="538775"/>
            </a:xfrm>
            <a:custGeom>
              <a:avLst/>
              <a:gdLst/>
              <a:ahLst/>
              <a:cxnLst/>
              <a:rect l="l" t="t" r="r" b="b"/>
              <a:pathLst>
                <a:path w="22408" h="21551" extrusionOk="0">
                  <a:moveTo>
                    <a:pt x="0" y="0"/>
                  </a:moveTo>
                  <a:lnTo>
                    <a:pt x="0" y="21550"/>
                  </a:lnTo>
                  <a:lnTo>
                    <a:pt x="22408" y="21550"/>
                  </a:lnTo>
                  <a:lnTo>
                    <a:pt x="22408" y="0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sz="1300" dirty="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810" name="Google Shape;810;p29"/>
            <p:cNvSpPr txBox="1"/>
            <p:nvPr/>
          </p:nvSpPr>
          <p:spPr>
            <a:xfrm>
              <a:off x="1279897" y="1437675"/>
              <a:ext cx="1342862" cy="488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/>
              <a:r>
                <a:rPr lang="it-IT" sz="1200" dirty="0">
                  <a:latin typeface="Roboto" panose="02000000000000000000" pitchFamily="2" charset="0"/>
                  <a:ea typeface="Roboto" panose="02000000000000000000" pitchFamily="2" charset="0"/>
                </a:rPr>
                <a:t>Clienti e fornitori</a:t>
              </a:r>
            </a:p>
          </p:txBody>
        </p:sp>
      </p:grpSp>
      <p:sp>
        <p:nvSpPr>
          <p:cNvPr id="38" name="Rettangolo 37">
            <a:extLst>
              <a:ext uri="{FF2B5EF4-FFF2-40B4-BE49-F238E27FC236}">
                <a16:creationId xmlns:a16="http://schemas.microsoft.com/office/drawing/2014/main" id="{B7087760-0CF3-1342-B401-A820A7E7629C}"/>
              </a:ext>
            </a:extLst>
          </p:cNvPr>
          <p:cNvSpPr/>
          <p:nvPr/>
        </p:nvSpPr>
        <p:spPr>
          <a:xfrm>
            <a:off x="0" y="621404"/>
            <a:ext cx="9144000" cy="45719"/>
          </a:xfrm>
          <a:prstGeom prst="rect">
            <a:avLst/>
          </a:prstGeom>
          <a:solidFill>
            <a:srgbClr val="FF93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grpSp>
        <p:nvGrpSpPr>
          <p:cNvPr id="39" name="Google Shape;799;p29">
            <a:extLst>
              <a:ext uri="{FF2B5EF4-FFF2-40B4-BE49-F238E27FC236}">
                <a16:creationId xmlns:a16="http://schemas.microsoft.com/office/drawing/2014/main" id="{CA8FA12B-B086-9B4C-8114-4D7576CD5505}"/>
              </a:ext>
            </a:extLst>
          </p:cNvPr>
          <p:cNvGrpSpPr/>
          <p:nvPr/>
        </p:nvGrpSpPr>
        <p:grpSpPr>
          <a:xfrm>
            <a:off x="710277" y="4551876"/>
            <a:ext cx="3909662" cy="540713"/>
            <a:chOff x="710276" y="3900962"/>
            <a:chExt cx="3909662" cy="540713"/>
          </a:xfrm>
        </p:grpSpPr>
        <p:sp>
          <p:nvSpPr>
            <p:cNvPr id="40" name="Google Shape;800;p29">
              <a:extLst>
                <a:ext uri="{FF2B5EF4-FFF2-40B4-BE49-F238E27FC236}">
                  <a16:creationId xmlns:a16="http://schemas.microsoft.com/office/drawing/2014/main" id="{6E00C1FE-9F0D-FF49-A850-DFE84B8CBD5F}"/>
                </a:ext>
              </a:extLst>
            </p:cNvPr>
            <p:cNvSpPr/>
            <p:nvPr/>
          </p:nvSpPr>
          <p:spPr>
            <a:xfrm>
              <a:off x="2722199" y="3900962"/>
              <a:ext cx="1422982" cy="538776"/>
            </a:xfrm>
            <a:custGeom>
              <a:avLst/>
              <a:gdLst/>
              <a:ahLst/>
              <a:cxnLst/>
              <a:rect l="l" t="t" r="r" b="b"/>
              <a:pathLst>
                <a:path w="66116" h="15884" fill="none" extrusionOk="0">
                  <a:moveTo>
                    <a:pt x="66116" y="15884"/>
                  </a:moveTo>
                  <a:lnTo>
                    <a:pt x="1" y="15884"/>
                  </a:lnTo>
                  <a:lnTo>
                    <a:pt x="5680" y="7847"/>
                  </a:lnTo>
                  <a:lnTo>
                    <a:pt x="1" y="1"/>
                  </a:lnTo>
                  <a:lnTo>
                    <a:pt x="661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700" dirty="0" err="1">
                  <a:solidFill>
                    <a:schemeClr val="tx1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Gestione</a:t>
              </a:r>
              <a:r>
                <a:rPr lang="en" sz="1700" dirty="0">
                  <a:solidFill>
                    <a:schemeClr val="tx1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 </a:t>
              </a:r>
              <a:r>
                <a:rPr lang="en" sz="1700" dirty="0" err="1">
                  <a:solidFill>
                    <a:schemeClr val="tx1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dei</a:t>
              </a:r>
              <a:r>
                <a:rPr lang="en" sz="1700" dirty="0">
                  <a:solidFill>
                    <a:schemeClr val="tx1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 </a:t>
              </a:r>
              <a:r>
                <a:rPr lang="en" sz="1700" dirty="0" err="1">
                  <a:solidFill>
                    <a:schemeClr val="tx1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magazzini</a:t>
              </a:r>
              <a:endParaRPr dirty="0">
                <a:solidFill>
                  <a:schemeClr val="tx1"/>
                </a:solidFill>
              </a:endParaRPr>
            </a:p>
          </p:txBody>
        </p:sp>
        <p:sp>
          <p:nvSpPr>
            <p:cNvPr id="41" name="Google Shape;801;p29">
              <a:extLst>
                <a:ext uri="{FF2B5EF4-FFF2-40B4-BE49-F238E27FC236}">
                  <a16:creationId xmlns:a16="http://schemas.microsoft.com/office/drawing/2014/main" id="{FA90FAF1-61AA-CA4A-ADCA-B4BBAEE599A1}"/>
                </a:ext>
              </a:extLst>
            </p:cNvPr>
            <p:cNvSpPr/>
            <p:nvPr/>
          </p:nvSpPr>
          <p:spPr>
            <a:xfrm>
              <a:off x="4059738" y="3902900"/>
              <a:ext cx="560200" cy="538775"/>
            </a:xfrm>
            <a:custGeom>
              <a:avLst/>
              <a:gdLst/>
              <a:ahLst/>
              <a:cxnLst/>
              <a:rect l="l" t="t" r="r" b="b"/>
              <a:pathLst>
                <a:path w="22408" h="21551" extrusionOk="0">
                  <a:moveTo>
                    <a:pt x="0" y="0"/>
                  </a:moveTo>
                  <a:lnTo>
                    <a:pt x="0" y="21551"/>
                  </a:lnTo>
                  <a:lnTo>
                    <a:pt x="22408" y="21551"/>
                  </a:lnTo>
                  <a:lnTo>
                    <a:pt x="22408" y="0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sz="1500" dirty="0"/>
            </a:p>
          </p:txBody>
        </p:sp>
        <p:sp>
          <p:nvSpPr>
            <p:cNvPr id="42" name="Google Shape;802;p29">
              <a:extLst>
                <a:ext uri="{FF2B5EF4-FFF2-40B4-BE49-F238E27FC236}">
                  <a16:creationId xmlns:a16="http://schemas.microsoft.com/office/drawing/2014/main" id="{966CE5CA-38FB-D148-96FA-1DBD78A541D2}"/>
                </a:ext>
              </a:extLst>
            </p:cNvPr>
            <p:cNvSpPr txBox="1"/>
            <p:nvPr/>
          </p:nvSpPr>
          <p:spPr>
            <a:xfrm>
              <a:off x="710276" y="3904838"/>
              <a:ext cx="1807200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 dirty="0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43" name="Google Shape;791;p29">
            <a:extLst>
              <a:ext uri="{FF2B5EF4-FFF2-40B4-BE49-F238E27FC236}">
                <a16:creationId xmlns:a16="http://schemas.microsoft.com/office/drawing/2014/main" id="{61AC40CB-6DC1-E340-A506-B30C86B1CAAA}"/>
              </a:ext>
            </a:extLst>
          </p:cNvPr>
          <p:cNvGrpSpPr/>
          <p:nvPr/>
        </p:nvGrpSpPr>
        <p:grpSpPr>
          <a:xfrm>
            <a:off x="4524061" y="3937156"/>
            <a:ext cx="4480633" cy="538800"/>
            <a:chOff x="4524063" y="3268719"/>
            <a:chExt cx="4335124" cy="538800"/>
          </a:xfrm>
        </p:grpSpPr>
        <p:sp>
          <p:nvSpPr>
            <p:cNvPr id="44" name="Google Shape;792;p29">
              <a:extLst>
                <a:ext uri="{FF2B5EF4-FFF2-40B4-BE49-F238E27FC236}">
                  <a16:creationId xmlns:a16="http://schemas.microsoft.com/office/drawing/2014/main" id="{1ECE8687-EE6A-C040-AB94-FF22F7785277}"/>
                </a:ext>
              </a:extLst>
            </p:cNvPr>
            <p:cNvSpPr/>
            <p:nvPr/>
          </p:nvSpPr>
          <p:spPr>
            <a:xfrm>
              <a:off x="4998850" y="3268719"/>
              <a:ext cx="1422982" cy="536850"/>
            </a:xfrm>
            <a:custGeom>
              <a:avLst/>
              <a:gdLst/>
              <a:ahLst/>
              <a:cxnLst/>
              <a:rect l="l" t="t" r="r" b="b"/>
              <a:pathLst>
                <a:path w="66116" h="15884" fill="none" extrusionOk="0">
                  <a:moveTo>
                    <a:pt x="0" y="15884"/>
                  </a:moveTo>
                  <a:lnTo>
                    <a:pt x="66116" y="15884"/>
                  </a:lnTo>
                  <a:lnTo>
                    <a:pt x="60436" y="7847"/>
                  </a:lnTo>
                  <a:lnTo>
                    <a:pt x="66116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700" dirty="0" err="1">
                  <a:solidFill>
                    <a:schemeClr val="tx1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Risposta</a:t>
              </a:r>
              <a:r>
                <a:rPr lang="en" sz="1700" dirty="0">
                  <a:solidFill>
                    <a:schemeClr val="tx1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 al </a:t>
              </a:r>
              <a:r>
                <a:rPr lang="en" sz="1700" dirty="0" err="1">
                  <a:solidFill>
                    <a:schemeClr val="tx1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mercato</a:t>
              </a:r>
              <a:endParaRPr dirty="0">
                <a:solidFill>
                  <a:schemeClr val="tx1"/>
                </a:solidFill>
              </a:endParaRPr>
            </a:p>
          </p:txBody>
        </p:sp>
        <p:sp>
          <p:nvSpPr>
            <p:cNvPr id="45" name="Google Shape;793;p29">
              <a:extLst>
                <a:ext uri="{FF2B5EF4-FFF2-40B4-BE49-F238E27FC236}">
                  <a16:creationId xmlns:a16="http://schemas.microsoft.com/office/drawing/2014/main" id="{1055AD6C-4D57-4D49-B987-C04123C0204A}"/>
                </a:ext>
              </a:extLst>
            </p:cNvPr>
            <p:cNvSpPr/>
            <p:nvPr/>
          </p:nvSpPr>
          <p:spPr>
            <a:xfrm>
              <a:off x="4524063" y="3268719"/>
              <a:ext cx="560225" cy="538800"/>
            </a:xfrm>
            <a:custGeom>
              <a:avLst/>
              <a:gdLst/>
              <a:ahLst/>
              <a:cxnLst/>
              <a:rect l="l" t="t" r="r" b="b"/>
              <a:pathLst>
                <a:path w="22409" h="21552" extrusionOk="0">
                  <a:moveTo>
                    <a:pt x="1" y="1"/>
                  </a:moveTo>
                  <a:lnTo>
                    <a:pt x="1" y="21551"/>
                  </a:lnTo>
                  <a:lnTo>
                    <a:pt x="22408" y="21551"/>
                  </a:lnTo>
                  <a:lnTo>
                    <a:pt x="22408" y="1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sz="1500" dirty="0"/>
            </a:p>
          </p:txBody>
        </p:sp>
        <p:sp>
          <p:nvSpPr>
            <p:cNvPr id="46" name="Google Shape;794;p29">
              <a:extLst>
                <a:ext uri="{FF2B5EF4-FFF2-40B4-BE49-F238E27FC236}">
                  <a16:creationId xmlns:a16="http://schemas.microsoft.com/office/drawing/2014/main" id="{B0E245CB-F96F-5442-88F5-C1221E9067E8}"/>
                </a:ext>
              </a:extLst>
            </p:cNvPr>
            <p:cNvSpPr txBox="1"/>
            <p:nvPr/>
          </p:nvSpPr>
          <p:spPr>
            <a:xfrm>
              <a:off x="6626550" y="3270669"/>
              <a:ext cx="2232637" cy="534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dirty="0">
                  <a:latin typeface="Roboto"/>
                  <a:ea typeface="Roboto"/>
                  <a:cs typeface="Roboto"/>
                  <a:sym typeface="Roboto"/>
                </a:rPr>
                <a:t>Make To Stock e Differenziazione del prodotto</a:t>
              </a:r>
              <a:endParaRPr sz="1200" dirty="0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pic>
        <p:nvPicPr>
          <p:cNvPr id="51" name="Immagine 50">
            <a:extLst>
              <a:ext uri="{FF2B5EF4-FFF2-40B4-BE49-F238E27FC236}">
                <a16:creationId xmlns:a16="http://schemas.microsoft.com/office/drawing/2014/main" id="{3879B876-0D25-214D-8AF2-2CA0A178075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1000"/>
          </a:blip>
          <a:stretch>
            <a:fillRect/>
          </a:stretch>
        </p:blipFill>
        <p:spPr>
          <a:xfrm>
            <a:off x="114910" y="4808408"/>
            <a:ext cx="279474" cy="251526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34" name="Immagine 33">
            <a:extLst>
              <a:ext uri="{FF2B5EF4-FFF2-40B4-BE49-F238E27FC236}">
                <a16:creationId xmlns:a16="http://schemas.microsoft.com/office/drawing/2014/main" id="{80D3FD9B-0417-454F-AB81-AF784CD6B42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28" t="17994" r="5214" b="20921"/>
          <a:stretch/>
        </p:blipFill>
        <p:spPr>
          <a:xfrm>
            <a:off x="8294808" y="4686193"/>
            <a:ext cx="847047" cy="41233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p27"/>
          <p:cNvSpPr txBox="1">
            <a:spLocks noGrp="1"/>
          </p:cNvSpPr>
          <p:nvPr>
            <p:ph type="title"/>
          </p:nvPr>
        </p:nvSpPr>
        <p:spPr>
          <a:xfrm>
            <a:off x="710275" y="102831"/>
            <a:ext cx="7723500" cy="48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RISCHI DI UNA SC DI MODA</a:t>
            </a:r>
            <a:endParaRPr dirty="0"/>
          </a:p>
        </p:txBody>
      </p:sp>
      <p:grpSp>
        <p:nvGrpSpPr>
          <p:cNvPr id="707" name="Google Shape;707;p27"/>
          <p:cNvGrpSpPr/>
          <p:nvPr/>
        </p:nvGrpSpPr>
        <p:grpSpPr>
          <a:xfrm>
            <a:off x="394384" y="1721039"/>
            <a:ext cx="2445525" cy="805386"/>
            <a:chOff x="2063161" y="1258480"/>
            <a:chExt cx="2445525" cy="805386"/>
          </a:xfrm>
        </p:grpSpPr>
        <p:sp>
          <p:nvSpPr>
            <p:cNvPr id="708" name="Google Shape;708;p27"/>
            <p:cNvSpPr/>
            <p:nvPr/>
          </p:nvSpPr>
          <p:spPr>
            <a:xfrm>
              <a:off x="2063161" y="1258480"/>
              <a:ext cx="1705372" cy="805386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txBody>
            <a:bodyPr spcFirstLastPara="1" wrap="square" lIns="0" tIns="91425" rIns="0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it-IT" sz="1500" dirty="0">
                  <a:solidFill>
                    <a:schemeClr val="bg1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Costi Logistici</a:t>
              </a:r>
              <a:endParaRPr sz="1500" dirty="0">
                <a:solidFill>
                  <a:schemeClr val="bg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cxnSp>
          <p:nvCxnSpPr>
            <p:cNvPr id="709" name="Google Shape;709;p27"/>
            <p:cNvCxnSpPr>
              <a:cxnSpLocks/>
              <a:stCxn id="720" idx="1"/>
              <a:endCxn id="708" idx="6"/>
            </p:cNvCxnSpPr>
            <p:nvPr/>
          </p:nvCxnSpPr>
          <p:spPr>
            <a:xfrm flipH="1" flipV="1">
              <a:off x="3768533" y="1661173"/>
              <a:ext cx="740153" cy="402693"/>
            </a:xfrm>
            <a:prstGeom prst="straightConnector1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10" name="Google Shape;710;p27"/>
          <p:cNvGrpSpPr/>
          <p:nvPr/>
        </p:nvGrpSpPr>
        <p:grpSpPr>
          <a:xfrm>
            <a:off x="2652842" y="1155406"/>
            <a:ext cx="2031265" cy="1257702"/>
            <a:chOff x="3253401" y="973128"/>
            <a:chExt cx="1959793" cy="1257702"/>
          </a:xfrm>
        </p:grpSpPr>
        <p:sp>
          <p:nvSpPr>
            <p:cNvPr id="711" name="Google Shape;711;p27"/>
            <p:cNvSpPr/>
            <p:nvPr/>
          </p:nvSpPr>
          <p:spPr>
            <a:xfrm>
              <a:off x="3253401" y="973128"/>
              <a:ext cx="1959793" cy="765000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txBody>
            <a:bodyPr spcFirstLastPara="1" wrap="square" lIns="0" tIns="91425" rIns="0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it-IT" sz="1500" dirty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Flusso informativo</a:t>
              </a:r>
              <a:endParaRPr sz="1500"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cxnSp>
          <p:nvCxnSpPr>
            <p:cNvPr id="712" name="Google Shape;712;p27"/>
            <p:cNvCxnSpPr>
              <a:cxnSpLocks/>
              <a:stCxn id="720" idx="0"/>
              <a:endCxn id="711" idx="4"/>
            </p:cNvCxnSpPr>
            <p:nvPr/>
          </p:nvCxnSpPr>
          <p:spPr>
            <a:xfrm flipV="1">
              <a:off x="4232185" y="1738128"/>
              <a:ext cx="1113" cy="492702"/>
            </a:xfrm>
            <a:prstGeom prst="straightConnector1">
              <a:avLst/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13" name="Google Shape;713;p27"/>
          <p:cNvGrpSpPr/>
          <p:nvPr/>
        </p:nvGrpSpPr>
        <p:grpSpPr>
          <a:xfrm>
            <a:off x="546102" y="3043601"/>
            <a:ext cx="2293807" cy="765000"/>
            <a:chOff x="1838806" y="3198542"/>
            <a:chExt cx="2293807" cy="765000"/>
          </a:xfrm>
        </p:grpSpPr>
        <p:sp>
          <p:nvSpPr>
            <p:cNvPr id="714" name="Google Shape;714;p27"/>
            <p:cNvSpPr/>
            <p:nvPr/>
          </p:nvSpPr>
          <p:spPr>
            <a:xfrm>
              <a:off x="1838806" y="3198542"/>
              <a:ext cx="1778500" cy="765000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txBody>
            <a:bodyPr spcFirstLastPara="1" wrap="square" lIns="0" tIns="91425" rIns="0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it-IT" sz="1500" dirty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Controllo qualità</a:t>
              </a:r>
              <a:endParaRPr sz="1500"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cxnSp>
          <p:nvCxnSpPr>
            <p:cNvPr id="715" name="Google Shape;715;p27"/>
            <p:cNvCxnSpPr>
              <a:cxnSpLocks/>
              <a:stCxn id="720" idx="3"/>
              <a:endCxn id="714" idx="6"/>
            </p:cNvCxnSpPr>
            <p:nvPr/>
          </p:nvCxnSpPr>
          <p:spPr>
            <a:xfrm flipH="1">
              <a:off x="3617306" y="3228509"/>
              <a:ext cx="515307" cy="352533"/>
            </a:xfrm>
            <a:prstGeom prst="straightConnector1">
              <a:avLst/>
            </a:prstGeom>
            <a:noFill/>
            <a:ln w="19050" cap="flat" cmpd="sng">
              <a:solidFill>
                <a:srgbClr val="FF930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16" name="Google Shape;716;p27"/>
          <p:cNvGrpSpPr/>
          <p:nvPr/>
        </p:nvGrpSpPr>
        <p:grpSpPr>
          <a:xfrm>
            <a:off x="2617862" y="3186885"/>
            <a:ext cx="2098718" cy="1382638"/>
            <a:chOff x="3110172" y="3150138"/>
            <a:chExt cx="2026584" cy="1382638"/>
          </a:xfrm>
        </p:grpSpPr>
        <p:sp>
          <p:nvSpPr>
            <p:cNvPr id="717" name="Google Shape;717;p27"/>
            <p:cNvSpPr/>
            <p:nvPr/>
          </p:nvSpPr>
          <p:spPr>
            <a:xfrm>
              <a:off x="3110172" y="3767776"/>
              <a:ext cx="2026584" cy="765000"/>
            </a:xfrm>
            <a:prstGeom prst="ellipse">
              <a:avLst/>
            </a:prstGeom>
            <a:solidFill>
              <a:srgbClr val="002060"/>
            </a:solidFill>
            <a:ln>
              <a:noFill/>
            </a:ln>
          </p:spPr>
          <p:txBody>
            <a:bodyPr spcFirstLastPara="1" wrap="square" lIns="0" tIns="91425" rIns="0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it-IT" sz="1500" dirty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Ritardi logistici</a:t>
              </a:r>
              <a:endParaRPr sz="1500"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cxnSp>
          <p:nvCxnSpPr>
            <p:cNvPr id="718" name="Google Shape;718;p27"/>
            <p:cNvCxnSpPr>
              <a:cxnSpLocks/>
              <a:stCxn id="720" idx="4"/>
              <a:endCxn id="717" idx="0"/>
            </p:cNvCxnSpPr>
            <p:nvPr/>
          </p:nvCxnSpPr>
          <p:spPr>
            <a:xfrm flipH="1">
              <a:off x="4123464" y="3150138"/>
              <a:ext cx="97" cy="617638"/>
            </a:xfrm>
            <a:prstGeom prst="straightConnector1">
              <a:avLst/>
            </a:prstGeom>
            <a:noFill/>
            <a:ln w="19050" cap="flat" cmpd="sng">
              <a:solidFill>
                <a:srgbClr val="FF930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19" name="Google Shape;719;p27"/>
          <p:cNvGrpSpPr/>
          <p:nvPr/>
        </p:nvGrpSpPr>
        <p:grpSpPr>
          <a:xfrm>
            <a:off x="2497184" y="2413108"/>
            <a:ext cx="2340274" cy="773777"/>
            <a:chOff x="5587975" y="1952850"/>
            <a:chExt cx="1171200" cy="1171200"/>
          </a:xfrm>
        </p:grpSpPr>
        <p:sp>
          <p:nvSpPr>
            <p:cNvPr id="720" name="Google Shape;720;p27"/>
            <p:cNvSpPr/>
            <p:nvPr/>
          </p:nvSpPr>
          <p:spPr>
            <a:xfrm>
              <a:off x="5587975" y="1952850"/>
              <a:ext cx="1171200" cy="1171200"/>
            </a:xfrm>
            <a:prstGeom prst="ellipse">
              <a:avLst/>
            </a:prstGeom>
            <a:solidFill>
              <a:srgbClr val="FFFF00"/>
            </a:solidFill>
            <a:ln w="19050" cap="flat" cmpd="sng">
              <a:solidFill>
                <a:srgbClr val="FF93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721;p27"/>
            <p:cNvSpPr/>
            <p:nvPr/>
          </p:nvSpPr>
          <p:spPr>
            <a:xfrm>
              <a:off x="5673875" y="2038751"/>
              <a:ext cx="1085300" cy="99930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txBody>
            <a:bodyPr spcFirstLastPara="1" wrap="square" lIns="0" tIns="91425" rIns="0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500" dirty="0"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rPr>
                <a:t>ESTERNALIZZAZIONE</a:t>
              </a:r>
              <a:endParaRPr sz="1500" dirty="0"/>
            </a:p>
          </p:txBody>
        </p:sp>
      </p:grpSp>
      <p:sp>
        <p:nvSpPr>
          <p:cNvPr id="2" name="Rettangolo 1">
            <a:extLst>
              <a:ext uri="{FF2B5EF4-FFF2-40B4-BE49-F238E27FC236}">
                <a16:creationId xmlns:a16="http://schemas.microsoft.com/office/drawing/2014/main" id="{4002DE8F-DE73-254A-A2D5-76FC95657C79}"/>
              </a:ext>
            </a:extLst>
          </p:cNvPr>
          <p:cNvSpPr/>
          <p:nvPr/>
        </p:nvSpPr>
        <p:spPr>
          <a:xfrm>
            <a:off x="0" y="674206"/>
            <a:ext cx="9272016" cy="78304"/>
          </a:xfrm>
          <a:prstGeom prst="rect">
            <a:avLst/>
          </a:prstGeom>
          <a:solidFill>
            <a:srgbClr val="FF9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42" name="Immagine 41">
            <a:extLst>
              <a:ext uri="{FF2B5EF4-FFF2-40B4-BE49-F238E27FC236}">
                <a16:creationId xmlns:a16="http://schemas.microsoft.com/office/drawing/2014/main" id="{728C7FCB-5020-274F-828E-2D9EA3FB184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1000"/>
          </a:blip>
          <a:stretch>
            <a:fillRect/>
          </a:stretch>
        </p:blipFill>
        <p:spPr>
          <a:xfrm>
            <a:off x="114910" y="4808408"/>
            <a:ext cx="279474" cy="251526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32" name="Immagine 31">
            <a:extLst>
              <a:ext uri="{FF2B5EF4-FFF2-40B4-BE49-F238E27FC236}">
                <a16:creationId xmlns:a16="http://schemas.microsoft.com/office/drawing/2014/main" id="{65E9EFA6-1019-B946-B53F-AA054352C82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28" t="17994" r="5214" b="20921"/>
          <a:stretch/>
        </p:blipFill>
        <p:spPr>
          <a:xfrm>
            <a:off x="8294808" y="4686193"/>
            <a:ext cx="847047" cy="412337"/>
          </a:xfrm>
          <a:prstGeom prst="rect">
            <a:avLst/>
          </a:prstGeom>
        </p:spPr>
      </p:pic>
      <p:cxnSp>
        <p:nvCxnSpPr>
          <p:cNvPr id="45" name="Google Shape;718;p27">
            <a:extLst>
              <a:ext uri="{FF2B5EF4-FFF2-40B4-BE49-F238E27FC236}">
                <a16:creationId xmlns:a16="http://schemas.microsoft.com/office/drawing/2014/main" id="{047A5889-472D-BD45-84F0-BB20188C9437}"/>
              </a:ext>
            </a:extLst>
          </p:cNvPr>
          <p:cNvCxnSpPr>
            <a:cxnSpLocks/>
            <a:stCxn id="720" idx="6"/>
            <a:endCxn id="49" idx="2"/>
          </p:cNvCxnSpPr>
          <p:nvPr/>
        </p:nvCxnSpPr>
        <p:spPr>
          <a:xfrm>
            <a:off x="4837458" y="2799997"/>
            <a:ext cx="893583" cy="0"/>
          </a:xfrm>
          <a:prstGeom prst="straightConnector1">
            <a:avLst/>
          </a:prstGeom>
          <a:noFill/>
          <a:ln w="19050" cap="flat" cmpd="sng">
            <a:solidFill>
              <a:srgbClr val="FF9300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48" name="Google Shape;719;p27">
            <a:extLst>
              <a:ext uri="{FF2B5EF4-FFF2-40B4-BE49-F238E27FC236}">
                <a16:creationId xmlns:a16="http://schemas.microsoft.com/office/drawing/2014/main" id="{08DA9248-4C21-9143-BC8B-4EAD5D2B2FAA}"/>
              </a:ext>
            </a:extLst>
          </p:cNvPr>
          <p:cNvGrpSpPr/>
          <p:nvPr/>
        </p:nvGrpSpPr>
        <p:grpSpPr>
          <a:xfrm>
            <a:off x="5731041" y="2413108"/>
            <a:ext cx="2340274" cy="773777"/>
            <a:chOff x="5587975" y="1952850"/>
            <a:chExt cx="1171200" cy="1171200"/>
          </a:xfrm>
        </p:grpSpPr>
        <p:sp>
          <p:nvSpPr>
            <p:cNvPr id="49" name="Google Shape;720;p27">
              <a:extLst>
                <a:ext uri="{FF2B5EF4-FFF2-40B4-BE49-F238E27FC236}">
                  <a16:creationId xmlns:a16="http://schemas.microsoft.com/office/drawing/2014/main" id="{25BAF496-D9AE-9D46-BD46-6120347A9E58}"/>
                </a:ext>
              </a:extLst>
            </p:cNvPr>
            <p:cNvSpPr/>
            <p:nvPr/>
          </p:nvSpPr>
          <p:spPr>
            <a:xfrm>
              <a:off x="5587975" y="1952850"/>
              <a:ext cx="1171200" cy="1171200"/>
            </a:xfrm>
            <a:prstGeom prst="ellipse">
              <a:avLst/>
            </a:prstGeom>
            <a:solidFill>
              <a:srgbClr val="FFFF00"/>
            </a:solidFill>
            <a:ln w="19050" cap="flat" cmpd="sng">
              <a:solidFill>
                <a:srgbClr val="FF93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721;p27">
              <a:extLst>
                <a:ext uri="{FF2B5EF4-FFF2-40B4-BE49-F238E27FC236}">
                  <a16:creationId xmlns:a16="http://schemas.microsoft.com/office/drawing/2014/main" id="{57B98DA0-F2FB-7645-B984-D157DAE7EA52}"/>
                </a:ext>
              </a:extLst>
            </p:cNvPr>
            <p:cNvSpPr/>
            <p:nvPr/>
          </p:nvSpPr>
          <p:spPr>
            <a:xfrm>
              <a:off x="5673875" y="2038750"/>
              <a:ext cx="999300" cy="99930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txBody>
            <a:bodyPr spcFirstLastPara="1" wrap="square" lIns="0" tIns="91425" rIns="0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500" dirty="0">
                  <a:latin typeface="Fira Sans Extra Condensed Medium"/>
                  <a:sym typeface="Fira Sans Extra Condensed Medium"/>
                </a:rPr>
                <a:t>FATTORE AMBIENTE</a:t>
              </a:r>
              <a:endParaRPr sz="1500" dirty="0"/>
            </a:p>
          </p:txBody>
        </p:sp>
      </p:grpSp>
      <p:sp>
        <p:nvSpPr>
          <p:cNvPr id="25" name="Google Shape;711;p27">
            <a:extLst>
              <a:ext uri="{FF2B5EF4-FFF2-40B4-BE49-F238E27FC236}">
                <a16:creationId xmlns:a16="http://schemas.microsoft.com/office/drawing/2014/main" id="{84B0BC07-D27F-45B2-8040-BDCD91D3DC35}"/>
              </a:ext>
            </a:extLst>
          </p:cNvPr>
          <p:cNvSpPr/>
          <p:nvPr/>
        </p:nvSpPr>
        <p:spPr>
          <a:xfrm>
            <a:off x="5885545" y="1155406"/>
            <a:ext cx="2031265" cy="765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txBody>
          <a:bodyPr spcFirstLastPara="1" wrap="square" lIns="0" tIns="91425" rIns="0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 sz="1500" dirty="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rPr>
              <a:t>Limitazioni legislative</a:t>
            </a:r>
            <a:endParaRPr sz="1500" dirty="0">
              <a:solidFill>
                <a:srgbClr val="FFFFFF"/>
              </a:solidFill>
              <a:latin typeface="Fira Sans Extra Condensed Medium"/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cxnSp>
        <p:nvCxnSpPr>
          <p:cNvPr id="26" name="Google Shape;712;p27">
            <a:extLst>
              <a:ext uri="{FF2B5EF4-FFF2-40B4-BE49-F238E27FC236}">
                <a16:creationId xmlns:a16="http://schemas.microsoft.com/office/drawing/2014/main" id="{6EF150C7-6FC5-416A-9BFA-ADE337912BFB}"/>
              </a:ext>
            </a:extLst>
          </p:cNvPr>
          <p:cNvCxnSpPr>
            <a:cxnSpLocks/>
            <a:stCxn id="49" idx="0"/>
            <a:endCxn id="25" idx="4"/>
          </p:cNvCxnSpPr>
          <p:nvPr/>
        </p:nvCxnSpPr>
        <p:spPr>
          <a:xfrm flipV="1">
            <a:off x="6901178" y="1920406"/>
            <a:ext cx="0" cy="492702"/>
          </a:xfrm>
          <a:prstGeom prst="straightConnector1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08F3E7F-517F-E042-9B05-5D662754D7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3063" y="1907446"/>
            <a:ext cx="5320941" cy="1808001"/>
          </a:xfrm>
        </p:spPr>
        <p:txBody>
          <a:bodyPr/>
          <a:lstStyle/>
          <a:p>
            <a:pPr algn="r"/>
            <a:r>
              <a:rPr lang="it-IT" sz="5500" dirty="0">
                <a:latin typeface="Roboto" panose="02000000000000000000" pitchFamily="2" charset="0"/>
                <a:ea typeface="Roboto" panose="02000000000000000000" pitchFamily="2" charset="0"/>
              </a:rPr>
              <a:t>IL CASO</a:t>
            </a:r>
            <a:br>
              <a:rPr lang="it-IT" sz="5500" dirty="0">
                <a:latin typeface="Roboto" panose="02000000000000000000" pitchFamily="2" charset="0"/>
                <a:ea typeface="Roboto" panose="02000000000000000000" pitchFamily="2" charset="0"/>
              </a:rPr>
            </a:br>
            <a:r>
              <a:rPr lang="it-IT" sz="5500" dirty="0">
                <a:latin typeface="Roboto" panose="02000000000000000000" pitchFamily="2" charset="0"/>
                <a:ea typeface="Roboto" panose="02000000000000000000" pitchFamily="2" charset="0"/>
              </a:rPr>
              <a:t> K-WAY</a:t>
            </a:r>
          </a:p>
        </p:txBody>
      </p:sp>
      <p:sp>
        <p:nvSpPr>
          <p:cNvPr id="3" name="Titolo 1">
            <a:extLst>
              <a:ext uri="{FF2B5EF4-FFF2-40B4-BE49-F238E27FC236}">
                <a16:creationId xmlns:a16="http://schemas.microsoft.com/office/drawing/2014/main" id="{6EEB7AC8-A866-9044-A489-1E0944FAA416}"/>
              </a:ext>
            </a:extLst>
          </p:cNvPr>
          <p:cNvSpPr txBox="1">
            <a:spLocks/>
          </p:cNvSpPr>
          <p:nvPr/>
        </p:nvSpPr>
        <p:spPr>
          <a:xfrm>
            <a:off x="6490175" y="457581"/>
            <a:ext cx="1783829" cy="1933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ira Sans Extra Condensed Medium"/>
              <a:buNone/>
              <a:defRPr sz="36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ira Sans Extra Condensed Medium"/>
              <a:buNone/>
              <a:defRPr sz="36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ira Sans Extra Condensed Medium"/>
              <a:buNone/>
              <a:defRPr sz="36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ira Sans Extra Condensed Medium"/>
              <a:buNone/>
              <a:defRPr sz="36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ira Sans Extra Condensed Medium"/>
              <a:buNone/>
              <a:defRPr sz="36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ira Sans Extra Condensed Medium"/>
              <a:buNone/>
              <a:defRPr sz="36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ira Sans Extra Condensed Medium"/>
              <a:buNone/>
              <a:defRPr sz="36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ira Sans Extra Condensed Medium"/>
              <a:buNone/>
              <a:defRPr sz="36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ira Sans Extra Condensed Medium"/>
              <a:buNone/>
              <a:defRPr sz="36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pPr algn="r"/>
            <a:r>
              <a:rPr lang="it-IT" sz="9500" b="1" dirty="0">
                <a:latin typeface="Roboto" panose="02000000000000000000" pitchFamily="2" charset="0"/>
                <a:ea typeface="Roboto" panose="02000000000000000000" pitchFamily="2" charset="0"/>
              </a:rPr>
              <a:t>02</a:t>
            </a:r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5136B9D8-A8E1-0047-93EF-84813B1758D2}"/>
              </a:ext>
            </a:extLst>
          </p:cNvPr>
          <p:cNvSpPr/>
          <p:nvPr/>
        </p:nvSpPr>
        <p:spPr>
          <a:xfrm>
            <a:off x="764499" y="-119920"/>
            <a:ext cx="2188564" cy="5486400"/>
          </a:xfrm>
          <a:prstGeom prst="rect">
            <a:avLst/>
          </a:prstGeom>
          <a:solidFill>
            <a:srgbClr val="FF93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3C32FC51-17A1-F04D-8D22-FC9670422FFD}"/>
              </a:ext>
            </a:extLst>
          </p:cNvPr>
          <p:cNvSpPr/>
          <p:nvPr/>
        </p:nvSpPr>
        <p:spPr>
          <a:xfrm>
            <a:off x="-149335" y="3651042"/>
            <a:ext cx="8423339" cy="190135"/>
          </a:xfrm>
          <a:prstGeom prst="rect">
            <a:avLst/>
          </a:prstGeom>
          <a:solidFill>
            <a:srgbClr val="00206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C4E7481E-2520-AE4D-9C4C-0B1A1019794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1000"/>
          </a:blip>
          <a:stretch>
            <a:fillRect/>
          </a:stretch>
        </p:blipFill>
        <p:spPr>
          <a:xfrm>
            <a:off x="114910" y="4808408"/>
            <a:ext cx="279474" cy="251526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EB44E42B-E18F-ED49-866B-18B5640E2A6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28" t="17994" r="5214" b="20921"/>
          <a:stretch/>
        </p:blipFill>
        <p:spPr>
          <a:xfrm>
            <a:off x="8294808" y="4686193"/>
            <a:ext cx="847047" cy="41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9380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826F96C8-D91D-0942-8BCE-C82175B69BA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042987"/>
            <a:ext cx="3750198" cy="2294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E47C42B6-0DFD-EE46-9370-0F7502641C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4716" y="1152996"/>
            <a:ext cx="1004501" cy="565641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4C1FB868-E7B6-EE4A-BB38-8AF812FD51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5232" y="1529829"/>
            <a:ext cx="995888" cy="656629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9CDBB7BD-8D84-5048-A190-6C9E7B16D4C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02068" y="2294580"/>
            <a:ext cx="2331108" cy="402961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B9F5B003-BED4-F54E-9621-A58D1491A70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24102" y="2294580"/>
            <a:ext cx="1058278" cy="555008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8567C492-1D58-B149-9C34-1EDBDB94EE3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86454" y="1310683"/>
            <a:ext cx="695926" cy="695926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0B3CAA77-5C97-3F44-8021-0D35E1A1E17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67622" y="1101271"/>
            <a:ext cx="872866" cy="374497"/>
          </a:xfrm>
          <a:prstGeom prst="rect">
            <a:avLst/>
          </a:prstGeom>
        </p:spPr>
      </p:pic>
      <p:sp>
        <p:nvSpPr>
          <p:cNvPr id="11" name="Google Shape;55;p15">
            <a:extLst>
              <a:ext uri="{FF2B5EF4-FFF2-40B4-BE49-F238E27FC236}">
                <a16:creationId xmlns:a16="http://schemas.microsoft.com/office/drawing/2014/main" id="{A418103B-1F87-EF4A-BB98-B26124707852}"/>
              </a:ext>
            </a:extLst>
          </p:cNvPr>
          <p:cNvSpPr txBox="1">
            <a:spLocks/>
          </p:cNvSpPr>
          <p:nvPr/>
        </p:nvSpPr>
        <p:spPr>
          <a:xfrm>
            <a:off x="-485988" y="114666"/>
            <a:ext cx="5123668" cy="9283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ira Sans Extra Condensed Medium"/>
              <a:buNone/>
              <a:defRPr sz="36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ira Sans Extra Condensed Medium"/>
              <a:buNone/>
              <a:defRPr sz="36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ira Sans Extra Condensed Medium"/>
              <a:buNone/>
              <a:defRPr sz="36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ira Sans Extra Condensed Medium"/>
              <a:buNone/>
              <a:defRPr sz="36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ira Sans Extra Condensed Medium"/>
              <a:buNone/>
              <a:defRPr sz="36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ira Sans Extra Condensed Medium"/>
              <a:buNone/>
              <a:defRPr sz="36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ira Sans Extra Condensed Medium"/>
              <a:buNone/>
              <a:defRPr sz="36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ira Sans Extra Condensed Medium"/>
              <a:buNone/>
              <a:defRPr sz="36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Fira Sans Extra Condensed Medium"/>
              <a:buNone/>
              <a:defRPr sz="3600" b="0" i="0" u="none" strike="noStrike" cap="none">
                <a:solidFill>
                  <a:schemeClr val="dk1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rPr lang="it-IT" sz="4400" dirty="0">
                <a:solidFill>
                  <a:srgbClr val="002060"/>
                </a:solidFill>
              </a:rPr>
              <a:t>BASICNET S.P.A. </a:t>
            </a: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A6922485-9206-D146-9B18-70EF21BCCA84}"/>
              </a:ext>
            </a:extLst>
          </p:cNvPr>
          <p:cNvSpPr/>
          <p:nvPr/>
        </p:nvSpPr>
        <p:spPr>
          <a:xfrm>
            <a:off x="-134345" y="871539"/>
            <a:ext cx="4772025" cy="104334"/>
          </a:xfrm>
          <a:prstGeom prst="rect">
            <a:avLst/>
          </a:prstGeom>
          <a:solidFill>
            <a:srgbClr val="FFFF0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130D9435-17ED-3240-AE6A-574E81A52C5D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6028" t="17994" r="5214" b="20921"/>
          <a:stretch/>
        </p:blipFill>
        <p:spPr>
          <a:xfrm>
            <a:off x="8294808" y="4686193"/>
            <a:ext cx="847047" cy="412337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C2D3DF34-316A-6C4C-805F-BC58CF2A6528}"/>
              </a:ext>
            </a:extLst>
          </p:cNvPr>
          <p:cNvPicPr>
            <a:picLocks noChangeAspect="1"/>
          </p:cNvPicPr>
          <p:nvPr/>
        </p:nvPicPr>
        <p:blipFill>
          <a:blip r:embed="rId11">
            <a:alphaModFix amt="51000"/>
          </a:blip>
          <a:stretch>
            <a:fillRect/>
          </a:stretch>
        </p:blipFill>
        <p:spPr>
          <a:xfrm>
            <a:off x="114910" y="4808408"/>
            <a:ext cx="279474" cy="251526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11DE7A0E-C011-0A4E-B301-0C5B063F02C6}"/>
              </a:ext>
            </a:extLst>
          </p:cNvPr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552" y="3337067"/>
            <a:ext cx="6414087" cy="166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983958"/>
      </p:ext>
    </p:extLst>
  </p:cSld>
  <p:clrMapOvr>
    <a:masterClrMapping/>
  </p:clrMapOvr>
</p:sld>
</file>

<file path=ppt/theme/theme1.xml><?xml version="1.0" encoding="utf-8"?>
<a:theme xmlns:a="http://schemas.openxmlformats.org/drawingml/2006/main" name="Project Management Infographics by Slidesg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BB831"/>
      </a:accent1>
      <a:accent2>
        <a:srgbClr val="FB8569"/>
      </a:accent2>
      <a:accent3>
        <a:srgbClr val="FB569C"/>
      </a:accent3>
      <a:accent4>
        <a:srgbClr val="E850E0"/>
      </a:accent4>
      <a:accent5>
        <a:srgbClr val="8225E2"/>
      </a:accent5>
      <a:accent6>
        <a:srgbClr val="9C27B0"/>
      </a:accent6>
      <a:hlink>
        <a:srgbClr val="FBB831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11395</TotalTime>
  <Words>441</Words>
  <Application>Microsoft Macintosh PowerPoint</Application>
  <PresentationFormat>Presentazione su schermo (16:9)</PresentationFormat>
  <Paragraphs>144</Paragraphs>
  <Slides>20</Slides>
  <Notes>18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20</vt:i4>
      </vt:variant>
    </vt:vector>
  </HeadingPairs>
  <TitlesOfParts>
    <vt:vector size="29" baseType="lpstr">
      <vt:lpstr>Arial</vt:lpstr>
      <vt:lpstr>Wingdings</vt:lpstr>
      <vt:lpstr>Abril Fatface</vt:lpstr>
      <vt:lpstr>Fira Sans Extra Condensed SemiBold</vt:lpstr>
      <vt:lpstr>Fira Sans Extra Condensed Medium</vt:lpstr>
      <vt:lpstr>Roboto</vt:lpstr>
      <vt:lpstr>Al Nile</vt:lpstr>
      <vt:lpstr>Cambria Math</vt:lpstr>
      <vt:lpstr>Project Management Infographics by Slidesgo</vt:lpstr>
      <vt:lpstr>SUPPLY CHAIN &amp; RISK MANAGEMENT NEL SETTORE MODA</vt:lpstr>
      <vt:lpstr>INDICE </vt:lpstr>
      <vt:lpstr>SUPPLY CHAIN E RISCHI NEL SETTORE MODA</vt:lpstr>
      <vt:lpstr>PROCESSO STANDARD NEL SETTORE MODA</vt:lpstr>
      <vt:lpstr>MODELLI </vt:lpstr>
      <vt:lpstr>CARATTERISTICHE </vt:lpstr>
      <vt:lpstr>RISCHI DI UNA SC DI MODA</vt:lpstr>
      <vt:lpstr>IL CASO  K-WAY</vt:lpstr>
      <vt:lpstr>Presentazione standard di PowerPoint</vt:lpstr>
      <vt:lpstr>ATTORI</vt:lpstr>
      <vt:lpstr>PROCESSI</vt:lpstr>
      <vt:lpstr>WORK BREAKDOWN MATRIX</vt:lpstr>
      <vt:lpstr>Risk Breakdown Structure</vt:lpstr>
      <vt:lpstr>RBM-PI</vt:lpstr>
      <vt:lpstr>RBM-R</vt:lpstr>
      <vt:lpstr>VALUTAZIONE E GESTIONE DEL RISCHIO</vt:lpstr>
      <vt:lpstr>VALUTAZIONE E GESTIONE DEL RISCHIO - FMECA</vt:lpstr>
      <vt:lpstr>CONCLUSIONI</vt:lpstr>
      <vt:lpstr>Perché la gestione del rischio è una pratica ancora semi-sconosciuta nel settore moda? </vt:lpstr>
      <vt:lpstr>FINE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Management Infographics</dc:title>
  <cp:lastModifiedBy>COLETTO BEATRICE</cp:lastModifiedBy>
  <cp:revision>102</cp:revision>
  <dcterms:modified xsi:type="dcterms:W3CDTF">2022-10-11T19:37:22Z</dcterms:modified>
</cp:coreProperties>
</file>