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4" r:id="rId4"/>
  </p:sldMasterIdLst>
  <p:notesMasterIdLst>
    <p:notesMasterId r:id="rId26"/>
  </p:notesMasterIdLst>
  <p:handoutMasterIdLst>
    <p:handoutMasterId r:id="rId27"/>
  </p:handoutMasterIdLst>
  <p:sldIdLst>
    <p:sldId id="298" r:id="rId5"/>
    <p:sldId id="299" r:id="rId6"/>
    <p:sldId id="301" r:id="rId7"/>
    <p:sldId id="365" r:id="rId8"/>
    <p:sldId id="366" r:id="rId9"/>
    <p:sldId id="307" r:id="rId10"/>
    <p:sldId id="332" r:id="rId11"/>
    <p:sldId id="357" r:id="rId12"/>
    <p:sldId id="308" r:id="rId13"/>
    <p:sldId id="390" r:id="rId14"/>
    <p:sldId id="309" r:id="rId15"/>
    <p:sldId id="314" r:id="rId16"/>
    <p:sldId id="339" r:id="rId17"/>
    <p:sldId id="341" r:id="rId18"/>
    <p:sldId id="374" r:id="rId19"/>
    <p:sldId id="382" r:id="rId20"/>
    <p:sldId id="321" r:id="rId21"/>
    <p:sldId id="381" r:id="rId22"/>
    <p:sldId id="389" r:id="rId23"/>
    <p:sldId id="388" r:id="rId24"/>
    <p:sldId id="38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81" autoAdjust="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outlineViewPr>
    <p:cViewPr>
      <p:scale>
        <a:sx n="33" d="100"/>
        <a:sy n="33" d="100"/>
      </p:scale>
      <p:origin x="0" y="-74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D9072-10B3-4132-823B-35D945D7D221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2C2BD34-D93B-48F8-AFE1-9D6FC9E6536C}">
      <dgm:prSet/>
      <dgm:spPr/>
      <dgm:t>
        <a:bodyPr/>
        <a:lstStyle/>
        <a:p>
          <a:r>
            <a:rPr lang="it-IT"/>
            <a:t>Definizione obiettivi e vincoli</a:t>
          </a:r>
          <a:endParaRPr lang="en-US"/>
        </a:p>
      </dgm:t>
    </dgm:pt>
    <dgm:pt modelId="{8B7149A4-FD43-4EC0-AB6B-4FF419CA7D89}" type="parTrans" cxnId="{DBAD9E53-E4C2-4D40-A471-4F745DA15F15}">
      <dgm:prSet/>
      <dgm:spPr/>
      <dgm:t>
        <a:bodyPr/>
        <a:lstStyle/>
        <a:p>
          <a:endParaRPr lang="en-US"/>
        </a:p>
      </dgm:t>
    </dgm:pt>
    <dgm:pt modelId="{8A8A70F3-37FD-4C85-94F2-0739B3CAB0F1}" type="sibTrans" cxnId="{DBAD9E53-E4C2-4D40-A471-4F745DA15F15}">
      <dgm:prSet/>
      <dgm:spPr/>
      <dgm:t>
        <a:bodyPr/>
        <a:lstStyle/>
        <a:p>
          <a:endParaRPr lang="en-US"/>
        </a:p>
      </dgm:t>
    </dgm:pt>
    <dgm:pt modelId="{4C1661B1-1C45-4D06-8C83-7409141503E0}">
      <dgm:prSet/>
      <dgm:spPr/>
      <dgm:t>
        <a:bodyPr/>
        <a:lstStyle/>
        <a:p>
          <a:r>
            <a:rPr lang="it-IT"/>
            <a:t>Condizioni di carico</a:t>
          </a:r>
          <a:endParaRPr lang="en-US"/>
        </a:p>
      </dgm:t>
    </dgm:pt>
    <dgm:pt modelId="{2D580ED2-F1F8-4A8A-BAC3-D944B638A26E}" type="parTrans" cxnId="{E2782D85-24B1-4BF4-8A1A-858B16F62019}">
      <dgm:prSet/>
      <dgm:spPr/>
      <dgm:t>
        <a:bodyPr/>
        <a:lstStyle/>
        <a:p>
          <a:endParaRPr lang="en-US"/>
        </a:p>
      </dgm:t>
    </dgm:pt>
    <dgm:pt modelId="{B8824C9B-D5BE-4445-89E3-5E4C5D67CE5D}" type="sibTrans" cxnId="{E2782D85-24B1-4BF4-8A1A-858B16F62019}">
      <dgm:prSet/>
      <dgm:spPr/>
      <dgm:t>
        <a:bodyPr/>
        <a:lstStyle/>
        <a:p>
          <a:endParaRPr lang="en-US"/>
        </a:p>
      </dgm:t>
    </dgm:pt>
    <dgm:pt modelId="{0AFC83D2-CEEB-4806-ABF7-585A55338B8C}">
      <dgm:prSet/>
      <dgm:spPr/>
      <dgm:t>
        <a:bodyPr/>
        <a:lstStyle/>
        <a:p>
          <a:r>
            <a:rPr lang="it-IT"/>
            <a:t>Analisi componente originale</a:t>
          </a:r>
          <a:endParaRPr lang="en-US"/>
        </a:p>
      </dgm:t>
    </dgm:pt>
    <dgm:pt modelId="{B916E447-F9A0-4197-B79A-A5EE56CB424E}" type="parTrans" cxnId="{A8DB2F79-B97B-4F74-B25F-152D4774E1DB}">
      <dgm:prSet/>
      <dgm:spPr/>
      <dgm:t>
        <a:bodyPr/>
        <a:lstStyle/>
        <a:p>
          <a:endParaRPr lang="en-US"/>
        </a:p>
      </dgm:t>
    </dgm:pt>
    <dgm:pt modelId="{EC6B6276-7A35-4383-A8C4-AA60F49B8527}" type="sibTrans" cxnId="{A8DB2F79-B97B-4F74-B25F-152D4774E1DB}">
      <dgm:prSet/>
      <dgm:spPr/>
      <dgm:t>
        <a:bodyPr/>
        <a:lstStyle/>
        <a:p>
          <a:endParaRPr lang="en-US"/>
        </a:p>
      </dgm:t>
    </dgm:pt>
    <dgm:pt modelId="{6AB66862-3ADA-4631-B170-586FCEDA265F}">
      <dgm:prSet/>
      <dgm:spPr/>
      <dgm:t>
        <a:bodyPr/>
        <a:lstStyle/>
        <a:p>
          <a:r>
            <a:rPr lang="it-IT" dirty="0" err="1"/>
            <a:t>Defeaturing</a:t>
          </a:r>
          <a:endParaRPr lang="en-US" dirty="0"/>
        </a:p>
      </dgm:t>
    </dgm:pt>
    <dgm:pt modelId="{620F2A61-AFB3-46C9-ABA1-01F1ECA8EC2F}" type="parTrans" cxnId="{9694EBD6-E328-43DE-BB0C-8B582B45BE4D}">
      <dgm:prSet/>
      <dgm:spPr/>
      <dgm:t>
        <a:bodyPr/>
        <a:lstStyle/>
        <a:p>
          <a:endParaRPr lang="en-US"/>
        </a:p>
      </dgm:t>
    </dgm:pt>
    <dgm:pt modelId="{322E5F32-32DA-492B-8D9C-022C91E4A1DB}" type="sibTrans" cxnId="{9694EBD6-E328-43DE-BB0C-8B582B45BE4D}">
      <dgm:prSet/>
      <dgm:spPr/>
      <dgm:t>
        <a:bodyPr/>
        <a:lstStyle/>
        <a:p>
          <a:endParaRPr lang="en-US"/>
        </a:p>
      </dgm:t>
    </dgm:pt>
    <dgm:pt modelId="{A9BFDC13-C694-40F6-BA2F-36A27949C3DC}">
      <dgm:prSet/>
      <dgm:spPr/>
      <dgm:t>
        <a:bodyPr/>
        <a:lstStyle/>
        <a:p>
          <a:r>
            <a:rPr lang="it-IT" dirty="0"/>
            <a:t>Design Space</a:t>
          </a:r>
          <a:endParaRPr lang="en-US" dirty="0"/>
        </a:p>
      </dgm:t>
    </dgm:pt>
    <dgm:pt modelId="{0076C480-0DE5-4647-BDC5-A70BD992823E}" type="parTrans" cxnId="{C37418D2-7ADD-4D1A-AAA1-73BC29C3AF33}">
      <dgm:prSet/>
      <dgm:spPr/>
      <dgm:t>
        <a:bodyPr/>
        <a:lstStyle/>
        <a:p>
          <a:endParaRPr lang="en-US"/>
        </a:p>
      </dgm:t>
    </dgm:pt>
    <dgm:pt modelId="{25E541C7-B98E-4805-8F77-CC4C80AE9693}" type="sibTrans" cxnId="{C37418D2-7ADD-4D1A-AAA1-73BC29C3AF33}">
      <dgm:prSet/>
      <dgm:spPr/>
      <dgm:t>
        <a:bodyPr/>
        <a:lstStyle/>
        <a:p>
          <a:endParaRPr lang="en-US"/>
        </a:p>
      </dgm:t>
    </dgm:pt>
    <dgm:pt modelId="{BC37C728-8BBF-4E65-9B16-EBF1DF2CB6EC}">
      <dgm:prSet/>
      <dgm:spPr/>
      <dgm:t>
        <a:bodyPr/>
        <a:lstStyle/>
        <a:p>
          <a:r>
            <a:rPr lang="it-IT" dirty="0"/>
            <a:t>Ottimizzazione topologica</a:t>
          </a:r>
          <a:endParaRPr lang="en-US" dirty="0"/>
        </a:p>
      </dgm:t>
    </dgm:pt>
    <dgm:pt modelId="{41EE319B-BD23-4C3E-B9E6-01325AB8A6D3}" type="parTrans" cxnId="{059593F2-FD92-4802-B73F-91D8CAF661C1}">
      <dgm:prSet/>
      <dgm:spPr/>
      <dgm:t>
        <a:bodyPr/>
        <a:lstStyle/>
        <a:p>
          <a:endParaRPr lang="en-US"/>
        </a:p>
      </dgm:t>
    </dgm:pt>
    <dgm:pt modelId="{7FC7C74E-41B2-421D-8704-2CD47E5F4C9A}" type="sibTrans" cxnId="{059593F2-FD92-4802-B73F-91D8CAF661C1}">
      <dgm:prSet/>
      <dgm:spPr/>
      <dgm:t>
        <a:bodyPr/>
        <a:lstStyle/>
        <a:p>
          <a:endParaRPr lang="en-US"/>
        </a:p>
      </dgm:t>
    </dgm:pt>
    <dgm:pt modelId="{5B39255B-C465-42FA-BE4C-56955C6E70CE}">
      <dgm:prSet/>
      <dgm:spPr/>
      <dgm:t>
        <a:bodyPr/>
        <a:lstStyle/>
        <a:p>
          <a:r>
            <a:rPr lang="it-IT"/>
            <a:t>Ricostruzione PolyNurbs</a:t>
          </a:r>
          <a:endParaRPr lang="en-US"/>
        </a:p>
      </dgm:t>
    </dgm:pt>
    <dgm:pt modelId="{B0FC4FCD-8F41-409A-8139-4778D594490E}" type="parTrans" cxnId="{A896C24F-3A19-4FF7-8E6A-A420BA093E71}">
      <dgm:prSet/>
      <dgm:spPr/>
      <dgm:t>
        <a:bodyPr/>
        <a:lstStyle/>
        <a:p>
          <a:endParaRPr lang="en-US"/>
        </a:p>
      </dgm:t>
    </dgm:pt>
    <dgm:pt modelId="{5398D1BF-523C-4D6F-8B8C-5FA15D10D59A}" type="sibTrans" cxnId="{A896C24F-3A19-4FF7-8E6A-A420BA093E71}">
      <dgm:prSet/>
      <dgm:spPr/>
      <dgm:t>
        <a:bodyPr/>
        <a:lstStyle/>
        <a:p>
          <a:endParaRPr lang="en-US"/>
        </a:p>
      </dgm:t>
    </dgm:pt>
    <dgm:pt modelId="{52C4A2A3-BFD0-46FC-BED1-32DC4E6A5B1A}">
      <dgm:prSet/>
      <dgm:spPr/>
      <dgm:t>
        <a:bodyPr/>
        <a:lstStyle/>
        <a:p>
          <a:r>
            <a:rPr lang="it-IT"/>
            <a:t>Verifica finale</a:t>
          </a:r>
          <a:endParaRPr lang="en-US"/>
        </a:p>
      </dgm:t>
    </dgm:pt>
    <dgm:pt modelId="{FEA5D939-A8F8-406C-9D77-2CEF8D6BC152}" type="parTrans" cxnId="{8ADFF787-DBC3-4F84-9770-26EEEEEFDF1D}">
      <dgm:prSet/>
      <dgm:spPr/>
      <dgm:t>
        <a:bodyPr/>
        <a:lstStyle/>
        <a:p>
          <a:endParaRPr lang="en-US"/>
        </a:p>
      </dgm:t>
    </dgm:pt>
    <dgm:pt modelId="{7D4CA047-C368-47A7-AAA8-0D6B96DD1F1E}" type="sibTrans" cxnId="{8ADFF787-DBC3-4F84-9770-26EEEEEFDF1D}">
      <dgm:prSet/>
      <dgm:spPr/>
      <dgm:t>
        <a:bodyPr/>
        <a:lstStyle/>
        <a:p>
          <a:endParaRPr lang="en-US"/>
        </a:p>
      </dgm:t>
    </dgm:pt>
    <dgm:pt modelId="{C7DE2D5C-45D3-4AC9-B082-63E477244CCE}">
      <dgm:prSet/>
      <dgm:spPr/>
      <dgm:t>
        <a:bodyPr/>
        <a:lstStyle/>
        <a:p>
          <a:r>
            <a:rPr lang="it-IT" dirty="0"/>
            <a:t>Definizione sovrametalli</a:t>
          </a:r>
          <a:endParaRPr lang="en-US" dirty="0"/>
        </a:p>
      </dgm:t>
    </dgm:pt>
    <dgm:pt modelId="{BC6494DA-5DDE-4BCF-93C3-F80DE1C66565}" type="parTrans" cxnId="{D091DA6E-A90C-4126-9EBA-1028D79FFCA2}">
      <dgm:prSet/>
      <dgm:spPr/>
      <dgm:t>
        <a:bodyPr/>
        <a:lstStyle/>
        <a:p>
          <a:endParaRPr lang="en-US"/>
        </a:p>
      </dgm:t>
    </dgm:pt>
    <dgm:pt modelId="{1D82C9EB-2CD1-444D-9454-189AE820165F}" type="sibTrans" cxnId="{D091DA6E-A90C-4126-9EBA-1028D79FFCA2}">
      <dgm:prSet/>
      <dgm:spPr/>
      <dgm:t>
        <a:bodyPr/>
        <a:lstStyle/>
        <a:p>
          <a:endParaRPr lang="en-US"/>
        </a:p>
      </dgm:t>
    </dgm:pt>
    <dgm:pt modelId="{93D15E80-EDE8-4B9C-9426-01CCBEEC410F}" type="pres">
      <dgm:prSet presAssocID="{420D9072-10B3-4132-823B-35D945D7D221}" presName="vert0" presStyleCnt="0">
        <dgm:presLayoutVars>
          <dgm:dir/>
          <dgm:animOne val="branch"/>
          <dgm:animLvl val="lvl"/>
        </dgm:presLayoutVars>
      </dgm:prSet>
      <dgm:spPr/>
    </dgm:pt>
    <dgm:pt modelId="{649F3CBE-A196-4C2A-ACA2-6CD7ADD0BCA5}" type="pres">
      <dgm:prSet presAssocID="{22C2BD34-D93B-48F8-AFE1-9D6FC9E6536C}" presName="thickLine" presStyleLbl="alignNode1" presStyleIdx="0" presStyleCnt="9"/>
      <dgm:spPr/>
    </dgm:pt>
    <dgm:pt modelId="{F28A1D46-E5DF-4C17-94C3-A9D5AC15B233}" type="pres">
      <dgm:prSet presAssocID="{22C2BD34-D93B-48F8-AFE1-9D6FC9E6536C}" presName="horz1" presStyleCnt="0"/>
      <dgm:spPr/>
    </dgm:pt>
    <dgm:pt modelId="{54A7B96D-C25C-4FA5-B65A-C512D625E876}" type="pres">
      <dgm:prSet presAssocID="{22C2BD34-D93B-48F8-AFE1-9D6FC9E6536C}" presName="tx1" presStyleLbl="revTx" presStyleIdx="0" presStyleCnt="9"/>
      <dgm:spPr/>
    </dgm:pt>
    <dgm:pt modelId="{744E81B6-4404-48E0-9B10-5BD2BECDE49D}" type="pres">
      <dgm:prSet presAssocID="{22C2BD34-D93B-48F8-AFE1-9D6FC9E6536C}" presName="vert1" presStyleCnt="0"/>
      <dgm:spPr/>
    </dgm:pt>
    <dgm:pt modelId="{2E5B413A-4A01-4E52-AC23-FBB5EC0EF2D0}" type="pres">
      <dgm:prSet presAssocID="{4C1661B1-1C45-4D06-8C83-7409141503E0}" presName="thickLine" presStyleLbl="alignNode1" presStyleIdx="1" presStyleCnt="9"/>
      <dgm:spPr/>
    </dgm:pt>
    <dgm:pt modelId="{1679A068-A059-4E29-B68F-9A40B63A7095}" type="pres">
      <dgm:prSet presAssocID="{4C1661B1-1C45-4D06-8C83-7409141503E0}" presName="horz1" presStyleCnt="0"/>
      <dgm:spPr/>
    </dgm:pt>
    <dgm:pt modelId="{21438F7E-F84B-4E60-81DE-CE98D54BAB98}" type="pres">
      <dgm:prSet presAssocID="{4C1661B1-1C45-4D06-8C83-7409141503E0}" presName="tx1" presStyleLbl="revTx" presStyleIdx="1" presStyleCnt="9"/>
      <dgm:spPr/>
    </dgm:pt>
    <dgm:pt modelId="{E983223F-B987-46C3-8CD9-9FCB4ED4ACAB}" type="pres">
      <dgm:prSet presAssocID="{4C1661B1-1C45-4D06-8C83-7409141503E0}" presName="vert1" presStyleCnt="0"/>
      <dgm:spPr/>
    </dgm:pt>
    <dgm:pt modelId="{F1D6AA92-6C2C-4062-8865-2971AB3BC884}" type="pres">
      <dgm:prSet presAssocID="{0AFC83D2-CEEB-4806-ABF7-585A55338B8C}" presName="thickLine" presStyleLbl="alignNode1" presStyleIdx="2" presStyleCnt="9"/>
      <dgm:spPr/>
    </dgm:pt>
    <dgm:pt modelId="{DCC94FDF-2B8C-4518-8982-895D5D40C190}" type="pres">
      <dgm:prSet presAssocID="{0AFC83D2-CEEB-4806-ABF7-585A55338B8C}" presName="horz1" presStyleCnt="0"/>
      <dgm:spPr/>
    </dgm:pt>
    <dgm:pt modelId="{B4BE6FDA-1C1C-4891-BAD8-B20F6501CDFA}" type="pres">
      <dgm:prSet presAssocID="{0AFC83D2-CEEB-4806-ABF7-585A55338B8C}" presName="tx1" presStyleLbl="revTx" presStyleIdx="2" presStyleCnt="9"/>
      <dgm:spPr/>
    </dgm:pt>
    <dgm:pt modelId="{B9A4B194-D85F-473F-B5C6-3C6D39170378}" type="pres">
      <dgm:prSet presAssocID="{0AFC83D2-CEEB-4806-ABF7-585A55338B8C}" presName="vert1" presStyleCnt="0"/>
      <dgm:spPr/>
    </dgm:pt>
    <dgm:pt modelId="{CBADA6D3-8556-45DB-83DD-3F319EA0C8FE}" type="pres">
      <dgm:prSet presAssocID="{6AB66862-3ADA-4631-B170-586FCEDA265F}" presName="thickLine" presStyleLbl="alignNode1" presStyleIdx="3" presStyleCnt="9"/>
      <dgm:spPr/>
    </dgm:pt>
    <dgm:pt modelId="{C6DE8FD0-A2CF-474D-B67D-13B65C6AECF1}" type="pres">
      <dgm:prSet presAssocID="{6AB66862-3ADA-4631-B170-586FCEDA265F}" presName="horz1" presStyleCnt="0"/>
      <dgm:spPr/>
    </dgm:pt>
    <dgm:pt modelId="{E727015E-4591-4CAE-8394-635A9ED34BD1}" type="pres">
      <dgm:prSet presAssocID="{6AB66862-3ADA-4631-B170-586FCEDA265F}" presName="tx1" presStyleLbl="revTx" presStyleIdx="3" presStyleCnt="9"/>
      <dgm:spPr/>
    </dgm:pt>
    <dgm:pt modelId="{CF1552DB-42DD-41F0-A7E8-53CFD17989BC}" type="pres">
      <dgm:prSet presAssocID="{6AB66862-3ADA-4631-B170-586FCEDA265F}" presName="vert1" presStyleCnt="0"/>
      <dgm:spPr/>
    </dgm:pt>
    <dgm:pt modelId="{80C28B7F-F0F6-418E-9B52-992728350504}" type="pres">
      <dgm:prSet presAssocID="{A9BFDC13-C694-40F6-BA2F-36A27949C3DC}" presName="thickLine" presStyleLbl="alignNode1" presStyleIdx="4" presStyleCnt="9"/>
      <dgm:spPr/>
    </dgm:pt>
    <dgm:pt modelId="{4D7BC424-CD09-41CF-A121-9378D72CF83A}" type="pres">
      <dgm:prSet presAssocID="{A9BFDC13-C694-40F6-BA2F-36A27949C3DC}" presName="horz1" presStyleCnt="0"/>
      <dgm:spPr/>
    </dgm:pt>
    <dgm:pt modelId="{301DD2F0-DA83-4152-A1DE-C738B90FAC44}" type="pres">
      <dgm:prSet presAssocID="{A9BFDC13-C694-40F6-BA2F-36A27949C3DC}" presName="tx1" presStyleLbl="revTx" presStyleIdx="4" presStyleCnt="9"/>
      <dgm:spPr/>
    </dgm:pt>
    <dgm:pt modelId="{B1DBB44A-372F-4BEB-A685-49392FE884FA}" type="pres">
      <dgm:prSet presAssocID="{A9BFDC13-C694-40F6-BA2F-36A27949C3DC}" presName="vert1" presStyleCnt="0"/>
      <dgm:spPr/>
    </dgm:pt>
    <dgm:pt modelId="{2603E6B1-27E2-41EC-8694-ADE03AFC10D4}" type="pres">
      <dgm:prSet presAssocID="{BC37C728-8BBF-4E65-9B16-EBF1DF2CB6EC}" presName="thickLine" presStyleLbl="alignNode1" presStyleIdx="5" presStyleCnt="9"/>
      <dgm:spPr/>
    </dgm:pt>
    <dgm:pt modelId="{8502D30D-BED2-4530-BE80-F60AC3D5B480}" type="pres">
      <dgm:prSet presAssocID="{BC37C728-8BBF-4E65-9B16-EBF1DF2CB6EC}" presName="horz1" presStyleCnt="0"/>
      <dgm:spPr/>
    </dgm:pt>
    <dgm:pt modelId="{F0B23940-8945-4634-A2C4-F91623D51991}" type="pres">
      <dgm:prSet presAssocID="{BC37C728-8BBF-4E65-9B16-EBF1DF2CB6EC}" presName="tx1" presStyleLbl="revTx" presStyleIdx="5" presStyleCnt="9"/>
      <dgm:spPr/>
    </dgm:pt>
    <dgm:pt modelId="{4A5A1C89-AE1A-4157-9FE4-85AD7B114729}" type="pres">
      <dgm:prSet presAssocID="{BC37C728-8BBF-4E65-9B16-EBF1DF2CB6EC}" presName="vert1" presStyleCnt="0"/>
      <dgm:spPr/>
    </dgm:pt>
    <dgm:pt modelId="{E41347A5-235F-42D4-AD3C-E9037F140B70}" type="pres">
      <dgm:prSet presAssocID="{5B39255B-C465-42FA-BE4C-56955C6E70CE}" presName="thickLine" presStyleLbl="alignNode1" presStyleIdx="6" presStyleCnt="9"/>
      <dgm:spPr/>
    </dgm:pt>
    <dgm:pt modelId="{2025DD7D-2865-4508-BC23-D9E004CE6C16}" type="pres">
      <dgm:prSet presAssocID="{5B39255B-C465-42FA-BE4C-56955C6E70CE}" presName="horz1" presStyleCnt="0"/>
      <dgm:spPr/>
    </dgm:pt>
    <dgm:pt modelId="{01DFE7DC-F81F-4F3D-A1F8-6A925F1E1C38}" type="pres">
      <dgm:prSet presAssocID="{5B39255B-C465-42FA-BE4C-56955C6E70CE}" presName="tx1" presStyleLbl="revTx" presStyleIdx="6" presStyleCnt="9"/>
      <dgm:spPr/>
    </dgm:pt>
    <dgm:pt modelId="{67F9C2BD-6C9B-4B6C-AE66-2A5BF354383C}" type="pres">
      <dgm:prSet presAssocID="{5B39255B-C465-42FA-BE4C-56955C6E70CE}" presName="vert1" presStyleCnt="0"/>
      <dgm:spPr/>
    </dgm:pt>
    <dgm:pt modelId="{A3134174-EC71-4FBB-AA32-1E9C0AE6F6E1}" type="pres">
      <dgm:prSet presAssocID="{52C4A2A3-BFD0-46FC-BED1-32DC4E6A5B1A}" presName="thickLine" presStyleLbl="alignNode1" presStyleIdx="7" presStyleCnt="9"/>
      <dgm:spPr/>
    </dgm:pt>
    <dgm:pt modelId="{660A3748-0B0F-4B5A-BBF6-B91F4FCB1B95}" type="pres">
      <dgm:prSet presAssocID="{52C4A2A3-BFD0-46FC-BED1-32DC4E6A5B1A}" presName="horz1" presStyleCnt="0"/>
      <dgm:spPr/>
    </dgm:pt>
    <dgm:pt modelId="{9881DFE6-740F-4E9B-BC59-FAD464EEACB0}" type="pres">
      <dgm:prSet presAssocID="{52C4A2A3-BFD0-46FC-BED1-32DC4E6A5B1A}" presName="tx1" presStyleLbl="revTx" presStyleIdx="7" presStyleCnt="9"/>
      <dgm:spPr/>
    </dgm:pt>
    <dgm:pt modelId="{1EFF5A91-9658-4812-8C55-DC5AAD84CB91}" type="pres">
      <dgm:prSet presAssocID="{52C4A2A3-BFD0-46FC-BED1-32DC4E6A5B1A}" presName="vert1" presStyleCnt="0"/>
      <dgm:spPr/>
    </dgm:pt>
    <dgm:pt modelId="{0AD9F956-E12D-4264-A34B-CD37DCC50F0A}" type="pres">
      <dgm:prSet presAssocID="{C7DE2D5C-45D3-4AC9-B082-63E477244CCE}" presName="thickLine" presStyleLbl="alignNode1" presStyleIdx="8" presStyleCnt="9"/>
      <dgm:spPr/>
    </dgm:pt>
    <dgm:pt modelId="{5D297115-47A6-469D-8EC5-5A1FFDE7C798}" type="pres">
      <dgm:prSet presAssocID="{C7DE2D5C-45D3-4AC9-B082-63E477244CCE}" presName="horz1" presStyleCnt="0"/>
      <dgm:spPr/>
    </dgm:pt>
    <dgm:pt modelId="{9C29A21E-3C6C-442C-8271-76CEF7D50944}" type="pres">
      <dgm:prSet presAssocID="{C7DE2D5C-45D3-4AC9-B082-63E477244CCE}" presName="tx1" presStyleLbl="revTx" presStyleIdx="8" presStyleCnt="9"/>
      <dgm:spPr/>
    </dgm:pt>
    <dgm:pt modelId="{534D9262-B8B8-454D-842A-9358FAF7EDF5}" type="pres">
      <dgm:prSet presAssocID="{C7DE2D5C-45D3-4AC9-B082-63E477244CCE}" presName="vert1" presStyleCnt="0"/>
      <dgm:spPr/>
    </dgm:pt>
  </dgm:ptLst>
  <dgm:cxnLst>
    <dgm:cxn modelId="{3ECA0807-0C56-4052-9AA6-BD6DADC370BA}" type="presOf" srcId="{A9BFDC13-C694-40F6-BA2F-36A27949C3DC}" destId="{301DD2F0-DA83-4152-A1DE-C738B90FAC44}" srcOrd="0" destOrd="0" presId="urn:microsoft.com/office/officeart/2008/layout/LinedList"/>
    <dgm:cxn modelId="{3E4E3911-E518-4B72-95EA-294D64997BE3}" type="presOf" srcId="{0AFC83D2-CEEB-4806-ABF7-585A55338B8C}" destId="{B4BE6FDA-1C1C-4891-BAD8-B20F6501CDFA}" srcOrd="0" destOrd="0" presId="urn:microsoft.com/office/officeart/2008/layout/LinedList"/>
    <dgm:cxn modelId="{CF034F1F-1271-4064-BFD2-7B42E812491E}" type="presOf" srcId="{420D9072-10B3-4132-823B-35D945D7D221}" destId="{93D15E80-EDE8-4B9C-9426-01CCBEEC410F}" srcOrd="0" destOrd="0" presId="urn:microsoft.com/office/officeart/2008/layout/LinedList"/>
    <dgm:cxn modelId="{00417128-7D7D-4213-A8FE-95687FFE8147}" type="presOf" srcId="{6AB66862-3ADA-4631-B170-586FCEDA265F}" destId="{E727015E-4591-4CAE-8394-635A9ED34BD1}" srcOrd="0" destOrd="0" presId="urn:microsoft.com/office/officeart/2008/layout/LinedList"/>
    <dgm:cxn modelId="{B18DD94A-2401-4DCA-A917-C4367617CECE}" type="presOf" srcId="{52C4A2A3-BFD0-46FC-BED1-32DC4E6A5B1A}" destId="{9881DFE6-740F-4E9B-BC59-FAD464EEACB0}" srcOrd="0" destOrd="0" presId="urn:microsoft.com/office/officeart/2008/layout/LinedList"/>
    <dgm:cxn modelId="{D091DA6E-A90C-4126-9EBA-1028D79FFCA2}" srcId="{420D9072-10B3-4132-823B-35D945D7D221}" destId="{C7DE2D5C-45D3-4AC9-B082-63E477244CCE}" srcOrd="8" destOrd="0" parTransId="{BC6494DA-5DDE-4BCF-93C3-F80DE1C66565}" sibTransId="{1D82C9EB-2CD1-444D-9454-189AE820165F}"/>
    <dgm:cxn modelId="{A896C24F-3A19-4FF7-8E6A-A420BA093E71}" srcId="{420D9072-10B3-4132-823B-35D945D7D221}" destId="{5B39255B-C465-42FA-BE4C-56955C6E70CE}" srcOrd="6" destOrd="0" parTransId="{B0FC4FCD-8F41-409A-8139-4778D594490E}" sibTransId="{5398D1BF-523C-4D6F-8B8C-5FA15D10D59A}"/>
    <dgm:cxn modelId="{DBAD9E53-E4C2-4D40-A471-4F745DA15F15}" srcId="{420D9072-10B3-4132-823B-35D945D7D221}" destId="{22C2BD34-D93B-48F8-AFE1-9D6FC9E6536C}" srcOrd="0" destOrd="0" parTransId="{8B7149A4-FD43-4EC0-AB6B-4FF419CA7D89}" sibTransId="{8A8A70F3-37FD-4C85-94F2-0739B3CAB0F1}"/>
    <dgm:cxn modelId="{A8DB2F79-B97B-4F74-B25F-152D4774E1DB}" srcId="{420D9072-10B3-4132-823B-35D945D7D221}" destId="{0AFC83D2-CEEB-4806-ABF7-585A55338B8C}" srcOrd="2" destOrd="0" parTransId="{B916E447-F9A0-4197-B79A-A5EE56CB424E}" sibTransId="{EC6B6276-7A35-4383-A8C4-AA60F49B8527}"/>
    <dgm:cxn modelId="{DD12F97A-C340-4C1E-B46F-142963532580}" type="presOf" srcId="{4C1661B1-1C45-4D06-8C83-7409141503E0}" destId="{21438F7E-F84B-4E60-81DE-CE98D54BAB98}" srcOrd="0" destOrd="0" presId="urn:microsoft.com/office/officeart/2008/layout/LinedList"/>
    <dgm:cxn modelId="{E2782D85-24B1-4BF4-8A1A-858B16F62019}" srcId="{420D9072-10B3-4132-823B-35D945D7D221}" destId="{4C1661B1-1C45-4D06-8C83-7409141503E0}" srcOrd="1" destOrd="0" parTransId="{2D580ED2-F1F8-4A8A-BAC3-D944B638A26E}" sibTransId="{B8824C9B-D5BE-4445-89E3-5E4C5D67CE5D}"/>
    <dgm:cxn modelId="{8ADFF787-DBC3-4F84-9770-26EEEEEFDF1D}" srcId="{420D9072-10B3-4132-823B-35D945D7D221}" destId="{52C4A2A3-BFD0-46FC-BED1-32DC4E6A5B1A}" srcOrd="7" destOrd="0" parTransId="{FEA5D939-A8F8-406C-9D77-2CEF8D6BC152}" sibTransId="{7D4CA047-C368-47A7-AAA8-0D6B96DD1F1E}"/>
    <dgm:cxn modelId="{72929094-3089-4BF8-B2BF-5ABA13F9EA52}" type="presOf" srcId="{BC37C728-8BBF-4E65-9B16-EBF1DF2CB6EC}" destId="{F0B23940-8945-4634-A2C4-F91623D51991}" srcOrd="0" destOrd="0" presId="urn:microsoft.com/office/officeart/2008/layout/LinedList"/>
    <dgm:cxn modelId="{64BF5B98-3E16-43E6-8558-F311E9790336}" type="presOf" srcId="{C7DE2D5C-45D3-4AC9-B082-63E477244CCE}" destId="{9C29A21E-3C6C-442C-8271-76CEF7D50944}" srcOrd="0" destOrd="0" presId="urn:microsoft.com/office/officeart/2008/layout/LinedList"/>
    <dgm:cxn modelId="{4EDDC9B6-8E63-4F8E-AB75-F95841AD3EEC}" type="presOf" srcId="{5B39255B-C465-42FA-BE4C-56955C6E70CE}" destId="{01DFE7DC-F81F-4F3D-A1F8-6A925F1E1C38}" srcOrd="0" destOrd="0" presId="urn:microsoft.com/office/officeart/2008/layout/LinedList"/>
    <dgm:cxn modelId="{437A3CBD-BE1A-4DED-B57B-C05A5C65BD64}" type="presOf" srcId="{22C2BD34-D93B-48F8-AFE1-9D6FC9E6536C}" destId="{54A7B96D-C25C-4FA5-B65A-C512D625E876}" srcOrd="0" destOrd="0" presId="urn:microsoft.com/office/officeart/2008/layout/LinedList"/>
    <dgm:cxn modelId="{C37418D2-7ADD-4D1A-AAA1-73BC29C3AF33}" srcId="{420D9072-10B3-4132-823B-35D945D7D221}" destId="{A9BFDC13-C694-40F6-BA2F-36A27949C3DC}" srcOrd="4" destOrd="0" parTransId="{0076C480-0DE5-4647-BDC5-A70BD992823E}" sibTransId="{25E541C7-B98E-4805-8F77-CC4C80AE9693}"/>
    <dgm:cxn modelId="{9694EBD6-E328-43DE-BB0C-8B582B45BE4D}" srcId="{420D9072-10B3-4132-823B-35D945D7D221}" destId="{6AB66862-3ADA-4631-B170-586FCEDA265F}" srcOrd="3" destOrd="0" parTransId="{620F2A61-AFB3-46C9-ABA1-01F1ECA8EC2F}" sibTransId="{322E5F32-32DA-492B-8D9C-022C91E4A1DB}"/>
    <dgm:cxn modelId="{059593F2-FD92-4802-B73F-91D8CAF661C1}" srcId="{420D9072-10B3-4132-823B-35D945D7D221}" destId="{BC37C728-8BBF-4E65-9B16-EBF1DF2CB6EC}" srcOrd="5" destOrd="0" parTransId="{41EE319B-BD23-4C3E-B9E6-01325AB8A6D3}" sibTransId="{7FC7C74E-41B2-421D-8704-2CD47E5F4C9A}"/>
    <dgm:cxn modelId="{83CDD9DD-9C49-4B48-8606-DB241C615FFA}" type="presParOf" srcId="{93D15E80-EDE8-4B9C-9426-01CCBEEC410F}" destId="{649F3CBE-A196-4C2A-ACA2-6CD7ADD0BCA5}" srcOrd="0" destOrd="0" presId="urn:microsoft.com/office/officeart/2008/layout/LinedList"/>
    <dgm:cxn modelId="{055899EA-1087-4097-BAB4-AD4A70254D8D}" type="presParOf" srcId="{93D15E80-EDE8-4B9C-9426-01CCBEEC410F}" destId="{F28A1D46-E5DF-4C17-94C3-A9D5AC15B233}" srcOrd="1" destOrd="0" presId="urn:microsoft.com/office/officeart/2008/layout/LinedList"/>
    <dgm:cxn modelId="{37442F01-66E6-41AB-A438-8D9ABEE92F84}" type="presParOf" srcId="{F28A1D46-E5DF-4C17-94C3-A9D5AC15B233}" destId="{54A7B96D-C25C-4FA5-B65A-C512D625E876}" srcOrd="0" destOrd="0" presId="urn:microsoft.com/office/officeart/2008/layout/LinedList"/>
    <dgm:cxn modelId="{81717C93-51A8-4F7A-91E9-0FBFE74E46ED}" type="presParOf" srcId="{F28A1D46-E5DF-4C17-94C3-A9D5AC15B233}" destId="{744E81B6-4404-48E0-9B10-5BD2BECDE49D}" srcOrd="1" destOrd="0" presId="urn:microsoft.com/office/officeart/2008/layout/LinedList"/>
    <dgm:cxn modelId="{87AC64BE-54C9-44DA-8D7B-73A09047DFFF}" type="presParOf" srcId="{93D15E80-EDE8-4B9C-9426-01CCBEEC410F}" destId="{2E5B413A-4A01-4E52-AC23-FBB5EC0EF2D0}" srcOrd="2" destOrd="0" presId="urn:microsoft.com/office/officeart/2008/layout/LinedList"/>
    <dgm:cxn modelId="{10A4C7EE-6ABF-4372-8514-371C66DE6CF3}" type="presParOf" srcId="{93D15E80-EDE8-4B9C-9426-01CCBEEC410F}" destId="{1679A068-A059-4E29-B68F-9A40B63A7095}" srcOrd="3" destOrd="0" presId="urn:microsoft.com/office/officeart/2008/layout/LinedList"/>
    <dgm:cxn modelId="{1017DA82-988D-450D-A014-629F696D39B8}" type="presParOf" srcId="{1679A068-A059-4E29-B68F-9A40B63A7095}" destId="{21438F7E-F84B-4E60-81DE-CE98D54BAB98}" srcOrd="0" destOrd="0" presId="urn:microsoft.com/office/officeart/2008/layout/LinedList"/>
    <dgm:cxn modelId="{BB9F572C-8CC9-44E5-8DDA-6CC75F49FA47}" type="presParOf" srcId="{1679A068-A059-4E29-B68F-9A40B63A7095}" destId="{E983223F-B987-46C3-8CD9-9FCB4ED4ACAB}" srcOrd="1" destOrd="0" presId="urn:microsoft.com/office/officeart/2008/layout/LinedList"/>
    <dgm:cxn modelId="{6448ACC1-55DB-40C8-8116-53D7592792B1}" type="presParOf" srcId="{93D15E80-EDE8-4B9C-9426-01CCBEEC410F}" destId="{F1D6AA92-6C2C-4062-8865-2971AB3BC884}" srcOrd="4" destOrd="0" presId="urn:microsoft.com/office/officeart/2008/layout/LinedList"/>
    <dgm:cxn modelId="{94136511-A7F7-4139-AC58-FEECB5F46713}" type="presParOf" srcId="{93D15E80-EDE8-4B9C-9426-01CCBEEC410F}" destId="{DCC94FDF-2B8C-4518-8982-895D5D40C190}" srcOrd="5" destOrd="0" presId="urn:microsoft.com/office/officeart/2008/layout/LinedList"/>
    <dgm:cxn modelId="{6B0D72A0-6A8B-4D2A-BCDE-DBEDEDE6C780}" type="presParOf" srcId="{DCC94FDF-2B8C-4518-8982-895D5D40C190}" destId="{B4BE6FDA-1C1C-4891-BAD8-B20F6501CDFA}" srcOrd="0" destOrd="0" presId="urn:microsoft.com/office/officeart/2008/layout/LinedList"/>
    <dgm:cxn modelId="{C2331924-C251-44CF-BF4D-1715935B96C3}" type="presParOf" srcId="{DCC94FDF-2B8C-4518-8982-895D5D40C190}" destId="{B9A4B194-D85F-473F-B5C6-3C6D39170378}" srcOrd="1" destOrd="0" presId="urn:microsoft.com/office/officeart/2008/layout/LinedList"/>
    <dgm:cxn modelId="{128E9FE7-4580-44EF-BA42-0BEDECF1601C}" type="presParOf" srcId="{93D15E80-EDE8-4B9C-9426-01CCBEEC410F}" destId="{CBADA6D3-8556-45DB-83DD-3F319EA0C8FE}" srcOrd="6" destOrd="0" presId="urn:microsoft.com/office/officeart/2008/layout/LinedList"/>
    <dgm:cxn modelId="{DC630A9F-AD54-4322-AEEB-36F4161C792B}" type="presParOf" srcId="{93D15E80-EDE8-4B9C-9426-01CCBEEC410F}" destId="{C6DE8FD0-A2CF-474D-B67D-13B65C6AECF1}" srcOrd="7" destOrd="0" presId="urn:microsoft.com/office/officeart/2008/layout/LinedList"/>
    <dgm:cxn modelId="{F695B94E-2B90-4D12-90E0-6DD6BD60AB4F}" type="presParOf" srcId="{C6DE8FD0-A2CF-474D-B67D-13B65C6AECF1}" destId="{E727015E-4591-4CAE-8394-635A9ED34BD1}" srcOrd="0" destOrd="0" presId="urn:microsoft.com/office/officeart/2008/layout/LinedList"/>
    <dgm:cxn modelId="{E2406213-D112-44D0-84BB-3F0248CE5182}" type="presParOf" srcId="{C6DE8FD0-A2CF-474D-B67D-13B65C6AECF1}" destId="{CF1552DB-42DD-41F0-A7E8-53CFD17989BC}" srcOrd="1" destOrd="0" presId="urn:microsoft.com/office/officeart/2008/layout/LinedList"/>
    <dgm:cxn modelId="{D0E70BDF-6EFB-4AD8-907A-2723334C0264}" type="presParOf" srcId="{93D15E80-EDE8-4B9C-9426-01CCBEEC410F}" destId="{80C28B7F-F0F6-418E-9B52-992728350504}" srcOrd="8" destOrd="0" presId="urn:microsoft.com/office/officeart/2008/layout/LinedList"/>
    <dgm:cxn modelId="{A6F72403-E6C5-4BBB-8CCC-E52C58C2433E}" type="presParOf" srcId="{93D15E80-EDE8-4B9C-9426-01CCBEEC410F}" destId="{4D7BC424-CD09-41CF-A121-9378D72CF83A}" srcOrd="9" destOrd="0" presId="urn:microsoft.com/office/officeart/2008/layout/LinedList"/>
    <dgm:cxn modelId="{457391D9-CA0F-40DE-9D4F-968437BCFC49}" type="presParOf" srcId="{4D7BC424-CD09-41CF-A121-9378D72CF83A}" destId="{301DD2F0-DA83-4152-A1DE-C738B90FAC44}" srcOrd="0" destOrd="0" presId="urn:microsoft.com/office/officeart/2008/layout/LinedList"/>
    <dgm:cxn modelId="{1C7DBF9B-8672-4779-B08E-52FDCD2A9FC0}" type="presParOf" srcId="{4D7BC424-CD09-41CF-A121-9378D72CF83A}" destId="{B1DBB44A-372F-4BEB-A685-49392FE884FA}" srcOrd="1" destOrd="0" presId="urn:microsoft.com/office/officeart/2008/layout/LinedList"/>
    <dgm:cxn modelId="{F0553E56-9743-456D-A43A-D404D6025FFC}" type="presParOf" srcId="{93D15E80-EDE8-4B9C-9426-01CCBEEC410F}" destId="{2603E6B1-27E2-41EC-8694-ADE03AFC10D4}" srcOrd="10" destOrd="0" presId="urn:microsoft.com/office/officeart/2008/layout/LinedList"/>
    <dgm:cxn modelId="{1EA5C686-3BEF-4C29-8248-6A4FF7E8FBF2}" type="presParOf" srcId="{93D15E80-EDE8-4B9C-9426-01CCBEEC410F}" destId="{8502D30D-BED2-4530-BE80-F60AC3D5B480}" srcOrd="11" destOrd="0" presId="urn:microsoft.com/office/officeart/2008/layout/LinedList"/>
    <dgm:cxn modelId="{4EC9F091-BDF2-40E7-86D8-22BBA090C1C5}" type="presParOf" srcId="{8502D30D-BED2-4530-BE80-F60AC3D5B480}" destId="{F0B23940-8945-4634-A2C4-F91623D51991}" srcOrd="0" destOrd="0" presId="urn:microsoft.com/office/officeart/2008/layout/LinedList"/>
    <dgm:cxn modelId="{B68C2EC5-9188-4664-AAE8-21D6C9BD66AA}" type="presParOf" srcId="{8502D30D-BED2-4530-BE80-F60AC3D5B480}" destId="{4A5A1C89-AE1A-4157-9FE4-85AD7B114729}" srcOrd="1" destOrd="0" presId="urn:microsoft.com/office/officeart/2008/layout/LinedList"/>
    <dgm:cxn modelId="{C08AF7BC-2685-4AE8-B330-6D66C6881F89}" type="presParOf" srcId="{93D15E80-EDE8-4B9C-9426-01CCBEEC410F}" destId="{E41347A5-235F-42D4-AD3C-E9037F140B70}" srcOrd="12" destOrd="0" presId="urn:microsoft.com/office/officeart/2008/layout/LinedList"/>
    <dgm:cxn modelId="{F5260706-7490-4F70-A468-D8A22234B518}" type="presParOf" srcId="{93D15E80-EDE8-4B9C-9426-01CCBEEC410F}" destId="{2025DD7D-2865-4508-BC23-D9E004CE6C16}" srcOrd="13" destOrd="0" presId="urn:microsoft.com/office/officeart/2008/layout/LinedList"/>
    <dgm:cxn modelId="{E2E64930-D3C3-4CCB-B154-E0CB56AE44A9}" type="presParOf" srcId="{2025DD7D-2865-4508-BC23-D9E004CE6C16}" destId="{01DFE7DC-F81F-4F3D-A1F8-6A925F1E1C38}" srcOrd="0" destOrd="0" presId="urn:microsoft.com/office/officeart/2008/layout/LinedList"/>
    <dgm:cxn modelId="{229B721A-951B-4E60-A9A9-A2B63E1D4DA7}" type="presParOf" srcId="{2025DD7D-2865-4508-BC23-D9E004CE6C16}" destId="{67F9C2BD-6C9B-4B6C-AE66-2A5BF354383C}" srcOrd="1" destOrd="0" presId="urn:microsoft.com/office/officeart/2008/layout/LinedList"/>
    <dgm:cxn modelId="{DA1E866A-01B2-4453-8428-DE4E2C629940}" type="presParOf" srcId="{93D15E80-EDE8-4B9C-9426-01CCBEEC410F}" destId="{A3134174-EC71-4FBB-AA32-1E9C0AE6F6E1}" srcOrd="14" destOrd="0" presId="urn:microsoft.com/office/officeart/2008/layout/LinedList"/>
    <dgm:cxn modelId="{4F687887-E9C6-4E1F-B940-D833E8203BD6}" type="presParOf" srcId="{93D15E80-EDE8-4B9C-9426-01CCBEEC410F}" destId="{660A3748-0B0F-4B5A-BBF6-B91F4FCB1B95}" srcOrd="15" destOrd="0" presId="urn:microsoft.com/office/officeart/2008/layout/LinedList"/>
    <dgm:cxn modelId="{AE9BFF3D-E3D6-4D32-B1F9-A64F43164CDE}" type="presParOf" srcId="{660A3748-0B0F-4B5A-BBF6-B91F4FCB1B95}" destId="{9881DFE6-740F-4E9B-BC59-FAD464EEACB0}" srcOrd="0" destOrd="0" presId="urn:microsoft.com/office/officeart/2008/layout/LinedList"/>
    <dgm:cxn modelId="{408ED135-2EA2-4961-A810-688A14D60344}" type="presParOf" srcId="{660A3748-0B0F-4B5A-BBF6-B91F4FCB1B95}" destId="{1EFF5A91-9658-4812-8C55-DC5AAD84CB91}" srcOrd="1" destOrd="0" presId="urn:microsoft.com/office/officeart/2008/layout/LinedList"/>
    <dgm:cxn modelId="{D4E70CD1-2E04-478D-BF59-5DFF73E8F9A9}" type="presParOf" srcId="{93D15E80-EDE8-4B9C-9426-01CCBEEC410F}" destId="{0AD9F956-E12D-4264-A34B-CD37DCC50F0A}" srcOrd="16" destOrd="0" presId="urn:microsoft.com/office/officeart/2008/layout/LinedList"/>
    <dgm:cxn modelId="{1B032DEA-1466-48BF-8D7F-CC287E72044C}" type="presParOf" srcId="{93D15E80-EDE8-4B9C-9426-01CCBEEC410F}" destId="{5D297115-47A6-469D-8EC5-5A1FFDE7C798}" srcOrd="17" destOrd="0" presId="urn:microsoft.com/office/officeart/2008/layout/LinedList"/>
    <dgm:cxn modelId="{105BCAEE-CC97-47D1-8229-59B67C7FE27C}" type="presParOf" srcId="{5D297115-47A6-469D-8EC5-5A1FFDE7C798}" destId="{9C29A21E-3C6C-442C-8271-76CEF7D50944}" srcOrd="0" destOrd="0" presId="urn:microsoft.com/office/officeart/2008/layout/LinedList"/>
    <dgm:cxn modelId="{BAF810CB-D87D-4D9B-B613-267092391984}" type="presParOf" srcId="{5D297115-47A6-469D-8EC5-5A1FFDE7C798}" destId="{534D9262-B8B8-454D-842A-9358FAF7EDF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F3CBE-A196-4C2A-ACA2-6CD7ADD0BCA5}">
      <dsp:nvSpPr>
        <dsp:cNvPr id="0" name=""/>
        <dsp:cNvSpPr/>
      </dsp:nvSpPr>
      <dsp:spPr>
        <a:xfrm>
          <a:off x="0" y="689"/>
          <a:ext cx="67976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A7B96D-C25C-4FA5-B65A-C512D625E876}">
      <dsp:nvSpPr>
        <dsp:cNvPr id="0" name=""/>
        <dsp:cNvSpPr/>
      </dsp:nvSpPr>
      <dsp:spPr>
        <a:xfrm>
          <a:off x="0" y="689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/>
            <a:t>Definizione obiettivi e vincoli</a:t>
          </a:r>
          <a:endParaRPr lang="en-US" sz="2900" kern="1200"/>
        </a:p>
      </dsp:txBody>
      <dsp:txXfrm>
        <a:off x="0" y="689"/>
        <a:ext cx="6797675" cy="627614"/>
      </dsp:txXfrm>
    </dsp:sp>
    <dsp:sp modelId="{2E5B413A-4A01-4E52-AC23-FBB5EC0EF2D0}">
      <dsp:nvSpPr>
        <dsp:cNvPr id="0" name=""/>
        <dsp:cNvSpPr/>
      </dsp:nvSpPr>
      <dsp:spPr>
        <a:xfrm>
          <a:off x="0" y="628304"/>
          <a:ext cx="6797675" cy="0"/>
        </a:xfrm>
        <a:prstGeom prst="line">
          <a:avLst/>
        </a:prstGeom>
        <a:solidFill>
          <a:schemeClr val="accent2">
            <a:hueOff val="4880"/>
            <a:satOff val="-3360"/>
            <a:lumOff val="-858"/>
            <a:alphaOff val="0"/>
          </a:schemeClr>
        </a:solidFill>
        <a:ln w="15875" cap="flat" cmpd="sng" algn="ctr">
          <a:solidFill>
            <a:schemeClr val="accent2">
              <a:hueOff val="4880"/>
              <a:satOff val="-3360"/>
              <a:lumOff val="-8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438F7E-F84B-4E60-81DE-CE98D54BAB98}">
      <dsp:nvSpPr>
        <dsp:cNvPr id="0" name=""/>
        <dsp:cNvSpPr/>
      </dsp:nvSpPr>
      <dsp:spPr>
        <a:xfrm>
          <a:off x="0" y="628304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/>
            <a:t>Condizioni di carico</a:t>
          </a:r>
          <a:endParaRPr lang="en-US" sz="2900" kern="1200"/>
        </a:p>
      </dsp:txBody>
      <dsp:txXfrm>
        <a:off x="0" y="628304"/>
        <a:ext cx="6797675" cy="627614"/>
      </dsp:txXfrm>
    </dsp:sp>
    <dsp:sp modelId="{F1D6AA92-6C2C-4062-8865-2971AB3BC884}">
      <dsp:nvSpPr>
        <dsp:cNvPr id="0" name=""/>
        <dsp:cNvSpPr/>
      </dsp:nvSpPr>
      <dsp:spPr>
        <a:xfrm>
          <a:off x="0" y="1255919"/>
          <a:ext cx="6797675" cy="0"/>
        </a:xfrm>
        <a:prstGeom prst="line">
          <a:avLst/>
        </a:prstGeom>
        <a:solidFill>
          <a:schemeClr val="accent2">
            <a:hueOff val="9759"/>
            <a:satOff val="-6719"/>
            <a:lumOff val="-1716"/>
            <a:alphaOff val="0"/>
          </a:schemeClr>
        </a:solidFill>
        <a:ln w="15875" cap="flat" cmpd="sng" algn="ctr">
          <a:solidFill>
            <a:schemeClr val="accent2">
              <a:hueOff val="9759"/>
              <a:satOff val="-6719"/>
              <a:lumOff val="-17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BE6FDA-1C1C-4891-BAD8-B20F6501CDFA}">
      <dsp:nvSpPr>
        <dsp:cNvPr id="0" name=""/>
        <dsp:cNvSpPr/>
      </dsp:nvSpPr>
      <dsp:spPr>
        <a:xfrm>
          <a:off x="0" y="1255919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/>
            <a:t>Analisi componente originale</a:t>
          </a:r>
          <a:endParaRPr lang="en-US" sz="2900" kern="1200"/>
        </a:p>
      </dsp:txBody>
      <dsp:txXfrm>
        <a:off x="0" y="1255919"/>
        <a:ext cx="6797675" cy="627614"/>
      </dsp:txXfrm>
    </dsp:sp>
    <dsp:sp modelId="{CBADA6D3-8556-45DB-83DD-3F319EA0C8FE}">
      <dsp:nvSpPr>
        <dsp:cNvPr id="0" name=""/>
        <dsp:cNvSpPr/>
      </dsp:nvSpPr>
      <dsp:spPr>
        <a:xfrm>
          <a:off x="0" y="1883533"/>
          <a:ext cx="6797675" cy="0"/>
        </a:xfrm>
        <a:prstGeom prst="line">
          <a:avLst/>
        </a:prstGeom>
        <a:solidFill>
          <a:schemeClr val="accent2">
            <a:hueOff val="14639"/>
            <a:satOff val="-10079"/>
            <a:lumOff val="-2574"/>
            <a:alphaOff val="0"/>
          </a:schemeClr>
        </a:solidFill>
        <a:ln w="15875" cap="flat" cmpd="sng" algn="ctr">
          <a:solidFill>
            <a:schemeClr val="accent2">
              <a:hueOff val="14639"/>
              <a:satOff val="-10079"/>
              <a:lumOff val="-25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27015E-4591-4CAE-8394-635A9ED34BD1}">
      <dsp:nvSpPr>
        <dsp:cNvPr id="0" name=""/>
        <dsp:cNvSpPr/>
      </dsp:nvSpPr>
      <dsp:spPr>
        <a:xfrm>
          <a:off x="0" y="1883533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 err="1"/>
            <a:t>Defeaturing</a:t>
          </a:r>
          <a:endParaRPr lang="en-US" sz="2900" kern="1200" dirty="0"/>
        </a:p>
      </dsp:txBody>
      <dsp:txXfrm>
        <a:off x="0" y="1883533"/>
        <a:ext cx="6797675" cy="627614"/>
      </dsp:txXfrm>
    </dsp:sp>
    <dsp:sp modelId="{80C28B7F-F0F6-418E-9B52-992728350504}">
      <dsp:nvSpPr>
        <dsp:cNvPr id="0" name=""/>
        <dsp:cNvSpPr/>
      </dsp:nvSpPr>
      <dsp:spPr>
        <a:xfrm>
          <a:off x="0" y="2511148"/>
          <a:ext cx="6797675" cy="0"/>
        </a:xfrm>
        <a:prstGeom prst="line">
          <a:avLst/>
        </a:prstGeom>
        <a:solidFill>
          <a:schemeClr val="accent2">
            <a:hueOff val="19519"/>
            <a:satOff val="-13438"/>
            <a:lumOff val="-3431"/>
            <a:alphaOff val="0"/>
          </a:schemeClr>
        </a:solidFill>
        <a:ln w="15875" cap="flat" cmpd="sng" algn="ctr">
          <a:solidFill>
            <a:schemeClr val="accent2">
              <a:hueOff val="19519"/>
              <a:satOff val="-13438"/>
              <a:lumOff val="-3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1DD2F0-DA83-4152-A1DE-C738B90FAC44}">
      <dsp:nvSpPr>
        <dsp:cNvPr id="0" name=""/>
        <dsp:cNvSpPr/>
      </dsp:nvSpPr>
      <dsp:spPr>
        <a:xfrm>
          <a:off x="0" y="2511148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/>
            <a:t>Design Space</a:t>
          </a:r>
          <a:endParaRPr lang="en-US" sz="2900" kern="1200" dirty="0"/>
        </a:p>
      </dsp:txBody>
      <dsp:txXfrm>
        <a:off x="0" y="2511148"/>
        <a:ext cx="6797675" cy="627614"/>
      </dsp:txXfrm>
    </dsp:sp>
    <dsp:sp modelId="{2603E6B1-27E2-41EC-8694-ADE03AFC10D4}">
      <dsp:nvSpPr>
        <dsp:cNvPr id="0" name=""/>
        <dsp:cNvSpPr/>
      </dsp:nvSpPr>
      <dsp:spPr>
        <a:xfrm>
          <a:off x="0" y="3138763"/>
          <a:ext cx="6797675" cy="0"/>
        </a:xfrm>
        <a:prstGeom prst="line">
          <a:avLst/>
        </a:prstGeom>
        <a:solidFill>
          <a:schemeClr val="accent2">
            <a:hueOff val="24399"/>
            <a:satOff val="-16798"/>
            <a:lumOff val="-4289"/>
            <a:alphaOff val="0"/>
          </a:schemeClr>
        </a:solidFill>
        <a:ln w="15875" cap="flat" cmpd="sng" algn="ctr">
          <a:solidFill>
            <a:schemeClr val="accent2">
              <a:hueOff val="24399"/>
              <a:satOff val="-16798"/>
              <a:lumOff val="-42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B23940-8945-4634-A2C4-F91623D51991}">
      <dsp:nvSpPr>
        <dsp:cNvPr id="0" name=""/>
        <dsp:cNvSpPr/>
      </dsp:nvSpPr>
      <dsp:spPr>
        <a:xfrm>
          <a:off x="0" y="3138763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/>
            <a:t>Ottimizzazione topologica</a:t>
          </a:r>
          <a:endParaRPr lang="en-US" sz="2900" kern="1200" dirty="0"/>
        </a:p>
      </dsp:txBody>
      <dsp:txXfrm>
        <a:off x="0" y="3138763"/>
        <a:ext cx="6797675" cy="627614"/>
      </dsp:txXfrm>
    </dsp:sp>
    <dsp:sp modelId="{E41347A5-235F-42D4-AD3C-E9037F140B70}">
      <dsp:nvSpPr>
        <dsp:cNvPr id="0" name=""/>
        <dsp:cNvSpPr/>
      </dsp:nvSpPr>
      <dsp:spPr>
        <a:xfrm>
          <a:off x="0" y="3766378"/>
          <a:ext cx="6797675" cy="0"/>
        </a:xfrm>
        <a:prstGeom prst="line">
          <a:avLst/>
        </a:prstGeom>
        <a:solidFill>
          <a:schemeClr val="accent2">
            <a:hueOff val="29278"/>
            <a:satOff val="-20157"/>
            <a:lumOff val="-5147"/>
            <a:alphaOff val="0"/>
          </a:schemeClr>
        </a:solidFill>
        <a:ln w="15875" cap="flat" cmpd="sng" algn="ctr">
          <a:solidFill>
            <a:schemeClr val="accent2">
              <a:hueOff val="29278"/>
              <a:satOff val="-20157"/>
              <a:lumOff val="-51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DFE7DC-F81F-4F3D-A1F8-6A925F1E1C38}">
      <dsp:nvSpPr>
        <dsp:cNvPr id="0" name=""/>
        <dsp:cNvSpPr/>
      </dsp:nvSpPr>
      <dsp:spPr>
        <a:xfrm>
          <a:off x="0" y="3766378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/>
            <a:t>Ricostruzione PolyNurbs</a:t>
          </a:r>
          <a:endParaRPr lang="en-US" sz="2900" kern="1200"/>
        </a:p>
      </dsp:txBody>
      <dsp:txXfrm>
        <a:off x="0" y="3766378"/>
        <a:ext cx="6797675" cy="627614"/>
      </dsp:txXfrm>
    </dsp:sp>
    <dsp:sp modelId="{A3134174-EC71-4FBB-AA32-1E9C0AE6F6E1}">
      <dsp:nvSpPr>
        <dsp:cNvPr id="0" name=""/>
        <dsp:cNvSpPr/>
      </dsp:nvSpPr>
      <dsp:spPr>
        <a:xfrm>
          <a:off x="0" y="4393992"/>
          <a:ext cx="6797675" cy="0"/>
        </a:xfrm>
        <a:prstGeom prst="line">
          <a:avLst/>
        </a:prstGeom>
        <a:solidFill>
          <a:schemeClr val="accent2">
            <a:hueOff val="34158"/>
            <a:satOff val="-23517"/>
            <a:lumOff val="-6005"/>
            <a:alphaOff val="0"/>
          </a:schemeClr>
        </a:solidFill>
        <a:ln w="15875" cap="flat" cmpd="sng" algn="ctr">
          <a:solidFill>
            <a:schemeClr val="accent2">
              <a:hueOff val="34158"/>
              <a:satOff val="-23517"/>
              <a:lumOff val="-60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81DFE6-740F-4E9B-BC59-FAD464EEACB0}">
      <dsp:nvSpPr>
        <dsp:cNvPr id="0" name=""/>
        <dsp:cNvSpPr/>
      </dsp:nvSpPr>
      <dsp:spPr>
        <a:xfrm>
          <a:off x="0" y="4393992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/>
            <a:t>Verifica finale</a:t>
          </a:r>
          <a:endParaRPr lang="en-US" sz="2900" kern="1200"/>
        </a:p>
      </dsp:txBody>
      <dsp:txXfrm>
        <a:off x="0" y="4393992"/>
        <a:ext cx="6797675" cy="627614"/>
      </dsp:txXfrm>
    </dsp:sp>
    <dsp:sp modelId="{0AD9F956-E12D-4264-A34B-CD37DCC50F0A}">
      <dsp:nvSpPr>
        <dsp:cNvPr id="0" name=""/>
        <dsp:cNvSpPr/>
      </dsp:nvSpPr>
      <dsp:spPr>
        <a:xfrm>
          <a:off x="0" y="5021607"/>
          <a:ext cx="6797675" cy="0"/>
        </a:xfrm>
        <a:prstGeom prst="line">
          <a:avLst/>
        </a:prstGeom>
        <a:solidFill>
          <a:schemeClr val="accent2">
            <a:hueOff val="39038"/>
            <a:satOff val="-26876"/>
            <a:lumOff val="-6863"/>
            <a:alphaOff val="0"/>
          </a:schemeClr>
        </a:solidFill>
        <a:ln w="15875" cap="flat" cmpd="sng" algn="ctr">
          <a:solidFill>
            <a:schemeClr val="accent2">
              <a:hueOff val="39038"/>
              <a:satOff val="-26876"/>
              <a:lumOff val="-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29A21E-3C6C-442C-8271-76CEF7D50944}">
      <dsp:nvSpPr>
        <dsp:cNvPr id="0" name=""/>
        <dsp:cNvSpPr/>
      </dsp:nvSpPr>
      <dsp:spPr>
        <a:xfrm>
          <a:off x="0" y="5021607"/>
          <a:ext cx="6797675" cy="6276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900" kern="1200" dirty="0"/>
            <a:t>Definizione sovrametalli</a:t>
          </a:r>
          <a:endParaRPr lang="en-US" sz="2900" kern="1200" dirty="0"/>
        </a:p>
      </dsp:txBody>
      <dsp:txXfrm>
        <a:off x="0" y="5021607"/>
        <a:ext cx="6797675" cy="627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4E7F1-6134-4BBE-AF83-7F25B0CA18E2}" type="datetimeFigureOut">
              <a:rPr lang="it-IT" smtClean="0"/>
              <a:t>01/10/2022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26311-C3C0-434A-B789-15BC3F2EAA1B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51187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9A33A-0CF3-4328-8241-480423EFCE28}" type="datetimeFigureOut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 dirty="0"/>
              <a:t>Fare clic per modificare gli stili del testo dello schema</a:t>
            </a:r>
          </a:p>
          <a:p>
            <a:pPr lvl="1"/>
            <a:r>
              <a:rPr lang="it-IT" noProof="0" dirty="0"/>
              <a:t>Secondo livello</a:t>
            </a:r>
          </a:p>
          <a:p>
            <a:pPr lvl="2"/>
            <a:r>
              <a:rPr lang="it-IT" noProof="0" dirty="0"/>
              <a:t>Terzo livello</a:t>
            </a:r>
          </a:p>
          <a:p>
            <a:pPr lvl="3"/>
            <a:r>
              <a:rPr lang="it-IT" noProof="0" dirty="0"/>
              <a:t>Quarto livello</a:t>
            </a:r>
          </a:p>
          <a:p>
            <a:pPr lvl="4"/>
            <a:r>
              <a:rPr lang="it-IT" noProof="0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0D81F-B392-4C17-A812-7A5FAE5A3138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7097343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0D81F-B392-4C17-A812-7A5FAE5A3138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36459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5BFDE2A-C71F-4C3F-A1B2-1941DBD5F0BC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236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77921796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57604105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3225685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62220B3-283D-456F-9E36-1CBC90B10E02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21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664260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23380471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B65C04B-A1E7-46A8-BC66-5F5DFD56FE0C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77639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9211876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80526451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D5573E1-1A7C-474F-9A57-F6A1D6A7A336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endParaRPr lang="it-IT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18933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rtl="0"/>
            <a:fld id="{9BAA26E8-7ECB-4BF2-A903-7DC464D6CA0D}" type="datetime1">
              <a:rPr lang="it-IT" noProof="0" smtClean="0"/>
              <a:t>01/10/2022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rtl="0"/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it-IT" noProof="0" smtClean="0"/>
              <a:t>‹N›</a:t>
            </a:fld>
            <a:endParaRPr lang="it-IT" noProof="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07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Un primo piano di un pezzo di carta con una matita sopra">
            <a:extLst>
              <a:ext uri="{FF2B5EF4-FFF2-40B4-BE49-F238E27FC236}">
                <a16:creationId xmlns:a16="http://schemas.microsoft.com/office/drawing/2014/main" id="{65810330-F0B5-43C9-BC34-094FFB5C0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939894"/>
            <a:ext cx="10058400" cy="1378712"/>
          </a:xfrm>
        </p:spPr>
        <p:txBody>
          <a:bodyPr rtlCol="0">
            <a:normAutofit/>
          </a:bodyPr>
          <a:lstStyle/>
          <a:p>
            <a:pPr algn="ctr"/>
            <a:r>
              <a:rPr lang="it-IT" sz="4400" b="1" dirty="0"/>
              <a:t>Progettazione di componenti per carrozzina a comando vocale tramite Generative Design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14A4B05-2138-5FF0-003A-1D03CF259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099" y="448865"/>
            <a:ext cx="2700762" cy="118272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2BC5AB8-E113-97DB-31B6-8AB3BDD448B7}"/>
              </a:ext>
            </a:extLst>
          </p:cNvPr>
          <p:cNvSpPr txBox="1"/>
          <p:nvPr/>
        </p:nvSpPr>
        <p:spPr>
          <a:xfrm>
            <a:off x="854339" y="5171440"/>
            <a:ext cx="392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Relatore: Prof. Stefano Pastorelli</a:t>
            </a:r>
          </a:p>
          <a:p>
            <a:pPr algn="ctr"/>
            <a:r>
              <a:rPr lang="it-IT" dirty="0"/>
              <a:t>Correlatore: Prof. Giorgio </a:t>
            </a:r>
            <a:r>
              <a:rPr lang="it-IT" dirty="0" err="1"/>
              <a:t>Chiandussi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0B8343C-AE7F-CFED-6CBE-C48AAF88F9BA}"/>
              </a:ext>
            </a:extLst>
          </p:cNvPr>
          <p:cNvSpPr txBox="1"/>
          <p:nvPr/>
        </p:nvSpPr>
        <p:spPr>
          <a:xfrm>
            <a:off x="7305040" y="5171440"/>
            <a:ext cx="392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Candidato: Fabio Gibin</a:t>
            </a:r>
          </a:p>
          <a:p>
            <a:pPr algn="ctr"/>
            <a:r>
              <a:rPr lang="it-IT" dirty="0"/>
              <a:t>Matricola: s288679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A9B1CB5-6748-E9AA-D2B5-7236B87AA523}"/>
              </a:ext>
            </a:extLst>
          </p:cNvPr>
          <p:cNvSpPr txBox="1"/>
          <p:nvPr/>
        </p:nvSpPr>
        <p:spPr>
          <a:xfrm>
            <a:off x="2987040" y="1939353"/>
            <a:ext cx="6278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Corso di Laurea Magistrale in Ingegneria Meccanica, Fabbricazione Additiva</a:t>
            </a:r>
          </a:p>
          <a:p>
            <a:pPr algn="ctr"/>
            <a:r>
              <a:rPr lang="it-IT" dirty="0" err="1"/>
              <a:t>A.a</a:t>
            </a:r>
            <a:r>
              <a:rPr lang="it-IT" dirty="0"/>
              <a:t>. 2021/2022</a:t>
            </a:r>
          </a:p>
          <a:p>
            <a:pPr algn="ctr"/>
            <a:r>
              <a:rPr lang="it-IT" dirty="0"/>
              <a:t>Sessione di Laurea ottobre 2022</a:t>
            </a:r>
          </a:p>
        </p:txBody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00352B9-1460-D401-5701-69A3E1809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183" y="3205655"/>
            <a:ext cx="3928892" cy="2445736"/>
          </a:xfrm>
          <a:prstGeom prst="rect">
            <a:avLst/>
          </a:prstGeom>
        </p:spPr>
      </p:pic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8E53CDC9-FB1B-1BBD-D8A3-DA5791D42E68}"/>
              </a:ext>
            </a:extLst>
          </p:cNvPr>
          <p:cNvCxnSpPr>
            <a:cxnSpLocks/>
          </p:cNvCxnSpPr>
          <p:nvPr/>
        </p:nvCxnSpPr>
        <p:spPr>
          <a:xfrm>
            <a:off x="4143983" y="2840477"/>
            <a:ext cx="0" cy="28793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A6B10310-E15A-2BF6-C873-C6A7375B33B5}"/>
              </a:ext>
            </a:extLst>
          </p:cNvPr>
          <p:cNvCxnSpPr>
            <a:cxnSpLocks/>
          </p:cNvCxnSpPr>
          <p:nvPr/>
        </p:nvCxnSpPr>
        <p:spPr>
          <a:xfrm>
            <a:off x="8430639" y="2789845"/>
            <a:ext cx="0" cy="28793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olo 25">
            <a:extLst>
              <a:ext uri="{FF2B5EF4-FFF2-40B4-BE49-F238E27FC236}">
                <a16:creationId xmlns:a16="http://schemas.microsoft.com/office/drawing/2014/main" id="{DD54745B-A80E-34B7-92A0-E9AE14BE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89106"/>
            <a:ext cx="10058400" cy="1280160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Esempio riprogettazione</a:t>
            </a:r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B2449FE1-EC7D-4997-12CB-6017A52C4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72" y="3221308"/>
            <a:ext cx="3562348" cy="2447924"/>
          </a:xfrm>
          <a:prstGeom prst="rect">
            <a:avLst/>
          </a:prstGeom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446F8210-5894-0582-A847-7200F4842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5115" y="3205655"/>
            <a:ext cx="3153813" cy="2445736"/>
          </a:xfrm>
          <a:prstGeom prst="rect">
            <a:avLst/>
          </a:prstGeom>
        </p:spPr>
      </p:pic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C226B312-B59F-D06A-E6BF-AEB459F6E9EE}"/>
              </a:ext>
            </a:extLst>
          </p:cNvPr>
          <p:cNvSpPr txBox="1"/>
          <p:nvPr/>
        </p:nvSpPr>
        <p:spPr>
          <a:xfrm>
            <a:off x="605469" y="2640422"/>
            <a:ext cx="319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/>
              <a:t>Supporto portellone aereo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91D77B13-695C-A538-A811-ABF3126451E1}"/>
              </a:ext>
            </a:extLst>
          </p:cNvPr>
          <p:cNvSpPr txBox="1"/>
          <p:nvPr/>
        </p:nvSpPr>
        <p:spPr>
          <a:xfrm>
            <a:off x="4344132" y="2435902"/>
            <a:ext cx="3928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/>
              <a:t>Semplificazione geometria e distinzione spazi di progettazione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A3395E6E-430E-9CDE-65FB-75FFB2290E79}"/>
              </a:ext>
            </a:extLst>
          </p:cNvPr>
          <p:cNvSpPr txBox="1"/>
          <p:nvPr/>
        </p:nvSpPr>
        <p:spPr>
          <a:xfrm>
            <a:off x="8588256" y="2435902"/>
            <a:ext cx="3190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/>
              <a:t>Ottimizzazione e generazione </a:t>
            </a:r>
            <a:r>
              <a:rPr lang="it-IT" sz="2000" dirty="0" err="1"/>
              <a:t>nurbs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984247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62103D-79C3-489B-FFEF-1BF08A558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Condizioni di carico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sellaDiTesto 2">
                <a:extLst>
                  <a:ext uri="{FF2B5EF4-FFF2-40B4-BE49-F238E27FC236}">
                    <a16:creationId xmlns:a16="http://schemas.microsoft.com/office/drawing/2014/main" id="{0ACACA09-A4DB-9634-1450-6E9561C926CE}"/>
                  </a:ext>
                </a:extLst>
              </p:cNvPr>
              <p:cNvSpPr txBox="1"/>
              <p:nvPr/>
            </p:nvSpPr>
            <p:spPr>
              <a:xfrm>
                <a:off x="1339272" y="2207491"/>
                <a:ext cx="9725891" cy="3742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it-IT" sz="2400" dirty="0"/>
                  <a:t>Carichi statici: 100 kg appoggiati sulla parete piana superiore, a simulare il peso di una persona</a:t>
                </a:r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endParaRPr lang="it-IT" sz="2400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it-IT" sz="2400" dirty="0"/>
                  <a:t>Carichi accidentali: urti imprevisti durante il riposizionamento della carrozzina nelle apposite sedi. Per trasformare tali carichi in forze statiche, si usa la seguente relazione:</a:t>
                </a:r>
              </a:p>
              <a:p>
                <a:pPr algn="ctr">
                  <a:buClr>
                    <a:schemeClr val="accent1"/>
                  </a:buClr>
                </a:pPr>
                <a:endParaRPr lang="it-IT" sz="2400" dirty="0"/>
              </a:p>
              <a:p>
                <a:pPr algn="ctr"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4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  <m: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∗</m:t>
                          </m:r>
                          <m:r>
                            <a:rPr lang="it-IT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num>
                        <m:den>
                          <m:sSub>
                            <m:sSubPr>
                              <m:ctrlPr>
                                <a:rPr lang="it-IT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it-IT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it-IT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Clr>
                    <a:schemeClr val="accent1"/>
                  </a:buClr>
                </a:pPr>
                <a:endParaRPr lang="it-IT" sz="2400" dirty="0"/>
              </a:p>
            </p:txBody>
          </p:sp>
        </mc:Choice>
        <mc:Fallback xmlns="">
          <p:sp>
            <p:nvSpPr>
              <p:cNvPr id="3" name="CasellaDiTesto 2">
                <a:extLst>
                  <a:ext uri="{FF2B5EF4-FFF2-40B4-BE49-F238E27FC236}">
                    <a16:creationId xmlns:a16="http://schemas.microsoft.com/office/drawing/2014/main" id="{0ACACA09-A4DB-9634-1450-6E9561C92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272" y="2207491"/>
                <a:ext cx="9725891" cy="3742563"/>
              </a:xfrm>
              <a:prstGeom prst="rect">
                <a:avLst/>
              </a:prstGeom>
              <a:blipFill>
                <a:blip r:embed="rId2"/>
                <a:stretch>
                  <a:fillRect l="-878" t="-1303" r="-50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9546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C34539-DA56-8F53-BF7A-50105323287E}"/>
              </a:ext>
            </a:extLst>
          </p:cNvPr>
          <p:cNvSpPr txBox="1">
            <a:spLocks/>
          </p:cNvSpPr>
          <p:nvPr/>
        </p:nvSpPr>
        <p:spPr>
          <a:xfrm>
            <a:off x="2123936" y="372996"/>
            <a:ext cx="8106152" cy="8252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en-US" sz="4800" dirty="0" err="1"/>
              <a:t>Metallo</a:t>
            </a:r>
            <a:r>
              <a:rPr lang="en-US" sz="4800" dirty="0"/>
              <a:t> o </a:t>
            </a:r>
            <a:r>
              <a:rPr lang="en-US" sz="4800" dirty="0" err="1"/>
              <a:t>polimero</a:t>
            </a:r>
            <a:r>
              <a:rPr lang="en-US" sz="4800" dirty="0"/>
              <a:t>?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BD4D7C09-317F-5582-5847-2F362E0AD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658192"/>
              </p:ext>
            </p:extLst>
          </p:nvPr>
        </p:nvGraphicFramePr>
        <p:xfrm>
          <a:off x="651753" y="1846241"/>
          <a:ext cx="5444247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201">
                  <a:extLst>
                    <a:ext uri="{9D8B030D-6E8A-4147-A177-3AD203B41FA5}">
                      <a16:colId xmlns:a16="http://schemas.microsoft.com/office/drawing/2014/main" val="3875861060"/>
                    </a:ext>
                  </a:extLst>
                </a:gridCol>
                <a:gridCol w="2816046">
                  <a:extLst>
                    <a:ext uri="{9D8B030D-6E8A-4147-A177-3AD203B41FA5}">
                      <a16:colId xmlns:a16="http://schemas.microsoft.com/office/drawing/2014/main" val="2281237723"/>
                    </a:ext>
                  </a:extLst>
                </a:gridCol>
              </a:tblGrid>
              <a:tr h="206685"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effectLst/>
                        </a:rPr>
                        <a:t>3D Systems, AlSi10Mg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effectLst/>
                        </a:rPr>
                        <a:t>Valori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/>
                </a:tc>
                <a:extLst>
                  <a:ext uri="{0D108BD9-81ED-4DB2-BD59-A6C34878D82A}">
                    <a16:rowId xmlns:a16="http://schemas.microsoft.com/office/drawing/2014/main" val="3508260756"/>
                  </a:ext>
                </a:extLst>
              </a:tr>
              <a:tr h="206685">
                <a:tc>
                  <a:txBody>
                    <a:bodyPr/>
                    <a:lstStyle/>
                    <a:p>
                      <a:pPr algn="l"/>
                      <a:r>
                        <a:rPr lang="it-IT" sz="2000">
                          <a:solidFill>
                            <a:schemeClr val="tx1"/>
                          </a:solidFill>
                          <a:effectLst/>
                        </a:rPr>
                        <a:t>Spessore layer [µm]</a:t>
                      </a:r>
                      <a:endParaRPr lang="it-I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886288"/>
                  </a:ext>
                </a:extLst>
              </a:tr>
              <a:tr h="413369"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solidFill>
                            <a:schemeClr val="tx1"/>
                          </a:solidFill>
                          <a:effectLst/>
                        </a:rPr>
                        <a:t>Trattamento termico SR2</a:t>
                      </a:r>
                      <a:endParaRPr lang="it-IT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Invecchiamento a 190° per 6 h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746276"/>
                  </a:ext>
                </a:extLst>
              </a:tr>
              <a:tr h="206685">
                <a:tc>
                  <a:txBody>
                    <a:bodyPr/>
                    <a:lstStyle/>
                    <a:p>
                      <a:pPr algn="l"/>
                      <a:r>
                        <a:rPr lang="it-IT" sz="2000">
                          <a:solidFill>
                            <a:schemeClr val="tx1"/>
                          </a:solidFill>
                          <a:effectLst/>
                        </a:rPr>
                        <a:t>Modulo elastico [GPa]</a:t>
                      </a:r>
                      <a:endParaRPr lang="it-I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46096"/>
                  </a:ext>
                </a:extLst>
              </a:tr>
              <a:tr h="620054"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solidFill>
                            <a:schemeClr val="tx1"/>
                          </a:solidFill>
                          <a:effectLst/>
                        </a:rPr>
                        <a:t>Tensione di snervamento lungo z [</a:t>
                      </a:r>
                      <a:r>
                        <a:rPr lang="it-IT" sz="2000" dirty="0" err="1">
                          <a:solidFill>
                            <a:schemeClr val="tx1"/>
                          </a:solidFill>
                          <a:effectLst/>
                        </a:rPr>
                        <a:t>MPa</a:t>
                      </a:r>
                      <a:r>
                        <a:rPr lang="it-IT" sz="2000" dirty="0">
                          <a:solidFill>
                            <a:schemeClr val="tx1"/>
                          </a:solidFill>
                          <a:effectLst/>
                        </a:rPr>
                        <a:t>]</a:t>
                      </a:r>
                      <a:endParaRPr lang="it-IT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250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628203"/>
                  </a:ext>
                </a:extLst>
              </a:tr>
              <a:tr h="206685">
                <a:tc>
                  <a:txBody>
                    <a:bodyPr/>
                    <a:lstStyle/>
                    <a:p>
                      <a:pPr algn="l"/>
                      <a:r>
                        <a:rPr lang="it-IT" sz="2000">
                          <a:solidFill>
                            <a:schemeClr val="tx1"/>
                          </a:solidFill>
                          <a:effectLst/>
                        </a:rPr>
                        <a:t>Densità [g/cm</a:t>
                      </a:r>
                      <a:r>
                        <a:rPr lang="it-IT" sz="2000" baseline="30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it-IT" sz="2000">
                          <a:solidFill>
                            <a:schemeClr val="tx1"/>
                          </a:solidFill>
                          <a:effectLst/>
                        </a:rPr>
                        <a:t>]</a:t>
                      </a:r>
                      <a:endParaRPr lang="it-I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2.7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223704"/>
                  </a:ext>
                </a:extLst>
              </a:tr>
              <a:tr h="620054">
                <a:tc>
                  <a:txBody>
                    <a:bodyPr/>
                    <a:lstStyle/>
                    <a:p>
                      <a:pPr algn="l"/>
                      <a:r>
                        <a:rPr lang="it-IT" sz="2000">
                          <a:solidFill>
                            <a:schemeClr val="tx1"/>
                          </a:solidFill>
                          <a:effectLst/>
                        </a:rPr>
                        <a:t>Allungamento a snervamento lungo z [%]</a:t>
                      </a:r>
                      <a:endParaRPr lang="it-I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>
                          <a:solidFill>
                            <a:schemeClr val="tx1"/>
                          </a:solidFill>
                          <a:effectLst/>
                        </a:rPr>
                        <a:t>5.2</a:t>
                      </a:r>
                      <a:endParaRPr lang="it-IT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33714"/>
                  </a:ext>
                </a:extLst>
              </a:tr>
              <a:tr h="413369">
                <a:tc>
                  <a:txBody>
                    <a:bodyPr/>
                    <a:lstStyle/>
                    <a:p>
                      <a:pPr algn="l"/>
                      <a:r>
                        <a:rPr lang="it-IT" sz="2000" dirty="0">
                          <a:solidFill>
                            <a:schemeClr val="tx1"/>
                          </a:solidFill>
                          <a:effectLst/>
                        </a:rPr>
                        <a:t>Densità relativa con </a:t>
                      </a:r>
                      <a:r>
                        <a:rPr lang="it-IT" sz="2000" dirty="0" err="1">
                          <a:solidFill>
                            <a:schemeClr val="tx1"/>
                          </a:solidFill>
                          <a:effectLst/>
                        </a:rPr>
                        <a:t>layer</a:t>
                      </a:r>
                      <a:r>
                        <a:rPr lang="it-IT" sz="2000" dirty="0">
                          <a:solidFill>
                            <a:schemeClr val="tx1"/>
                          </a:solidFill>
                          <a:effectLst/>
                        </a:rPr>
                        <a:t> 3 µm [%]</a:t>
                      </a:r>
                      <a:endParaRPr lang="it-IT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2000" b="1" dirty="0">
                          <a:solidFill>
                            <a:schemeClr val="tx1"/>
                          </a:solidFill>
                          <a:effectLst/>
                        </a:rPr>
                        <a:t>99.9</a:t>
                      </a:r>
                      <a:endParaRPr lang="it-IT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536" marR="11453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46508"/>
                  </a:ext>
                </a:extLst>
              </a:tr>
            </a:tbl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6E5E57B1-5517-2FC7-ED4B-74AADC6A2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020" y="1846240"/>
            <a:ext cx="5609695" cy="376214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E39CB41-7C4E-A595-1445-D7A5DDA4AF36}"/>
              </a:ext>
            </a:extLst>
          </p:cNvPr>
          <p:cNvSpPr txBox="1"/>
          <p:nvPr/>
        </p:nvSpPr>
        <p:spPr>
          <a:xfrm>
            <a:off x="1225685" y="1337601"/>
            <a:ext cx="487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Alluminio: </a:t>
            </a:r>
            <a:r>
              <a:rPr lang="it-IT" i="1" dirty="0" err="1"/>
              <a:t>Selective</a:t>
            </a:r>
            <a:r>
              <a:rPr lang="it-IT" i="1" dirty="0"/>
              <a:t> Laser Melting (SLM)</a:t>
            </a:r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B1159D6-1D46-7B6C-EECB-7518E16A6E7F}"/>
              </a:ext>
            </a:extLst>
          </p:cNvPr>
          <p:cNvSpPr txBox="1"/>
          <p:nvPr/>
        </p:nvSpPr>
        <p:spPr>
          <a:xfrm>
            <a:off x="6786663" y="1337601"/>
            <a:ext cx="487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Nylon: </a:t>
            </a:r>
            <a:r>
              <a:rPr lang="it-IT" i="1" dirty="0" err="1"/>
              <a:t>Selective</a:t>
            </a:r>
            <a:r>
              <a:rPr lang="it-IT" i="1" dirty="0"/>
              <a:t> Laser </a:t>
            </a:r>
            <a:r>
              <a:rPr lang="it-IT" i="1" dirty="0" err="1"/>
              <a:t>Sintering</a:t>
            </a:r>
            <a:r>
              <a:rPr lang="it-IT" i="1" dirty="0"/>
              <a:t> (SLS)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5D7910-1250-45A7-67E9-75F729BE8217}"/>
              </a:ext>
            </a:extLst>
          </p:cNvPr>
          <p:cNvSpPr txBox="1"/>
          <p:nvPr/>
        </p:nvSpPr>
        <p:spPr>
          <a:xfrm>
            <a:off x="7538935" y="5744109"/>
            <a:ext cx="3365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3D Systems, tipologie nylon</a:t>
            </a:r>
          </a:p>
        </p:txBody>
      </p:sp>
    </p:spTree>
    <p:extLst>
      <p:ext uri="{BB962C8B-B14F-4D97-AF65-F5344CB8AC3E}">
        <p14:creationId xmlns:p14="http://schemas.microsoft.com/office/powerpoint/2010/main" val="4241351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">
            <a:extLst>
              <a:ext uri="{FF2B5EF4-FFF2-40B4-BE49-F238E27FC236}">
                <a16:creationId xmlns:a16="http://schemas.microsoft.com/office/drawing/2014/main" id="{7C5086B0-72D7-1F10-07E9-C6958BD6E88E}"/>
              </a:ext>
            </a:extLst>
          </p:cNvPr>
          <p:cNvSpPr txBox="1">
            <a:spLocks/>
          </p:cNvSpPr>
          <p:nvPr/>
        </p:nvSpPr>
        <p:spPr>
          <a:xfrm>
            <a:off x="1097280" y="326707"/>
            <a:ext cx="10058400" cy="104203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800" dirty="0"/>
              <a:t>Classificazione prove di impatto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67C69DD-9307-B2B1-4B80-DD9DB7F327F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02975" y="1187260"/>
            <a:ext cx="4937125" cy="736600"/>
          </a:xfrm>
        </p:spPr>
        <p:txBody>
          <a:bodyPr>
            <a:normAutofit/>
          </a:bodyPr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CHARPY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A295740A-9876-D166-EA1B-2D60549BA2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090055" y="1675826"/>
            <a:ext cx="4476750" cy="2335212"/>
          </a:xfrm>
        </p:spPr>
        <p:txBody>
          <a:bodyPr>
            <a:normAutofit/>
          </a:bodyPr>
          <a:lstStyle/>
          <a:p>
            <a:r>
              <a:rPr lang="it-IT" dirty="0"/>
              <a:t>I test si rifanno alla normativa seguente: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ISO 179: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Campione 55 x 10 x 10 mm^3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Unità di misura J, oppure kJ/m^2</a:t>
            </a:r>
            <a:endParaRPr lang="it-IT" sz="1600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F475159-27BA-3173-0EE9-CDBB45335A9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740929" y="1274394"/>
            <a:ext cx="4937125" cy="736600"/>
          </a:xfrm>
        </p:spPr>
        <p:txBody>
          <a:bodyPr>
            <a:normAutofit/>
          </a:bodyPr>
          <a:lstStyle/>
          <a:p>
            <a:pPr algn="ctr"/>
            <a:r>
              <a:rPr lang="it-IT" sz="2400" dirty="0">
                <a:solidFill>
                  <a:schemeClr val="tx1"/>
                </a:solidFill>
              </a:rPr>
              <a:t>IZOD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FA86DFE5-24B0-EAD0-F6BB-7B93C11224C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102473" y="1736286"/>
            <a:ext cx="5089525" cy="2911475"/>
          </a:xfrm>
        </p:spPr>
        <p:txBody>
          <a:bodyPr>
            <a:normAutofit/>
          </a:bodyPr>
          <a:lstStyle/>
          <a:p>
            <a:r>
              <a:rPr lang="it-IT" dirty="0"/>
              <a:t>I test si rifanno alle normative seguenti: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ASTM D256: 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Campione 64 x 12,7 x 3,2 mm^3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Unità di misura J/m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ISO 180: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Campione 80 x 10 x 4 mm^3</a:t>
            </a:r>
          </a:p>
          <a:p>
            <a:pPr marL="749808" lvl="1" indent="-457200">
              <a:buFont typeface="+mj-lt"/>
              <a:buAutoNum type="arabicPeriod"/>
            </a:pPr>
            <a:r>
              <a:rPr lang="it-IT" sz="2000" dirty="0"/>
              <a:t>Unità di misura kJ/m^2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5A419EA-848E-DCD8-3C3B-FB549E4E73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74" r="12369"/>
          <a:stretch/>
        </p:blipFill>
        <p:spPr>
          <a:xfrm>
            <a:off x="1508749" y="3224010"/>
            <a:ext cx="3639362" cy="218822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D13A4F21-17E1-16DE-A7FC-A1B1416CDC60}"/>
              </a:ext>
            </a:extLst>
          </p:cNvPr>
          <p:cNvSpPr txBox="1"/>
          <p:nvPr/>
        </p:nvSpPr>
        <p:spPr>
          <a:xfrm>
            <a:off x="1163350" y="5449084"/>
            <a:ext cx="4476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>
                <a:latin typeface="Calibri" panose="020F0502020204030204" pitchFamily="34" charset="0"/>
              </a:rPr>
              <a:t>Schematizzazione prova d’impatto </a:t>
            </a:r>
            <a:r>
              <a:rPr lang="it-IT" sz="1600" dirty="0" err="1">
                <a:latin typeface="Calibri" panose="020F0502020204030204" pitchFamily="34" charset="0"/>
              </a:rPr>
              <a:t>Charpy</a:t>
            </a:r>
            <a:endParaRPr lang="it-IT" sz="1600" dirty="0">
              <a:latin typeface="Calibri" panose="020F0502020204030204" pitchFamily="34" charset="0"/>
            </a:endParaRPr>
          </a:p>
          <a:p>
            <a:pPr algn="ctr"/>
            <a:r>
              <a:rPr lang="it-IT" sz="1400" b="0" i="0" u="none" strike="noStrike" baseline="0" dirty="0">
                <a:solidFill>
                  <a:srgbClr val="2997E2"/>
                </a:solidFill>
                <a:latin typeface="Calibri" panose="020F0502020204030204" pitchFamily="34" charset="0"/>
              </a:rPr>
              <a:t>https://www.zwickroell.com/it/settori-industriali/plastiche/tubi-in-plastica/prove-di-impatto/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889963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2">
            <a:extLst>
              <a:ext uri="{FF2B5EF4-FFF2-40B4-BE49-F238E27FC236}">
                <a16:creationId xmlns:a16="http://schemas.microsoft.com/office/drawing/2014/main" id="{525B7955-B37A-F2DF-BA22-4D2B16169830}"/>
              </a:ext>
            </a:extLst>
          </p:cNvPr>
          <p:cNvSpPr txBox="1">
            <a:spLocks/>
          </p:cNvSpPr>
          <p:nvPr/>
        </p:nvSpPr>
        <p:spPr>
          <a:xfrm>
            <a:off x="1066800" y="695325"/>
            <a:ext cx="10058400" cy="105958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800" dirty="0"/>
              <a:t>Scelta materiale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CFC5814-6276-D4A9-224D-89F1EE636FE8}"/>
              </a:ext>
            </a:extLst>
          </p:cNvPr>
          <p:cNvSpPr txBox="1"/>
          <p:nvPr/>
        </p:nvSpPr>
        <p:spPr>
          <a:xfrm>
            <a:off x="1048327" y="1858867"/>
            <a:ext cx="100768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200" dirty="0"/>
              <a:t>Note le dimensioni dei vari provini, è possibile trasformare i valori delle tenacità nella medesima unità di misura (kJ/m^2 ). Confrontando i nuovi risultati, la scelta ricade sul polimero </a:t>
            </a:r>
            <a:r>
              <a:rPr lang="it-IT" sz="2200" b="1" dirty="0" err="1"/>
              <a:t>Duraform</a:t>
            </a:r>
            <a:r>
              <a:rPr lang="it-IT" sz="2200" b="1" dirty="0"/>
              <a:t> </a:t>
            </a:r>
            <a:r>
              <a:rPr lang="it-IT" sz="2200" b="1" dirty="0" err="1"/>
              <a:t>ProX</a:t>
            </a:r>
            <a:r>
              <a:rPr lang="it-IT" sz="2200" b="1" dirty="0"/>
              <a:t> AF+</a:t>
            </a:r>
            <a:r>
              <a:rPr lang="it-IT" sz="2200" dirty="0"/>
              <a:t>, ovvero un nylon </a:t>
            </a:r>
            <a:r>
              <a:rPr lang="it-IT" sz="2200" b="1" dirty="0"/>
              <a:t>caricato alluminio.</a:t>
            </a:r>
          </a:p>
          <a:p>
            <a:pPr algn="just"/>
            <a:endParaRPr lang="it-IT" dirty="0"/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434BF673-5900-B9A5-565C-6278929A9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144516"/>
              </p:ext>
            </p:extLst>
          </p:nvPr>
        </p:nvGraphicFramePr>
        <p:xfrm>
          <a:off x="1936068" y="3347820"/>
          <a:ext cx="8301390" cy="25777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317">
                  <a:extLst>
                    <a:ext uri="{9D8B030D-6E8A-4147-A177-3AD203B41FA5}">
                      <a16:colId xmlns:a16="http://schemas.microsoft.com/office/drawing/2014/main" val="1845832667"/>
                    </a:ext>
                  </a:extLst>
                </a:gridCol>
                <a:gridCol w="2074691">
                  <a:extLst>
                    <a:ext uri="{9D8B030D-6E8A-4147-A177-3AD203B41FA5}">
                      <a16:colId xmlns:a16="http://schemas.microsoft.com/office/drawing/2014/main" val="1650050809"/>
                    </a:ext>
                  </a:extLst>
                </a:gridCol>
                <a:gridCol w="2074691">
                  <a:extLst>
                    <a:ext uri="{9D8B030D-6E8A-4147-A177-3AD203B41FA5}">
                      <a16:colId xmlns:a16="http://schemas.microsoft.com/office/drawing/2014/main" val="1104085426"/>
                    </a:ext>
                  </a:extLst>
                </a:gridCol>
                <a:gridCol w="2074691">
                  <a:extLst>
                    <a:ext uri="{9D8B030D-6E8A-4147-A177-3AD203B41FA5}">
                      <a16:colId xmlns:a16="http://schemas.microsoft.com/office/drawing/2014/main" val="4286109807"/>
                    </a:ext>
                  </a:extLst>
                </a:gridCol>
              </a:tblGrid>
              <a:tr h="515549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MATERIALE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Tenacità [kJ/m</a:t>
                      </a:r>
                      <a:r>
                        <a:rPr lang="it-IT" sz="1600" baseline="30000" dirty="0">
                          <a:effectLst/>
                        </a:rPr>
                        <a:t>2</a:t>
                      </a:r>
                      <a:r>
                        <a:rPr lang="it-IT" sz="1600" dirty="0">
                          <a:effectLst/>
                        </a:rPr>
                        <a:t>] (</a:t>
                      </a:r>
                      <a:r>
                        <a:rPr lang="it-IT" sz="1600" dirty="0" err="1">
                          <a:effectLst/>
                        </a:rPr>
                        <a:t>Charpy</a:t>
                      </a:r>
                      <a:r>
                        <a:rPr lang="it-IT" sz="1600" dirty="0">
                          <a:effectLst/>
                        </a:rPr>
                        <a:t>)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Modulo di Young [</a:t>
                      </a:r>
                      <a:r>
                        <a:rPr lang="it-I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Tensione di snervamento [</a:t>
                      </a:r>
                      <a:r>
                        <a:rPr lang="it-I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1591415"/>
                  </a:ext>
                </a:extLst>
              </a:tr>
              <a:tr h="515549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 err="1">
                          <a:solidFill>
                            <a:schemeClr val="tx1"/>
                          </a:solidFill>
                          <a:effectLst/>
                        </a:rPr>
                        <a:t>Duraform</a:t>
                      </a:r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 EX Plastic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</a:rPr>
                        <a:t>5.8</a:t>
                      </a:r>
                      <a:endParaRPr lang="it-IT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680335"/>
                  </a:ext>
                </a:extLst>
              </a:tr>
              <a:tr h="515549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 err="1">
                          <a:solidFill>
                            <a:schemeClr val="tx1"/>
                          </a:solidFill>
                          <a:effectLst/>
                        </a:rPr>
                        <a:t>Duraform</a:t>
                      </a:r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 Pro X AF+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</a:rPr>
                        <a:t>4.3</a:t>
                      </a:r>
                      <a:endParaRPr lang="it-IT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4340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184490"/>
                  </a:ext>
                </a:extLst>
              </a:tr>
              <a:tr h="515549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PLA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</a:rPr>
                        <a:t>2.7</a:t>
                      </a:r>
                      <a:endParaRPr lang="it-IT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971337"/>
                  </a:ext>
                </a:extLst>
              </a:tr>
              <a:tr h="515549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AlSi10Mg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it-IT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65000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279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336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6A9DD285-3562-9B7F-1FA2-AD8521B905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3217" y="485493"/>
            <a:ext cx="6405562" cy="76875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5300" dirty="0" err="1"/>
              <a:t>Ottimizzazione</a:t>
            </a:r>
            <a:r>
              <a:rPr lang="en-US" sz="5300" dirty="0"/>
              <a:t> </a:t>
            </a:r>
            <a:r>
              <a:rPr lang="en-US" sz="5300" dirty="0" err="1"/>
              <a:t>topologica</a:t>
            </a:r>
            <a:endParaRPr lang="it-IT" sz="5300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91CE83D-E49A-25CE-F0AD-2FCEA6C0026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44536" y="1360892"/>
            <a:ext cx="10702925" cy="1555750"/>
          </a:xfrm>
        </p:spPr>
        <p:txBody>
          <a:bodyPr>
            <a:normAutofit/>
          </a:bodyPr>
          <a:lstStyle/>
          <a:p>
            <a:pPr algn="ctr"/>
            <a:endParaRPr lang="it-IT" dirty="0"/>
          </a:p>
          <a:p>
            <a:pPr marL="0" indent="0" algn="ctr">
              <a:buNone/>
            </a:pPr>
            <a:r>
              <a:rPr lang="it-IT" dirty="0"/>
              <a:t>Noti i problemi legati al comportamento dinamico, si esegue un’ottimizzazione topologica di </a:t>
            </a:r>
            <a:r>
              <a:rPr lang="it-IT" i="1" dirty="0"/>
              <a:t>massimizzazione della prima frequenza propria di risonanza</a:t>
            </a:r>
          </a:p>
          <a:p>
            <a:pPr marL="0" indent="0" algn="ctr">
              <a:buNone/>
            </a:pPr>
            <a:endParaRPr lang="it-IT" i="1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9361838-EEBE-79D3-C949-017E9C44B5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2" r="19658" b="20932"/>
          <a:stretch/>
        </p:blipFill>
        <p:spPr>
          <a:xfrm>
            <a:off x="6060137" y="2762164"/>
            <a:ext cx="5616082" cy="273494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FB3BE49-06EF-074C-4851-109B49126D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27" r="15650" b="-2"/>
          <a:stretch/>
        </p:blipFill>
        <p:spPr>
          <a:xfrm>
            <a:off x="1182086" y="2762164"/>
            <a:ext cx="4440501" cy="273494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57C34539-DA56-8F53-BF7A-50105323287E}"/>
              </a:ext>
            </a:extLst>
          </p:cNvPr>
          <p:cNvSpPr txBox="1">
            <a:spLocks/>
          </p:cNvSpPr>
          <p:nvPr/>
        </p:nvSpPr>
        <p:spPr>
          <a:xfrm>
            <a:off x="637277" y="432170"/>
            <a:ext cx="10917445" cy="875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  <a:spcAft>
                <a:spcPts val="600"/>
              </a:spcAft>
            </a:pPr>
            <a:endParaRPr lang="en-US" sz="48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0819C8F-46D2-1BDA-316A-712D395D0E12}"/>
              </a:ext>
            </a:extLst>
          </p:cNvPr>
          <p:cNvSpPr txBox="1"/>
          <p:nvPr/>
        </p:nvSpPr>
        <p:spPr>
          <a:xfrm>
            <a:off x="2050191" y="5574147"/>
            <a:ext cx="270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Risultato ottimizzazione porta telecamera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76CABAA-1807-C175-6683-05E66ECF3263}"/>
              </a:ext>
            </a:extLst>
          </p:cNvPr>
          <p:cNvSpPr txBox="1"/>
          <p:nvPr/>
        </p:nvSpPr>
        <p:spPr>
          <a:xfrm>
            <a:off x="7516033" y="5574147"/>
            <a:ext cx="270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Risultato ottimizzazione staffa porta </a:t>
            </a:r>
            <a:r>
              <a:rPr lang="it-IT" sz="1600" dirty="0" err="1"/>
              <a:t>tof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591693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B7CE00FE-3F34-6CE2-75EE-110D1A9B4B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8240" y="348754"/>
            <a:ext cx="10058400" cy="944562"/>
          </a:xfrm>
        </p:spPr>
        <p:txBody>
          <a:bodyPr/>
          <a:lstStyle/>
          <a:p>
            <a:pPr algn="ctr"/>
            <a:r>
              <a:rPr lang="it-IT" dirty="0"/>
              <a:t>Ottimizzazione topologica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D6ED8F4-F102-038A-B979-46C384407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602" y="1419904"/>
            <a:ext cx="4938038" cy="325782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B02375-D29E-6A78-AAA5-A8239BBE6A0B}"/>
              </a:ext>
            </a:extLst>
          </p:cNvPr>
          <p:cNvSpPr txBox="1"/>
          <p:nvPr/>
        </p:nvSpPr>
        <p:spPr>
          <a:xfrm>
            <a:off x="1072946" y="5294470"/>
            <a:ext cx="10411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Difficoltà nel distinguere le zone di progettazione. La maggior parte del volume ha vincoli di forma.</a:t>
            </a:r>
          </a:p>
          <a:p>
            <a:pPr algn="ctr"/>
            <a:r>
              <a:rPr lang="it-IT" sz="2000" dirty="0"/>
              <a:t>È davvero necessario il Generative Design?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20AFD53-3747-7378-0787-4D657B268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913" y="1419904"/>
            <a:ext cx="5091226" cy="326207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1710A26-1834-E9BB-C3E9-F68F89370A27}"/>
              </a:ext>
            </a:extLst>
          </p:cNvPr>
          <p:cNvSpPr txBox="1"/>
          <p:nvPr/>
        </p:nvSpPr>
        <p:spPr>
          <a:xfrm>
            <a:off x="1453970" y="4747326"/>
            <a:ext cx="3635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Ottimizzazione porta </a:t>
            </a:r>
            <a:r>
              <a:rPr lang="it-IT" sz="1600" dirty="0" err="1"/>
              <a:t>tof</a:t>
            </a:r>
            <a:r>
              <a:rPr lang="it-IT" sz="1600" dirty="0"/>
              <a:t> anteriore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EE8E875-128E-A4E9-B5A0-1A4822474809}"/>
              </a:ext>
            </a:extLst>
          </p:cNvPr>
          <p:cNvSpPr txBox="1"/>
          <p:nvPr/>
        </p:nvSpPr>
        <p:spPr>
          <a:xfrm>
            <a:off x="6278603" y="4747326"/>
            <a:ext cx="4938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Cunei per incastro schedine</a:t>
            </a:r>
          </a:p>
        </p:txBody>
      </p:sp>
    </p:spTree>
    <p:extLst>
      <p:ext uri="{BB962C8B-B14F-4D97-AF65-F5344CB8AC3E}">
        <p14:creationId xmlns:p14="http://schemas.microsoft.com/office/powerpoint/2010/main" val="3065176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0CBA6C-1B85-4026-F53C-B84740CB3843}"/>
              </a:ext>
            </a:extLst>
          </p:cNvPr>
          <p:cNvSpPr txBox="1">
            <a:spLocks/>
          </p:cNvSpPr>
          <p:nvPr/>
        </p:nvSpPr>
        <p:spPr>
          <a:xfrm>
            <a:off x="3753255" y="718426"/>
            <a:ext cx="10058400" cy="688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800" dirty="0"/>
              <a:t>Risultati </a:t>
            </a: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16CFDB71-EEE8-B74D-054B-32CF60C36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6643"/>
              </p:ext>
            </p:extLst>
          </p:nvPr>
        </p:nvGraphicFramePr>
        <p:xfrm>
          <a:off x="5875996" y="1799049"/>
          <a:ext cx="5964675" cy="3259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8225">
                  <a:extLst>
                    <a:ext uri="{9D8B030D-6E8A-4147-A177-3AD203B41FA5}">
                      <a16:colId xmlns:a16="http://schemas.microsoft.com/office/drawing/2014/main" val="3472002818"/>
                    </a:ext>
                  </a:extLst>
                </a:gridCol>
                <a:gridCol w="1988225">
                  <a:extLst>
                    <a:ext uri="{9D8B030D-6E8A-4147-A177-3AD203B41FA5}">
                      <a16:colId xmlns:a16="http://schemas.microsoft.com/office/drawing/2014/main" val="1266257432"/>
                    </a:ext>
                  </a:extLst>
                </a:gridCol>
                <a:gridCol w="1988225">
                  <a:extLst>
                    <a:ext uri="{9D8B030D-6E8A-4147-A177-3AD203B41FA5}">
                      <a16:colId xmlns:a16="http://schemas.microsoft.com/office/drawing/2014/main" val="1321835082"/>
                    </a:ext>
                  </a:extLst>
                </a:gridCol>
              </a:tblGrid>
              <a:tr h="410751">
                <a:tc>
                  <a:txBody>
                    <a:bodyPr/>
                    <a:lstStyle/>
                    <a:p>
                      <a:pPr marR="88900" algn="ctr"/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GEOMETRIA ORIGINALE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GENERATIVE DESIGN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9825703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Prima frequenza propria [Hz]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427911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Coeff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Sicurezza minimo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012122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Massa [g]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398583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573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8014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274218"/>
                  </a:ext>
                </a:extLst>
              </a:tr>
              <a:tr h="41075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percentuale [%]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64,6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267617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C2CECF23-181B-6668-C347-ED43AB6180A7}"/>
              </a:ext>
            </a:extLst>
          </p:cNvPr>
          <p:cNvSpPr txBox="1"/>
          <p:nvPr/>
        </p:nvSpPr>
        <p:spPr>
          <a:xfrm>
            <a:off x="3409544" y="5710247"/>
            <a:ext cx="537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Supporti angolari: miglior adesione al piano di stampa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BABB281-D2E3-8DF6-CD60-3C93932EFBAF}"/>
              </a:ext>
            </a:extLst>
          </p:cNvPr>
          <p:cNvSpPr txBox="1"/>
          <p:nvPr/>
        </p:nvSpPr>
        <p:spPr>
          <a:xfrm>
            <a:off x="1108954" y="5020608"/>
            <a:ext cx="3501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Nuova geometria staffa porta </a:t>
            </a:r>
            <a:r>
              <a:rPr lang="it-IT" sz="1600" dirty="0" err="1"/>
              <a:t>tof</a:t>
            </a:r>
            <a:endParaRPr lang="it-IT" sz="16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61F4440-3AF7-1C0C-B0E7-0D0C5D3807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47" r="15431"/>
          <a:stretch/>
        </p:blipFill>
        <p:spPr>
          <a:xfrm>
            <a:off x="1240278" y="1005624"/>
            <a:ext cx="3239310" cy="401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53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0BB688-8FD7-4718-4752-B499C9FBF1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438150"/>
            <a:ext cx="10058400" cy="993775"/>
          </a:xfrm>
        </p:spPr>
        <p:txBody>
          <a:bodyPr/>
          <a:lstStyle/>
          <a:p>
            <a:pPr algn="ctr"/>
            <a:r>
              <a:rPr lang="it-IT" dirty="0"/>
              <a:t>Risultati</a:t>
            </a: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06D21BEC-F4E6-CE1C-7623-144DC02D3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857582"/>
              </p:ext>
            </p:extLst>
          </p:nvPr>
        </p:nvGraphicFramePr>
        <p:xfrm>
          <a:off x="5703652" y="1688441"/>
          <a:ext cx="5798799" cy="3196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2933">
                  <a:extLst>
                    <a:ext uri="{9D8B030D-6E8A-4147-A177-3AD203B41FA5}">
                      <a16:colId xmlns:a16="http://schemas.microsoft.com/office/drawing/2014/main" val="3472002818"/>
                    </a:ext>
                  </a:extLst>
                </a:gridCol>
                <a:gridCol w="1932933">
                  <a:extLst>
                    <a:ext uri="{9D8B030D-6E8A-4147-A177-3AD203B41FA5}">
                      <a16:colId xmlns:a16="http://schemas.microsoft.com/office/drawing/2014/main" val="1266257432"/>
                    </a:ext>
                  </a:extLst>
                </a:gridCol>
                <a:gridCol w="1932933">
                  <a:extLst>
                    <a:ext uri="{9D8B030D-6E8A-4147-A177-3AD203B41FA5}">
                      <a16:colId xmlns:a16="http://schemas.microsoft.com/office/drawing/2014/main" val="1321835082"/>
                    </a:ext>
                  </a:extLst>
                </a:gridCol>
              </a:tblGrid>
              <a:tr h="378817">
                <a:tc>
                  <a:txBody>
                    <a:bodyPr/>
                    <a:lstStyle/>
                    <a:p>
                      <a:pPr marR="88900" algn="ctr"/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GEOMETRIA ORIGINALE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GENERATIVE DESIGN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9825703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Prima frequenza propria [Hz]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427911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Coeff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Sicurezza minimo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012122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Massa [g]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398583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8014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274218"/>
                  </a:ext>
                </a:extLst>
              </a:tr>
              <a:tr h="378817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percentuale [%]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267617"/>
                  </a:ext>
                </a:extLst>
              </a:tr>
            </a:tbl>
          </a:graphicData>
        </a:graphic>
      </p:graphicFrame>
      <p:pic>
        <p:nvPicPr>
          <p:cNvPr id="3" name="Immagine 2">
            <a:extLst>
              <a:ext uri="{FF2B5EF4-FFF2-40B4-BE49-F238E27FC236}">
                <a16:creationId xmlns:a16="http://schemas.microsoft.com/office/drawing/2014/main" id="{A97CFADD-52BF-E5FE-E40F-C7FF46BA5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28" y="1688441"/>
            <a:ext cx="4615072" cy="348111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B9D01A4-D323-0587-86EF-C522B16FB6D9}"/>
              </a:ext>
            </a:extLst>
          </p:cNvPr>
          <p:cNvSpPr txBox="1"/>
          <p:nvPr/>
        </p:nvSpPr>
        <p:spPr>
          <a:xfrm>
            <a:off x="4090481" y="5603133"/>
            <a:ext cx="401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Supporti ad albero: risparmio materiale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3C94562-E5F4-6CCE-C80B-FC41BE709766}"/>
              </a:ext>
            </a:extLst>
          </p:cNvPr>
          <p:cNvSpPr txBox="1"/>
          <p:nvPr/>
        </p:nvSpPr>
        <p:spPr>
          <a:xfrm>
            <a:off x="1190985" y="5167600"/>
            <a:ext cx="3501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Nuovo design porta telecamera </a:t>
            </a:r>
          </a:p>
        </p:txBody>
      </p:sp>
    </p:spTree>
    <p:extLst>
      <p:ext uri="{BB962C8B-B14F-4D97-AF65-F5344CB8AC3E}">
        <p14:creationId xmlns:p14="http://schemas.microsoft.com/office/powerpoint/2010/main" val="2276262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9">
            <a:extLst>
              <a:ext uri="{FF2B5EF4-FFF2-40B4-BE49-F238E27FC236}">
                <a16:creationId xmlns:a16="http://schemas.microsoft.com/office/drawing/2014/main" id="{7D379150-F6B4-45C8-BE10-6B278AD40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5FFCF544-A370-4A5D-A95F-CA6E0E719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6EEB3B97-A638-498B-8083-54191CE71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15">
            <a:extLst>
              <a:ext uri="{FF2B5EF4-FFF2-40B4-BE49-F238E27FC236}">
                <a16:creationId xmlns:a16="http://schemas.microsoft.com/office/drawing/2014/main" id="{52ABB703-2B0E-4C3B-B4A2-F3973548E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4045A64A-3F7F-C285-EAE1-9E1FB6C7C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685" y="634946"/>
            <a:ext cx="5127171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Supporti ad albero</a:t>
            </a:r>
          </a:p>
        </p:txBody>
      </p:sp>
      <p:pic>
        <p:nvPicPr>
          <p:cNvPr id="2" name="Immagine 1" descr="Immagine che contiene testo&#10;&#10;Descrizione generata automaticamente">
            <a:extLst>
              <a:ext uri="{FF2B5EF4-FFF2-40B4-BE49-F238E27FC236}">
                <a16:creationId xmlns:a16="http://schemas.microsoft.com/office/drawing/2014/main" id="{A0DB6202-8443-0F9B-3BC4-0298C5E6D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011" y="1134662"/>
            <a:ext cx="4624938" cy="4347443"/>
          </a:xfrm>
          <a:prstGeom prst="rect">
            <a:avLst/>
          </a:prstGeom>
        </p:spPr>
      </p:pic>
      <p:cxnSp>
        <p:nvCxnSpPr>
          <p:cNvPr id="27" name="Straight Connector 17">
            <a:extLst>
              <a:ext uri="{FF2B5EF4-FFF2-40B4-BE49-F238E27FC236}">
                <a16:creationId xmlns:a16="http://schemas.microsoft.com/office/drawing/2014/main" id="{9C21570E-E159-49A6-9891-FA397B7A9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11684" y="2086188"/>
            <a:ext cx="47488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DFBA8C9-F338-240B-ACA8-DE6F3F45DAF2}"/>
              </a:ext>
            </a:extLst>
          </p:cNvPr>
          <p:cNvSpPr txBox="1"/>
          <p:nvPr/>
        </p:nvSpPr>
        <p:spPr>
          <a:xfrm>
            <a:off x="6411684" y="2198914"/>
            <a:ext cx="5127172" cy="36701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Tronco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principale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collegato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al piano di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stampa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Rami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secondari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Foglie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supporto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componente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•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Risparmio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materiale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ma non del tempo di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stampa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E95DA498-D9A2-4DA9-B9DA-B3776E08C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A73093-4B9D-420D-B17E-52293703A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6D04DC-66FB-D7F1-A894-3DFE03B744A9}"/>
              </a:ext>
            </a:extLst>
          </p:cNvPr>
          <p:cNvSpPr txBox="1"/>
          <p:nvPr/>
        </p:nvSpPr>
        <p:spPr>
          <a:xfrm>
            <a:off x="1907501" y="5530540"/>
            <a:ext cx="3501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Esempio di supporto ad albero</a:t>
            </a:r>
          </a:p>
        </p:txBody>
      </p:sp>
    </p:spTree>
    <p:extLst>
      <p:ext uri="{BB962C8B-B14F-4D97-AF65-F5344CB8AC3E}">
        <p14:creationId xmlns:p14="http://schemas.microsoft.com/office/powerpoint/2010/main" val="1961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C62D35-D8D4-F262-AAAB-FB83F6D56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/>
              <a:t>Progetto Alba Robot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791992A-BDE1-3FB0-DCEA-D1354B1BCF67}"/>
              </a:ext>
            </a:extLst>
          </p:cNvPr>
          <p:cNvSpPr txBox="1"/>
          <p:nvPr/>
        </p:nvSpPr>
        <p:spPr>
          <a:xfrm>
            <a:off x="1781783" y="4735920"/>
            <a:ext cx="86284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/>
              <a:t>Partendo da una carrozzina commerciale, si integrano una serie di componenti elettronici per automatizzare i movimenti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AE8A97E9-DF05-A103-EB35-E1123B9AB91D}"/>
              </a:ext>
            </a:extLst>
          </p:cNvPr>
          <p:cNvSpPr/>
          <p:nvPr/>
        </p:nvSpPr>
        <p:spPr>
          <a:xfrm>
            <a:off x="2136844" y="1964987"/>
            <a:ext cx="2898843" cy="22373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dirty="0">
                <a:solidFill>
                  <a:schemeClr val="tx1"/>
                </a:solidFill>
              </a:rPr>
              <a:t>Carrozzina a comando vocale, interconnessa in rete di facilities quali ospedali, musei, aeroporti</a:t>
            </a:r>
          </a:p>
          <a:p>
            <a:pPr algn="ctr"/>
            <a:endParaRPr lang="it-IT" dirty="0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5DC8953E-DEB6-2F42-CE62-8C1BE6431258}"/>
              </a:ext>
            </a:extLst>
          </p:cNvPr>
          <p:cNvSpPr/>
          <p:nvPr/>
        </p:nvSpPr>
        <p:spPr>
          <a:xfrm>
            <a:off x="7156314" y="1964987"/>
            <a:ext cx="2898843" cy="22373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2000" dirty="0">
                <a:solidFill>
                  <a:schemeClr val="tx1"/>
                </a:solidFill>
              </a:rPr>
              <a:t>Il progetto nasce con l’obiettivo di garantire indipendenza e autonomia anche alle persone con </a:t>
            </a:r>
            <a:r>
              <a:rPr lang="it-IT" sz="2000" i="1" dirty="0">
                <a:solidFill>
                  <a:schemeClr val="tx1"/>
                </a:solidFill>
              </a:rPr>
              <a:t>ridotta</a:t>
            </a:r>
            <a:r>
              <a:rPr lang="it-IT" sz="2000" dirty="0">
                <a:solidFill>
                  <a:schemeClr val="tx1"/>
                </a:solidFill>
              </a:rPr>
              <a:t> mobilità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965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0BB688-8FD7-4718-4752-B499C9FBF1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438150"/>
            <a:ext cx="10058400" cy="993775"/>
          </a:xfrm>
        </p:spPr>
        <p:txBody>
          <a:bodyPr/>
          <a:lstStyle/>
          <a:p>
            <a:pPr algn="ctr"/>
            <a:r>
              <a:rPr lang="it-IT" dirty="0"/>
              <a:t>Risultati</a:t>
            </a: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06D21BEC-F4E6-CE1C-7623-144DC02D3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61347"/>
              </p:ext>
            </p:extLst>
          </p:nvPr>
        </p:nvGraphicFramePr>
        <p:xfrm>
          <a:off x="5744060" y="1648962"/>
          <a:ext cx="5571822" cy="3560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7274">
                  <a:extLst>
                    <a:ext uri="{9D8B030D-6E8A-4147-A177-3AD203B41FA5}">
                      <a16:colId xmlns:a16="http://schemas.microsoft.com/office/drawing/2014/main" val="3472002818"/>
                    </a:ext>
                  </a:extLst>
                </a:gridCol>
                <a:gridCol w="1857274">
                  <a:extLst>
                    <a:ext uri="{9D8B030D-6E8A-4147-A177-3AD203B41FA5}">
                      <a16:colId xmlns:a16="http://schemas.microsoft.com/office/drawing/2014/main" val="1266257432"/>
                    </a:ext>
                  </a:extLst>
                </a:gridCol>
                <a:gridCol w="1857274">
                  <a:extLst>
                    <a:ext uri="{9D8B030D-6E8A-4147-A177-3AD203B41FA5}">
                      <a16:colId xmlns:a16="http://schemas.microsoft.com/office/drawing/2014/main" val="1321835082"/>
                    </a:ext>
                  </a:extLst>
                </a:gridCol>
              </a:tblGrid>
              <a:tr h="531218">
                <a:tc>
                  <a:txBody>
                    <a:bodyPr/>
                    <a:lstStyle/>
                    <a:p>
                      <a:pPr marR="88900" algn="ctr"/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GEOMETRIA ORIGINALE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GENERATIVE DESIGN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9825703"/>
                  </a:ext>
                </a:extLst>
              </a:tr>
              <a:tr h="531218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Prima frequenza propria [Hz]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1544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427911"/>
                  </a:ext>
                </a:extLst>
              </a:tr>
              <a:tr h="531218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Coeff</a:t>
                      </a:r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Sicurezza minimo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012122"/>
                  </a:ext>
                </a:extLst>
              </a:tr>
              <a:tr h="451993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Massa [g]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81,4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398583"/>
                  </a:ext>
                </a:extLst>
              </a:tr>
              <a:tr h="451993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65,8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62,2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8014"/>
                  </a:ext>
                </a:extLst>
              </a:tr>
              <a:tr h="531218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volume [cm</a:t>
                      </a:r>
                      <a:r>
                        <a:rPr lang="it-IT" sz="1600" baseline="30000" dirty="0">
                          <a:effectLst/>
                        </a:rPr>
                        <a:t>3</a:t>
                      </a:r>
                      <a:r>
                        <a:rPr lang="it-IT" sz="1600" dirty="0">
                          <a:effectLst/>
                        </a:rPr>
                        <a:t>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274218"/>
                  </a:ext>
                </a:extLst>
              </a:tr>
              <a:tr h="531218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Risparmio percentuale [%]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267617"/>
                  </a:ext>
                </a:extLst>
              </a:tr>
            </a:tbl>
          </a:graphicData>
        </a:graphic>
      </p:graphicFrame>
      <p:pic>
        <p:nvPicPr>
          <p:cNvPr id="3" name="Immagine 2">
            <a:extLst>
              <a:ext uri="{FF2B5EF4-FFF2-40B4-BE49-F238E27FC236}">
                <a16:creationId xmlns:a16="http://schemas.microsoft.com/office/drawing/2014/main" id="{3982B415-546A-6D73-8EDD-20671CC29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403" y="1648962"/>
            <a:ext cx="4380310" cy="356007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66AF42-26CC-6D59-1EE9-FC4AEBB2A594}"/>
              </a:ext>
            </a:extLst>
          </p:cNvPr>
          <p:cNvSpPr txBox="1"/>
          <p:nvPr/>
        </p:nvSpPr>
        <p:spPr>
          <a:xfrm>
            <a:off x="3310089" y="5727806"/>
            <a:ext cx="557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Non vi è necessità di supporti: autosostegno della polvere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9AEBB7C-16FE-BAC7-2E25-7672788F0C4F}"/>
              </a:ext>
            </a:extLst>
          </p:cNvPr>
          <p:cNvSpPr txBox="1"/>
          <p:nvPr/>
        </p:nvSpPr>
        <p:spPr>
          <a:xfrm>
            <a:off x="1300579" y="5209037"/>
            <a:ext cx="3501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Nuova geometria porta </a:t>
            </a:r>
            <a:r>
              <a:rPr lang="it-IT" sz="1600" dirty="0" err="1"/>
              <a:t>tof</a:t>
            </a:r>
            <a:r>
              <a:rPr lang="it-IT" sz="1600" dirty="0"/>
              <a:t> anteriore</a:t>
            </a:r>
          </a:p>
        </p:txBody>
      </p:sp>
    </p:spTree>
    <p:extLst>
      <p:ext uri="{BB962C8B-B14F-4D97-AF65-F5344CB8AC3E}">
        <p14:creationId xmlns:p14="http://schemas.microsoft.com/office/powerpoint/2010/main" val="912643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2EA3DB-5B84-5167-3FF6-84B00319A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Conclusioni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070E6F-F044-9146-D201-4665B59EE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 processi di Fabbricazione Additiva possono offrire vantaggi significativi, se applicati nella circostanza corretta. È di fondamentale importanza valutare il rapporto tra costi e benefici, caso per caso.</a:t>
            </a:r>
          </a:p>
          <a:p>
            <a:endParaRPr lang="it-IT" dirty="0"/>
          </a:p>
          <a:p>
            <a:r>
              <a:rPr lang="it-IT" dirty="0"/>
              <a:t>Se, a seguito della riprogettazione, si ottengono </a:t>
            </a:r>
            <a:r>
              <a:rPr lang="it-IT" b="1" dirty="0"/>
              <a:t>geometrie complesse </a:t>
            </a:r>
            <a:r>
              <a:rPr lang="it-IT" dirty="0"/>
              <a:t>e </a:t>
            </a:r>
            <a:r>
              <a:rPr lang="it-IT" b="1" dirty="0"/>
              <a:t>migliori prestazioni meccaniche</a:t>
            </a:r>
            <a:r>
              <a:rPr lang="it-IT" dirty="0"/>
              <a:t>, in termini di resistenza, comportamento dinamico, rigidezza, leggerezza, allora si giustifica la scelta (staffa porta </a:t>
            </a:r>
            <a:r>
              <a:rPr lang="it-IT" dirty="0" err="1"/>
              <a:t>tof</a:t>
            </a:r>
            <a:r>
              <a:rPr lang="it-IT" dirty="0"/>
              <a:t>, porta telecamera).</a:t>
            </a:r>
          </a:p>
          <a:p>
            <a:endParaRPr lang="it-IT" dirty="0"/>
          </a:p>
          <a:p>
            <a:r>
              <a:rPr lang="it-IT" dirty="0"/>
              <a:t>Se invece, il nuovo design non conduce a miglioramenti tangibili e le forme restano pressoché invariate, è consigliabile restare fedeli alle più economiche tecniche convenzionali (porta </a:t>
            </a:r>
            <a:r>
              <a:rPr lang="it-IT" dirty="0" err="1"/>
              <a:t>tof</a:t>
            </a:r>
            <a:r>
              <a:rPr lang="it-IT" dirty="0"/>
              <a:t> anteriore).</a:t>
            </a:r>
          </a:p>
        </p:txBody>
      </p:sp>
    </p:spTree>
    <p:extLst>
      <p:ext uri="{BB962C8B-B14F-4D97-AF65-F5344CB8AC3E}">
        <p14:creationId xmlns:p14="http://schemas.microsoft.com/office/powerpoint/2010/main" val="2145680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A8A3147-E887-7A10-A47F-89D9968B02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7" r="4682"/>
          <a:stretch/>
        </p:blipFill>
        <p:spPr>
          <a:xfrm>
            <a:off x="3707319" y="1443863"/>
            <a:ext cx="4980562" cy="4081012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AE3ED1BE-2751-5692-7B35-CA43D727869F}"/>
              </a:ext>
            </a:extLst>
          </p:cNvPr>
          <p:cNvSpPr txBox="1">
            <a:spLocks/>
          </p:cNvSpPr>
          <p:nvPr/>
        </p:nvSpPr>
        <p:spPr>
          <a:xfrm>
            <a:off x="1066800" y="265834"/>
            <a:ext cx="10058400" cy="7753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/>
              <a:t>Carrozzina IV generazione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CB701632-95F1-8E54-6E0C-BE9972477962}"/>
              </a:ext>
            </a:extLst>
          </p:cNvPr>
          <p:cNvCxnSpPr/>
          <p:nvPr/>
        </p:nvCxnSpPr>
        <p:spPr>
          <a:xfrm>
            <a:off x="591127" y="1209964"/>
            <a:ext cx="112129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E9BF8CF-EF9F-49EF-618D-CB8EE173BCC4}"/>
              </a:ext>
            </a:extLst>
          </p:cNvPr>
          <p:cNvSpPr txBox="1"/>
          <p:nvPr/>
        </p:nvSpPr>
        <p:spPr>
          <a:xfrm>
            <a:off x="3653817" y="5648036"/>
            <a:ext cx="5087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Modello con piastre di alluminio di rinforzo</a:t>
            </a:r>
          </a:p>
        </p:txBody>
      </p:sp>
    </p:spTree>
    <p:extLst>
      <p:ext uri="{BB962C8B-B14F-4D97-AF65-F5344CB8AC3E}">
        <p14:creationId xmlns:p14="http://schemas.microsoft.com/office/powerpoint/2010/main" val="2748747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D11432-7ED6-C18B-D4C7-70668F892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Progetto Alba Robot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259555-DD08-C8C2-96D1-7420F6BA0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9340" y="1752673"/>
            <a:ext cx="4937760" cy="736282"/>
          </a:xfrm>
        </p:spPr>
        <p:txBody>
          <a:bodyPr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Componenti elettronici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6651415-3FFE-E38A-2E0F-C17B25DC9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8" y="2401857"/>
            <a:ext cx="5335297" cy="10625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/>
              <a:t>Necessari per garantire un sostegno adeguato per i componenti elettronici. Realizzati tramite</a:t>
            </a:r>
            <a:r>
              <a:rPr lang="it-IT" i="1" dirty="0"/>
              <a:t> </a:t>
            </a:r>
            <a:r>
              <a:rPr lang="it-IT" i="1" dirty="0" err="1"/>
              <a:t>Fused</a:t>
            </a:r>
            <a:r>
              <a:rPr lang="it-IT" i="1" dirty="0"/>
              <a:t> </a:t>
            </a:r>
            <a:r>
              <a:rPr lang="it-IT" i="1" dirty="0" err="1"/>
              <a:t>Deposition</a:t>
            </a:r>
            <a:r>
              <a:rPr lang="it-IT" i="1" dirty="0"/>
              <a:t> </a:t>
            </a:r>
            <a:r>
              <a:rPr lang="it-IT" i="1" dirty="0" err="1"/>
              <a:t>Modelling</a:t>
            </a:r>
            <a:r>
              <a:rPr lang="it-IT" i="1" dirty="0"/>
              <a:t> (FDM)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19F110F-5415-C94F-D6C2-E0AC84482B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5998" y="1752752"/>
            <a:ext cx="4937760" cy="736282"/>
          </a:xfrm>
        </p:spPr>
        <p:txBody>
          <a:bodyPr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Componenti </a:t>
            </a:r>
            <a:r>
              <a:rPr lang="it-IT" dirty="0" err="1">
                <a:solidFill>
                  <a:schemeClr val="tx1"/>
                </a:solidFill>
              </a:rPr>
              <a:t>MECCanici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D8F2925-9992-D8DC-F0CA-A77C6111C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2958" y="2401857"/>
            <a:ext cx="4937760" cy="736282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Fondamentali per rilevare ostacoli e comunicare ai motori i movimenti corretti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888C7B0-7190-D661-A33E-4F0FB59C1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317" y="3204728"/>
            <a:ext cx="2763045" cy="252753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1F007A4-E493-B3EB-506A-0078DA08DB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492" y="3429000"/>
            <a:ext cx="3980312" cy="230326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64EA42E-5ABC-A4B4-F713-CA9A02A920AA}"/>
              </a:ext>
            </a:extLst>
          </p:cNvPr>
          <p:cNvSpPr txBox="1"/>
          <p:nvPr/>
        </p:nvSpPr>
        <p:spPr>
          <a:xfrm>
            <a:off x="1832822" y="5764719"/>
            <a:ext cx="261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Schedina </a:t>
            </a:r>
            <a:r>
              <a:rPr lang="it-IT" sz="1600" i="1" dirty="0"/>
              <a:t>Time-of-Flight (</a:t>
            </a:r>
            <a:r>
              <a:rPr lang="it-IT" sz="1600" i="1" dirty="0" err="1"/>
              <a:t>tof</a:t>
            </a:r>
            <a:r>
              <a:rPr lang="it-IT" sz="1600" i="1" dirty="0"/>
              <a:t>)</a:t>
            </a:r>
            <a:endParaRPr lang="it-IT" sz="16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BC7FEA-A89D-AC4F-5653-E3FE75CA7361}"/>
              </a:ext>
            </a:extLst>
          </p:cNvPr>
          <p:cNvSpPr txBox="1"/>
          <p:nvPr/>
        </p:nvSpPr>
        <p:spPr>
          <a:xfrm>
            <a:off x="7747107" y="5764719"/>
            <a:ext cx="2033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Porta joystick</a:t>
            </a:r>
          </a:p>
        </p:txBody>
      </p:sp>
    </p:spTree>
    <p:extLst>
      <p:ext uri="{BB962C8B-B14F-4D97-AF65-F5344CB8AC3E}">
        <p14:creationId xmlns:p14="http://schemas.microsoft.com/office/powerpoint/2010/main" val="2884288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DE733F-1F6E-14AC-20A7-6409FB746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/>
              <a:t>Componenti meccanici</a:t>
            </a:r>
            <a:endParaRPr lang="it-IT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EEAF031-72CF-55C3-9D13-E16560988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734" y="1845734"/>
            <a:ext cx="10735491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it-IT" dirty="0"/>
              <a:t>    Il materiale utilizzato per realizzare le stampe è l’acido </a:t>
            </a:r>
            <a:r>
              <a:rPr lang="it-IT" dirty="0" err="1"/>
              <a:t>polilattico</a:t>
            </a:r>
            <a:r>
              <a:rPr lang="it-IT" dirty="0"/>
              <a:t>, un polimero termoplastico più comunemente conosciuto come PLA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it-IT" dirty="0"/>
              <a:t>COMPORTAMENTO DINAMICO: spostamento causato dall'eccitazione dei modi propri della struttura</a:t>
            </a:r>
            <a:endParaRPr lang="it-IT" sz="2000" dirty="0"/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it-IT" sz="2000" dirty="0"/>
              <a:t>ROTTURA (impatti, carichi statici eccessivi)</a:t>
            </a:r>
            <a:endParaRPr lang="it-IT" dirty="0"/>
          </a:p>
          <a:p>
            <a:pPr>
              <a:buFont typeface="Arial" panose="020B0604020202020204" pitchFamily="34" charset="0"/>
              <a:buChar char="•"/>
            </a:pPr>
            <a:endParaRPr lang="it-IT" sz="2800" dirty="0"/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2CF806D-B98C-7DB7-62FF-4D0CE9BD2C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795442"/>
              </p:ext>
            </p:extLst>
          </p:nvPr>
        </p:nvGraphicFramePr>
        <p:xfrm>
          <a:off x="2611300" y="3623553"/>
          <a:ext cx="6969399" cy="21497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8772">
                  <a:extLst>
                    <a:ext uri="{9D8B030D-6E8A-4147-A177-3AD203B41FA5}">
                      <a16:colId xmlns:a16="http://schemas.microsoft.com/office/drawing/2014/main" val="3843304533"/>
                    </a:ext>
                  </a:extLst>
                </a:gridCol>
                <a:gridCol w="1388772">
                  <a:extLst>
                    <a:ext uri="{9D8B030D-6E8A-4147-A177-3AD203B41FA5}">
                      <a16:colId xmlns:a16="http://schemas.microsoft.com/office/drawing/2014/main" val="2611965266"/>
                    </a:ext>
                  </a:extLst>
                </a:gridCol>
                <a:gridCol w="1405504">
                  <a:extLst>
                    <a:ext uri="{9D8B030D-6E8A-4147-A177-3AD203B41FA5}">
                      <a16:colId xmlns:a16="http://schemas.microsoft.com/office/drawing/2014/main" val="354007787"/>
                    </a:ext>
                  </a:extLst>
                </a:gridCol>
                <a:gridCol w="1389653">
                  <a:extLst>
                    <a:ext uri="{9D8B030D-6E8A-4147-A177-3AD203B41FA5}">
                      <a16:colId xmlns:a16="http://schemas.microsoft.com/office/drawing/2014/main" val="1742281481"/>
                    </a:ext>
                  </a:extLst>
                </a:gridCol>
                <a:gridCol w="1396698">
                  <a:extLst>
                    <a:ext uri="{9D8B030D-6E8A-4147-A177-3AD203B41FA5}">
                      <a16:colId xmlns:a16="http://schemas.microsoft.com/office/drawing/2014/main" val="1480485033"/>
                    </a:ext>
                  </a:extLst>
                </a:gridCol>
              </a:tblGrid>
              <a:tr h="537441">
                <a:tc gridSpan="5"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effectLst/>
                        </a:rPr>
                        <a:t>PROPRIETÀ MECCANICHE PLA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315778"/>
                  </a:ext>
                </a:extLst>
              </a:tr>
              <a:tr h="1074883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ρ [g/cm</a:t>
                      </a:r>
                      <a:r>
                        <a:rPr lang="it-IT" sz="1600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]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E [</a:t>
                      </a:r>
                      <a:r>
                        <a:rPr lang="it-IT" sz="1600" b="1" dirty="0" err="1">
                          <a:effectLst/>
                        </a:rPr>
                        <a:t>GPa</a:t>
                      </a:r>
                      <a:r>
                        <a:rPr lang="it-IT" sz="1600" b="1" dirty="0">
                          <a:effectLst/>
                        </a:rPr>
                        <a:t>]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YS (printed) [</a:t>
                      </a:r>
                      <a:r>
                        <a:rPr lang="it-IT" sz="1600" b="1" dirty="0" err="1">
                          <a:effectLst/>
                        </a:rPr>
                        <a:t>MPa</a:t>
                      </a:r>
                      <a:r>
                        <a:rPr lang="it-IT" sz="1600" b="1" dirty="0">
                          <a:effectLst/>
                        </a:rPr>
                        <a:t>]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ν [/]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YS (filo) [</a:t>
                      </a:r>
                      <a:r>
                        <a:rPr lang="it-IT" sz="1600" b="1" dirty="0" err="1">
                          <a:effectLst/>
                        </a:rPr>
                        <a:t>MPa</a:t>
                      </a:r>
                      <a:r>
                        <a:rPr lang="it-IT" sz="1600" b="1" dirty="0">
                          <a:effectLst/>
                        </a:rPr>
                        <a:t>]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2675863"/>
                  </a:ext>
                </a:extLst>
              </a:tr>
              <a:tr h="537441"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dirty="0">
                          <a:solidFill>
                            <a:schemeClr val="tx1"/>
                          </a:solidFill>
                          <a:effectLst/>
                        </a:rPr>
                        <a:t>1.24</a:t>
                      </a:r>
                      <a:endParaRPr lang="it-IT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2.5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40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0.36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/>
                      <a:r>
                        <a:rPr lang="it-IT" sz="1600" b="1" dirty="0">
                          <a:effectLst/>
                        </a:rPr>
                        <a:t>57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144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58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CCF8A-3522-E21B-5E31-4AB6C83AAD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67894" y="154256"/>
            <a:ext cx="10058400" cy="822325"/>
          </a:xfrm>
        </p:spPr>
        <p:txBody>
          <a:bodyPr/>
          <a:lstStyle/>
          <a:p>
            <a:pPr algn="ctr"/>
            <a:r>
              <a:rPr lang="it-IT" dirty="0"/>
              <a:t>Staffa porta </a:t>
            </a:r>
            <a:r>
              <a:rPr lang="it-IT" dirty="0" err="1"/>
              <a:t>tof</a:t>
            </a: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BDE687C-CD89-B4F5-2EF4-3C502F4D2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052" y="1283853"/>
            <a:ext cx="3165998" cy="422133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A0ABC3E-0FD6-4BD5-730A-A908CC8EB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457" y="1531570"/>
            <a:ext cx="5376341" cy="3725896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1F7DFFB-1E2D-F7E4-7BA3-01656B069F8F}"/>
              </a:ext>
            </a:extLst>
          </p:cNvPr>
          <p:cNvSpPr txBox="1"/>
          <p:nvPr/>
        </p:nvSpPr>
        <p:spPr>
          <a:xfrm>
            <a:off x="1995053" y="5554890"/>
            <a:ext cx="3165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Montaggio su carrozzina con motore tedesco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AF28DD2-3D44-BD34-126F-0619D5613FF2}"/>
              </a:ext>
            </a:extLst>
          </p:cNvPr>
          <p:cNvSpPr txBox="1"/>
          <p:nvPr/>
        </p:nvSpPr>
        <p:spPr>
          <a:xfrm>
            <a:off x="7168482" y="5335907"/>
            <a:ext cx="2704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Modello CAD, design iniziale</a:t>
            </a:r>
          </a:p>
        </p:txBody>
      </p:sp>
    </p:spTree>
    <p:extLst>
      <p:ext uri="{BB962C8B-B14F-4D97-AF65-F5344CB8AC3E}">
        <p14:creationId xmlns:p14="http://schemas.microsoft.com/office/powerpoint/2010/main" val="2840707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9FF380-F6ED-4DE4-9F07-D4E7291EC666}"/>
              </a:ext>
            </a:extLst>
          </p:cNvPr>
          <p:cNvSpPr txBox="1">
            <a:spLocks/>
          </p:cNvSpPr>
          <p:nvPr/>
        </p:nvSpPr>
        <p:spPr>
          <a:xfrm>
            <a:off x="1066799" y="371848"/>
            <a:ext cx="10058400" cy="688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800" dirty="0"/>
              <a:t>Porta telecamera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E6E04B8-45D4-C5CF-C92C-6059758E6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435" y="1562147"/>
            <a:ext cx="3229688" cy="373370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21A7FAE-0C3B-F6E2-DC21-D9E354F057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5" r="8214"/>
          <a:stretch/>
        </p:blipFill>
        <p:spPr>
          <a:xfrm>
            <a:off x="6001966" y="1938398"/>
            <a:ext cx="5123233" cy="298120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D249FE84-C827-8FF8-6C8D-7737EEFFCD0F}"/>
              </a:ext>
            </a:extLst>
          </p:cNvPr>
          <p:cNvSpPr txBox="1"/>
          <p:nvPr/>
        </p:nvSpPr>
        <p:spPr>
          <a:xfrm>
            <a:off x="1914847" y="5350949"/>
            <a:ext cx="270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Montaggio su carrozzina con motore cinese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5F12189-345A-6D70-880F-E47C397A27B3}"/>
              </a:ext>
            </a:extLst>
          </p:cNvPr>
          <p:cNvSpPr txBox="1"/>
          <p:nvPr/>
        </p:nvSpPr>
        <p:spPr>
          <a:xfrm>
            <a:off x="7211437" y="5241591"/>
            <a:ext cx="2876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Modello 3D, geometria originale</a:t>
            </a:r>
          </a:p>
        </p:txBody>
      </p:sp>
    </p:spTree>
    <p:extLst>
      <p:ext uri="{BB962C8B-B14F-4D97-AF65-F5344CB8AC3E}">
        <p14:creationId xmlns:p14="http://schemas.microsoft.com/office/powerpoint/2010/main" val="3100935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2">
            <a:extLst>
              <a:ext uri="{FF2B5EF4-FFF2-40B4-BE49-F238E27FC236}">
                <a16:creationId xmlns:a16="http://schemas.microsoft.com/office/drawing/2014/main" id="{94B064FB-7FE1-0EA8-77DD-4D75B9724B93}"/>
              </a:ext>
            </a:extLst>
          </p:cNvPr>
          <p:cNvSpPr txBox="1">
            <a:spLocks/>
          </p:cNvSpPr>
          <p:nvPr/>
        </p:nvSpPr>
        <p:spPr>
          <a:xfrm>
            <a:off x="1066800" y="334625"/>
            <a:ext cx="10058400" cy="842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it-IT" sz="4800" i="0" kern="1200" spc="-50" baseline="0" dirty="0">
                <a:latin typeface="+mj-lt"/>
                <a:ea typeface="+mj-ea"/>
                <a:cs typeface="+mj-cs"/>
              </a:rPr>
              <a:t>Porta </a:t>
            </a:r>
            <a:r>
              <a:rPr lang="it-IT" sz="4800" i="0" kern="1200" spc="-50" baseline="0" dirty="0" err="1">
                <a:latin typeface="+mj-lt"/>
                <a:ea typeface="+mj-ea"/>
                <a:cs typeface="+mj-cs"/>
              </a:rPr>
              <a:t>tof</a:t>
            </a:r>
            <a:r>
              <a:rPr lang="it-IT" sz="4800" i="0" kern="1200" spc="-50" baseline="0" dirty="0">
                <a:latin typeface="+mj-lt"/>
                <a:ea typeface="+mj-ea"/>
                <a:cs typeface="+mj-cs"/>
              </a:rPr>
              <a:t> anteriore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576209F-61A9-40AB-60FB-58E3CFAB6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443" y="1355597"/>
            <a:ext cx="5029200" cy="377050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7927AA9-DE98-C8E5-2388-596484A64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613" y="1355597"/>
            <a:ext cx="4458564" cy="296067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F9A923A-6A14-E3E2-C563-18E1A6B10839}"/>
              </a:ext>
            </a:extLst>
          </p:cNvPr>
          <p:cNvSpPr txBox="1"/>
          <p:nvPr/>
        </p:nvSpPr>
        <p:spPr>
          <a:xfrm>
            <a:off x="2384898" y="5301615"/>
            <a:ext cx="2704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Montaggio su carrozzina con motore cinese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CDC6248-E4D3-F62A-0C7F-EC33D40F3034}"/>
              </a:ext>
            </a:extLst>
          </p:cNvPr>
          <p:cNvSpPr txBox="1"/>
          <p:nvPr/>
        </p:nvSpPr>
        <p:spPr>
          <a:xfrm>
            <a:off x="7883750" y="4495233"/>
            <a:ext cx="2704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/>
              <a:t>Modello 3D, geometria iniziale</a:t>
            </a:r>
          </a:p>
        </p:txBody>
      </p:sp>
    </p:spTree>
    <p:extLst>
      <p:ext uri="{BB962C8B-B14F-4D97-AF65-F5344CB8AC3E}">
        <p14:creationId xmlns:p14="http://schemas.microsoft.com/office/powerpoint/2010/main" val="1489101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36D16D1E-4205-49F5-BD2A-DA769947C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12FD100-C039-4E03-B5E4-2EDFA7290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4193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418FCD2-8448-4A81-8EB4-72250F782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FB5993E2-C02B-4335-ABA5-D8EC465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0B801A2-5622-4BE8-9AD2-C337A2CD0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BBA0DF3-3CB6-9281-ABD7-776B428B0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57728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Flowchart </a:t>
            </a:r>
            <a:r>
              <a:rPr lang="en-US" sz="3600" dirty="0" err="1">
                <a:solidFill>
                  <a:srgbClr val="FFFFFF"/>
                </a:solidFill>
              </a:rPr>
              <a:t>riprogettazione</a:t>
            </a:r>
            <a:r>
              <a:rPr lang="en-US" sz="3600" dirty="0">
                <a:solidFill>
                  <a:srgbClr val="FFFFFF"/>
                </a:solidFill>
              </a:rPr>
              <a:t> per Additive Manufacturing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7AF614F-5BC3-4086-99F5-B87C5847A0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asellaDiTesto 2">
            <a:extLst>
              <a:ext uri="{FF2B5EF4-FFF2-40B4-BE49-F238E27FC236}">
                <a16:creationId xmlns:a16="http://schemas.microsoft.com/office/drawing/2014/main" id="{B5B2CA96-883B-AA17-8188-2A5D347350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9898748"/>
              </p:ext>
            </p:extLst>
          </p:nvPr>
        </p:nvGraphicFramePr>
        <p:xfrm>
          <a:off x="4741863" y="639763"/>
          <a:ext cx="6797675" cy="564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86381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Retrospettivo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ttiv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3EEFF0-FB57-4CB4-8BFC-DF397689E2ED}">
  <ds:schemaRefs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71af3243-3dd4-4a8d-8c0d-dd76da1f02a5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3253</TotalTime>
  <Words>1020</Words>
  <Application>Microsoft Office PowerPoint</Application>
  <PresentationFormat>Widescreen</PresentationFormat>
  <Paragraphs>215</Paragraphs>
  <Slides>21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Retrospettivo</vt:lpstr>
      <vt:lpstr>Progettazione di componenti per carrozzina a comando vocale tramite Generative Design</vt:lpstr>
      <vt:lpstr>Progetto Alba Robot</vt:lpstr>
      <vt:lpstr>Presentazione standard di PowerPoint</vt:lpstr>
      <vt:lpstr>Progetto Alba Robot</vt:lpstr>
      <vt:lpstr>Componenti meccanici</vt:lpstr>
      <vt:lpstr>Staffa porta tof</vt:lpstr>
      <vt:lpstr>Presentazione standard di PowerPoint</vt:lpstr>
      <vt:lpstr>Presentazione standard di PowerPoint</vt:lpstr>
      <vt:lpstr>Flowchart riprogettazione per Additive Manufacturing</vt:lpstr>
      <vt:lpstr>Esempio riprogettazione</vt:lpstr>
      <vt:lpstr>Condizioni di carico</vt:lpstr>
      <vt:lpstr>Presentazione standard di PowerPoint</vt:lpstr>
      <vt:lpstr>Presentazione standard di PowerPoint</vt:lpstr>
      <vt:lpstr>Presentazione standard di PowerPoint</vt:lpstr>
      <vt:lpstr> Ottimizzazione topologica</vt:lpstr>
      <vt:lpstr>Ottimizzazione topologica</vt:lpstr>
      <vt:lpstr>Presentazione standard di PowerPoint</vt:lpstr>
      <vt:lpstr>Risultati</vt:lpstr>
      <vt:lpstr>Supporti ad albero</vt:lpstr>
      <vt:lpstr>Risultati</vt:lpstr>
      <vt:lpstr>Conclusioni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Lorem Ipsum</dc:title>
  <dc:creator>GIBIN FABIO</dc:creator>
  <cp:lastModifiedBy>GIBIN FABIO</cp:lastModifiedBy>
  <cp:revision>88</cp:revision>
  <dcterms:created xsi:type="dcterms:W3CDTF">2022-07-05T06:39:25Z</dcterms:created>
  <dcterms:modified xsi:type="dcterms:W3CDTF">2022-10-01T10:02:03Z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