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3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5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7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9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21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23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25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27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9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30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31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32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33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34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35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36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37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38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9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40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41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42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43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44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45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46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47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48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5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5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5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5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5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5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5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5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5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5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6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6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6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6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diagrams/data6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diagrams/data6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diagrams/data6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diagrams/data6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diagrams/data6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diagrams/data6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diagrams/data7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diagrams/data7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diagrams/data7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diagrams/data7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diagrams/data7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diagrams/data7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diagrams/data76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6.xml" ContentType="application/vnd.ms-office.drawingml.diagramDrawing+xml"/>
  <Override PartName="/ppt/diagrams/data77.xml" ContentType="application/vnd.openxmlformats-officedocument.drawingml.diagramData+xml"/>
  <Override PartName="/ppt/diagrams/layout67.xml" ContentType="application/vnd.openxmlformats-officedocument.drawingml.diagramLayout+xml"/>
  <Override PartName="/ppt/diagrams/quickStyle67.xml" ContentType="application/vnd.openxmlformats-officedocument.drawingml.diagramStyle+xml"/>
  <Override PartName="/ppt/diagrams/colors67.xml" ContentType="application/vnd.openxmlformats-officedocument.drawingml.diagramColors+xml"/>
  <Override PartName="/ppt/diagrams/drawing67.xml" ContentType="application/vnd.ms-office.drawingml.diagramDrawing+xml"/>
  <Override PartName="/ppt/diagrams/data78.xml" ContentType="application/vnd.openxmlformats-officedocument.drawingml.diagramData+xml"/>
  <Override PartName="/ppt/diagrams/layout68.xml" ContentType="application/vnd.openxmlformats-officedocument.drawingml.diagramLayout+xml"/>
  <Override PartName="/ppt/diagrams/quickStyle68.xml" ContentType="application/vnd.openxmlformats-officedocument.drawingml.diagramStyle+xml"/>
  <Override PartName="/ppt/diagrams/colors68.xml" ContentType="application/vnd.openxmlformats-officedocument.drawingml.diagramColors+xml"/>
  <Override PartName="/ppt/diagrams/drawing6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12.xml" ContentType="application/vnd.openxmlformats-officedocument.drawingml.diagramData+xml"/>
  <Override PartName="/ppt/diagrams/data14.xml" ContentType="application/vnd.openxmlformats-officedocument.drawingml.diagramData+xml"/>
  <Override PartName="/ppt/diagrams/data16.xml" ContentType="application/vnd.openxmlformats-officedocument.drawingml.diagramData+xml"/>
  <Override PartName="/ppt/diagrams/data18.xml" ContentType="application/vnd.openxmlformats-officedocument.drawingml.diagramData+xml"/>
  <Override PartName="/ppt/diagrams/data20.xml" ContentType="application/vnd.openxmlformats-officedocument.drawingml.diagramData+xml"/>
  <Override PartName="/ppt/diagrams/data22.xml" ContentType="application/vnd.openxmlformats-officedocument.drawingml.diagramData+xml"/>
  <Override PartName="/ppt/diagrams/data24.xml" ContentType="application/vnd.openxmlformats-officedocument.drawingml.diagramData+xml"/>
  <Override PartName="/ppt/diagrams/data26.xml" ContentType="application/vnd.openxmlformats-officedocument.drawingml.diagramData+xml"/>
  <Override PartName="/ppt/diagrams/data28.xml" ContentType="application/vnd.openxmlformats-officedocument.drawingml.diagramData+xml"/>
  <Override PartName="/ppt/diagrams/data49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9"/>
  </p:notesMasterIdLst>
  <p:sldIdLst>
    <p:sldId id="256" r:id="rId2"/>
    <p:sldId id="264" r:id="rId3"/>
    <p:sldId id="262" r:id="rId4"/>
    <p:sldId id="257" r:id="rId5"/>
    <p:sldId id="258" r:id="rId6"/>
    <p:sldId id="259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337" r:id="rId79"/>
    <p:sldId id="338" r:id="rId80"/>
    <p:sldId id="339" r:id="rId81"/>
    <p:sldId id="340" r:id="rId82"/>
    <p:sldId id="341" r:id="rId83"/>
    <p:sldId id="342" r:id="rId84"/>
    <p:sldId id="343" r:id="rId85"/>
    <p:sldId id="344" r:id="rId86"/>
    <p:sldId id="345" r:id="rId87"/>
    <p:sldId id="346" r:id="rId88"/>
    <p:sldId id="347" r:id="rId89"/>
    <p:sldId id="348" r:id="rId90"/>
    <p:sldId id="349" r:id="rId91"/>
    <p:sldId id="350" r:id="rId92"/>
    <p:sldId id="351" r:id="rId93"/>
    <p:sldId id="352" r:id="rId94"/>
    <p:sldId id="353" r:id="rId95"/>
    <p:sldId id="354" r:id="rId96"/>
    <p:sldId id="355" r:id="rId97"/>
    <p:sldId id="356" r:id="rId9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olo" id="{A7DE4FD3-C9B9-4D74-8305-2EB3593C9B36}">
          <p14:sldIdLst>
            <p14:sldId id="256"/>
          </p14:sldIdLst>
        </p14:section>
        <p14:section name="1. Building Information Modeling" id="{3DE1BD32-586F-4729-809C-08DACC14DC05}">
          <p14:sldIdLst>
            <p14:sldId id="264"/>
            <p14:sldId id="262"/>
            <p14:sldId id="257"/>
            <p14:sldId id="258"/>
            <p14:sldId id="259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</p14:sldIdLst>
        </p14:section>
        <p14:section name="2. Impianti elettrici e BIM" id="{D7E503E4-016A-4E49-A4F8-81C129AC5DE2}">
          <p14:sldIdLst>
            <p14:sldId id="274"/>
            <p14:sldId id="273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</p14:sldIdLst>
        </p14:section>
        <p14:section name="3. Famiglie per gli impianti elettrici" id="{3B9B4222-6586-4EA2-BC31-CA2B86BFD864}">
          <p14:sldIdLst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</p14:sldIdLst>
        </p14:section>
        <p14:section name="4. Circuiti elettrici in BIM" id="{DA65B11A-7698-4CD2-BD1E-86F3451C6F4A}">
          <p14:sldIdLst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</p14:sldIdLst>
        </p14:section>
        <p14:section name="5. Applicazione dei risultati ad un caso studio" id="{C14A2667-B134-4CC2-A245-39B8146796BC}">
          <p14:sldIdLst>
            <p14:sldId id="321"/>
            <p14:sldId id="322"/>
            <p14:sldId id="323"/>
            <p14:sldId id="324"/>
            <p14:sldId id="325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</p14:sldIdLst>
        </p14:section>
        <p14:section name="6. Conclusioni" id="{250E2650-9754-412D-B2B1-A73D79EB1D6B}">
          <p14:sldIdLst>
            <p14:sldId id="352"/>
            <p14:sldId id="353"/>
            <p14:sldId id="354"/>
            <p14:sldId id="355"/>
          </p14:sldIdLst>
        </p14:section>
        <p14:section name="Fine" id="{5E10894B-3849-4A60-B6B3-24449BA6459D}">
          <p14:sldIdLst>
            <p14:sldId id="3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47" autoAdjust="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8301096269805374E-2"/>
          <c:y val="3.851255205481275E-2"/>
          <c:w val="0.95854585039526952"/>
          <c:h val="0.7401880158965258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BIM DIMENSIONS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Foglio1!$A$2:$A$7</c:f>
              <c:strCache>
                <c:ptCount val="6"/>
                <c:pt idx="0">
                  <c:v>2D</c:v>
                </c:pt>
                <c:pt idx="1">
                  <c:v>3D</c:v>
                </c:pt>
                <c:pt idx="2">
                  <c:v>4D</c:v>
                </c:pt>
                <c:pt idx="3">
                  <c:v>5D</c:v>
                </c:pt>
                <c:pt idx="4">
                  <c:v>6D</c:v>
                </c:pt>
                <c:pt idx="5">
                  <c:v>7D</c:v>
                </c:pt>
              </c:strCache>
            </c:strRef>
          </c:cat>
          <c:val>
            <c:numRef>
              <c:f>Foglio1!$B$2:$B$7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71-42D4-8BA4-03A328DA5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114717359"/>
        <c:axId val="114713615"/>
        <c:axId val="2123759903"/>
      </c:bar3DChart>
      <c:catAx>
        <c:axId val="1147173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4713615"/>
        <c:crosses val="autoZero"/>
        <c:auto val="1"/>
        <c:lblAlgn val="ctr"/>
        <c:lblOffset val="100"/>
        <c:noMultiLvlLbl val="0"/>
      </c:catAx>
      <c:valAx>
        <c:axId val="114713615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4717359"/>
        <c:crosses val="autoZero"/>
        <c:crossBetween val="between"/>
      </c:valAx>
      <c:serAx>
        <c:axId val="2123759903"/>
        <c:scaling>
          <c:orientation val="minMax"/>
        </c:scaling>
        <c:delete val="1"/>
        <c:axPos val="b"/>
        <c:majorTickMark val="out"/>
        <c:minorTickMark val="none"/>
        <c:tickLblPos val="nextTo"/>
        <c:crossAx val="114713615"/>
        <c:crosses val="autoZero"/>
      </c:ser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20.pn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30.pn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40.pn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550.png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560.pn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70.png"/></Relationships>
</file>

<file path=ppt/diagrams/_rels/data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80.png"/></Relationships>
</file>

<file path=ppt/diagrams/_rels/data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90.png"/></Relationships>
</file>

<file path=ppt/diagrams/_rels/data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600.png"/></Relationships>
</file>

<file path=ppt/diagrams/_rels/data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diagrams/_rels/data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iagrams/_rels/data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iagrams/_rels/data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2.png"/></Relationships>
</file>

<file path=ppt/diagrams/_rels/data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3.png"/></Relationships>
</file>

<file path=ppt/diagrams/_rels/data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4.png"/></Relationships>
</file>

<file path=ppt/diagrams/_rels/data49.xml.rels><?xml version="1.0" encoding="UTF-8" standalone="yes"?>
<Relationships xmlns="http://schemas.openxmlformats.org/package/2006/relationships"><Relationship Id="rId1" Type="http://schemas.openxmlformats.org/officeDocument/2006/relationships/image" Target="../media/image810.png"/></Relationships>
</file>

<file path=ppt/diagrams/_rels/data5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diagrams/_rels/data5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2.png"/></Relationships>
</file>

<file path=ppt/diagrams/_rels/data5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3.png"/></Relationships>
</file>

<file path=ppt/diagrams/_rels/data5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4.png"/></Relationships>
</file>

<file path=ppt/diagrams/_rels/data5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5.png"/></Relationships>
</file>

<file path=ppt/diagrams/_rels/data5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6.png"/></Relationships>
</file>

<file path=ppt/diagrams/_rels/data5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ng"/></Relationships>
</file>

<file path=ppt/diagrams/_rels/data5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8.png"/></Relationships>
</file>

<file path=ppt/diagrams/_rels/data58.xml.rels><?xml version="1.0" encoding="UTF-8" standalone="yes"?>
<Relationships xmlns="http://schemas.openxmlformats.org/package/2006/relationships"><Relationship Id="rId1" Type="http://schemas.openxmlformats.org/officeDocument/2006/relationships/image" Target="../media/image89.png"/></Relationships>
</file>

<file path=ppt/diagrams/_rels/drawing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diagrams/_rels/drawing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iagrams/_rels/drawing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iagrams/_rels/drawing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2.png"/></Relationships>
</file>

<file path=ppt/diagrams/_rels/drawing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3.png"/></Relationships>
</file>

<file path=ppt/diagrams/_rels/drawing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4.png"/></Relationships>
</file>

<file path=ppt/diagrams/_rels/drawing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diagrams/_rels/drawing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2.png"/></Relationships>
</file>

<file path=ppt/diagrams/_rels/drawing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3.png"/></Relationships>
</file>

<file path=ppt/diagrams/_rels/drawing4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4.png"/></Relationships>
</file>

<file path=ppt/diagrams/_rels/drawing4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5.png"/></Relationships>
</file>

<file path=ppt/diagrams/_rels/drawing4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6.png"/></Relationships>
</file>

<file path=ppt/diagrams/_rels/drawing4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ng"/></Relationships>
</file>

<file path=ppt/diagrams/_rels/drawing4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8.png"/></Relationships>
</file>

<file path=ppt/diagrams/_rels/drawing48.xml.rels><?xml version="1.0" encoding="UTF-8" standalone="yes"?>
<Relationships xmlns="http://schemas.openxmlformats.org/package/2006/relationships"><Relationship Id="rId1" Type="http://schemas.openxmlformats.org/officeDocument/2006/relationships/image" Target="../media/image8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10F2AA-600E-4ADC-B1E6-0A18247EC378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5ACC893-1AC0-47B7-B95E-E28427075800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Informazioni sparse</a:t>
          </a:r>
        </a:p>
      </dgm:t>
    </dgm:pt>
    <dgm:pt modelId="{DBEF9E49-36EA-4844-9D02-B2D16BB2859F}" type="parTrans" cxnId="{8D4C5FE4-5EA5-4E2C-A224-F6176B274AE2}">
      <dgm:prSet/>
      <dgm:spPr/>
      <dgm:t>
        <a:bodyPr/>
        <a:lstStyle/>
        <a:p>
          <a:endParaRPr lang="it-IT"/>
        </a:p>
      </dgm:t>
    </dgm:pt>
    <dgm:pt modelId="{C6F22BC6-A4BD-41D4-A139-706A37025A3A}" type="sibTrans" cxnId="{8D4C5FE4-5EA5-4E2C-A224-F6176B274AE2}">
      <dgm:prSet/>
      <dgm:spPr/>
      <dgm:t>
        <a:bodyPr/>
        <a:lstStyle/>
        <a:p>
          <a:endParaRPr lang="it-IT"/>
        </a:p>
      </dgm:t>
    </dgm:pt>
    <dgm:pt modelId="{2E772001-9F71-4DE2-A2C4-D3558914CECC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Convergenza delle informazioni nel modello</a:t>
          </a:r>
        </a:p>
      </dgm:t>
    </dgm:pt>
    <dgm:pt modelId="{8C8CAB32-2681-4180-98EB-4D4913F3C433}" type="parTrans" cxnId="{E42B45F2-AA87-41E0-8663-2E1951440768}">
      <dgm:prSet/>
      <dgm:spPr/>
      <dgm:t>
        <a:bodyPr/>
        <a:lstStyle/>
        <a:p>
          <a:endParaRPr lang="it-IT"/>
        </a:p>
      </dgm:t>
    </dgm:pt>
    <dgm:pt modelId="{CB9D79F9-6B0F-4632-A70F-8FA67B01D952}" type="sibTrans" cxnId="{E42B45F2-AA87-41E0-8663-2E1951440768}">
      <dgm:prSet/>
      <dgm:spPr/>
      <dgm:t>
        <a:bodyPr/>
        <a:lstStyle/>
        <a:p>
          <a:endParaRPr lang="it-IT"/>
        </a:p>
      </dgm:t>
    </dgm:pt>
    <dgm:pt modelId="{035D698A-1F07-4DC3-A93D-475739F2346B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Relazioni tra le informazioni</a:t>
          </a:r>
        </a:p>
      </dgm:t>
    </dgm:pt>
    <dgm:pt modelId="{B24FB49B-43B4-418B-A267-8B49B1376A08}" type="parTrans" cxnId="{CE7FDD4C-FF67-493A-920C-936EB2A75EE7}">
      <dgm:prSet/>
      <dgm:spPr/>
      <dgm:t>
        <a:bodyPr/>
        <a:lstStyle/>
        <a:p>
          <a:endParaRPr lang="it-IT"/>
        </a:p>
      </dgm:t>
    </dgm:pt>
    <dgm:pt modelId="{3B6F94C5-8835-436F-8CE5-F1DC35FD8A14}" type="sibTrans" cxnId="{CE7FDD4C-FF67-493A-920C-936EB2A75EE7}">
      <dgm:prSet/>
      <dgm:spPr/>
      <dgm:t>
        <a:bodyPr/>
        <a:lstStyle/>
        <a:p>
          <a:endParaRPr lang="it-IT"/>
        </a:p>
      </dgm:t>
    </dgm:pt>
    <dgm:pt modelId="{C7843E0F-735E-4B9F-9ABF-6A88BC8B422E}">
      <dgm:prSet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Interoperabilità</a:t>
          </a:r>
        </a:p>
      </dgm:t>
    </dgm:pt>
    <dgm:pt modelId="{671184D3-7012-4C5D-A084-2BB8BB9506B1}" type="parTrans" cxnId="{FD3B97A8-5D46-46B0-8C50-E0B61AE7F0BB}">
      <dgm:prSet/>
      <dgm:spPr/>
      <dgm:t>
        <a:bodyPr/>
        <a:lstStyle/>
        <a:p>
          <a:endParaRPr lang="it-IT"/>
        </a:p>
      </dgm:t>
    </dgm:pt>
    <dgm:pt modelId="{02AC9647-D310-4036-8F1C-C6F8BC4657DC}" type="sibTrans" cxnId="{FD3B97A8-5D46-46B0-8C50-E0B61AE7F0BB}">
      <dgm:prSet/>
      <dgm:spPr/>
      <dgm:t>
        <a:bodyPr/>
        <a:lstStyle/>
        <a:p>
          <a:endParaRPr lang="it-IT"/>
        </a:p>
      </dgm:t>
    </dgm:pt>
    <dgm:pt modelId="{6AB3D11C-BC87-47C5-9451-39258A8223DE}" type="pres">
      <dgm:prSet presAssocID="{0F10F2AA-600E-4ADC-B1E6-0A18247EC378}" presName="Name0" presStyleCnt="0">
        <dgm:presLayoutVars>
          <dgm:dir/>
          <dgm:resizeHandles val="exact"/>
        </dgm:presLayoutVars>
      </dgm:prSet>
      <dgm:spPr/>
    </dgm:pt>
    <dgm:pt modelId="{AB96852C-FF96-451A-A72C-632CFE34DEC6}" type="pres">
      <dgm:prSet presAssocID="{65ACC893-1AC0-47B7-B95E-E28427075800}" presName="node" presStyleLbl="node1" presStyleIdx="0" presStyleCnt="4">
        <dgm:presLayoutVars>
          <dgm:bulletEnabled val="1"/>
        </dgm:presLayoutVars>
      </dgm:prSet>
      <dgm:spPr/>
    </dgm:pt>
    <dgm:pt modelId="{E0E73B25-8B53-40B2-A941-7849DC48EBF7}" type="pres">
      <dgm:prSet presAssocID="{C6F22BC6-A4BD-41D4-A139-706A37025A3A}" presName="sibTrans" presStyleLbl="sibTrans2D1" presStyleIdx="0" presStyleCnt="3"/>
      <dgm:spPr/>
    </dgm:pt>
    <dgm:pt modelId="{30382EC3-7587-4723-8A87-A267F20E2EEC}" type="pres">
      <dgm:prSet presAssocID="{C6F22BC6-A4BD-41D4-A139-706A37025A3A}" presName="connectorText" presStyleLbl="sibTrans2D1" presStyleIdx="0" presStyleCnt="3"/>
      <dgm:spPr/>
    </dgm:pt>
    <dgm:pt modelId="{AF05252C-2ABA-423C-B67A-8420C7F12D0C}" type="pres">
      <dgm:prSet presAssocID="{2E772001-9F71-4DE2-A2C4-D3558914CECC}" presName="node" presStyleLbl="node1" presStyleIdx="1" presStyleCnt="4">
        <dgm:presLayoutVars>
          <dgm:bulletEnabled val="1"/>
        </dgm:presLayoutVars>
      </dgm:prSet>
      <dgm:spPr/>
    </dgm:pt>
    <dgm:pt modelId="{0C1BD8B3-4BF8-4BED-AED4-502E564AC815}" type="pres">
      <dgm:prSet presAssocID="{CB9D79F9-6B0F-4632-A70F-8FA67B01D952}" presName="sibTrans" presStyleLbl="sibTrans2D1" presStyleIdx="1" presStyleCnt="3"/>
      <dgm:spPr/>
    </dgm:pt>
    <dgm:pt modelId="{CF9E3716-A722-4492-A146-D9CBB9CA8CDE}" type="pres">
      <dgm:prSet presAssocID="{CB9D79F9-6B0F-4632-A70F-8FA67B01D952}" presName="connectorText" presStyleLbl="sibTrans2D1" presStyleIdx="1" presStyleCnt="3"/>
      <dgm:spPr/>
    </dgm:pt>
    <dgm:pt modelId="{BF87506E-59FE-45D2-8F42-F22A7E275A3A}" type="pres">
      <dgm:prSet presAssocID="{035D698A-1F07-4DC3-A93D-475739F2346B}" presName="node" presStyleLbl="node1" presStyleIdx="2" presStyleCnt="4">
        <dgm:presLayoutVars>
          <dgm:bulletEnabled val="1"/>
        </dgm:presLayoutVars>
      </dgm:prSet>
      <dgm:spPr/>
    </dgm:pt>
    <dgm:pt modelId="{B878177A-ADF7-4074-A6A9-0D1ACC5C171E}" type="pres">
      <dgm:prSet presAssocID="{3B6F94C5-8835-436F-8CE5-F1DC35FD8A14}" presName="sibTrans" presStyleLbl="sibTrans2D1" presStyleIdx="2" presStyleCnt="3"/>
      <dgm:spPr/>
    </dgm:pt>
    <dgm:pt modelId="{60CAEAD4-5B40-4E3A-8362-BE430524E93D}" type="pres">
      <dgm:prSet presAssocID="{3B6F94C5-8835-436F-8CE5-F1DC35FD8A14}" presName="connectorText" presStyleLbl="sibTrans2D1" presStyleIdx="2" presStyleCnt="3"/>
      <dgm:spPr/>
    </dgm:pt>
    <dgm:pt modelId="{2C632C46-62F0-4548-97C5-7A60F7D0A322}" type="pres">
      <dgm:prSet presAssocID="{C7843E0F-735E-4B9F-9ABF-6A88BC8B422E}" presName="node" presStyleLbl="node1" presStyleIdx="3" presStyleCnt="4">
        <dgm:presLayoutVars>
          <dgm:bulletEnabled val="1"/>
        </dgm:presLayoutVars>
      </dgm:prSet>
      <dgm:spPr/>
    </dgm:pt>
  </dgm:ptLst>
  <dgm:cxnLst>
    <dgm:cxn modelId="{85B3F91C-463C-4B59-96F2-F5C1E37019CC}" type="presOf" srcId="{3B6F94C5-8835-436F-8CE5-F1DC35FD8A14}" destId="{B878177A-ADF7-4074-A6A9-0D1ACC5C171E}" srcOrd="0" destOrd="0" presId="urn:microsoft.com/office/officeart/2005/8/layout/process1"/>
    <dgm:cxn modelId="{823A011E-D6F0-46A3-B673-CAAA5A243FC3}" type="presOf" srcId="{0F10F2AA-600E-4ADC-B1E6-0A18247EC378}" destId="{6AB3D11C-BC87-47C5-9451-39258A8223DE}" srcOrd="0" destOrd="0" presId="urn:microsoft.com/office/officeart/2005/8/layout/process1"/>
    <dgm:cxn modelId="{1FE7253C-9254-40CA-8C2B-E71B4D84977B}" type="presOf" srcId="{CB9D79F9-6B0F-4632-A70F-8FA67B01D952}" destId="{0C1BD8B3-4BF8-4BED-AED4-502E564AC815}" srcOrd="0" destOrd="0" presId="urn:microsoft.com/office/officeart/2005/8/layout/process1"/>
    <dgm:cxn modelId="{0F8E3142-71DA-408D-857C-46E68705AB34}" type="presOf" srcId="{035D698A-1F07-4DC3-A93D-475739F2346B}" destId="{BF87506E-59FE-45D2-8F42-F22A7E275A3A}" srcOrd="0" destOrd="0" presId="urn:microsoft.com/office/officeart/2005/8/layout/process1"/>
    <dgm:cxn modelId="{B7226248-5BA7-41B9-BC8E-1A3F1A91EF1E}" type="presOf" srcId="{C7843E0F-735E-4B9F-9ABF-6A88BC8B422E}" destId="{2C632C46-62F0-4548-97C5-7A60F7D0A322}" srcOrd="0" destOrd="0" presId="urn:microsoft.com/office/officeart/2005/8/layout/process1"/>
    <dgm:cxn modelId="{CE7FDD4C-FF67-493A-920C-936EB2A75EE7}" srcId="{0F10F2AA-600E-4ADC-B1E6-0A18247EC378}" destId="{035D698A-1F07-4DC3-A93D-475739F2346B}" srcOrd="2" destOrd="0" parTransId="{B24FB49B-43B4-418B-A267-8B49B1376A08}" sibTransId="{3B6F94C5-8835-436F-8CE5-F1DC35FD8A14}"/>
    <dgm:cxn modelId="{B23F9255-570B-43A7-BAC4-B472FC2237FB}" type="presOf" srcId="{C6F22BC6-A4BD-41D4-A139-706A37025A3A}" destId="{30382EC3-7587-4723-8A87-A267F20E2EEC}" srcOrd="1" destOrd="0" presId="urn:microsoft.com/office/officeart/2005/8/layout/process1"/>
    <dgm:cxn modelId="{F3137284-679F-4369-908E-D81D324E2A69}" type="presOf" srcId="{CB9D79F9-6B0F-4632-A70F-8FA67B01D952}" destId="{CF9E3716-A722-4492-A146-D9CBB9CA8CDE}" srcOrd="1" destOrd="0" presId="urn:microsoft.com/office/officeart/2005/8/layout/process1"/>
    <dgm:cxn modelId="{FD3B97A8-5D46-46B0-8C50-E0B61AE7F0BB}" srcId="{0F10F2AA-600E-4ADC-B1E6-0A18247EC378}" destId="{C7843E0F-735E-4B9F-9ABF-6A88BC8B422E}" srcOrd="3" destOrd="0" parTransId="{671184D3-7012-4C5D-A084-2BB8BB9506B1}" sibTransId="{02AC9647-D310-4036-8F1C-C6F8BC4657DC}"/>
    <dgm:cxn modelId="{E21F98C3-8597-44D8-8414-33C4F33167C6}" type="presOf" srcId="{C6F22BC6-A4BD-41D4-A139-706A37025A3A}" destId="{E0E73B25-8B53-40B2-A941-7849DC48EBF7}" srcOrd="0" destOrd="0" presId="urn:microsoft.com/office/officeart/2005/8/layout/process1"/>
    <dgm:cxn modelId="{B51BD4D3-657B-4CA0-BA43-788DBAE41058}" type="presOf" srcId="{2E772001-9F71-4DE2-A2C4-D3558914CECC}" destId="{AF05252C-2ABA-423C-B67A-8420C7F12D0C}" srcOrd="0" destOrd="0" presId="urn:microsoft.com/office/officeart/2005/8/layout/process1"/>
    <dgm:cxn modelId="{F9F8D6E0-11C2-4F89-8FE7-49304D462E84}" type="presOf" srcId="{3B6F94C5-8835-436F-8CE5-F1DC35FD8A14}" destId="{60CAEAD4-5B40-4E3A-8362-BE430524E93D}" srcOrd="1" destOrd="0" presId="urn:microsoft.com/office/officeart/2005/8/layout/process1"/>
    <dgm:cxn modelId="{8D4C5FE4-5EA5-4E2C-A224-F6176B274AE2}" srcId="{0F10F2AA-600E-4ADC-B1E6-0A18247EC378}" destId="{65ACC893-1AC0-47B7-B95E-E28427075800}" srcOrd="0" destOrd="0" parTransId="{DBEF9E49-36EA-4844-9D02-B2D16BB2859F}" sibTransId="{C6F22BC6-A4BD-41D4-A139-706A37025A3A}"/>
    <dgm:cxn modelId="{E42B45F2-AA87-41E0-8663-2E1951440768}" srcId="{0F10F2AA-600E-4ADC-B1E6-0A18247EC378}" destId="{2E772001-9F71-4DE2-A2C4-D3558914CECC}" srcOrd="1" destOrd="0" parTransId="{8C8CAB32-2681-4180-98EB-4D4913F3C433}" sibTransId="{CB9D79F9-6B0F-4632-A70F-8FA67B01D952}"/>
    <dgm:cxn modelId="{246468FA-5299-4AAB-A35A-3C540ECC6094}" type="presOf" srcId="{65ACC893-1AC0-47B7-B95E-E28427075800}" destId="{AB96852C-FF96-451A-A72C-632CFE34DEC6}" srcOrd="0" destOrd="0" presId="urn:microsoft.com/office/officeart/2005/8/layout/process1"/>
    <dgm:cxn modelId="{AD2EB175-D703-47D5-922B-EAC731EC22E3}" type="presParOf" srcId="{6AB3D11C-BC87-47C5-9451-39258A8223DE}" destId="{AB96852C-FF96-451A-A72C-632CFE34DEC6}" srcOrd="0" destOrd="0" presId="urn:microsoft.com/office/officeart/2005/8/layout/process1"/>
    <dgm:cxn modelId="{50BA3D99-9464-4E61-A72C-BFD72AE07AA7}" type="presParOf" srcId="{6AB3D11C-BC87-47C5-9451-39258A8223DE}" destId="{E0E73B25-8B53-40B2-A941-7849DC48EBF7}" srcOrd="1" destOrd="0" presId="urn:microsoft.com/office/officeart/2005/8/layout/process1"/>
    <dgm:cxn modelId="{CEEC507D-1CC4-4B7A-AA87-ED86EBBB79C1}" type="presParOf" srcId="{E0E73B25-8B53-40B2-A941-7849DC48EBF7}" destId="{30382EC3-7587-4723-8A87-A267F20E2EEC}" srcOrd="0" destOrd="0" presId="urn:microsoft.com/office/officeart/2005/8/layout/process1"/>
    <dgm:cxn modelId="{1D6A6E37-0784-4ADF-A1FD-DEE73A51DA32}" type="presParOf" srcId="{6AB3D11C-BC87-47C5-9451-39258A8223DE}" destId="{AF05252C-2ABA-423C-B67A-8420C7F12D0C}" srcOrd="2" destOrd="0" presId="urn:microsoft.com/office/officeart/2005/8/layout/process1"/>
    <dgm:cxn modelId="{7F9AFF66-AE4C-445C-AAE1-DEA161D7580A}" type="presParOf" srcId="{6AB3D11C-BC87-47C5-9451-39258A8223DE}" destId="{0C1BD8B3-4BF8-4BED-AED4-502E564AC815}" srcOrd="3" destOrd="0" presId="urn:microsoft.com/office/officeart/2005/8/layout/process1"/>
    <dgm:cxn modelId="{C30AEE1D-1A04-4E3A-BF41-E8A518E4F1B2}" type="presParOf" srcId="{0C1BD8B3-4BF8-4BED-AED4-502E564AC815}" destId="{CF9E3716-A722-4492-A146-D9CBB9CA8CDE}" srcOrd="0" destOrd="0" presId="urn:microsoft.com/office/officeart/2005/8/layout/process1"/>
    <dgm:cxn modelId="{3C96047A-71D1-4514-B3B6-31E4030E8309}" type="presParOf" srcId="{6AB3D11C-BC87-47C5-9451-39258A8223DE}" destId="{BF87506E-59FE-45D2-8F42-F22A7E275A3A}" srcOrd="4" destOrd="0" presId="urn:microsoft.com/office/officeart/2005/8/layout/process1"/>
    <dgm:cxn modelId="{9607C6CA-E0A1-4EFD-B0F0-0C7253EC8176}" type="presParOf" srcId="{6AB3D11C-BC87-47C5-9451-39258A8223DE}" destId="{B878177A-ADF7-4074-A6A9-0D1ACC5C171E}" srcOrd="5" destOrd="0" presId="urn:microsoft.com/office/officeart/2005/8/layout/process1"/>
    <dgm:cxn modelId="{D1D9B7CF-2396-41FE-A2BD-B685816ACC6F}" type="presParOf" srcId="{B878177A-ADF7-4074-A6A9-0D1ACC5C171E}" destId="{60CAEAD4-5B40-4E3A-8362-BE430524E93D}" srcOrd="0" destOrd="0" presId="urn:microsoft.com/office/officeart/2005/8/layout/process1"/>
    <dgm:cxn modelId="{693A0850-F2C3-464E-9F39-CA840CAE4B98}" type="presParOf" srcId="{6AB3D11C-BC87-47C5-9451-39258A8223DE}" destId="{2C632C46-62F0-4548-97C5-7A60F7D0A322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E73228A-7EBD-4DB0-A665-637F42476815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F305A7A5-B294-4244-9E3C-52AF7DBDAADA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Classificazione per forma di segregazione</a:t>
          </a:r>
        </a:p>
      </dgm:t>
    </dgm:pt>
    <dgm:pt modelId="{7716094A-F07A-4D45-9DBC-5BC3B5EB1E8A}" type="parTrans" cxnId="{16033D19-94E3-4D06-8164-ADED968EF42B}">
      <dgm:prSet/>
      <dgm:spPr/>
      <dgm:t>
        <a:bodyPr/>
        <a:lstStyle/>
        <a:p>
          <a:endParaRPr lang="it-IT"/>
        </a:p>
      </dgm:t>
    </dgm:pt>
    <dgm:pt modelId="{766138C1-9CF4-4F0D-B6CC-97600E63D49D}" type="sibTrans" cxnId="{16033D19-94E3-4D06-8164-ADED968EF42B}">
      <dgm:prSet/>
      <dgm:spPr/>
      <dgm:t>
        <a:bodyPr/>
        <a:lstStyle/>
        <a:p>
          <a:endParaRPr lang="it-IT"/>
        </a:p>
      </dgm:t>
    </dgm:pt>
    <dgm:pt modelId="{A1E401C3-DEFA-4A4E-8447-96501081D4C9}">
      <dgm:prSet phldrT="[Testo]" custT="1"/>
      <dgm:spPr/>
      <dgm:t>
        <a:bodyPr/>
        <a:lstStyle/>
        <a:p>
          <a:r>
            <a:rPr lang="it-IT" sz="1600" dirty="0"/>
            <a:t>Forma 1</a:t>
          </a:r>
        </a:p>
      </dgm:t>
    </dgm:pt>
    <dgm:pt modelId="{7A6456C6-64B6-4B45-97A4-E9884A3D5E4A}" type="parTrans" cxnId="{3E987C70-FF66-4016-A47B-7DA605BC8BD0}">
      <dgm:prSet/>
      <dgm:spPr/>
      <dgm:t>
        <a:bodyPr/>
        <a:lstStyle/>
        <a:p>
          <a:endParaRPr lang="it-IT"/>
        </a:p>
      </dgm:t>
    </dgm:pt>
    <dgm:pt modelId="{0A55813B-A60D-47B1-AF12-1CDF5F88424E}" type="sibTrans" cxnId="{3E987C70-FF66-4016-A47B-7DA605BC8BD0}">
      <dgm:prSet/>
      <dgm:spPr/>
      <dgm:t>
        <a:bodyPr/>
        <a:lstStyle/>
        <a:p>
          <a:endParaRPr lang="it-IT"/>
        </a:p>
      </dgm:t>
    </dgm:pt>
    <dgm:pt modelId="{4D722823-9C12-485F-8F51-739A29050E84}">
      <dgm:prSet phldrT="[Testo]" custT="1"/>
      <dgm:spPr/>
      <dgm:t>
        <a:bodyPr/>
        <a:lstStyle/>
        <a:p>
          <a:r>
            <a:rPr lang="it-IT" sz="1600" dirty="0"/>
            <a:t>Forma 2A</a:t>
          </a:r>
        </a:p>
      </dgm:t>
    </dgm:pt>
    <dgm:pt modelId="{1676066A-AA28-4B58-B41B-2D113D3A5D8E}" type="parTrans" cxnId="{1AE5D3B2-0BA5-40BC-AC29-9C04DD5A7551}">
      <dgm:prSet/>
      <dgm:spPr/>
      <dgm:t>
        <a:bodyPr/>
        <a:lstStyle/>
        <a:p>
          <a:endParaRPr lang="it-IT"/>
        </a:p>
      </dgm:t>
    </dgm:pt>
    <dgm:pt modelId="{874E2433-5094-4BC6-A65B-BBA13CA52535}" type="sibTrans" cxnId="{1AE5D3B2-0BA5-40BC-AC29-9C04DD5A7551}">
      <dgm:prSet/>
      <dgm:spPr/>
      <dgm:t>
        <a:bodyPr/>
        <a:lstStyle/>
        <a:p>
          <a:endParaRPr lang="it-IT"/>
        </a:p>
      </dgm:t>
    </dgm:pt>
    <dgm:pt modelId="{4107B670-4FFD-43CA-9CEA-C972AAB9AE01}">
      <dgm:prSet phldrT="[Testo]" custT="1"/>
      <dgm:spPr/>
      <dgm:t>
        <a:bodyPr/>
        <a:lstStyle/>
        <a:p>
          <a:r>
            <a:rPr lang="it-IT" sz="1600" dirty="0"/>
            <a:t>Forma 2B</a:t>
          </a:r>
        </a:p>
      </dgm:t>
    </dgm:pt>
    <dgm:pt modelId="{D581E794-3819-474C-A9C7-876E20D1FD9D}" type="parTrans" cxnId="{1542FD76-8AD7-4E72-9CC8-3EE3D88ECFC6}">
      <dgm:prSet/>
      <dgm:spPr/>
      <dgm:t>
        <a:bodyPr/>
        <a:lstStyle/>
        <a:p>
          <a:endParaRPr lang="it-IT"/>
        </a:p>
      </dgm:t>
    </dgm:pt>
    <dgm:pt modelId="{E7371433-DDD7-4131-9EEA-B8E1A9C4E237}" type="sibTrans" cxnId="{1542FD76-8AD7-4E72-9CC8-3EE3D88ECFC6}">
      <dgm:prSet/>
      <dgm:spPr/>
      <dgm:t>
        <a:bodyPr/>
        <a:lstStyle/>
        <a:p>
          <a:endParaRPr lang="it-IT"/>
        </a:p>
      </dgm:t>
    </dgm:pt>
    <dgm:pt modelId="{B8FEF3A6-7AC5-47E3-BE25-81BE038AADBD}">
      <dgm:prSet phldrT="[Testo]" custT="1"/>
      <dgm:spPr/>
      <dgm:t>
        <a:bodyPr/>
        <a:lstStyle/>
        <a:p>
          <a:r>
            <a:rPr lang="it-IT" sz="1600" dirty="0"/>
            <a:t>Forma 3A</a:t>
          </a:r>
        </a:p>
      </dgm:t>
    </dgm:pt>
    <dgm:pt modelId="{D04CF000-F68B-4846-8CC0-A73485333A27}" type="parTrans" cxnId="{C4184174-96ED-4D02-BB39-76DF54EAE7E2}">
      <dgm:prSet/>
      <dgm:spPr/>
      <dgm:t>
        <a:bodyPr/>
        <a:lstStyle/>
        <a:p>
          <a:endParaRPr lang="it-IT"/>
        </a:p>
      </dgm:t>
    </dgm:pt>
    <dgm:pt modelId="{8C1771BB-01C0-4B3F-9C5D-689F951D5147}" type="sibTrans" cxnId="{C4184174-96ED-4D02-BB39-76DF54EAE7E2}">
      <dgm:prSet/>
      <dgm:spPr/>
      <dgm:t>
        <a:bodyPr/>
        <a:lstStyle/>
        <a:p>
          <a:endParaRPr lang="it-IT"/>
        </a:p>
      </dgm:t>
    </dgm:pt>
    <dgm:pt modelId="{4FBDEFC3-2537-4946-869C-131C2098B2BE}">
      <dgm:prSet phldrT="[Testo]" custT="1"/>
      <dgm:spPr/>
      <dgm:t>
        <a:bodyPr/>
        <a:lstStyle/>
        <a:p>
          <a:r>
            <a:rPr lang="it-IT" sz="1600" dirty="0"/>
            <a:t>Forma 3B</a:t>
          </a:r>
        </a:p>
      </dgm:t>
    </dgm:pt>
    <dgm:pt modelId="{C80EB31D-54DA-4438-A8F1-6C09C7B3E82F}" type="parTrans" cxnId="{A00F781F-DED7-4E25-B77A-A097448D8995}">
      <dgm:prSet/>
      <dgm:spPr/>
      <dgm:t>
        <a:bodyPr/>
        <a:lstStyle/>
        <a:p>
          <a:endParaRPr lang="it-IT"/>
        </a:p>
      </dgm:t>
    </dgm:pt>
    <dgm:pt modelId="{864B7BD7-8430-4222-8249-BE2EDA9DF52A}" type="sibTrans" cxnId="{A00F781F-DED7-4E25-B77A-A097448D8995}">
      <dgm:prSet/>
      <dgm:spPr/>
      <dgm:t>
        <a:bodyPr/>
        <a:lstStyle/>
        <a:p>
          <a:endParaRPr lang="it-IT"/>
        </a:p>
      </dgm:t>
    </dgm:pt>
    <dgm:pt modelId="{D99E61E4-5F9F-4691-BFC6-A29965D91A39}">
      <dgm:prSet phldrT="[Testo]" custT="1"/>
      <dgm:spPr/>
      <dgm:t>
        <a:bodyPr/>
        <a:lstStyle/>
        <a:p>
          <a:r>
            <a:rPr lang="it-IT" sz="1600" dirty="0"/>
            <a:t>Forma 4A</a:t>
          </a:r>
        </a:p>
      </dgm:t>
    </dgm:pt>
    <dgm:pt modelId="{447D7132-D086-4056-82E8-3C03039BF919}" type="parTrans" cxnId="{7038A312-37AD-4325-951A-B413D25BA7B4}">
      <dgm:prSet/>
      <dgm:spPr/>
      <dgm:t>
        <a:bodyPr/>
        <a:lstStyle/>
        <a:p>
          <a:endParaRPr lang="it-IT"/>
        </a:p>
      </dgm:t>
    </dgm:pt>
    <dgm:pt modelId="{338DF5DA-7AB8-4223-921D-931ADAF4593C}" type="sibTrans" cxnId="{7038A312-37AD-4325-951A-B413D25BA7B4}">
      <dgm:prSet/>
      <dgm:spPr/>
      <dgm:t>
        <a:bodyPr/>
        <a:lstStyle/>
        <a:p>
          <a:endParaRPr lang="it-IT"/>
        </a:p>
      </dgm:t>
    </dgm:pt>
    <dgm:pt modelId="{4C1C50B3-D7E9-4628-BCDB-8F854B58904F}">
      <dgm:prSet phldrT="[Testo]" custT="1"/>
      <dgm:spPr/>
      <dgm:t>
        <a:bodyPr/>
        <a:lstStyle/>
        <a:p>
          <a:r>
            <a:rPr lang="it-IT" sz="1600" dirty="0"/>
            <a:t>Forma 4B</a:t>
          </a:r>
        </a:p>
      </dgm:t>
    </dgm:pt>
    <dgm:pt modelId="{D5E12855-D04E-43B9-8506-D890408FFBE6}" type="parTrans" cxnId="{907DEE14-2D33-43BC-A83A-613E5139B8B8}">
      <dgm:prSet/>
      <dgm:spPr/>
      <dgm:t>
        <a:bodyPr/>
        <a:lstStyle/>
        <a:p>
          <a:endParaRPr lang="it-IT"/>
        </a:p>
      </dgm:t>
    </dgm:pt>
    <dgm:pt modelId="{6692E18F-77D4-4706-8E49-573CBC6D99DC}" type="sibTrans" cxnId="{907DEE14-2D33-43BC-A83A-613E5139B8B8}">
      <dgm:prSet/>
      <dgm:spPr/>
      <dgm:t>
        <a:bodyPr/>
        <a:lstStyle/>
        <a:p>
          <a:endParaRPr lang="it-IT"/>
        </a:p>
      </dgm:t>
    </dgm:pt>
    <dgm:pt modelId="{98E2C440-22EC-4A64-8F4D-742FF5C216D2}" type="pres">
      <dgm:prSet presAssocID="{CE73228A-7EBD-4DB0-A665-637F42476815}" presName="Name0" presStyleCnt="0">
        <dgm:presLayoutVars>
          <dgm:dir/>
          <dgm:animLvl val="lvl"/>
          <dgm:resizeHandles val="exact"/>
        </dgm:presLayoutVars>
      </dgm:prSet>
      <dgm:spPr/>
    </dgm:pt>
    <dgm:pt modelId="{35C6ABE9-DBB2-416C-874F-1CF0B0DBEE92}" type="pres">
      <dgm:prSet presAssocID="{F305A7A5-B294-4244-9E3C-52AF7DBDAADA}" presName="linNode" presStyleCnt="0"/>
      <dgm:spPr/>
    </dgm:pt>
    <dgm:pt modelId="{03B9DEBE-C489-4ADA-8A4B-9C3D310F0EB6}" type="pres">
      <dgm:prSet presAssocID="{F305A7A5-B294-4244-9E3C-52AF7DBDAADA}" presName="parentText" presStyleLbl="node1" presStyleIdx="0" presStyleCnt="1" custScaleX="151686">
        <dgm:presLayoutVars>
          <dgm:chMax val="1"/>
          <dgm:bulletEnabled val="1"/>
        </dgm:presLayoutVars>
      </dgm:prSet>
      <dgm:spPr/>
    </dgm:pt>
    <dgm:pt modelId="{A7C37D92-E556-480D-8E4D-35D4923C305A}" type="pres">
      <dgm:prSet presAssocID="{F305A7A5-B294-4244-9E3C-52AF7DBDAADA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7038A312-37AD-4325-951A-B413D25BA7B4}" srcId="{F305A7A5-B294-4244-9E3C-52AF7DBDAADA}" destId="{D99E61E4-5F9F-4691-BFC6-A29965D91A39}" srcOrd="5" destOrd="0" parTransId="{447D7132-D086-4056-82E8-3C03039BF919}" sibTransId="{338DF5DA-7AB8-4223-921D-931ADAF4593C}"/>
    <dgm:cxn modelId="{907DEE14-2D33-43BC-A83A-613E5139B8B8}" srcId="{F305A7A5-B294-4244-9E3C-52AF7DBDAADA}" destId="{4C1C50B3-D7E9-4628-BCDB-8F854B58904F}" srcOrd="6" destOrd="0" parTransId="{D5E12855-D04E-43B9-8506-D890408FFBE6}" sibTransId="{6692E18F-77D4-4706-8E49-573CBC6D99DC}"/>
    <dgm:cxn modelId="{16033D19-94E3-4D06-8164-ADED968EF42B}" srcId="{CE73228A-7EBD-4DB0-A665-637F42476815}" destId="{F305A7A5-B294-4244-9E3C-52AF7DBDAADA}" srcOrd="0" destOrd="0" parTransId="{7716094A-F07A-4D45-9DBC-5BC3B5EB1E8A}" sibTransId="{766138C1-9CF4-4F0D-B6CC-97600E63D49D}"/>
    <dgm:cxn modelId="{A00F781F-DED7-4E25-B77A-A097448D8995}" srcId="{F305A7A5-B294-4244-9E3C-52AF7DBDAADA}" destId="{4FBDEFC3-2537-4946-869C-131C2098B2BE}" srcOrd="4" destOrd="0" parTransId="{C80EB31D-54DA-4438-A8F1-6C09C7B3E82F}" sibTransId="{864B7BD7-8430-4222-8249-BE2EDA9DF52A}"/>
    <dgm:cxn modelId="{CBC39D3F-7CA8-4584-9B4C-E37146E65CB4}" type="presOf" srcId="{4107B670-4FFD-43CA-9CEA-C972AAB9AE01}" destId="{A7C37D92-E556-480D-8E4D-35D4923C305A}" srcOrd="0" destOrd="2" presId="urn:microsoft.com/office/officeart/2005/8/layout/vList5"/>
    <dgm:cxn modelId="{AF97875E-C454-4B17-8FED-CFED7D037582}" type="presOf" srcId="{B8FEF3A6-7AC5-47E3-BE25-81BE038AADBD}" destId="{A7C37D92-E556-480D-8E4D-35D4923C305A}" srcOrd="0" destOrd="3" presId="urn:microsoft.com/office/officeart/2005/8/layout/vList5"/>
    <dgm:cxn modelId="{3E987C70-FF66-4016-A47B-7DA605BC8BD0}" srcId="{F305A7A5-B294-4244-9E3C-52AF7DBDAADA}" destId="{A1E401C3-DEFA-4A4E-8447-96501081D4C9}" srcOrd="0" destOrd="0" parTransId="{7A6456C6-64B6-4B45-97A4-E9884A3D5E4A}" sibTransId="{0A55813B-A60D-47B1-AF12-1CDF5F88424E}"/>
    <dgm:cxn modelId="{6785FD52-87EE-4156-B024-8A5228955D06}" type="presOf" srcId="{CE73228A-7EBD-4DB0-A665-637F42476815}" destId="{98E2C440-22EC-4A64-8F4D-742FF5C216D2}" srcOrd="0" destOrd="0" presId="urn:microsoft.com/office/officeart/2005/8/layout/vList5"/>
    <dgm:cxn modelId="{C4184174-96ED-4D02-BB39-76DF54EAE7E2}" srcId="{F305A7A5-B294-4244-9E3C-52AF7DBDAADA}" destId="{B8FEF3A6-7AC5-47E3-BE25-81BE038AADBD}" srcOrd="3" destOrd="0" parTransId="{D04CF000-F68B-4846-8CC0-A73485333A27}" sibTransId="{8C1771BB-01C0-4B3F-9C5D-689F951D5147}"/>
    <dgm:cxn modelId="{1542FD76-8AD7-4E72-9CC8-3EE3D88ECFC6}" srcId="{F305A7A5-B294-4244-9E3C-52AF7DBDAADA}" destId="{4107B670-4FFD-43CA-9CEA-C972AAB9AE01}" srcOrd="2" destOrd="0" parTransId="{D581E794-3819-474C-A9C7-876E20D1FD9D}" sibTransId="{E7371433-DDD7-4131-9EEA-B8E1A9C4E237}"/>
    <dgm:cxn modelId="{FC491259-9004-4BF7-96D9-2D218AF8EF7F}" type="presOf" srcId="{D99E61E4-5F9F-4691-BFC6-A29965D91A39}" destId="{A7C37D92-E556-480D-8E4D-35D4923C305A}" srcOrd="0" destOrd="5" presId="urn:microsoft.com/office/officeart/2005/8/layout/vList5"/>
    <dgm:cxn modelId="{D834C259-0A9C-4DBD-9990-C8C1A10497F9}" type="presOf" srcId="{4D722823-9C12-485F-8F51-739A29050E84}" destId="{A7C37D92-E556-480D-8E4D-35D4923C305A}" srcOrd="0" destOrd="1" presId="urn:microsoft.com/office/officeart/2005/8/layout/vList5"/>
    <dgm:cxn modelId="{1AE5D3B2-0BA5-40BC-AC29-9C04DD5A7551}" srcId="{F305A7A5-B294-4244-9E3C-52AF7DBDAADA}" destId="{4D722823-9C12-485F-8F51-739A29050E84}" srcOrd="1" destOrd="0" parTransId="{1676066A-AA28-4B58-B41B-2D113D3A5D8E}" sibTransId="{874E2433-5094-4BC6-A65B-BBA13CA52535}"/>
    <dgm:cxn modelId="{874136C9-9542-476F-8756-F8F9E39213C0}" type="presOf" srcId="{4FBDEFC3-2537-4946-869C-131C2098B2BE}" destId="{A7C37D92-E556-480D-8E4D-35D4923C305A}" srcOrd="0" destOrd="4" presId="urn:microsoft.com/office/officeart/2005/8/layout/vList5"/>
    <dgm:cxn modelId="{D687A5CD-31BC-4A10-A587-E4F17DD43098}" type="presOf" srcId="{A1E401C3-DEFA-4A4E-8447-96501081D4C9}" destId="{A7C37D92-E556-480D-8E4D-35D4923C305A}" srcOrd="0" destOrd="0" presId="urn:microsoft.com/office/officeart/2005/8/layout/vList5"/>
    <dgm:cxn modelId="{4974C8E2-16F1-4E3A-8DAA-AC733E737452}" type="presOf" srcId="{F305A7A5-B294-4244-9E3C-52AF7DBDAADA}" destId="{03B9DEBE-C489-4ADA-8A4B-9C3D310F0EB6}" srcOrd="0" destOrd="0" presId="urn:microsoft.com/office/officeart/2005/8/layout/vList5"/>
    <dgm:cxn modelId="{24CC96FD-2F14-418D-A59D-FE6E730400B4}" type="presOf" srcId="{4C1C50B3-D7E9-4628-BCDB-8F854B58904F}" destId="{A7C37D92-E556-480D-8E4D-35D4923C305A}" srcOrd="0" destOrd="6" presId="urn:microsoft.com/office/officeart/2005/8/layout/vList5"/>
    <dgm:cxn modelId="{6562B70A-1FDA-4DF4-BC31-ACE7372F809B}" type="presParOf" srcId="{98E2C440-22EC-4A64-8F4D-742FF5C216D2}" destId="{35C6ABE9-DBB2-416C-874F-1CF0B0DBEE92}" srcOrd="0" destOrd="0" presId="urn:microsoft.com/office/officeart/2005/8/layout/vList5"/>
    <dgm:cxn modelId="{8380B3FA-DE0E-4409-BF26-71C8C1FBE770}" type="presParOf" srcId="{35C6ABE9-DBB2-416C-874F-1CF0B0DBEE92}" destId="{03B9DEBE-C489-4ADA-8A4B-9C3D310F0EB6}" srcOrd="0" destOrd="0" presId="urn:microsoft.com/office/officeart/2005/8/layout/vList5"/>
    <dgm:cxn modelId="{5707DA7D-E47E-43D6-904B-1CDD3658E84E}" type="presParOf" srcId="{35C6ABE9-DBB2-416C-874F-1CF0B0DBEE92}" destId="{A7C37D92-E556-480D-8E4D-35D4923C305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Protezione contro i sovraccarichi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14:m>
                <m:oMathPara xmlns:m="http://schemas.openxmlformats.org/officeDocument/2006/math">
                  <m:oMathParaPr>
                    <m:jc m:val="left"/>
                  </m:oMathParaPr>
                  <m:oMath xmlns:m="http://schemas.openxmlformats.org/officeDocument/2006/math">
                    <m:r>
                      <a:rPr lang="it-IT" sz="1800" i="1" smtClean="0">
                        <a:latin typeface="Cambria Math" panose="02040503050406030204" pitchFamily="18" charset="0"/>
                      </a:rPr>
                      <m:t>𝐼𝑏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𝐼𝑛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𝐼𝑧</m:t>
                    </m:r>
                  </m:oMath>
                </m:oMathPara>
              </a14:m>
              <a:endParaRPr lang="it-IT" sz="1800" dirty="0"/>
            </a:p>
          </dgm:t>
        </dgm:pt>
      </mc:Choice>
      <mc:Fallback xmlns="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:r>
                <a:rPr lang="it-IT" sz="1800" i="0"/>
                <a:t>𝐼𝑏≤𝐼𝑛≤𝐼𝑧</a:t>
              </a:r>
              <a:endParaRPr lang="it-IT" sz="1800" dirty="0"/>
            </a:p>
          </dgm:t>
        </dgm:pt>
      </mc:Fallback>
    </mc:AlternateConten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B0BA48C7-2FEA-4A62-8B96-4334DFD3CB42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14:m>
                <m:oMath xmlns:m="http://schemas.openxmlformats.org/officeDocument/2006/math">
                  <m:r>
                    <a:rPr lang="it-IT" sz="1800" i="1" smtClean="0">
                      <a:latin typeface="Cambria Math" panose="02040503050406030204" pitchFamily="18" charset="0"/>
                    </a:rPr>
                    <m:t>𝐼𝑓</m:t>
                  </m:r>
                  <m:r>
                    <a:rPr lang="it-IT" sz="1800" i="1" smtClean="0">
                      <a:latin typeface="Cambria Math" panose="02040503050406030204" pitchFamily="18" charset="0"/>
                    </a:rPr>
                    <m:t>≤1,45 </m:t>
                  </m:r>
                  <m:r>
                    <a:rPr lang="it-IT" sz="1800" i="1" smtClean="0">
                      <a:latin typeface="Cambria Math" panose="02040503050406030204" pitchFamily="18" charset="0"/>
                    </a:rPr>
                    <m:t>𝐼𝑧</m:t>
                  </m:r>
                </m:oMath>
              </a14:m>
              <a:r>
                <a:rPr lang="it-IT" sz="1800" dirty="0"/>
                <a:t>  </a:t>
              </a:r>
            </a:p>
          </dgm:t>
        </dgm:pt>
      </mc:Choice>
      <mc:Fallback xmlns="">
        <dgm:pt modelId="{B0BA48C7-2FEA-4A62-8B96-4334DFD3CB42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:r>
                <a:rPr lang="it-IT" sz="1800" i="0"/>
                <a:t>𝐼𝑓≤1,45 𝐼𝑧</a:t>
              </a:r>
              <a:r>
                <a:rPr lang="it-IT" sz="1800" dirty="0"/>
                <a:t>  </a:t>
              </a:r>
            </a:p>
          </dgm:t>
        </dgm:pt>
      </mc:Fallback>
    </mc:AlternateContent>
    <dgm:pt modelId="{6669B27E-2C7E-46BA-9566-FDA60947E82F}" type="parTrans" cxnId="{27D9E422-BDAD-4D15-A257-9CF83AB894C0}">
      <dgm:prSet/>
      <dgm:spPr/>
      <dgm:t>
        <a:bodyPr/>
        <a:lstStyle/>
        <a:p>
          <a:endParaRPr lang="it-IT"/>
        </a:p>
      </dgm:t>
    </dgm:pt>
    <dgm:pt modelId="{2E515AC3-0A09-407B-958F-0C7725E04156}" type="sibTrans" cxnId="{27D9E422-BDAD-4D15-A257-9CF83AB894C0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27D9E422-BDAD-4D15-A257-9CF83AB894C0}" srcId="{8C8FE4F6-8FE6-4983-ACA9-508179E7C938}" destId="{B0BA48C7-2FEA-4A62-8B96-4334DFD3CB42}" srcOrd="1" destOrd="0" parTransId="{6669B27E-2C7E-46BA-9566-FDA60947E82F}" sibTransId="{2E515AC3-0A09-407B-958F-0C7725E04156}"/>
    <dgm:cxn modelId="{79143D89-44C0-4B6B-B021-121E411D224E}" type="presOf" srcId="{B0BA48C7-2FEA-4A62-8B96-4334DFD3CB42}" destId="{4A7717B2-3C03-4A3D-81E1-FAE0F0E60764}" srcOrd="0" destOrd="1" presId="urn:microsoft.com/office/officeart/2005/8/layout/hList1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Protezione contro i sovraccarichi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dgm:pt modelId="{4DD88781-B5F0-435D-A141-952A596461F7}">
      <dgm:prSet phldrT="[Testo]" custT="1"/>
      <dgm:spPr>
        <a:blipFill>
          <a:blip xmlns:r="http://schemas.openxmlformats.org/officeDocument/2006/relationships" r:embed="rId1"/>
          <a:stretch>
            <a:fillRect l="-860"/>
          </a:stretch>
        </a:blipFill>
      </dgm:spPr>
      <dgm:t>
        <a:bodyPr/>
        <a:lstStyle/>
        <a:p>
          <a:r>
            <a:rPr lang="it-IT">
              <a:noFill/>
            </a:rPr>
            <a:t> </a:t>
          </a:r>
        </a:p>
      </dgm:t>
    </dgm:p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B0BA48C7-2FEA-4A62-8B96-4334DFD3CB42}">
      <dgm:prSet phldrT="[Testo]" custT="1"/>
      <dgm:spPr/>
      <dgm:t>
        <a:bodyPr/>
        <a:lstStyle/>
        <a:p>
          <a:r>
            <a:rPr lang="it-IT">
              <a:noFill/>
            </a:rPr>
            <a:t> </a:t>
          </a:r>
        </a:p>
      </dgm:t>
    </dgm:pt>
    <dgm:pt modelId="{6669B27E-2C7E-46BA-9566-FDA60947E82F}" type="parTrans" cxnId="{27D9E422-BDAD-4D15-A257-9CF83AB894C0}">
      <dgm:prSet/>
      <dgm:spPr/>
      <dgm:t>
        <a:bodyPr/>
        <a:lstStyle/>
        <a:p>
          <a:endParaRPr lang="it-IT"/>
        </a:p>
      </dgm:t>
    </dgm:pt>
    <dgm:pt modelId="{2E515AC3-0A09-407B-958F-0C7725E04156}" type="sibTrans" cxnId="{27D9E422-BDAD-4D15-A257-9CF83AB894C0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27D9E422-BDAD-4D15-A257-9CF83AB894C0}" srcId="{8C8FE4F6-8FE6-4983-ACA9-508179E7C938}" destId="{B0BA48C7-2FEA-4A62-8B96-4334DFD3CB42}" srcOrd="1" destOrd="0" parTransId="{6669B27E-2C7E-46BA-9566-FDA60947E82F}" sibTransId="{2E515AC3-0A09-407B-958F-0C7725E04156}"/>
    <dgm:cxn modelId="{79143D89-44C0-4B6B-B021-121E411D224E}" type="presOf" srcId="{B0BA48C7-2FEA-4A62-8B96-4334DFD3CB42}" destId="{4A7717B2-3C03-4A3D-81E1-FAE0F0E60764}" srcOrd="0" destOrd="1" presId="urn:microsoft.com/office/officeart/2005/8/layout/hList1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Stima delle potenze convenzionali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14:m>
                <m:oMathPara xmlns:m="http://schemas.openxmlformats.org/officeDocument/2006/math">
                  <m:oMathParaPr>
                    <m:jc m:val="left"/>
                  </m:oMathParaPr>
                  <m:oMath xmlns:m="http://schemas.openxmlformats.org/officeDocument/2006/math">
                    <m:r>
                      <a:rPr lang="it-IT" sz="1600" i="1" smtClean="0">
                        <a:latin typeface="Cambria Math" panose="02040503050406030204" pitchFamily="18" charset="0"/>
                      </a:rPr>
                      <m:t>𝑃𝑐</m:t>
                    </m:r>
                    <m:r>
                      <a:rPr lang="it-IT" sz="16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it-IT" sz="1600" i="1" smtClean="0">
                        <a:latin typeface="Cambria Math" panose="02040503050406030204" pitchFamily="18" charset="0"/>
                      </a:rPr>
                      <m:t>𝑃𝑎</m:t>
                    </m:r>
                    <m:r>
                      <a:rPr lang="it-IT" sz="160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it-IT" sz="1600" i="1" smtClean="0">
                        <a:latin typeface="Cambria Math" panose="02040503050406030204" pitchFamily="18" charset="0"/>
                      </a:rPr>
                      <m:t>𝐾𝑢</m:t>
                    </m:r>
                    <m:r>
                      <a:rPr lang="it-IT" sz="160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it-IT" sz="1600" i="1" smtClean="0">
                        <a:latin typeface="Cambria Math" panose="02040503050406030204" pitchFamily="18" charset="0"/>
                      </a:rPr>
                      <m:t>𝐾𝑐</m:t>
                    </m:r>
                  </m:oMath>
                </m:oMathPara>
              </a14:m>
              <a:endParaRPr lang="it-IT" sz="1600" dirty="0"/>
            </a:p>
          </dgm:t>
        </dgm:pt>
      </mc:Choice>
      <mc:Fallback xmlns="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:r>
                <a:rPr lang="it-IT" sz="1600" i="0">
                  <a:latin typeface="Cambria Math" panose="02040503050406030204" pitchFamily="18" charset="0"/>
                </a:rPr>
                <a:t>𝑃𝑐=𝑃𝑎×𝐾𝑢×𝐾𝑐</a:t>
              </a:r>
              <a:endParaRPr lang="it-IT" sz="1600" dirty="0"/>
            </a:p>
          </dgm:t>
        </dgm:pt>
      </mc:Fallback>
    </mc:AlternateConten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32415EEF-A958-42CA-89C4-E0A74C0CC046}">
      <dgm:prSet phldrT="[Testo]" custT="1"/>
      <dgm:spPr/>
      <dgm:t>
        <a:bodyPr/>
        <a:lstStyle/>
        <a:p>
          <a:pPr algn="l">
            <a:buFontTx/>
            <a:buNone/>
          </a:pPr>
          <a:endParaRPr lang="it-IT" sz="1800" dirty="0"/>
        </a:p>
      </dgm:t>
    </dgm:pt>
    <dgm:pt modelId="{46F7A0AF-3462-49CB-8FC7-9FF3CB2404CE}" type="parTrans" cxnId="{C42EA658-AD96-4D30-8999-8E1ED396758A}">
      <dgm:prSet/>
      <dgm:spPr/>
      <dgm:t>
        <a:bodyPr/>
        <a:lstStyle/>
        <a:p>
          <a:endParaRPr lang="it-IT"/>
        </a:p>
      </dgm:t>
    </dgm:pt>
    <dgm:pt modelId="{C2B6AEA6-A7A4-42BE-B797-8BB1DBDBBE77}" type="sibTrans" cxnId="{C42EA658-AD96-4D30-8999-8E1ED396758A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99DF1910-D7DC-447E-A7B5-F6B38F2BBA2F}" type="presOf" srcId="{32415EEF-A958-42CA-89C4-E0A74C0CC046}" destId="{4A7717B2-3C03-4A3D-81E1-FAE0F0E60764}" srcOrd="0" destOrd="1" presId="urn:microsoft.com/office/officeart/2005/8/layout/hList1"/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C42EA658-AD96-4D30-8999-8E1ED396758A}" srcId="{8C8FE4F6-8FE6-4983-ACA9-508179E7C938}" destId="{32415EEF-A958-42CA-89C4-E0A74C0CC046}" srcOrd="1" destOrd="0" parTransId="{46F7A0AF-3462-49CB-8FC7-9FF3CB2404CE}" sibTransId="{C2B6AEA6-A7A4-42BE-B797-8BB1DBDBBE77}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Stima delle potenze convenzionali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dgm:pt modelId="{4DD88781-B5F0-435D-A141-952A596461F7}">
      <dgm:prSet phldrT="[Testo]"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it-IT">
              <a:noFill/>
            </a:rPr>
            <a:t> </a:t>
          </a:r>
        </a:p>
      </dgm:t>
    </dgm:p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32415EEF-A958-42CA-89C4-E0A74C0CC046}">
      <dgm:prSet phldrT="[Testo]" custT="1"/>
      <dgm:spPr/>
      <dgm:t>
        <a:bodyPr/>
        <a:lstStyle/>
        <a:p>
          <a:r>
            <a:rPr lang="it-IT">
              <a:noFill/>
            </a:rPr>
            <a:t> </a:t>
          </a:r>
        </a:p>
      </dgm:t>
    </dgm:pt>
    <dgm:pt modelId="{46F7A0AF-3462-49CB-8FC7-9FF3CB2404CE}" type="parTrans" cxnId="{C42EA658-AD96-4D30-8999-8E1ED396758A}">
      <dgm:prSet/>
      <dgm:spPr/>
      <dgm:t>
        <a:bodyPr/>
        <a:lstStyle/>
        <a:p>
          <a:endParaRPr lang="it-IT"/>
        </a:p>
      </dgm:t>
    </dgm:pt>
    <dgm:pt modelId="{C2B6AEA6-A7A4-42BE-B797-8BB1DBDBBE77}" type="sibTrans" cxnId="{C42EA658-AD96-4D30-8999-8E1ED396758A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99DF1910-D7DC-447E-A7B5-F6B38F2BBA2F}" type="presOf" srcId="{32415EEF-A958-42CA-89C4-E0A74C0CC046}" destId="{4A7717B2-3C03-4A3D-81E1-FAE0F0E60764}" srcOrd="0" destOrd="1" presId="urn:microsoft.com/office/officeart/2005/8/layout/hList1"/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C42EA658-AD96-4D30-8999-8E1ED396758A}" srcId="{8C8FE4F6-8FE6-4983-ACA9-508179E7C938}" destId="{32415EEF-A958-42CA-89C4-E0A74C0CC046}" srcOrd="1" destOrd="0" parTransId="{46F7A0AF-3462-49CB-8FC7-9FF3CB2404CE}" sibTransId="{C2B6AEA6-A7A4-42BE-B797-8BB1DBDBBE77}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Protezione contro i cortocircuiti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14:m>
                <m:oMathPara xmlns:m="http://schemas.openxmlformats.org/officeDocument/2006/math">
                  <m:oMathParaPr>
                    <m:jc m:val="left"/>
                  </m:oMathParaPr>
                  <m:oMath xmlns:m="http://schemas.openxmlformats.org/officeDocument/2006/math">
                    <m:r>
                      <a:rPr lang="it-IT" sz="1800" i="1" smtClean="0">
                        <a:latin typeface="Cambria Math" panose="02040503050406030204" pitchFamily="18" charset="0"/>
                      </a:rPr>
                      <m:t>𝐼𝑐𝑐𝑚𝑎𝑥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m:oMathPara>
              </a14:m>
              <a:endParaRPr lang="it-IT" sz="1800" dirty="0"/>
            </a:p>
          </dgm:t>
        </dgm:pt>
      </mc:Choice>
      <mc:Fallback xmlns="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:r>
                <a:rPr lang="it-IT" sz="1800" i="0"/>
                <a:t>𝐼𝑐𝑐𝑚𝑎𝑥≤𝑃.𝑑.𝑖</a:t>
              </a:r>
              <a:endParaRPr lang="it-IT" sz="1800" dirty="0"/>
            </a:p>
          </dgm:t>
        </dgm:pt>
      </mc:Fallback>
    </mc:AlternateConten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B0BA48C7-2FEA-4A62-8B96-4334DFD3CB42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14:m>
                <m:oMath xmlns:m="http://schemas.openxmlformats.org/officeDocument/2006/math">
                  <m:sSup>
                    <m:sSupPr>
                      <m:ctrlPr>
                        <a:rPr lang="it-IT" sz="1800" i="1" smtClean="0">
                          <a:latin typeface="Cambria Math" panose="02040503050406030204" pitchFamily="18" charset="0"/>
                        </a:rPr>
                      </m:ctrlPr>
                    </m:sSupPr>
                    <m:e>
                      <m:r>
                        <a:rPr lang="it-IT" sz="1800" i="1">
                          <a:latin typeface="Cambria Math" panose="02040503050406030204" pitchFamily="18" charset="0"/>
                        </a:rPr>
                        <m:t>𝐼</m:t>
                      </m:r>
                    </m:e>
                    <m:sup>
                      <m:r>
                        <a:rPr lang="it-IT" sz="1800" i="1">
                          <a:latin typeface="Cambria Math" panose="02040503050406030204" pitchFamily="18" charset="0"/>
                        </a:rPr>
                        <m:t>2</m:t>
                      </m:r>
                    </m:sup>
                  </m:sSup>
                  <m:r>
                    <a:rPr lang="it-IT" sz="1800" i="1">
                      <a:latin typeface="Cambria Math" panose="02040503050406030204" pitchFamily="18" charset="0"/>
                    </a:rPr>
                    <m:t>𝑡</m:t>
                  </m:r>
                  <m:r>
                    <a:rPr lang="it-IT" sz="1800" i="1">
                      <a:latin typeface="Cambria Math" panose="02040503050406030204" pitchFamily="18" charset="0"/>
                    </a:rPr>
                    <m:t>≤</m:t>
                  </m:r>
                  <m:sSup>
                    <m:sSupPr>
                      <m:ctrlPr>
                        <a:rPr lang="it-IT" sz="1800" i="1">
                          <a:latin typeface="Cambria Math" panose="02040503050406030204" pitchFamily="18" charset="0"/>
                        </a:rPr>
                      </m:ctrlPr>
                    </m:sSupPr>
                    <m:e>
                      <m:r>
                        <a:rPr lang="it-IT" sz="1800" i="1">
                          <a:latin typeface="Cambria Math" panose="02040503050406030204" pitchFamily="18" charset="0"/>
                        </a:rPr>
                        <m:t>𝐾</m:t>
                      </m:r>
                    </m:e>
                    <m:sup>
                      <m:r>
                        <a:rPr lang="it-IT" sz="1800" i="1">
                          <a:latin typeface="Cambria Math" panose="02040503050406030204" pitchFamily="18" charset="0"/>
                        </a:rPr>
                        <m:t>2</m:t>
                      </m:r>
                    </m:sup>
                  </m:sSup>
                  <m:sSup>
                    <m:sSupPr>
                      <m:ctrlPr>
                        <a:rPr lang="it-IT" sz="1800" i="1">
                          <a:latin typeface="Cambria Math" panose="02040503050406030204" pitchFamily="18" charset="0"/>
                        </a:rPr>
                      </m:ctrlPr>
                    </m:sSupPr>
                    <m:e>
                      <m:r>
                        <a:rPr lang="it-IT" sz="1800" i="1">
                          <a:latin typeface="Cambria Math" panose="02040503050406030204" pitchFamily="18" charset="0"/>
                        </a:rPr>
                        <m:t>𝑆</m:t>
                      </m:r>
                    </m:e>
                    <m:sup>
                      <m:r>
                        <a:rPr lang="it-IT" sz="1800" i="1">
                          <a:latin typeface="Cambria Math" panose="02040503050406030204" pitchFamily="18" charset="0"/>
                        </a:rPr>
                        <m:t>2</m:t>
                      </m:r>
                    </m:sup>
                  </m:sSup>
                </m:oMath>
              </a14:m>
              <a:r>
                <a:rPr lang="it-IT" sz="1800" dirty="0"/>
                <a:t> </a:t>
              </a:r>
            </a:p>
          </dgm:t>
        </dgm:pt>
      </mc:Choice>
      <mc:Fallback xmlns="">
        <dgm:pt modelId="{B0BA48C7-2FEA-4A62-8B96-4334DFD3CB42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:r>
                <a:rPr lang="it-IT" sz="1800" i="0"/>
                <a:t>𝐼^2 𝑡≤𝐾^2 𝑆^2</a:t>
              </a:r>
              <a:r>
                <a:rPr lang="it-IT" sz="1800" dirty="0"/>
                <a:t> </a:t>
              </a:r>
            </a:p>
          </dgm:t>
        </dgm:pt>
      </mc:Fallback>
    </mc:AlternateContent>
    <dgm:pt modelId="{6669B27E-2C7E-46BA-9566-FDA60947E82F}" type="parTrans" cxnId="{27D9E422-BDAD-4D15-A257-9CF83AB894C0}">
      <dgm:prSet/>
      <dgm:spPr/>
      <dgm:t>
        <a:bodyPr/>
        <a:lstStyle/>
        <a:p>
          <a:endParaRPr lang="it-IT"/>
        </a:p>
      </dgm:t>
    </dgm:pt>
    <dgm:pt modelId="{2E515AC3-0A09-407B-958F-0C7725E04156}" type="sibTrans" cxnId="{27D9E422-BDAD-4D15-A257-9CF83AB894C0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27D9E422-BDAD-4D15-A257-9CF83AB894C0}" srcId="{8C8FE4F6-8FE6-4983-ACA9-508179E7C938}" destId="{B0BA48C7-2FEA-4A62-8B96-4334DFD3CB42}" srcOrd="1" destOrd="0" parTransId="{6669B27E-2C7E-46BA-9566-FDA60947E82F}" sibTransId="{2E515AC3-0A09-407B-958F-0C7725E04156}"/>
    <dgm:cxn modelId="{79143D89-44C0-4B6B-B021-121E411D224E}" type="presOf" srcId="{B0BA48C7-2FEA-4A62-8B96-4334DFD3CB42}" destId="{4A7717B2-3C03-4A3D-81E1-FAE0F0E60764}" srcOrd="0" destOrd="1" presId="urn:microsoft.com/office/officeart/2005/8/layout/hList1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Protezione contro i cortocircuiti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dgm:pt modelId="{4DD88781-B5F0-435D-A141-952A596461F7}">
      <dgm:prSet phldrT="[Testo]"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it-IT">
              <a:noFill/>
            </a:rPr>
            <a:t> </a:t>
          </a:r>
        </a:p>
      </dgm:t>
    </dgm:p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B0BA48C7-2FEA-4A62-8B96-4334DFD3CB42}">
      <dgm:prSet phldrT="[Testo]" custT="1"/>
      <dgm:spPr/>
      <dgm:t>
        <a:bodyPr/>
        <a:lstStyle/>
        <a:p>
          <a:r>
            <a:rPr lang="it-IT">
              <a:noFill/>
            </a:rPr>
            <a:t> </a:t>
          </a:r>
        </a:p>
      </dgm:t>
    </dgm:pt>
    <dgm:pt modelId="{6669B27E-2C7E-46BA-9566-FDA60947E82F}" type="parTrans" cxnId="{27D9E422-BDAD-4D15-A257-9CF83AB894C0}">
      <dgm:prSet/>
      <dgm:spPr/>
      <dgm:t>
        <a:bodyPr/>
        <a:lstStyle/>
        <a:p>
          <a:endParaRPr lang="it-IT"/>
        </a:p>
      </dgm:t>
    </dgm:pt>
    <dgm:pt modelId="{2E515AC3-0A09-407B-958F-0C7725E04156}" type="sibTrans" cxnId="{27D9E422-BDAD-4D15-A257-9CF83AB894C0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27D9E422-BDAD-4D15-A257-9CF83AB894C0}" srcId="{8C8FE4F6-8FE6-4983-ACA9-508179E7C938}" destId="{B0BA48C7-2FEA-4A62-8B96-4334DFD3CB42}" srcOrd="1" destOrd="0" parTransId="{6669B27E-2C7E-46BA-9566-FDA60947E82F}" sibTransId="{2E515AC3-0A09-407B-958F-0C7725E04156}"/>
    <dgm:cxn modelId="{79143D89-44C0-4B6B-B021-121E411D224E}" type="presOf" srcId="{B0BA48C7-2FEA-4A62-8B96-4334DFD3CB42}" destId="{4A7717B2-3C03-4A3D-81E1-FAE0F0E60764}" srcOrd="0" destOrd="1" presId="urn:microsoft.com/office/officeart/2005/8/layout/hList1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Protezione contro i contatti indiretti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14:m>
                <m:oMathPara xmlns:m="http://schemas.openxmlformats.org/officeDocument/2006/math">
                  <m:oMathParaPr>
                    <m:jc m:val="left"/>
                  </m:oMathParaPr>
                  <m:oMath xmlns:m="http://schemas.openxmlformats.org/officeDocument/2006/math">
                    <m:r>
                      <a:rPr lang="it-IT" sz="1800" b="0" i="1" smtClean="0">
                        <a:latin typeface="Cambria Math" panose="02040503050406030204" pitchFamily="18" charset="0"/>
                      </a:rPr>
                      <m:t>𝑇𝑇</m:t>
                    </m:r>
                    <m:r>
                      <a:rPr lang="it-IT" sz="1800" b="0" i="1" smtClean="0">
                        <a:latin typeface="Cambria Math" panose="02040503050406030204" pitchFamily="18" charset="0"/>
                      </a:rPr>
                      <m:t>: </m:t>
                    </m:r>
                    <m:sSub>
                      <m:sSubPr>
                        <m:ctrlPr>
                          <a:rPr lang="it-IT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  <m:r>
                      <a:rPr lang="it-IT" sz="1800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it-IT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∆</m:t>
                        </m:r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it-IT" sz="180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it-IT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m:oMathPara>
              </a14:m>
              <a:endParaRPr lang="it-IT" sz="1800" dirty="0"/>
            </a:p>
          </dgm:t>
        </dgm:pt>
      </mc:Choice>
      <mc:Fallback xmlns="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:r>
                <a:rPr lang="it-IT" sz="1800" b="0" i="0">
                  <a:latin typeface="Cambria Math" panose="02040503050406030204" pitchFamily="18" charset="0"/>
                </a:rPr>
                <a:t>𝑇𝑇: </a:t>
              </a:r>
              <a:r>
                <a:rPr lang="it-IT" sz="1800" i="0"/>
                <a:t>𝑅_𝐸×𝐼_∆𝑛≤𝑈_𝐿</a:t>
              </a:r>
              <a:endParaRPr lang="it-IT" sz="1800" dirty="0"/>
            </a:p>
          </dgm:t>
        </dgm:pt>
      </mc:Fallback>
    </mc:AlternateConten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F3889998-7300-4D08-B999-ECD7B25237B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14:m>
                <m:oMath xmlns:m="http://schemas.openxmlformats.org/officeDocument/2006/math">
                  <m:r>
                    <a:rPr lang="it-IT" sz="1800" b="0" i="1" smtClean="0">
                      <a:latin typeface="Cambria Math" panose="02040503050406030204" pitchFamily="18" charset="0"/>
                    </a:rPr>
                    <m:t>𝐼𝑇</m:t>
                  </m:r>
                  <m:r>
                    <a:rPr lang="it-IT" sz="1800" b="0" i="1" smtClean="0">
                      <a:latin typeface="Cambria Math" panose="02040503050406030204" pitchFamily="18" charset="0"/>
                    </a:rPr>
                    <m:t>: </m:t>
                  </m:r>
                  <m:sSub>
                    <m:sSubPr>
                      <m:ctrlPr>
                        <a:rPr lang="it-IT" sz="1800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it-IT" sz="1800" i="1">
                          <a:latin typeface="Cambria Math" panose="02040503050406030204" pitchFamily="18" charset="0"/>
                        </a:rPr>
                        <m:t>𝑅</m:t>
                      </m:r>
                    </m:e>
                    <m:sub>
                      <m:r>
                        <a:rPr lang="it-IT" sz="1800" i="1">
                          <a:latin typeface="Cambria Math" panose="02040503050406030204" pitchFamily="18" charset="0"/>
                        </a:rPr>
                        <m:t>𝑇</m:t>
                      </m:r>
                    </m:sub>
                  </m:sSub>
                  <m:r>
                    <a:rPr lang="it-IT" sz="1800" i="1">
                      <a:latin typeface="Cambria Math" panose="02040503050406030204" pitchFamily="18" charset="0"/>
                    </a:rPr>
                    <m:t>×</m:t>
                  </m:r>
                  <m:sSub>
                    <m:sSubPr>
                      <m:ctrlPr>
                        <a:rPr lang="it-IT" sz="1800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it-IT" sz="1800" i="1">
                          <a:latin typeface="Cambria Math" panose="02040503050406030204" pitchFamily="18" charset="0"/>
                        </a:rPr>
                        <m:t>𝐼</m:t>
                      </m:r>
                    </m:e>
                    <m:sub>
                      <m:r>
                        <a:rPr lang="it-IT" sz="1800" i="1">
                          <a:latin typeface="Cambria Math" panose="02040503050406030204" pitchFamily="18" charset="0"/>
                        </a:rPr>
                        <m:t>𝑑</m:t>
                      </m:r>
                    </m:sub>
                  </m:sSub>
                  <m:r>
                    <a:rPr lang="it-IT" sz="1800" i="1">
                      <a:latin typeface="Cambria Math" panose="02040503050406030204" pitchFamily="18" charset="0"/>
                    </a:rPr>
                    <m:t>≤</m:t>
                  </m:r>
                  <m:sSub>
                    <m:sSubPr>
                      <m:ctrlPr>
                        <a:rPr lang="it-IT" sz="1800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it-IT" sz="1800" i="1">
                          <a:latin typeface="Cambria Math" panose="02040503050406030204" pitchFamily="18" charset="0"/>
                        </a:rPr>
                        <m:t>𝑈</m:t>
                      </m:r>
                    </m:e>
                    <m:sub>
                      <m:r>
                        <a:rPr lang="it-IT" sz="1800" i="1">
                          <a:latin typeface="Cambria Math" panose="02040503050406030204" pitchFamily="18" charset="0"/>
                        </a:rPr>
                        <m:t>𝐿</m:t>
                      </m:r>
                    </m:sub>
                  </m:sSub>
                </m:oMath>
              </a14:m>
              <a:r>
                <a:rPr lang="it-IT" sz="1800" dirty="0"/>
                <a:t>  </a:t>
              </a:r>
            </a:p>
          </dgm:t>
        </dgm:pt>
      </mc:Choice>
      <mc:Fallback xmlns="">
        <dgm:pt modelId="{F3889998-7300-4D08-B999-ECD7B25237B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:r>
                <a:rPr lang="it-IT" sz="1800" b="0" i="0">
                  <a:latin typeface="Cambria Math" panose="02040503050406030204" pitchFamily="18" charset="0"/>
                </a:rPr>
                <a:t>𝐼𝑇: </a:t>
              </a:r>
              <a:r>
                <a:rPr lang="it-IT" sz="1800" i="0"/>
                <a:t>𝑅_𝑇×𝐼_𝑑≤𝑈_𝐿</a:t>
              </a:r>
              <a:r>
                <a:rPr lang="it-IT" sz="1800" dirty="0"/>
                <a:t>  </a:t>
              </a:r>
            </a:p>
          </dgm:t>
        </dgm:pt>
      </mc:Fallback>
    </mc:AlternateContent>
    <dgm:pt modelId="{CD6CA71D-9FD9-4525-AE7D-B9430833A2D8}" type="parTrans" cxnId="{E2597051-1EF4-4A39-8009-E67425197E2A}">
      <dgm:prSet/>
      <dgm:spPr/>
      <dgm:t>
        <a:bodyPr/>
        <a:lstStyle/>
        <a:p>
          <a:endParaRPr lang="it-IT"/>
        </a:p>
      </dgm:t>
    </dgm:pt>
    <dgm:pt modelId="{54E87BEC-9C68-4E9B-9A85-759253F5AAA7}" type="sibTrans" cxnId="{E2597051-1EF4-4A39-8009-E67425197E2A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9B460359-98AF-4728-BFCF-B7D61A44ACBE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14:m>
                <m:oMathPara xmlns:m="http://schemas.openxmlformats.org/officeDocument/2006/math">
                  <m:oMathParaPr>
                    <m:jc m:val="left"/>
                  </m:oMathParaPr>
                  <m:oMath xmlns:m="http://schemas.openxmlformats.org/officeDocument/2006/math">
                    <m:r>
                      <a:rPr lang="it-IT" sz="1800" b="0" i="1" smtClean="0">
                        <a:latin typeface="Cambria Math" panose="02040503050406030204" pitchFamily="18" charset="0"/>
                      </a:rPr>
                      <m:t>𝑇𝑁</m:t>
                    </m:r>
                    <m:r>
                      <a:rPr lang="it-IT" sz="1800" b="0" i="1" smtClean="0">
                        <a:latin typeface="Cambria Math" panose="02040503050406030204" pitchFamily="18" charset="0"/>
                      </a:rPr>
                      <m:t>: </m:t>
                    </m:r>
                    <m:sSub>
                      <m:sSubPr>
                        <m:ctrlPr>
                          <a:rPr lang="it-IT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it-IT" sz="1800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it-IT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it-IT" sz="180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it-IT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m:oMathPara>
              </a14:m>
              <a:endParaRPr lang="it-IT" sz="1800" dirty="0"/>
            </a:p>
          </dgm:t>
        </dgm:pt>
      </mc:Choice>
      <mc:Fallback xmlns="">
        <dgm:pt modelId="{9B460359-98AF-4728-BFCF-B7D61A44ACBE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:r>
                <a:rPr lang="it-IT" sz="1800" b="0" i="0">
                  <a:latin typeface="Cambria Math" panose="02040503050406030204" pitchFamily="18" charset="0"/>
                </a:rPr>
                <a:t>𝑇𝑁: </a:t>
              </a:r>
              <a:r>
                <a:rPr lang="it-IT" sz="1800" i="0">
                  <a:latin typeface="Cambria Math" panose="02040503050406030204" pitchFamily="18" charset="0"/>
                </a:rPr>
                <a:t>𝑍_𝑆×𝐼_𝑎≤𝑈_0</a:t>
              </a:r>
              <a:endParaRPr lang="it-IT" sz="1800" dirty="0"/>
            </a:p>
          </dgm:t>
        </dgm:pt>
      </mc:Fallback>
    </mc:AlternateContent>
    <dgm:pt modelId="{86B89F9A-98BD-4D35-B64F-26A93C95323F}" type="parTrans" cxnId="{102205EA-85F9-42C1-9B07-541D9406B262}">
      <dgm:prSet/>
      <dgm:spPr/>
      <dgm:t>
        <a:bodyPr/>
        <a:lstStyle/>
        <a:p>
          <a:endParaRPr lang="it-IT"/>
        </a:p>
      </dgm:t>
    </dgm:pt>
    <dgm:pt modelId="{1F306671-4FA2-4721-8FD1-0F17148A3C80}" type="sibTrans" cxnId="{102205EA-85F9-42C1-9B07-541D9406B262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749B9A12-021D-466B-A1B8-DEE6282AD080}" type="presOf" srcId="{9B460359-98AF-4728-BFCF-B7D61A44ACBE}" destId="{4A7717B2-3C03-4A3D-81E1-FAE0F0E60764}" srcOrd="0" destOrd="1" presId="urn:microsoft.com/office/officeart/2005/8/layout/hList1"/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E2597051-1EF4-4A39-8009-E67425197E2A}" srcId="{8C8FE4F6-8FE6-4983-ACA9-508179E7C938}" destId="{F3889998-7300-4D08-B999-ECD7B25237B7}" srcOrd="2" destOrd="0" parTransId="{CD6CA71D-9FD9-4525-AE7D-B9430833A2D8}" sibTransId="{54E87BEC-9C68-4E9B-9A85-759253F5AAA7}"/>
    <dgm:cxn modelId="{4E508958-7070-48EE-B31F-12A3C8C3C448}" type="presOf" srcId="{F3889998-7300-4D08-B999-ECD7B25237B7}" destId="{4A7717B2-3C03-4A3D-81E1-FAE0F0E60764}" srcOrd="0" destOrd="2" presId="urn:microsoft.com/office/officeart/2005/8/layout/hList1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102205EA-85F9-42C1-9B07-541D9406B262}" srcId="{8C8FE4F6-8FE6-4983-ACA9-508179E7C938}" destId="{9B460359-98AF-4728-BFCF-B7D61A44ACBE}" srcOrd="1" destOrd="0" parTransId="{86B89F9A-98BD-4D35-B64F-26A93C95323F}" sibTransId="{1F306671-4FA2-4721-8FD1-0F17148A3C80}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33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Protezione contro i contatti indiretti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dgm:pt modelId="{4DD88781-B5F0-435D-A141-952A596461F7}">
      <dgm:prSet phldrT="[Testo]"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it-IT">
              <a:noFill/>
            </a:rPr>
            <a:t> </a:t>
          </a:r>
        </a:p>
      </dgm:t>
    </dgm:p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F3889998-7300-4D08-B999-ECD7B25237B7}">
      <dgm:prSet phldrT="[Testo]" custT="1"/>
      <dgm:spPr/>
      <dgm:t>
        <a:bodyPr/>
        <a:lstStyle/>
        <a:p>
          <a:r>
            <a:rPr lang="it-IT">
              <a:noFill/>
            </a:rPr>
            <a:t> </a:t>
          </a:r>
        </a:p>
      </dgm:t>
    </dgm:pt>
    <dgm:pt modelId="{CD6CA71D-9FD9-4525-AE7D-B9430833A2D8}" type="parTrans" cxnId="{E2597051-1EF4-4A39-8009-E67425197E2A}">
      <dgm:prSet/>
      <dgm:spPr/>
      <dgm:t>
        <a:bodyPr/>
        <a:lstStyle/>
        <a:p>
          <a:endParaRPr lang="it-IT"/>
        </a:p>
      </dgm:t>
    </dgm:pt>
    <dgm:pt modelId="{54E87BEC-9C68-4E9B-9A85-759253F5AAA7}" type="sibTrans" cxnId="{E2597051-1EF4-4A39-8009-E67425197E2A}">
      <dgm:prSet/>
      <dgm:spPr/>
      <dgm:t>
        <a:bodyPr/>
        <a:lstStyle/>
        <a:p>
          <a:endParaRPr lang="it-IT"/>
        </a:p>
      </dgm:t>
    </dgm:pt>
    <dgm:pt modelId="{9B460359-98AF-4728-BFCF-B7D61A44ACBE}">
      <dgm:prSet phldrT="[Testo]" custT="1"/>
      <dgm:spPr/>
      <dgm:t>
        <a:bodyPr/>
        <a:lstStyle/>
        <a:p>
          <a:r>
            <a:rPr lang="it-IT">
              <a:noFill/>
            </a:rPr>
            <a:t> </a:t>
          </a:r>
        </a:p>
      </dgm:t>
    </dgm:pt>
    <dgm:pt modelId="{86B89F9A-98BD-4D35-B64F-26A93C95323F}" type="parTrans" cxnId="{102205EA-85F9-42C1-9B07-541D9406B262}">
      <dgm:prSet/>
      <dgm:spPr/>
      <dgm:t>
        <a:bodyPr/>
        <a:lstStyle/>
        <a:p>
          <a:endParaRPr lang="it-IT"/>
        </a:p>
      </dgm:t>
    </dgm:pt>
    <dgm:pt modelId="{1F306671-4FA2-4721-8FD1-0F17148A3C80}" type="sibTrans" cxnId="{102205EA-85F9-42C1-9B07-541D9406B262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749B9A12-021D-466B-A1B8-DEE6282AD080}" type="presOf" srcId="{9B460359-98AF-4728-BFCF-B7D61A44ACBE}" destId="{4A7717B2-3C03-4A3D-81E1-FAE0F0E60764}" srcOrd="0" destOrd="1" presId="urn:microsoft.com/office/officeart/2005/8/layout/hList1"/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E2597051-1EF4-4A39-8009-E67425197E2A}" srcId="{8C8FE4F6-8FE6-4983-ACA9-508179E7C938}" destId="{F3889998-7300-4D08-B999-ECD7B25237B7}" srcOrd="2" destOrd="0" parTransId="{CD6CA71D-9FD9-4525-AE7D-B9430833A2D8}" sibTransId="{54E87BEC-9C68-4E9B-9A85-759253F5AAA7}"/>
    <dgm:cxn modelId="{4E508958-7070-48EE-B31F-12A3C8C3C448}" type="presOf" srcId="{F3889998-7300-4D08-B999-ECD7B25237B7}" destId="{4A7717B2-3C03-4A3D-81E1-FAE0F0E60764}" srcOrd="0" destOrd="2" presId="urn:microsoft.com/office/officeart/2005/8/layout/hList1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102205EA-85F9-42C1-9B07-541D9406B262}" srcId="{8C8FE4F6-8FE6-4983-ACA9-508179E7C938}" destId="{9B460359-98AF-4728-BFCF-B7D61A44ACBE}" srcOrd="1" destOrd="0" parTransId="{86B89F9A-98BD-4D35-B64F-26A93C95323F}" sibTransId="{1F306671-4FA2-4721-8FD1-0F17148A3C80}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Energia specifica passante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14:m>
                <m:oMathPara xmlns:m="http://schemas.openxmlformats.org/officeDocument/2006/math">
                  <m:oMathParaPr>
                    <m:jc m:val="left"/>
                  </m:oMathParaPr>
                  <m:oMath xmlns:m="http://schemas.openxmlformats.org/officeDocument/2006/math">
                    <m:sSup>
                      <m:sSupPr>
                        <m:ctrlPr>
                          <a:rPr lang="it-IT" sz="1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p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it-IT" sz="18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it-IT" sz="1800" i="1">
                        <a:latin typeface="Cambria Math" panose="02040503050406030204" pitchFamily="18" charset="0"/>
                      </a:rPr>
                      <m:t>≤</m:t>
                    </m:r>
                    <m:sSup>
                      <m:sSupPr>
                        <m:ctrlPr>
                          <a:rPr lang="it-IT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it-IT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m:oMathPara>
              </a14:m>
              <a:endParaRPr lang="it-IT" sz="1800" dirty="0"/>
            </a:p>
          </dgm:t>
        </dgm:pt>
      </mc:Choice>
      <mc:Fallback xmlns="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:r>
                <a:rPr lang="it-IT" sz="1800" i="0"/>
                <a:t>𝐼^2 𝑡≤𝐾^2 𝑆^2</a:t>
              </a:r>
              <a:endParaRPr lang="it-IT" sz="1800" dirty="0"/>
            </a:p>
          </dgm:t>
        </dgm:pt>
      </mc:Fallback>
    </mc:AlternateConten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32415EEF-A958-42CA-89C4-E0A74C0CC046}">
      <dgm:prSet phldrT="[Testo]" custT="1"/>
      <dgm:spPr/>
      <dgm:t>
        <a:bodyPr/>
        <a:lstStyle/>
        <a:p>
          <a:pPr algn="l">
            <a:buFontTx/>
            <a:buNone/>
          </a:pPr>
          <a:endParaRPr lang="it-IT" sz="1800" dirty="0"/>
        </a:p>
      </dgm:t>
    </dgm:pt>
    <dgm:pt modelId="{46F7A0AF-3462-49CB-8FC7-9FF3CB2404CE}" type="parTrans" cxnId="{C42EA658-AD96-4D30-8999-8E1ED396758A}">
      <dgm:prSet/>
      <dgm:spPr/>
      <dgm:t>
        <a:bodyPr/>
        <a:lstStyle/>
        <a:p>
          <a:endParaRPr lang="it-IT"/>
        </a:p>
      </dgm:t>
    </dgm:pt>
    <dgm:pt modelId="{C2B6AEA6-A7A4-42BE-B797-8BB1DBDBBE77}" type="sibTrans" cxnId="{C42EA658-AD96-4D30-8999-8E1ED396758A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 custLinFactNeighborY="-550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99DF1910-D7DC-447E-A7B5-F6B38F2BBA2F}" type="presOf" srcId="{32415EEF-A958-42CA-89C4-E0A74C0CC046}" destId="{4A7717B2-3C03-4A3D-81E1-FAE0F0E60764}" srcOrd="0" destOrd="1" presId="urn:microsoft.com/office/officeart/2005/8/layout/hList1"/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C42EA658-AD96-4D30-8999-8E1ED396758A}" srcId="{8C8FE4F6-8FE6-4983-ACA9-508179E7C938}" destId="{32415EEF-A958-42CA-89C4-E0A74C0CC046}" srcOrd="1" destOrd="0" parTransId="{46F7A0AF-3462-49CB-8FC7-9FF3CB2404CE}" sibTransId="{C2B6AEA6-A7A4-42BE-B797-8BB1DBDBBE77}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4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B3B823-60B0-403A-9F77-B4DC95A11AF3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D6E342FB-3DDC-47A8-BCFE-7988B93FF92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Interferenza informativa</a:t>
          </a:r>
        </a:p>
      </dgm:t>
    </dgm:pt>
    <dgm:pt modelId="{25C023F7-37CE-4D69-BCAB-1E0B824F3392}" type="parTrans" cxnId="{83AD0141-B621-4CD1-9DE5-5261D9DBE226}">
      <dgm:prSet/>
      <dgm:spPr/>
      <dgm:t>
        <a:bodyPr/>
        <a:lstStyle/>
        <a:p>
          <a:endParaRPr lang="it-IT"/>
        </a:p>
      </dgm:t>
    </dgm:pt>
    <dgm:pt modelId="{907472D8-03FC-4333-9F32-7BC4E7B6E482}" type="sibTrans" cxnId="{83AD0141-B621-4CD1-9DE5-5261D9DBE226}">
      <dgm:prSet/>
      <dgm:spPr/>
      <dgm:t>
        <a:bodyPr/>
        <a:lstStyle/>
        <a:p>
          <a:endParaRPr lang="it-IT"/>
        </a:p>
      </dgm:t>
    </dgm:pt>
    <dgm:pt modelId="{0CF96357-C34A-4679-A538-255E26696EA4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Incongruenza informativa</a:t>
          </a:r>
        </a:p>
      </dgm:t>
    </dgm:pt>
    <dgm:pt modelId="{47854D3A-6A15-4F1B-A654-31B023D31CC9}" type="parTrans" cxnId="{296C466F-C426-4D4E-AA51-5230DAB50F84}">
      <dgm:prSet/>
      <dgm:spPr/>
      <dgm:t>
        <a:bodyPr/>
        <a:lstStyle/>
        <a:p>
          <a:endParaRPr lang="it-IT"/>
        </a:p>
      </dgm:t>
    </dgm:pt>
    <dgm:pt modelId="{F7FEE9AE-00C2-4962-912C-7B028656E4F5}" type="sibTrans" cxnId="{296C466F-C426-4D4E-AA51-5230DAB50F84}">
      <dgm:prSet/>
      <dgm:spPr/>
      <dgm:t>
        <a:bodyPr/>
        <a:lstStyle/>
        <a:p>
          <a:endParaRPr lang="it-IT"/>
        </a:p>
      </dgm:t>
    </dgm:pt>
    <dgm:pt modelId="{12C3F2A0-E073-437A-A43D-5E06D6786FA5}" type="pres">
      <dgm:prSet presAssocID="{E0B3B823-60B0-403A-9F77-B4DC95A11AF3}" presName="diagram" presStyleCnt="0">
        <dgm:presLayoutVars>
          <dgm:dir/>
          <dgm:resizeHandles val="exact"/>
        </dgm:presLayoutVars>
      </dgm:prSet>
      <dgm:spPr/>
    </dgm:pt>
    <dgm:pt modelId="{9EBA42D5-F701-40D3-B110-CE4615B80CBB}" type="pres">
      <dgm:prSet presAssocID="{D6E342FB-3DDC-47A8-BCFE-7988B93FF928}" presName="node" presStyleLbl="node1" presStyleIdx="0" presStyleCnt="2">
        <dgm:presLayoutVars>
          <dgm:bulletEnabled val="1"/>
        </dgm:presLayoutVars>
      </dgm:prSet>
      <dgm:spPr/>
    </dgm:pt>
    <dgm:pt modelId="{522CEC9B-F895-4215-BAA7-A40F511CD1EB}" type="pres">
      <dgm:prSet presAssocID="{907472D8-03FC-4333-9F32-7BC4E7B6E482}" presName="sibTrans" presStyleCnt="0"/>
      <dgm:spPr/>
    </dgm:pt>
    <dgm:pt modelId="{D9B8EB36-F0FE-42DF-A8AB-3B0F59ACC4A0}" type="pres">
      <dgm:prSet presAssocID="{0CF96357-C34A-4679-A538-255E26696EA4}" presName="node" presStyleLbl="node1" presStyleIdx="1" presStyleCnt="2">
        <dgm:presLayoutVars>
          <dgm:bulletEnabled val="1"/>
        </dgm:presLayoutVars>
      </dgm:prSet>
      <dgm:spPr/>
    </dgm:pt>
  </dgm:ptLst>
  <dgm:cxnLst>
    <dgm:cxn modelId="{DAD66B22-5A25-4C19-AC1A-1ABA947E720A}" type="presOf" srcId="{0CF96357-C34A-4679-A538-255E26696EA4}" destId="{D9B8EB36-F0FE-42DF-A8AB-3B0F59ACC4A0}" srcOrd="0" destOrd="0" presId="urn:microsoft.com/office/officeart/2005/8/layout/default"/>
    <dgm:cxn modelId="{83AD0141-B621-4CD1-9DE5-5261D9DBE226}" srcId="{E0B3B823-60B0-403A-9F77-B4DC95A11AF3}" destId="{D6E342FB-3DDC-47A8-BCFE-7988B93FF928}" srcOrd="0" destOrd="0" parTransId="{25C023F7-37CE-4D69-BCAB-1E0B824F3392}" sibTransId="{907472D8-03FC-4333-9F32-7BC4E7B6E482}"/>
    <dgm:cxn modelId="{296C466F-C426-4D4E-AA51-5230DAB50F84}" srcId="{E0B3B823-60B0-403A-9F77-B4DC95A11AF3}" destId="{0CF96357-C34A-4679-A538-255E26696EA4}" srcOrd="1" destOrd="0" parTransId="{47854D3A-6A15-4F1B-A654-31B023D31CC9}" sibTransId="{F7FEE9AE-00C2-4962-912C-7B028656E4F5}"/>
    <dgm:cxn modelId="{5CE449A7-02BA-4995-AC89-4C84A30E1577}" type="presOf" srcId="{D6E342FB-3DDC-47A8-BCFE-7988B93FF928}" destId="{9EBA42D5-F701-40D3-B110-CE4615B80CBB}" srcOrd="0" destOrd="0" presId="urn:microsoft.com/office/officeart/2005/8/layout/default"/>
    <dgm:cxn modelId="{5ABFFBA9-685A-415F-B1AB-0861CDCC9B82}" type="presOf" srcId="{E0B3B823-60B0-403A-9F77-B4DC95A11AF3}" destId="{12C3F2A0-E073-437A-A43D-5E06D6786FA5}" srcOrd="0" destOrd="0" presId="urn:microsoft.com/office/officeart/2005/8/layout/default"/>
    <dgm:cxn modelId="{2669D429-E03E-4C6B-8AFC-EDC1A9CA7E6E}" type="presParOf" srcId="{12C3F2A0-E073-437A-A43D-5E06D6786FA5}" destId="{9EBA42D5-F701-40D3-B110-CE4615B80CBB}" srcOrd="0" destOrd="0" presId="urn:microsoft.com/office/officeart/2005/8/layout/default"/>
    <dgm:cxn modelId="{C31B274A-147F-4964-922B-036BFF8EF40D}" type="presParOf" srcId="{12C3F2A0-E073-437A-A43D-5E06D6786FA5}" destId="{522CEC9B-F895-4215-BAA7-A40F511CD1EB}" srcOrd="1" destOrd="0" presId="urn:microsoft.com/office/officeart/2005/8/layout/default"/>
    <dgm:cxn modelId="{ED5BBB73-F601-4BD3-9348-C39181B3E44A}" type="presParOf" srcId="{12C3F2A0-E073-437A-A43D-5E06D6786FA5}" destId="{D9B8EB36-F0FE-42DF-A8AB-3B0F59ACC4A0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Energia specifica passante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dgm:pt modelId="{4DD88781-B5F0-435D-A141-952A596461F7}">
      <dgm:prSet phldrT="[Testo]"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it-IT">
              <a:noFill/>
            </a:rPr>
            <a:t> </a:t>
          </a:r>
        </a:p>
      </dgm:t>
    </dgm:p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32415EEF-A958-42CA-89C4-E0A74C0CC046}">
      <dgm:prSet phldrT="[Testo]" custT="1"/>
      <dgm:spPr/>
      <dgm:t>
        <a:bodyPr/>
        <a:lstStyle/>
        <a:p>
          <a:r>
            <a:rPr lang="it-IT">
              <a:noFill/>
            </a:rPr>
            <a:t> </a:t>
          </a:r>
        </a:p>
      </dgm:t>
    </dgm:pt>
    <dgm:pt modelId="{46F7A0AF-3462-49CB-8FC7-9FF3CB2404CE}" type="parTrans" cxnId="{C42EA658-AD96-4D30-8999-8E1ED396758A}">
      <dgm:prSet/>
      <dgm:spPr/>
      <dgm:t>
        <a:bodyPr/>
        <a:lstStyle/>
        <a:p>
          <a:endParaRPr lang="it-IT"/>
        </a:p>
      </dgm:t>
    </dgm:pt>
    <dgm:pt modelId="{C2B6AEA6-A7A4-42BE-B797-8BB1DBDBBE77}" type="sibTrans" cxnId="{C42EA658-AD96-4D30-8999-8E1ED396758A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 custLinFactNeighborY="-550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99DF1910-D7DC-447E-A7B5-F6B38F2BBA2F}" type="presOf" srcId="{32415EEF-A958-42CA-89C4-E0A74C0CC046}" destId="{4A7717B2-3C03-4A3D-81E1-FAE0F0E60764}" srcOrd="0" destOrd="1" presId="urn:microsoft.com/office/officeart/2005/8/layout/hList1"/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C42EA658-AD96-4D30-8999-8E1ED396758A}" srcId="{8C8FE4F6-8FE6-4983-ACA9-508179E7C938}" destId="{32415EEF-A958-42CA-89C4-E0A74C0CC046}" srcOrd="1" destOrd="0" parTransId="{46F7A0AF-3462-49CB-8FC7-9FF3CB2404CE}" sibTransId="{C2B6AEA6-A7A4-42BE-B797-8BB1DBDBBE77}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30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Caduta di tensione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14:m>
                <m:oMathPara xmlns:m="http://schemas.openxmlformats.org/officeDocument/2006/math">
                  <m:oMathParaPr>
                    <m:jc m:val="left"/>
                  </m:oMathParaPr>
                  <m:oMath xmlns:m="http://schemas.openxmlformats.org/officeDocument/2006/math">
                    <m:r>
                      <a:rPr lang="it-IT" sz="1800" i="1" smtClean="0">
                        <a:latin typeface="Cambria Math" panose="02040503050406030204" pitchFamily="18" charset="0"/>
                      </a:rPr>
                      <m:t>∆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𝐼𝑏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×(</m:t>
                    </m:r>
                    <m:sSub>
                      <m:sSubPr>
                        <m:ctrlPr>
                          <a:rPr lang="it-IT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it-IT" sz="1800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it-IT" sz="1800" i="1">
                        <a:latin typeface="Cambria Math" panose="02040503050406030204" pitchFamily="18" charset="0"/>
                      </a:rPr>
                      <m:t>𝜑</m:t>
                    </m:r>
                    <m:r>
                      <a:rPr lang="it-IT" sz="1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it-IT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it-IT" sz="1800" i="1">
                        <a:latin typeface="Cambria Math" panose="02040503050406030204" pitchFamily="18" charset="0"/>
                      </a:rPr>
                      <m:t>𝑠𝑒𝑛</m:t>
                    </m:r>
                    <m:r>
                      <a:rPr lang="it-IT" sz="1800" i="1">
                        <a:latin typeface="Cambria Math" panose="02040503050406030204" pitchFamily="18" charset="0"/>
                      </a:rPr>
                      <m:t>𝜑</m:t>
                    </m:r>
                    <m:r>
                      <a:rPr lang="it-IT" sz="1800" i="1">
                        <a:latin typeface="Cambria Math" panose="02040503050406030204" pitchFamily="18" charset="0"/>
                      </a:rPr>
                      <m:t>)</m:t>
                    </m:r>
                  </m:oMath>
                </m:oMathPara>
              </a14:m>
              <a:endParaRPr lang="it-IT" sz="1800" dirty="0"/>
            </a:p>
          </dgm:t>
        </dgm:pt>
      </mc:Choice>
      <mc:Fallback xmlns="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:r>
                <a:rPr lang="it-IT" sz="1800" i="0"/>
                <a:t>∆𝑉≤𝐾×𝐼𝑏×𝐿×(𝑅_𝑙 𝑐𝑜𝑠𝜑+𝑋_𝑙 𝑠𝑒𝑛𝜑)</a:t>
              </a:r>
              <a:endParaRPr lang="it-IT" sz="1800" dirty="0"/>
            </a:p>
          </dgm:t>
        </dgm:pt>
      </mc:Fallback>
    </mc:AlternateConten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32415EEF-A958-42CA-89C4-E0A74C0CC046}">
      <dgm:prSet phldrT="[Testo]" custT="1"/>
      <dgm:spPr/>
      <dgm:t>
        <a:bodyPr/>
        <a:lstStyle/>
        <a:p>
          <a:pPr algn="l">
            <a:buFontTx/>
            <a:buNone/>
          </a:pPr>
          <a:endParaRPr lang="it-IT" sz="1800" dirty="0"/>
        </a:p>
      </dgm:t>
    </dgm:pt>
    <dgm:pt modelId="{46F7A0AF-3462-49CB-8FC7-9FF3CB2404CE}" type="parTrans" cxnId="{C42EA658-AD96-4D30-8999-8E1ED396758A}">
      <dgm:prSet/>
      <dgm:spPr/>
      <dgm:t>
        <a:bodyPr/>
        <a:lstStyle/>
        <a:p>
          <a:endParaRPr lang="it-IT"/>
        </a:p>
      </dgm:t>
    </dgm:pt>
    <dgm:pt modelId="{C2B6AEA6-A7A4-42BE-B797-8BB1DBDBBE77}" type="sibTrans" cxnId="{C42EA658-AD96-4D30-8999-8E1ED396758A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99DF1910-D7DC-447E-A7B5-F6B38F2BBA2F}" type="presOf" srcId="{32415EEF-A958-42CA-89C4-E0A74C0CC046}" destId="{4A7717B2-3C03-4A3D-81E1-FAE0F0E60764}" srcOrd="0" destOrd="1" presId="urn:microsoft.com/office/officeart/2005/8/layout/hList1"/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C42EA658-AD96-4D30-8999-8E1ED396758A}" srcId="{8C8FE4F6-8FE6-4983-ACA9-508179E7C938}" destId="{32415EEF-A958-42CA-89C4-E0A74C0CC046}" srcOrd="1" destOrd="0" parTransId="{46F7A0AF-3462-49CB-8FC7-9FF3CB2404CE}" sibTransId="{C2B6AEA6-A7A4-42BE-B797-8BB1DBDBBE77}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Caduta di tensione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dgm:pt modelId="{4DD88781-B5F0-435D-A141-952A596461F7}">
      <dgm:prSet phldrT="[Testo]"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it-IT">
              <a:noFill/>
            </a:rPr>
            <a:t> </a:t>
          </a:r>
        </a:p>
      </dgm:t>
    </dgm:p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32415EEF-A958-42CA-89C4-E0A74C0CC046}">
      <dgm:prSet phldrT="[Testo]" custT="1"/>
      <dgm:spPr/>
      <dgm:t>
        <a:bodyPr/>
        <a:lstStyle/>
        <a:p>
          <a:r>
            <a:rPr lang="it-IT">
              <a:noFill/>
            </a:rPr>
            <a:t> </a:t>
          </a:r>
        </a:p>
      </dgm:t>
    </dgm:pt>
    <dgm:pt modelId="{46F7A0AF-3462-49CB-8FC7-9FF3CB2404CE}" type="parTrans" cxnId="{C42EA658-AD96-4D30-8999-8E1ED396758A}">
      <dgm:prSet/>
      <dgm:spPr/>
      <dgm:t>
        <a:bodyPr/>
        <a:lstStyle/>
        <a:p>
          <a:endParaRPr lang="it-IT"/>
        </a:p>
      </dgm:t>
    </dgm:pt>
    <dgm:pt modelId="{C2B6AEA6-A7A4-42BE-B797-8BB1DBDBBE77}" type="sibTrans" cxnId="{C42EA658-AD96-4D30-8999-8E1ED396758A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99DF1910-D7DC-447E-A7B5-F6B38F2BBA2F}" type="presOf" srcId="{32415EEF-A958-42CA-89C4-E0A74C0CC046}" destId="{4A7717B2-3C03-4A3D-81E1-FAE0F0E60764}" srcOrd="0" destOrd="1" presId="urn:microsoft.com/office/officeart/2005/8/layout/hList1"/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C42EA658-AD96-4D30-8999-8E1ED396758A}" srcId="{8C8FE4F6-8FE6-4983-ACA9-508179E7C938}" destId="{32415EEF-A958-42CA-89C4-E0A74C0CC046}" srcOrd="1" destOrd="0" parTransId="{46F7A0AF-3462-49CB-8FC7-9FF3CB2404CE}" sibTransId="{C2B6AEA6-A7A4-42BE-B797-8BB1DBDBBE77}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Corrente di cortocircuito minima a fondo linea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14:m>
                <m:oMathPara xmlns:m="http://schemas.openxmlformats.org/officeDocument/2006/math">
                  <m:oMathParaPr>
                    <m:jc m:val="left"/>
                  </m:oMathParaPr>
                  <m:oMath xmlns:m="http://schemas.openxmlformats.org/officeDocument/2006/math">
                    <m:r>
                      <a:rPr lang="it-IT" sz="1800" i="1" smtClean="0">
                        <a:latin typeface="Cambria Math" panose="02040503050406030204" pitchFamily="18" charset="0"/>
                      </a:rPr>
                      <m:t>𝐼𝑐𝑐𝑚𝑖𝑛</m:t>
                    </m:r>
                    <m:r>
                      <a:rPr lang="it-IT" sz="180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it-IT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𝑓𝑜𝑛𝑑𝑜</m:t>
                        </m:r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𝑙𝑖𝑛𝑒𝑎</m:t>
                        </m:r>
                      </m:e>
                    </m:d>
                    <m:r>
                      <a:rPr lang="it-IT" sz="1800" i="1">
                        <a:latin typeface="Cambria Math" panose="02040503050406030204" pitchFamily="18" charset="0"/>
                      </a:rPr>
                      <m:t>&gt;</m:t>
                    </m:r>
                    <m:r>
                      <a:rPr lang="it-IT" sz="1800" i="1">
                        <a:latin typeface="Cambria Math" panose="02040503050406030204" pitchFamily="18" charset="0"/>
                      </a:rPr>
                      <m:t>𝐼𝑖𝑛𝑡</m:t>
                    </m:r>
                  </m:oMath>
                </m:oMathPara>
              </a14:m>
              <a:endParaRPr lang="it-IT" sz="1800" dirty="0"/>
            </a:p>
          </dgm:t>
        </dgm:pt>
      </mc:Choice>
      <mc:Fallback xmlns="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:r>
                <a:rPr lang="it-IT" sz="1800" i="0"/>
                <a:t>𝐼𝑐𝑐𝑚𝑖𝑛 (𝑓𝑜𝑛𝑑𝑜 𝑙𝑖𝑛𝑒𝑎)&gt;𝐼𝑖𝑛𝑡</a:t>
              </a:r>
              <a:endParaRPr lang="it-IT" sz="1800" dirty="0"/>
            </a:p>
          </dgm:t>
        </dgm:pt>
      </mc:Fallback>
    </mc:AlternateConten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 custLinFactNeighborY="-550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0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Corrente di cortocircuito minima a fondo linea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dgm:pt modelId="{4DD88781-B5F0-435D-A141-952A596461F7}">
      <dgm:prSet phldrT="[Testo]"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it-IT">
              <a:noFill/>
            </a:rPr>
            <a:t> </a:t>
          </a:r>
        </a:p>
      </dgm:t>
    </dgm:p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 custLinFactNeighborY="-550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42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Lunghezza massima per guasto a fondo linea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14:m>
                <m:oMathPara xmlns:m="http://schemas.openxmlformats.org/officeDocument/2006/math">
                  <m:oMathParaPr>
                    <m:jc m:val="left"/>
                  </m:oMathParaPr>
                  <m:oMath xmlns:m="http://schemas.openxmlformats.org/officeDocument/2006/math">
                    <m:r>
                      <a:rPr lang="it-IT" sz="1800" b="0" i="1" smtClean="0">
                        <a:latin typeface="Cambria Math" panose="02040503050406030204" pitchFamily="18" charset="0"/>
                      </a:rPr>
                      <m:t>𝐿𝑚𝑎𝑥</m:t>
                    </m:r>
                  </m:oMath>
                </m:oMathPara>
              </a14:m>
              <a:endParaRPr lang="it-IT" sz="1800" dirty="0"/>
            </a:p>
          </dgm:t>
        </dgm:pt>
      </mc:Choice>
      <mc:Fallback xmlns="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:r>
                <a:rPr lang="it-IT" sz="1800" b="0" i="0">
                  <a:latin typeface="Cambria Math" panose="02040503050406030204" pitchFamily="18" charset="0"/>
                </a:rPr>
                <a:t>𝐿𝑚𝑎𝑥</a:t>
              </a:r>
              <a:endParaRPr lang="it-IT" sz="1800" dirty="0"/>
            </a:p>
          </dgm:t>
        </dgm:pt>
      </mc:Fallback>
    </mc:AlternateConten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32415EEF-A958-42CA-89C4-E0A74C0CC046}">
      <dgm:prSet phldrT="[Testo]" custT="1"/>
      <dgm:spPr/>
      <dgm:t>
        <a:bodyPr/>
        <a:lstStyle/>
        <a:p>
          <a:pPr algn="l">
            <a:buFontTx/>
            <a:buNone/>
          </a:pPr>
          <a:endParaRPr lang="it-IT" sz="1800" dirty="0"/>
        </a:p>
      </dgm:t>
    </dgm:pt>
    <dgm:pt modelId="{46F7A0AF-3462-49CB-8FC7-9FF3CB2404CE}" type="parTrans" cxnId="{C42EA658-AD96-4D30-8999-8E1ED396758A}">
      <dgm:prSet/>
      <dgm:spPr/>
      <dgm:t>
        <a:bodyPr/>
        <a:lstStyle/>
        <a:p>
          <a:endParaRPr lang="it-IT"/>
        </a:p>
      </dgm:t>
    </dgm:pt>
    <dgm:pt modelId="{C2B6AEA6-A7A4-42BE-B797-8BB1DBDBBE77}" type="sibTrans" cxnId="{C42EA658-AD96-4D30-8999-8E1ED396758A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 custLinFactNeighborY="-550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99DF1910-D7DC-447E-A7B5-F6B38F2BBA2F}" type="presOf" srcId="{32415EEF-A958-42CA-89C4-E0A74C0CC046}" destId="{4A7717B2-3C03-4A3D-81E1-FAE0F0E60764}" srcOrd="0" destOrd="1" presId="urn:microsoft.com/office/officeart/2005/8/layout/hList1"/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C42EA658-AD96-4D30-8999-8E1ED396758A}" srcId="{8C8FE4F6-8FE6-4983-ACA9-508179E7C938}" destId="{32415EEF-A958-42CA-89C4-E0A74C0CC046}" srcOrd="1" destOrd="0" parTransId="{46F7A0AF-3462-49CB-8FC7-9FF3CB2404CE}" sibTransId="{C2B6AEA6-A7A4-42BE-B797-8BB1DBDBBE77}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9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Lunghezza massima per guasto a fondo linea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dgm:pt modelId="{4DD88781-B5F0-435D-A141-952A596461F7}">
      <dgm:prSet phldrT="[Testo]"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it-IT">
              <a:noFill/>
            </a:rPr>
            <a:t> </a:t>
          </a:r>
        </a:p>
      </dgm:t>
    </dgm:p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32415EEF-A958-42CA-89C4-E0A74C0CC046}">
      <dgm:prSet phldrT="[Testo]" custT="1"/>
      <dgm:spPr/>
      <dgm:t>
        <a:bodyPr/>
        <a:lstStyle/>
        <a:p>
          <a:r>
            <a:rPr lang="it-IT">
              <a:noFill/>
            </a:rPr>
            <a:t> </a:t>
          </a:r>
        </a:p>
      </dgm:t>
    </dgm:pt>
    <dgm:pt modelId="{46F7A0AF-3462-49CB-8FC7-9FF3CB2404CE}" type="parTrans" cxnId="{C42EA658-AD96-4D30-8999-8E1ED396758A}">
      <dgm:prSet/>
      <dgm:spPr/>
      <dgm:t>
        <a:bodyPr/>
        <a:lstStyle/>
        <a:p>
          <a:endParaRPr lang="it-IT"/>
        </a:p>
      </dgm:t>
    </dgm:pt>
    <dgm:pt modelId="{C2B6AEA6-A7A4-42BE-B797-8BB1DBDBBE77}" type="sibTrans" cxnId="{C42EA658-AD96-4D30-8999-8E1ED396758A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 custLinFactNeighborY="-550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99DF1910-D7DC-447E-A7B5-F6B38F2BBA2F}" type="presOf" srcId="{32415EEF-A958-42CA-89C4-E0A74C0CC046}" destId="{4A7717B2-3C03-4A3D-81E1-FAE0F0E60764}" srcOrd="0" destOrd="1" presId="urn:microsoft.com/office/officeart/2005/8/layout/hList1"/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C42EA658-AD96-4D30-8999-8E1ED396758A}" srcId="{8C8FE4F6-8FE6-4983-ACA9-508179E7C938}" destId="{32415EEF-A958-42CA-89C4-E0A74C0CC046}" srcOrd="1" destOrd="0" parTransId="{46F7A0AF-3462-49CB-8FC7-9FF3CB2404CE}" sibTransId="{C2B6AEA6-A7A4-42BE-B797-8BB1DBDBBE77}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48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Potenza gruppo di rifasamento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14:m>
                <m:oMathPara xmlns:m="http://schemas.openxmlformats.org/officeDocument/2006/math">
                  <m:oMathParaPr>
                    <m:jc m:val="left"/>
                  </m:oMathParaPr>
                  <m:oMath xmlns:m="http://schemas.openxmlformats.org/officeDocument/2006/math">
                    <m:sSub>
                      <m:sSubPr>
                        <m:ctrlPr>
                          <a:rPr lang="it-IT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it-IT" sz="18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it-IT" sz="18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it-IT" sz="1800" i="1">
                        <a:latin typeface="Cambria Math" panose="02040503050406030204" pitchFamily="18" charset="0"/>
                      </a:rPr>
                      <m:t>×(</m:t>
                    </m:r>
                    <m:sSub>
                      <m:sSubPr>
                        <m:ctrlPr>
                          <a:rPr lang="it-IT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𝑡𝑔</m:t>
                        </m:r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it-IT" sz="18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it-IT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𝑡𝑔</m:t>
                        </m:r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it-IT" sz="1800" i="1">
                        <a:latin typeface="Cambria Math" panose="02040503050406030204" pitchFamily="18" charset="0"/>
                      </a:rPr>
                      <m:t>)</m:t>
                    </m:r>
                  </m:oMath>
                </m:oMathPara>
              </a14:m>
              <a:endParaRPr lang="it-IT" sz="1800" dirty="0"/>
            </a:p>
          </dgm:t>
        </dgm:pt>
      </mc:Choice>
      <mc:Fallback xmlns="">
        <dgm:pt modelId="{4DD88781-B5F0-435D-A141-952A596461F7}">
          <dgm:prSet phldrT="[Testo]" custT="1"/>
          <dgm:spPr/>
          <dgm:t>
            <a:bodyPr/>
            <a:lstStyle/>
            <a:p>
              <a:pPr algn="l">
                <a:buFontTx/>
                <a:buNone/>
              </a:pPr>
              <a:r>
                <a:rPr lang="it-IT" sz="1800" i="0"/>
                <a:t>𝑄_𝐶=𝑃×(〖𝑡𝑔𝜑〗_𝑖−〖𝑡𝑔𝜑〗_𝑓)</a:t>
              </a:r>
              <a:endParaRPr lang="it-IT" sz="1800" dirty="0"/>
            </a:p>
          </dgm:t>
        </dgm:pt>
      </mc:Fallback>
    </mc:AlternateConten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 custLinFactNeighborY="-550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8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05E312DC-91D6-4BFA-BF52-00949865E2B9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C8FE4F6-8FE6-4983-ACA9-508179E7C93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Potenza gruppo di rifasamento</a:t>
          </a:r>
        </a:p>
      </dgm:t>
    </dgm:pt>
    <dgm:pt modelId="{4C698048-1B5F-434A-B8CB-0CCDF370A796}" type="parTrans" cxnId="{52418E9C-B2EE-4147-B395-55395E5EAA77}">
      <dgm:prSet/>
      <dgm:spPr/>
      <dgm:t>
        <a:bodyPr/>
        <a:lstStyle/>
        <a:p>
          <a:endParaRPr lang="it-IT"/>
        </a:p>
      </dgm:t>
    </dgm:pt>
    <dgm:pt modelId="{52ABFBD2-5A4F-4EEE-AA33-150C937DDA6F}" type="sibTrans" cxnId="{52418E9C-B2EE-4147-B395-55395E5EAA77}">
      <dgm:prSet/>
      <dgm:spPr/>
      <dgm:t>
        <a:bodyPr/>
        <a:lstStyle/>
        <a:p>
          <a:endParaRPr lang="it-IT"/>
        </a:p>
      </dgm:t>
    </dgm:pt>
    <dgm:pt modelId="{4DD88781-B5F0-435D-A141-952A596461F7}">
      <dgm:prSet phldrT="[Testo]" custT="1"/>
      <dgm:spPr>
        <a:blipFill>
          <a:blip xmlns:r="http://schemas.openxmlformats.org/officeDocument/2006/relationships" r:embed="rId1"/>
          <a:stretch>
            <a:fillRect l="-222"/>
          </a:stretch>
        </a:blipFill>
      </dgm:spPr>
      <dgm:t>
        <a:bodyPr/>
        <a:lstStyle/>
        <a:p>
          <a:r>
            <a:rPr lang="it-IT">
              <a:noFill/>
            </a:rPr>
            <a:t> </a:t>
          </a:r>
        </a:p>
      </dgm:t>
    </dgm:pt>
    <dgm:pt modelId="{04F61904-8AAB-479A-B980-15115C95F17B}" type="sibTrans" cxnId="{E2EECFDC-AF54-4023-9577-DDB024A58043}">
      <dgm:prSet/>
      <dgm:spPr/>
      <dgm:t>
        <a:bodyPr/>
        <a:lstStyle/>
        <a:p>
          <a:endParaRPr lang="it-IT"/>
        </a:p>
      </dgm:t>
    </dgm:pt>
    <dgm:pt modelId="{E23B48DD-AFE2-464A-AEA7-D925C8F4F29B}" type="parTrans" cxnId="{E2EECFDC-AF54-4023-9577-DDB024A58043}">
      <dgm:prSet/>
      <dgm:spPr/>
      <dgm:t>
        <a:bodyPr/>
        <a:lstStyle/>
        <a:p>
          <a:endParaRPr lang="it-IT"/>
        </a:p>
      </dgm:t>
    </dgm:pt>
    <dgm:pt modelId="{73B17B27-8B9C-49BF-AF96-A100C3A9A690}" type="pres">
      <dgm:prSet presAssocID="{05E312DC-91D6-4BFA-BF52-00949865E2B9}" presName="Name0" presStyleCnt="0">
        <dgm:presLayoutVars>
          <dgm:dir/>
          <dgm:animLvl val="lvl"/>
          <dgm:resizeHandles val="exact"/>
        </dgm:presLayoutVars>
      </dgm:prSet>
      <dgm:spPr/>
    </dgm:pt>
    <dgm:pt modelId="{CD4574C9-BB09-4137-9A3F-8F33BAF04EAC}" type="pres">
      <dgm:prSet presAssocID="{8C8FE4F6-8FE6-4983-ACA9-508179E7C938}" presName="composite" presStyleCnt="0"/>
      <dgm:spPr/>
    </dgm:pt>
    <dgm:pt modelId="{8B113CE1-ABF2-4781-B059-D776524E4908}" type="pres">
      <dgm:prSet presAssocID="{8C8FE4F6-8FE6-4983-ACA9-508179E7C938}" presName="parTx" presStyleLbl="alignNode1" presStyleIdx="0" presStyleCnt="1" custLinFactNeighborY="-550">
        <dgm:presLayoutVars>
          <dgm:chMax val="0"/>
          <dgm:chPref val="0"/>
          <dgm:bulletEnabled val="1"/>
        </dgm:presLayoutVars>
      </dgm:prSet>
      <dgm:spPr/>
    </dgm:pt>
    <dgm:pt modelId="{4A7717B2-3C03-4A3D-81E1-FAE0F0E60764}" type="pres">
      <dgm:prSet presAssocID="{8C8FE4F6-8FE6-4983-ACA9-508179E7C938}" presName="desTx" presStyleLbl="alignAccFollowNode1" presStyleIdx="0" presStyleCnt="1" custLinFactNeighborY="3572">
        <dgm:presLayoutVars>
          <dgm:bulletEnabled val="1"/>
        </dgm:presLayoutVars>
      </dgm:prSet>
      <dgm:spPr/>
    </dgm:pt>
  </dgm:ptLst>
  <dgm:cxnLst>
    <dgm:cxn modelId="{3BCDE81A-2B98-4B59-BC5D-6DEF316627C1}" type="presOf" srcId="{4DD88781-B5F0-435D-A141-952A596461F7}" destId="{4A7717B2-3C03-4A3D-81E1-FAE0F0E60764}" srcOrd="0" destOrd="0" presId="urn:microsoft.com/office/officeart/2005/8/layout/hList1"/>
    <dgm:cxn modelId="{52418E9C-B2EE-4147-B395-55395E5EAA77}" srcId="{05E312DC-91D6-4BFA-BF52-00949865E2B9}" destId="{8C8FE4F6-8FE6-4983-ACA9-508179E7C938}" srcOrd="0" destOrd="0" parTransId="{4C698048-1B5F-434A-B8CB-0CCDF370A796}" sibTransId="{52ABFBD2-5A4F-4EEE-AA33-150C937DDA6F}"/>
    <dgm:cxn modelId="{8E3038C9-6ADD-4C40-9ABA-939E0E704BB1}" type="presOf" srcId="{05E312DC-91D6-4BFA-BF52-00949865E2B9}" destId="{73B17B27-8B9C-49BF-AF96-A100C3A9A690}" srcOrd="0" destOrd="0" presId="urn:microsoft.com/office/officeart/2005/8/layout/hList1"/>
    <dgm:cxn modelId="{E2EECFDC-AF54-4023-9577-DDB024A58043}" srcId="{8C8FE4F6-8FE6-4983-ACA9-508179E7C938}" destId="{4DD88781-B5F0-435D-A141-952A596461F7}" srcOrd="0" destOrd="0" parTransId="{E23B48DD-AFE2-464A-AEA7-D925C8F4F29B}" sibTransId="{04F61904-8AAB-479A-B980-15115C95F17B}"/>
    <dgm:cxn modelId="{1C5E84E8-38D2-459C-BF06-C6E2A4C2B3D5}" type="presOf" srcId="{8C8FE4F6-8FE6-4983-ACA9-508179E7C938}" destId="{8B113CE1-ABF2-4781-B059-D776524E4908}" srcOrd="0" destOrd="0" presId="urn:microsoft.com/office/officeart/2005/8/layout/hList1"/>
    <dgm:cxn modelId="{0C50FE12-7C98-47A5-8F11-2F8B40CCD8B5}" type="presParOf" srcId="{73B17B27-8B9C-49BF-AF96-A100C3A9A690}" destId="{CD4574C9-BB09-4137-9A3F-8F33BAF04EAC}" srcOrd="0" destOrd="0" presId="urn:microsoft.com/office/officeart/2005/8/layout/hList1"/>
    <dgm:cxn modelId="{7A85F500-2579-4D2B-ACF0-C283783487E2}" type="presParOf" srcId="{CD4574C9-BB09-4137-9A3F-8F33BAF04EAC}" destId="{8B113CE1-ABF2-4781-B059-D776524E4908}" srcOrd="0" destOrd="0" presId="urn:microsoft.com/office/officeart/2005/8/layout/hList1"/>
    <dgm:cxn modelId="{C93375B0-789B-4D5E-AE3B-A1563B94B1D7}" type="presParOf" srcId="{CD4574C9-BB09-4137-9A3F-8F33BAF04EAC}" destId="{4A7717B2-3C03-4A3D-81E1-FAE0F0E607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4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A8FEC207-C9BB-4B2B-993F-3C08AF5D461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835F428-91B0-4401-A304-1A74B58D154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Ordini di grandezza dimensionali</a:t>
          </a:r>
        </a:p>
      </dgm:t>
    </dgm:pt>
    <dgm:pt modelId="{2DE4ECF4-6BBD-4B08-AC44-7918CA021555}" type="parTrans" cxnId="{EFB7CADC-F15D-45D8-843C-56008C002AC5}">
      <dgm:prSet/>
      <dgm:spPr/>
      <dgm:t>
        <a:bodyPr/>
        <a:lstStyle/>
        <a:p>
          <a:endParaRPr lang="it-IT"/>
        </a:p>
      </dgm:t>
    </dgm:pt>
    <dgm:pt modelId="{14ADC84A-BBA3-49A2-82E0-2CED473A4D7F}" type="sibTrans" cxnId="{EFB7CADC-F15D-45D8-843C-56008C002AC5}">
      <dgm:prSet/>
      <dgm:spPr/>
      <dgm:t>
        <a:bodyPr/>
        <a:lstStyle/>
        <a:p>
          <a:endParaRPr lang="it-IT"/>
        </a:p>
      </dgm:t>
    </dgm:pt>
    <dgm:pt modelId="{60A53AC4-D7E1-4275-B8C7-323EA9D891BB}">
      <dgm:prSet phldrT="[Testo]"/>
      <dgm:spPr/>
      <dgm:t>
        <a:bodyPr/>
        <a:lstStyle/>
        <a:p>
          <a:r>
            <a:rPr lang="it-IT" dirty="0"/>
            <a:t>Componentistica di piccole dimensioni</a:t>
          </a:r>
        </a:p>
      </dgm:t>
    </dgm:pt>
    <dgm:pt modelId="{598D0F78-0D1B-4803-B7E6-11A181829F59}" type="parTrans" cxnId="{68E79F3F-D148-4761-A598-E36DFBA9D075}">
      <dgm:prSet/>
      <dgm:spPr/>
      <dgm:t>
        <a:bodyPr/>
        <a:lstStyle/>
        <a:p>
          <a:endParaRPr lang="it-IT"/>
        </a:p>
      </dgm:t>
    </dgm:pt>
    <dgm:pt modelId="{9B964FEB-4017-473A-853F-97FC9B2BE7C3}" type="sibTrans" cxnId="{68E79F3F-D148-4761-A598-E36DFBA9D075}">
      <dgm:prSet/>
      <dgm:spPr/>
      <dgm:t>
        <a:bodyPr/>
        <a:lstStyle/>
        <a:p>
          <a:endParaRPr lang="it-IT"/>
        </a:p>
      </dgm:t>
    </dgm:pt>
    <dgm:pt modelId="{D23701D9-1D6E-430A-BB76-D7E72F3887C4}">
      <dgm:prSet phldrT="[Testo]"/>
      <dgm:spPr/>
      <dgm:t>
        <a:bodyPr/>
        <a:lstStyle/>
        <a:p>
          <a:r>
            <a:rPr lang="it-IT" dirty="0"/>
            <a:t>Varietà di ordini di grandezza</a:t>
          </a:r>
        </a:p>
      </dgm:t>
    </dgm:pt>
    <dgm:pt modelId="{5E88CBD7-A328-4F02-A20B-F8ECDFB5CE3E}" type="parTrans" cxnId="{A9D7A2F8-4525-4DDA-A68F-E01898643BA8}">
      <dgm:prSet/>
      <dgm:spPr/>
      <dgm:t>
        <a:bodyPr/>
        <a:lstStyle/>
        <a:p>
          <a:endParaRPr lang="it-IT"/>
        </a:p>
      </dgm:t>
    </dgm:pt>
    <dgm:pt modelId="{E8DCF5F1-21B2-416F-8697-F7DDA8ACB9DB}" type="sibTrans" cxnId="{A9D7A2F8-4525-4DDA-A68F-E01898643BA8}">
      <dgm:prSet/>
      <dgm:spPr/>
      <dgm:t>
        <a:bodyPr/>
        <a:lstStyle/>
        <a:p>
          <a:endParaRPr lang="it-IT"/>
        </a:p>
      </dgm:t>
    </dgm:pt>
    <dgm:pt modelId="{7685BB3C-0B0E-46FD-95BD-9049DF3A32C7}" type="pres">
      <dgm:prSet presAssocID="{A8FEC207-C9BB-4B2B-993F-3C08AF5D4613}" presName="linear" presStyleCnt="0">
        <dgm:presLayoutVars>
          <dgm:animLvl val="lvl"/>
          <dgm:resizeHandles val="exact"/>
        </dgm:presLayoutVars>
      </dgm:prSet>
      <dgm:spPr/>
    </dgm:pt>
    <dgm:pt modelId="{1158B3B9-235D-46E3-9001-F949D2DD3886}" type="pres">
      <dgm:prSet presAssocID="{A835F428-91B0-4401-A304-1A74B58D1548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BEB68684-9ED7-4DB3-87C7-30EE5B5AFCC3}" type="pres">
      <dgm:prSet presAssocID="{A835F428-91B0-4401-A304-1A74B58D1548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3DC02310-EFBC-4A48-9326-5F3C7AE7F0AB}" type="presOf" srcId="{A8FEC207-C9BB-4B2B-993F-3C08AF5D4613}" destId="{7685BB3C-0B0E-46FD-95BD-9049DF3A32C7}" srcOrd="0" destOrd="0" presId="urn:microsoft.com/office/officeart/2005/8/layout/vList2"/>
    <dgm:cxn modelId="{68E79F3F-D148-4761-A598-E36DFBA9D075}" srcId="{A835F428-91B0-4401-A304-1A74B58D1548}" destId="{60A53AC4-D7E1-4275-B8C7-323EA9D891BB}" srcOrd="0" destOrd="0" parTransId="{598D0F78-0D1B-4803-B7E6-11A181829F59}" sibTransId="{9B964FEB-4017-473A-853F-97FC9B2BE7C3}"/>
    <dgm:cxn modelId="{A44B2365-A1B5-4A8C-949E-2DCB4E1B6060}" type="presOf" srcId="{A835F428-91B0-4401-A304-1A74B58D1548}" destId="{1158B3B9-235D-46E3-9001-F949D2DD3886}" srcOrd="0" destOrd="0" presId="urn:microsoft.com/office/officeart/2005/8/layout/vList2"/>
    <dgm:cxn modelId="{95BF1D82-E303-4B7C-A4AA-56D204798AF1}" type="presOf" srcId="{D23701D9-1D6E-430A-BB76-D7E72F3887C4}" destId="{BEB68684-9ED7-4DB3-87C7-30EE5B5AFCC3}" srcOrd="0" destOrd="1" presId="urn:microsoft.com/office/officeart/2005/8/layout/vList2"/>
    <dgm:cxn modelId="{58E626BE-93C5-449B-B024-7209775375CE}" type="presOf" srcId="{60A53AC4-D7E1-4275-B8C7-323EA9D891BB}" destId="{BEB68684-9ED7-4DB3-87C7-30EE5B5AFCC3}" srcOrd="0" destOrd="0" presId="urn:microsoft.com/office/officeart/2005/8/layout/vList2"/>
    <dgm:cxn modelId="{EFB7CADC-F15D-45D8-843C-56008C002AC5}" srcId="{A8FEC207-C9BB-4B2B-993F-3C08AF5D4613}" destId="{A835F428-91B0-4401-A304-1A74B58D1548}" srcOrd="0" destOrd="0" parTransId="{2DE4ECF4-6BBD-4B08-AC44-7918CA021555}" sibTransId="{14ADC84A-BBA3-49A2-82E0-2CED473A4D7F}"/>
    <dgm:cxn modelId="{A9D7A2F8-4525-4DDA-A68F-E01898643BA8}" srcId="{A835F428-91B0-4401-A304-1A74B58D1548}" destId="{D23701D9-1D6E-430A-BB76-D7E72F3887C4}" srcOrd="1" destOrd="0" parTransId="{5E88CBD7-A328-4F02-A20B-F8ECDFB5CE3E}" sibTransId="{E8DCF5F1-21B2-416F-8697-F7DDA8ACB9DB}"/>
    <dgm:cxn modelId="{4A055835-38EC-4CA1-8EB7-983BE71955C4}" type="presParOf" srcId="{7685BB3C-0B0E-46FD-95BD-9049DF3A32C7}" destId="{1158B3B9-235D-46E3-9001-F949D2DD3886}" srcOrd="0" destOrd="0" presId="urn:microsoft.com/office/officeart/2005/8/layout/vList2"/>
    <dgm:cxn modelId="{2AE8F2A6-45E2-4982-BC60-68BA260E8447}" type="presParOf" srcId="{7685BB3C-0B0E-46FD-95BD-9049DF3A32C7}" destId="{BEB68684-9ED7-4DB3-87C7-30EE5B5AFCC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2000" dirty="0">
              <a:solidFill>
                <a:schemeClr val="bg1"/>
              </a:solidFill>
            </a:rPr>
            <a:t>Informazioni grafiche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800" dirty="0"/>
            <a:t>Senso più utilizzato: la vista</a:t>
          </a:r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7BE32896-C782-469A-91CA-E48238DEB99D}">
      <dgm:prSet phldrT="[Testo]" custT="1"/>
      <dgm:spPr/>
      <dgm:t>
        <a:bodyPr/>
        <a:lstStyle/>
        <a:p>
          <a:r>
            <a:rPr lang="it-IT" sz="2000" dirty="0">
              <a:solidFill>
                <a:schemeClr val="bg1"/>
              </a:solidFill>
            </a:rPr>
            <a:t>Informazioni scritte e multimediali</a:t>
          </a:r>
        </a:p>
      </dgm:t>
    </dgm:pt>
    <dgm:pt modelId="{7B371837-40CD-469C-8523-9E27CDAF7591}" type="parTrans" cxnId="{5411B302-E1B7-44AA-A461-FA4DFC2E1EDE}">
      <dgm:prSet/>
      <dgm:spPr/>
      <dgm:t>
        <a:bodyPr/>
        <a:lstStyle/>
        <a:p>
          <a:endParaRPr lang="it-IT"/>
        </a:p>
      </dgm:t>
    </dgm:pt>
    <dgm:pt modelId="{ADA9C40F-94EF-46E3-ADA3-F28358C0B071}" type="sibTrans" cxnId="{5411B302-E1B7-44AA-A461-FA4DFC2E1EDE}">
      <dgm:prSet/>
      <dgm:spPr/>
      <dgm:t>
        <a:bodyPr/>
        <a:lstStyle/>
        <a:p>
          <a:endParaRPr lang="it-IT"/>
        </a:p>
      </dgm:t>
    </dgm:pt>
    <dgm:pt modelId="{59A6012E-13E9-4AB9-9D1B-3908C121CE77}">
      <dgm:prSet phldrT="[Testo]" custT="1"/>
      <dgm:spPr/>
      <dgm:t>
        <a:bodyPr/>
        <a:lstStyle/>
        <a:p>
          <a:r>
            <a:rPr lang="it-IT" sz="1800" dirty="0"/>
            <a:t>Collegamento con il mondo fisico attraverso la matematica</a:t>
          </a:r>
        </a:p>
      </dgm:t>
    </dgm:pt>
    <dgm:pt modelId="{F82CD657-7BD0-4214-B6CC-1A7A04E0847A}" type="parTrans" cxnId="{C05F40A6-EFD1-4469-9510-8BEA3788306B}">
      <dgm:prSet/>
      <dgm:spPr/>
      <dgm:t>
        <a:bodyPr/>
        <a:lstStyle/>
        <a:p>
          <a:endParaRPr lang="it-IT"/>
        </a:p>
      </dgm:t>
    </dgm:pt>
    <dgm:pt modelId="{D5082AF4-62DB-4F0C-96F5-EB182CEFEB64}" type="sibTrans" cxnId="{C05F40A6-EFD1-4469-9510-8BEA3788306B}">
      <dgm:prSet/>
      <dgm:spPr/>
      <dgm:t>
        <a:bodyPr/>
        <a:lstStyle/>
        <a:p>
          <a:endParaRPr lang="it-IT"/>
        </a:p>
      </dgm:t>
    </dgm:pt>
    <dgm:pt modelId="{C6ACEC86-565B-46D6-A22E-6533A271D39A}">
      <dgm:prSet phldrT="[Testo]" custT="1"/>
      <dgm:spPr/>
      <dgm:t>
        <a:bodyPr/>
        <a:lstStyle/>
        <a:p>
          <a:r>
            <a:rPr lang="it-IT" sz="1800" dirty="0"/>
            <a:t>Geometrie e forme</a:t>
          </a:r>
        </a:p>
      </dgm:t>
    </dgm:pt>
    <dgm:pt modelId="{A508C740-B0E5-4916-A45C-A86297C05C1F}" type="parTrans" cxnId="{06E0A867-124F-4EAD-824E-5423B477BB10}">
      <dgm:prSet/>
      <dgm:spPr/>
      <dgm:t>
        <a:bodyPr/>
        <a:lstStyle/>
        <a:p>
          <a:endParaRPr lang="it-IT"/>
        </a:p>
      </dgm:t>
    </dgm:pt>
    <dgm:pt modelId="{46484BA5-5597-4459-999F-AFC8C0B0AF9C}" type="sibTrans" cxnId="{06E0A867-124F-4EAD-824E-5423B477BB10}">
      <dgm:prSet/>
      <dgm:spPr/>
      <dgm:t>
        <a:bodyPr/>
        <a:lstStyle/>
        <a:p>
          <a:endParaRPr lang="it-IT"/>
        </a:p>
      </dgm:t>
    </dgm:pt>
    <dgm:pt modelId="{B66DF83B-30E5-4A99-8060-D15BA7848A2D}">
      <dgm:prSet phldrT="[Testo]" custT="1"/>
      <dgm:spPr/>
      <dgm:t>
        <a:bodyPr/>
        <a:lstStyle/>
        <a:p>
          <a:r>
            <a:rPr lang="it-IT" sz="1800" dirty="0"/>
            <a:t>Materiali</a:t>
          </a:r>
        </a:p>
      </dgm:t>
    </dgm:pt>
    <dgm:pt modelId="{9F1FA24A-34DB-4FC1-9A5B-CB5A6276E372}" type="parTrans" cxnId="{0D982563-0AFF-4811-8AC0-A4FDADE338E5}">
      <dgm:prSet/>
      <dgm:spPr/>
      <dgm:t>
        <a:bodyPr/>
        <a:lstStyle/>
        <a:p>
          <a:endParaRPr lang="it-IT"/>
        </a:p>
      </dgm:t>
    </dgm:pt>
    <dgm:pt modelId="{260FA0EB-D63F-496A-BBE3-064B198EB4D8}" type="sibTrans" cxnId="{0D982563-0AFF-4811-8AC0-A4FDADE338E5}">
      <dgm:prSet/>
      <dgm:spPr/>
      <dgm:t>
        <a:bodyPr/>
        <a:lstStyle/>
        <a:p>
          <a:endParaRPr lang="it-IT"/>
        </a:p>
      </dgm:t>
    </dgm:pt>
    <dgm:pt modelId="{BCD5734F-CA98-4FFB-8B26-4BFDCB6E88CD}">
      <dgm:prSet phldrT="[Testo]" custT="1"/>
      <dgm:spPr/>
      <dgm:t>
        <a:bodyPr/>
        <a:lstStyle/>
        <a:p>
          <a:r>
            <a:rPr lang="it-IT" sz="1800" dirty="0"/>
            <a:t>Descrizione attraverso il testo, video e suoni</a:t>
          </a:r>
        </a:p>
      </dgm:t>
    </dgm:pt>
    <dgm:pt modelId="{CC8E69EB-6BBD-4D78-8CB7-EB6C1086711A}" type="parTrans" cxnId="{E9D6AC75-52E1-4C82-924C-89FF12EE2BA2}">
      <dgm:prSet/>
      <dgm:spPr/>
      <dgm:t>
        <a:bodyPr/>
        <a:lstStyle/>
        <a:p>
          <a:endParaRPr lang="it-IT"/>
        </a:p>
      </dgm:t>
    </dgm:pt>
    <dgm:pt modelId="{23D86649-6D6E-4C25-AA40-73BF022FE309}" type="sibTrans" cxnId="{E9D6AC75-52E1-4C82-924C-89FF12EE2BA2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2">
        <dgm:presLayoutVars>
          <dgm:bulletEnabled val="1"/>
        </dgm:presLayoutVars>
      </dgm:prSet>
      <dgm:spPr/>
    </dgm:pt>
    <dgm:pt modelId="{4457140F-33E5-4E74-A14D-A75739D38F84}" type="pres">
      <dgm:prSet presAssocID="{7BE32896-C782-469A-91CA-E48238DEB99D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27E03D33-9714-43C1-8CEE-C9965C2FE2CE}" type="pres">
      <dgm:prSet presAssocID="{7BE32896-C782-469A-91CA-E48238DEB99D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5411B302-E1B7-44AA-A461-FA4DFC2E1EDE}" srcId="{23F2DD39-6798-453B-AFDB-4BB8FDBC5F89}" destId="{7BE32896-C782-469A-91CA-E48238DEB99D}" srcOrd="1" destOrd="0" parTransId="{7B371837-40CD-469C-8523-9E27CDAF7591}" sibTransId="{ADA9C40F-94EF-46E3-ADA3-F28358C0B071}"/>
    <dgm:cxn modelId="{5EBE330B-6D0F-4C1B-B157-41C93F2A9E32}" type="presOf" srcId="{B66DF83B-30E5-4A99-8060-D15BA7848A2D}" destId="{C5DBB42B-D9CC-4BE1-9E85-D3B14785096A}" srcOrd="0" destOrd="2" presId="urn:microsoft.com/office/officeart/2005/8/layout/vList2"/>
    <dgm:cxn modelId="{2685F51E-434E-4979-85C9-2B4C7FB790B2}" type="presOf" srcId="{C6ACEC86-565B-46D6-A22E-6533A271D39A}" destId="{C5DBB42B-D9CC-4BE1-9E85-D3B14785096A}" srcOrd="0" destOrd="1" presId="urn:microsoft.com/office/officeart/2005/8/layout/vList2"/>
    <dgm:cxn modelId="{F77B0163-551B-4F93-B1F4-9BA6CA0A1B00}" type="presOf" srcId="{BCD5734F-CA98-4FFB-8B26-4BFDCB6E88CD}" destId="{27E03D33-9714-43C1-8CEE-C9965C2FE2CE}" srcOrd="0" destOrd="1" presId="urn:microsoft.com/office/officeart/2005/8/layout/vList2"/>
    <dgm:cxn modelId="{0D982563-0AFF-4811-8AC0-A4FDADE338E5}" srcId="{5B199819-3E35-460C-99FC-7F8DFBD4A2DE}" destId="{B66DF83B-30E5-4A99-8060-D15BA7848A2D}" srcOrd="2" destOrd="0" parTransId="{9F1FA24A-34DB-4FC1-9A5B-CB5A6276E372}" sibTransId="{260FA0EB-D63F-496A-BBE3-064B198EB4D8}"/>
    <dgm:cxn modelId="{90860364-B779-4C6B-A445-A4C1E0838008}" type="presOf" srcId="{7BE32896-C782-469A-91CA-E48238DEB99D}" destId="{4457140F-33E5-4E74-A14D-A75739D38F84}" srcOrd="0" destOrd="0" presId="urn:microsoft.com/office/officeart/2005/8/layout/vList2"/>
    <dgm:cxn modelId="{06E0A867-124F-4EAD-824E-5423B477BB10}" srcId="{5B199819-3E35-460C-99FC-7F8DFBD4A2DE}" destId="{C6ACEC86-565B-46D6-A22E-6533A271D39A}" srcOrd="1" destOrd="0" parTransId="{A508C740-B0E5-4916-A45C-A86297C05C1F}" sibTransId="{46484BA5-5597-4459-999F-AFC8C0B0AF9C}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E9D6AC75-52E1-4C82-924C-89FF12EE2BA2}" srcId="{7BE32896-C782-469A-91CA-E48238DEB99D}" destId="{BCD5734F-CA98-4FFB-8B26-4BFDCB6E88CD}" srcOrd="1" destOrd="0" parTransId="{CC8E69EB-6BBD-4D78-8CB7-EB6C1086711A}" sibTransId="{23D86649-6D6E-4C25-AA40-73BF022FE309}"/>
    <dgm:cxn modelId="{7285AF86-2FC5-45C1-A3E5-AF67C46F55D8}" type="presOf" srcId="{59A6012E-13E9-4AB9-9D1B-3908C121CE77}" destId="{27E03D33-9714-43C1-8CEE-C9965C2FE2CE}" srcOrd="0" destOrd="0" presId="urn:microsoft.com/office/officeart/2005/8/layout/vList2"/>
    <dgm:cxn modelId="{C05F40A6-EFD1-4469-9510-8BEA3788306B}" srcId="{7BE32896-C782-469A-91CA-E48238DEB99D}" destId="{59A6012E-13E9-4AB9-9D1B-3908C121CE77}" srcOrd="0" destOrd="0" parTransId="{F82CD657-7BD0-4214-B6CC-1A7A04E0847A}" sibTransId="{D5082AF4-62DB-4F0C-96F5-EB182CEFEB64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  <dgm:cxn modelId="{0B61E2CC-F7CC-4172-8D2E-832D4328539C}" type="presParOf" srcId="{237812BE-CD1F-42B6-BC0F-92AA5020DC2C}" destId="{4457140F-33E5-4E74-A14D-A75739D38F84}" srcOrd="2" destOrd="0" presId="urn:microsoft.com/office/officeart/2005/8/layout/vList2"/>
    <dgm:cxn modelId="{4AC15699-B97B-4ECE-A9E2-49ABA47EC4AE}" type="presParOf" srcId="{237812BE-CD1F-42B6-BC0F-92AA5020DC2C}" destId="{27E03D33-9714-43C1-8CEE-C9965C2FE2CE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A8FEC207-C9BB-4B2B-993F-3C08AF5D461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835F428-91B0-4401-A304-1A74B58D154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Geometrie particolari</a:t>
          </a:r>
        </a:p>
      </dgm:t>
    </dgm:pt>
    <dgm:pt modelId="{2DE4ECF4-6BBD-4B08-AC44-7918CA021555}" type="parTrans" cxnId="{EFB7CADC-F15D-45D8-843C-56008C002AC5}">
      <dgm:prSet/>
      <dgm:spPr/>
      <dgm:t>
        <a:bodyPr/>
        <a:lstStyle/>
        <a:p>
          <a:endParaRPr lang="it-IT"/>
        </a:p>
      </dgm:t>
    </dgm:pt>
    <dgm:pt modelId="{14ADC84A-BBA3-49A2-82E0-2CED473A4D7F}" type="sibTrans" cxnId="{EFB7CADC-F15D-45D8-843C-56008C002AC5}">
      <dgm:prSet/>
      <dgm:spPr/>
      <dgm:t>
        <a:bodyPr/>
        <a:lstStyle/>
        <a:p>
          <a:endParaRPr lang="it-IT"/>
        </a:p>
      </dgm:t>
    </dgm:pt>
    <dgm:pt modelId="{60A53AC4-D7E1-4275-B8C7-323EA9D891BB}">
      <dgm:prSet phldrT="[Testo]"/>
      <dgm:spPr/>
      <dgm:t>
        <a:bodyPr/>
        <a:lstStyle/>
        <a:p>
          <a:r>
            <a:rPr lang="it-IT" dirty="0"/>
            <a:t>Componentistica con geometrie complesse</a:t>
          </a:r>
        </a:p>
      </dgm:t>
    </dgm:pt>
    <dgm:pt modelId="{598D0F78-0D1B-4803-B7E6-11A181829F59}" type="parTrans" cxnId="{68E79F3F-D148-4761-A598-E36DFBA9D075}">
      <dgm:prSet/>
      <dgm:spPr/>
      <dgm:t>
        <a:bodyPr/>
        <a:lstStyle/>
        <a:p>
          <a:endParaRPr lang="it-IT"/>
        </a:p>
      </dgm:t>
    </dgm:pt>
    <dgm:pt modelId="{9B964FEB-4017-473A-853F-97FC9B2BE7C3}" type="sibTrans" cxnId="{68E79F3F-D148-4761-A598-E36DFBA9D075}">
      <dgm:prSet/>
      <dgm:spPr/>
      <dgm:t>
        <a:bodyPr/>
        <a:lstStyle/>
        <a:p>
          <a:endParaRPr lang="it-IT"/>
        </a:p>
      </dgm:t>
    </dgm:pt>
    <dgm:pt modelId="{A4C6E9A4-1FAC-43D3-B5CE-B65244E262E3}">
      <dgm:prSet phldrT="[Testo]"/>
      <dgm:spPr/>
      <dgm:t>
        <a:bodyPr/>
        <a:lstStyle/>
        <a:p>
          <a:r>
            <a:rPr lang="it-IT" dirty="0"/>
            <a:t>Difficoltà di generalizzazione per differenti tipologie dello stesso componente</a:t>
          </a:r>
        </a:p>
      </dgm:t>
    </dgm:pt>
    <dgm:pt modelId="{234E4978-4B60-4344-8150-CA7F1F3F2E68}" type="parTrans" cxnId="{18FB62EB-5463-47DB-8999-457BE8FB3F28}">
      <dgm:prSet/>
      <dgm:spPr/>
      <dgm:t>
        <a:bodyPr/>
        <a:lstStyle/>
        <a:p>
          <a:endParaRPr lang="it-IT"/>
        </a:p>
      </dgm:t>
    </dgm:pt>
    <dgm:pt modelId="{F988A611-C784-4BCB-B3C1-2F1806918B69}" type="sibTrans" cxnId="{18FB62EB-5463-47DB-8999-457BE8FB3F28}">
      <dgm:prSet/>
      <dgm:spPr/>
      <dgm:t>
        <a:bodyPr/>
        <a:lstStyle/>
        <a:p>
          <a:endParaRPr lang="it-IT"/>
        </a:p>
      </dgm:t>
    </dgm:pt>
    <dgm:pt modelId="{7685BB3C-0B0E-46FD-95BD-9049DF3A32C7}" type="pres">
      <dgm:prSet presAssocID="{A8FEC207-C9BB-4B2B-993F-3C08AF5D4613}" presName="linear" presStyleCnt="0">
        <dgm:presLayoutVars>
          <dgm:animLvl val="lvl"/>
          <dgm:resizeHandles val="exact"/>
        </dgm:presLayoutVars>
      </dgm:prSet>
      <dgm:spPr/>
    </dgm:pt>
    <dgm:pt modelId="{1158B3B9-235D-46E3-9001-F949D2DD3886}" type="pres">
      <dgm:prSet presAssocID="{A835F428-91B0-4401-A304-1A74B58D1548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BEB68684-9ED7-4DB3-87C7-30EE5B5AFCC3}" type="pres">
      <dgm:prSet presAssocID="{A835F428-91B0-4401-A304-1A74B58D1548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3DC02310-EFBC-4A48-9326-5F3C7AE7F0AB}" type="presOf" srcId="{A8FEC207-C9BB-4B2B-993F-3C08AF5D4613}" destId="{7685BB3C-0B0E-46FD-95BD-9049DF3A32C7}" srcOrd="0" destOrd="0" presId="urn:microsoft.com/office/officeart/2005/8/layout/vList2"/>
    <dgm:cxn modelId="{68E79F3F-D148-4761-A598-E36DFBA9D075}" srcId="{A835F428-91B0-4401-A304-1A74B58D1548}" destId="{60A53AC4-D7E1-4275-B8C7-323EA9D891BB}" srcOrd="0" destOrd="0" parTransId="{598D0F78-0D1B-4803-B7E6-11A181829F59}" sibTransId="{9B964FEB-4017-473A-853F-97FC9B2BE7C3}"/>
    <dgm:cxn modelId="{A44B2365-A1B5-4A8C-949E-2DCB4E1B6060}" type="presOf" srcId="{A835F428-91B0-4401-A304-1A74B58D1548}" destId="{1158B3B9-235D-46E3-9001-F949D2DD3886}" srcOrd="0" destOrd="0" presId="urn:microsoft.com/office/officeart/2005/8/layout/vList2"/>
    <dgm:cxn modelId="{242271BC-513A-42FC-B391-643D6EA0EE7B}" type="presOf" srcId="{A4C6E9A4-1FAC-43D3-B5CE-B65244E262E3}" destId="{BEB68684-9ED7-4DB3-87C7-30EE5B5AFCC3}" srcOrd="0" destOrd="1" presId="urn:microsoft.com/office/officeart/2005/8/layout/vList2"/>
    <dgm:cxn modelId="{58E626BE-93C5-449B-B024-7209775375CE}" type="presOf" srcId="{60A53AC4-D7E1-4275-B8C7-323EA9D891BB}" destId="{BEB68684-9ED7-4DB3-87C7-30EE5B5AFCC3}" srcOrd="0" destOrd="0" presId="urn:microsoft.com/office/officeart/2005/8/layout/vList2"/>
    <dgm:cxn modelId="{EFB7CADC-F15D-45D8-843C-56008C002AC5}" srcId="{A8FEC207-C9BB-4B2B-993F-3C08AF5D4613}" destId="{A835F428-91B0-4401-A304-1A74B58D1548}" srcOrd="0" destOrd="0" parTransId="{2DE4ECF4-6BBD-4B08-AC44-7918CA021555}" sibTransId="{14ADC84A-BBA3-49A2-82E0-2CED473A4D7F}"/>
    <dgm:cxn modelId="{18FB62EB-5463-47DB-8999-457BE8FB3F28}" srcId="{A835F428-91B0-4401-A304-1A74B58D1548}" destId="{A4C6E9A4-1FAC-43D3-B5CE-B65244E262E3}" srcOrd="1" destOrd="0" parTransId="{234E4978-4B60-4344-8150-CA7F1F3F2E68}" sibTransId="{F988A611-C784-4BCB-B3C1-2F1806918B69}"/>
    <dgm:cxn modelId="{4A055835-38EC-4CA1-8EB7-983BE71955C4}" type="presParOf" srcId="{7685BB3C-0B0E-46FD-95BD-9049DF3A32C7}" destId="{1158B3B9-235D-46E3-9001-F949D2DD3886}" srcOrd="0" destOrd="0" presId="urn:microsoft.com/office/officeart/2005/8/layout/vList2"/>
    <dgm:cxn modelId="{2AE8F2A6-45E2-4982-BC60-68BA260E8447}" type="presParOf" srcId="{7685BB3C-0B0E-46FD-95BD-9049DF3A32C7}" destId="{BEB68684-9ED7-4DB3-87C7-30EE5B5AFCC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A8FEC207-C9BB-4B2B-993F-3C08AF5D461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835F428-91B0-4401-A304-1A74B58D154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Informazioni dei componenti</a:t>
          </a:r>
        </a:p>
      </dgm:t>
    </dgm:pt>
    <dgm:pt modelId="{2DE4ECF4-6BBD-4B08-AC44-7918CA021555}" type="parTrans" cxnId="{EFB7CADC-F15D-45D8-843C-56008C002AC5}">
      <dgm:prSet/>
      <dgm:spPr/>
      <dgm:t>
        <a:bodyPr/>
        <a:lstStyle/>
        <a:p>
          <a:endParaRPr lang="it-IT"/>
        </a:p>
      </dgm:t>
    </dgm:pt>
    <dgm:pt modelId="{14ADC84A-BBA3-49A2-82E0-2CED473A4D7F}" type="sibTrans" cxnId="{EFB7CADC-F15D-45D8-843C-56008C002AC5}">
      <dgm:prSet/>
      <dgm:spPr/>
      <dgm:t>
        <a:bodyPr/>
        <a:lstStyle/>
        <a:p>
          <a:endParaRPr lang="it-IT"/>
        </a:p>
      </dgm:t>
    </dgm:pt>
    <dgm:pt modelId="{60A53AC4-D7E1-4275-B8C7-323EA9D891BB}">
      <dgm:prSet phldrT="[Testo]"/>
      <dgm:spPr/>
      <dgm:t>
        <a:bodyPr/>
        <a:lstStyle/>
        <a:p>
          <a:r>
            <a:rPr lang="it-IT" dirty="0"/>
            <a:t>Informazioni non dimensionali </a:t>
          </a:r>
        </a:p>
      </dgm:t>
    </dgm:pt>
    <dgm:pt modelId="{598D0F78-0D1B-4803-B7E6-11A181829F59}" type="parTrans" cxnId="{68E79F3F-D148-4761-A598-E36DFBA9D075}">
      <dgm:prSet/>
      <dgm:spPr/>
      <dgm:t>
        <a:bodyPr/>
        <a:lstStyle/>
        <a:p>
          <a:endParaRPr lang="it-IT"/>
        </a:p>
      </dgm:t>
    </dgm:pt>
    <dgm:pt modelId="{9B964FEB-4017-473A-853F-97FC9B2BE7C3}" type="sibTrans" cxnId="{68E79F3F-D148-4761-A598-E36DFBA9D075}">
      <dgm:prSet/>
      <dgm:spPr/>
      <dgm:t>
        <a:bodyPr/>
        <a:lstStyle/>
        <a:p>
          <a:endParaRPr lang="it-IT"/>
        </a:p>
      </dgm:t>
    </dgm:pt>
    <dgm:pt modelId="{DF3DD680-E8D1-443C-92CF-0D2E89E12DFC}">
      <dgm:prSet phldrT="[Testo]"/>
      <dgm:spPr/>
      <dgm:t>
        <a:bodyPr/>
        <a:lstStyle/>
        <a:p>
          <a:r>
            <a:rPr lang="it-IT" dirty="0"/>
            <a:t>Molteplicità di informazioni </a:t>
          </a:r>
        </a:p>
      </dgm:t>
    </dgm:pt>
    <dgm:pt modelId="{BF125B3C-E1D2-4016-8C3C-BE584F751380}" type="parTrans" cxnId="{16D7890D-8D19-49CB-8F7B-738B8F4902BB}">
      <dgm:prSet/>
      <dgm:spPr/>
      <dgm:t>
        <a:bodyPr/>
        <a:lstStyle/>
        <a:p>
          <a:endParaRPr lang="it-IT"/>
        </a:p>
      </dgm:t>
    </dgm:pt>
    <dgm:pt modelId="{A6F2684B-DF52-4B90-9AFA-1361A63A8C7F}" type="sibTrans" cxnId="{16D7890D-8D19-49CB-8F7B-738B8F4902BB}">
      <dgm:prSet/>
      <dgm:spPr/>
      <dgm:t>
        <a:bodyPr/>
        <a:lstStyle/>
        <a:p>
          <a:endParaRPr lang="it-IT"/>
        </a:p>
      </dgm:t>
    </dgm:pt>
    <dgm:pt modelId="{7685BB3C-0B0E-46FD-95BD-9049DF3A32C7}" type="pres">
      <dgm:prSet presAssocID="{A8FEC207-C9BB-4B2B-993F-3C08AF5D4613}" presName="linear" presStyleCnt="0">
        <dgm:presLayoutVars>
          <dgm:animLvl val="lvl"/>
          <dgm:resizeHandles val="exact"/>
        </dgm:presLayoutVars>
      </dgm:prSet>
      <dgm:spPr/>
    </dgm:pt>
    <dgm:pt modelId="{1158B3B9-235D-46E3-9001-F949D2DD3886}" type="pres">
      <dgm:prSet presAssocID="{A835F428-91B0-4401-A304-1A74B58D1548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BEB68684-9ED7-4DB3-87C7-30EE5B5AFCC3}" type="pres">
      <dgm:prSet presAssocID="{A835F428-91B0-4401-A304-1A74B58D1548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16D7890D-8D19-49CB-8F7B-738B8F4902BB}" srcId="{A835F428-91B0-4401-A304-1A74B58D1548}" destId="{DF3DD680-E8D1-443C-92CF-0D2E89E12DFC}" srcOrd="1" destOrd="0" parTransId="{BF125B3C-E1D2-4016-8C3C-BE584F751380}" sibTransId="{A6F2684B-DF52-4B90-9AFA-1361A63A8C7F}"/>
    <dgm:cxn modelId="{3DC02310-EFBC-4A48-9326-5F3C7AE7F0AB}" type="presOf" srcId="{A8FEC207-C9BB-4B2B-993F-3C08AF5D4613}" destId="{7685BB3C-0B0E-46FD-95BD-9049DF3A32C7}" srcOrd="0" destOrd="0" presId="urn:microsoft.com/office/officeart/2005/8/layout/vList2"/>
    <dgm:cxn modelId="{68E79F3F-D148-4761-A598-E36DFBA9D075}" srcId="{A835F428-91B0-4401-A304-1A74B58D1548}" destId="{60A53AC4-D7E1-4275-B8C7-323EA9D891BB}" srcOrd="0" destOrd="0" parTransId="{598D0F78-0D1B-4803-B7E6-11A181829F59}" sibTransId="{9B964FEB-4017-473A-853F-97FC9B2BE7C3}"/>
    <dgm:cxn modelId="{A44B2365-A1B5-4A8C-949E-2DCB4E1B6060}" type="presOf" srcId="{A835F428-91B0-4401-A304-1A74B58D1548}" destId="{1158B3B9-235D-46E3-9001-F949D2DD3886}" srcOrd="0" destOrd="0" presId="urn:microsoft.com/office/officeart/2005/8/layout/vList2"/>
    <dgm:cxn modelId="{D846FEBC-5863-414B-8E6D-F82943876C34}" type="presOf" srcId="{DF3DD680-E8D1-443C-92CF-0D2E89E12DFC}" destId="{BEB68684-9ED7-4DB3-87C7-30EE5B5AFCC3}" srcOrd="0" destOrd="1" presId="urn:microsoft.com/office/officeart/2005/8/layout/vList2"/>
    <dgm:cxn modelId="{58E626BE-93C5-449B-B024-7209775375CE}" type="presOf" srcId="{60A53AC4-D7E1-4275-B8C7-323EA9D891BB}" destId="{BEB68684-9ED7-4DB3-87C7-30EE5B5AFCC3}" srcOrd="0" destOrd="0" presId="urn:microsoft.com/office/officeart/2005/8/layout/vList2"/>
    <dgm:cxn modelId="{EFB7CADC-F15D-45D8-843C-56008C002AC5}" srcId="{A8FEC207-C9BB-4B2B-993F-3C08AF5D4613}" destId="{A835F428-91B0-4401-A304-1A74B58D1548}" srcOrd="0" destOrd="0" parTransId="{2DE4ECF4-6BBD-4B08-AC44-7918CA021555}" sibTransId="{14ADC84A-BBA3-49A2-82E0-2CED473A4D7F}"/>
    <dgm:cxn modelId="{4A055835-38EC-4CA1-8EB7-983BE71955C4}" type="presParOf" srcId="{7685BB3C-0B0E-46FD-95BD-9049DF3A32C7}" destId="{1158B3B9-235D-46E3-9001-F949D2DD3886}" srcOrd="0" destOrd="0" presId="urn:microsoft.com/office/officeart/2005/8/layout/vList2"/>
    <dgm:cxn modelId="{2AE8F2A6-45E2-4982-BC60-68BA260E8447}" type="presParOf" srcId="{7685BB3C-0B0E-46FD-95BD-9049DF3A32C7}" destId="{BEB68684-9ED7-4DB3-87C7-30EE5B5AFCC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A8FEC207-C9BB-4B2B-993F-3C08AF5D461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835F428-91B0-4401-A304-1A74B58D154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Circuiti elettrici</a:t>
          </a:r>
        </a:p>
      </dgm:t>
    </dgm:pt>
    <dgm:pt modelId="{2DE4ECF4-6BBD-4B08-AC44-7918CA021555}" type="parTrans" cxnId="{EFB7CADC-F15D-45D8-843C-56008C002AC5}">
      <dgm:prSet/>
      <dgm:spPr/>
      <dgm:t>
        <a:bodyPr/>
        <a:lstStyle/>
        <a:p>
          <a:endParaRPr lang="it-IT"/>
        </a:p>
      </dgm:t>
    </dgm:pt>
    <dgm:pt modelId="{14ADC84A-BBA3-49A2-82E0-2CED473A4D7F}" type="sibTrans" cxnId="{EFB7CADC-F15D-45D8-843C-56008C002AC5}">
      <dgm:prSet/>
      <dgm:spPr/>
      <dgm:t>
        <a:bodyPr/>
        <a:lstStyle/>
        <a:p>
          <a:endParaRPr lang="it-IT"/>
        </a:p>
      </dgm:t>
    </dgm:pt>
    <dgm:pt modelId="{60A53AC4-D7E1-4275-B8C7-323EA9D891BB}">
      <dgm:prSet phldrT="[Testo]"/>
      <dgm:spPr/>
      <dgm:t>
        <a:bodyPr/>
        <a:lstStyle/>
        <a:p>
          <a:r>
            <a:rPr lang="it-IT" dirty="0"/>
            <a:t>Informazioni circuitali rappresentative del componente nel contesto</a:t>
          </a:r>
        </a:p>
      </dgm:t>
    </dgm:pt>
    <dgm:pt modelId="{598D0F78-0D1B-4803-B7E6-11A181829F59}" type="parTrans" cxnId="{68E79F3F-D148-4761-A598-E36DFBA9D075}">
      <dgm:prSet/>
      <dgm:spPr/>
      <dgm:t>
        <a:bodyPr/>
        <a:lstStyle/>
        <a:p>
          <a:endParaRPr lang="it-IT"/>
        </a:p>
      </dgm:t>
    </dgm:pt>
    <dgm:pt modelId="{9B964FEB-4017-473A-853F-97FC9B2BE7C3}" type="sibTrans" cxnId="{68E79F3F-D148-4761-A598-E36DFBA9D075}">
      <dgm:prSet/>
      <dgm:spPr/>
      <dgm:t>
        <a:bodyPr/>
        <a:lstStyle/>
        <a:p>
          <a:endParaRPr lang="it-IT"/>
        </a:p>
      </dgm:t>
    </dgm:pt>
    <dgm:pt modelId="{7685BB3C-0B0E-46FD-95BD-9049DF3A32C7}" type="pres">
      <dgm:prSet presAssocID="{A8FEC207-C9BB-4B2B-993F-3C08AF5D4613}" presName="linear" presStyleCnt="0">
        <dgm:presLayoutVars>
          <dgm:animLvl val="lvl"/>
          <dgm:resizeHandles val="exact"/>
        </dgm:presLayoutVars>
      </dgm:prSet>
      <dgm:spPr/>
    </dgm:pt>
    <dgm:pt modelId="{1158B3B9-235D-46E3-9001-F949D2DD3886}" type="pres">
      <dgm:prSet presAssocID="{A835F428-91B0-4401-A304-1A74B58D1548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BEB68684-9ED7-4DB3-87C7-30EE5B5AFCC3}" type="pres">
      <dgm:prSet presAssocID="{A835F428-91B0-4401-A304-1A74B58D1548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3DC02310-EFBC-4A48-9326-5F3C7AE7F0AB}" type="presOf" srcId="{A8FEC207-C9BB-4B2B-993F-3C08AF5D4613}" destId="{7685BB3C-0B0E-46FD-95BD-9049DF3A32C7}" srcOrd="0" destOrd="0" presId="urn:microsoft.com/office/officeart/2005/8/layout/vList2"/>
    <dgm:cxn modelId="{68E79F3F-D148-4761-A598-E36DFBA9D075}" srcId="{A835F428-91B0-4401-A304-1A74B58D1548}" destId="{60A53AC4-D7E1-4275-B8C7-323EA9D891BB}" srcOrd="0" destOrd="0" parTransId="{598D0F78-0D1B-4803-B7E6-11A181829F59}" sibTransId="{9B964FEB-4017-473A-853F-97FC9B2BE7C3}"/>
    <dgm:cxn modelId="{A44B2365-A1B5-4A8C-949E-2DCB4E1B6060}" type="presOf" srcId="{A835F428-91B0-4401-A304-1A74B58D1548}" destId="{1158B3B9-235D-46E3-9001-F949D2DD3886}" srcOrd="0" destOrd="0" presId="urn:microsoft.com/office/officeart/2005/8/layout/vList2"/>
    <dgm:cxn modelId="{58E626BE-93C5-449B-B024-7209775375CE}" type="presOf" srcId="{60A53AC4-D7E1-4275-B8C7-323EA9D891BB}" destId="{BEB68684-9ED7-4DB3-87C7-30EE5B5AFCC3}" srcOrd="0" destOrd="0" presId="urn:microsoft.com/office/officeart/2005/8/layout/vList2"/>
    <dgm:cxn modelId="{EFB7CADC-F15D-45D8-843C-56008C002AC5}" srcId="{A8FEC207-C9BB-4B2B-993F-3C08AF5D4613}" destId="{A835F428-91B0-4401-A304-1A74B58D1548}" srcOrd="0" destOrd="0" parTransId="{2DE4ECF4-6BBD-4B08-AC44-7918CA021555}" sibTransId="{14ADC84A-BBA3-49A2-82E0-2CED473A4D7F}"/>
    <dgm:cxn modelId="{4A055835-38EC-4CA1-8EB7-983BE71955C4}" type="presParOf" srcId="{7685BB3C-0B0E-46FD-95BD-9049DF3A32C7}" destId="{1158B3B9-235D-46E3-9001-F949D2DD3886}" srcOrd="0" destOrd="0" presId="urn:microsoft.com/office/officeart/2005/8/layout/vList2"/>
    <dgm:cxn modelId="{2AE8F2A6-45E2-4982-BC60-68BA260E8447}" type="presParOf" srcId="{7685BB3C-0B0E-46FD-95BD-9049DF3A32C7}" destId="{BEB68684-9ED7-4DB3-87C7-30EE5B5AFCC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A8FEC207-C9BB-4B2B-993F-3C08AF5D461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835F428-91B0-4401-A304-1A74B58D1548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Livello di sviluppo</a:t>
          </a:r>
        </a:p>
      </dgm:t>
    </dgm:pt>
    <dgm:pt modelId="{2DE4ECF4-6BBD-4B08-AC44-7918CA021555}" type="parTrans" cxnId="{EFB7CADC-F15D-45D8-843C-56008C002AC5}">
      <dgm:prSet/>
      <dgm:spPr/>
      <dgm:t>
        <a:bodyPr/>
        <a:lstStyle/>
        <a:p>
          <a:endParaRPr lang="it-IT"/>
        </a:p>
      </dgm:t>
    </dgm:pt>
    <dgm:pt modelId="{14ADC84A-BBA3-49A2-82E0-2CED473A4D7F}" type="sibTrans" cxnId="{EFB7CADC-F15D-45D8-843C-56008C002AC5}">
      <dgm:prSet/>
      <dgm:spPr/>
      <dgm:t>
        <a:bodyPr/>
        <a:lstStyle/>
        <a:p>
          <a:endParaRPr lang="it-IT"/>
        </a:p>
      </dgm:t>
    </dgm:pt>
    <dgm:pt modelId="{60A53AC4-D7E1-4275-B8C7-323EA9D891BB}">
      <dgm:prSet phldrT="[Testo]"/>
      <dgm:spPr/>
      <dgm:t>
        <a:bodyPr/>
        <a:lstStyle/>
        <a:p>
          <a:r>
            <a:rPr lang="it-IT" dirty="0"/>
            <a:t>Componentistica con livelli di sviluppo adeguati alla fase progettuale e conformi al capitolati informativo</a:t>
          </a:r>
        </a:p>
      </dgm:t>
    </dgm:pt>
    <dgm:pt modelId="{598D0F78-0D1B-4803-B7E6-11A181829F59}" type="parTrans" cxnId="{68E79F3F-D148-4761-A598-E36DFBA9D075}">
      <dgm:prSet/>
      <dgm:spPr/>
      <dgm:t>
        <a:bodyPr/>
        <a:lstStyle/>
        <a:p>
          <a:endParaRPr lang="it-IT"/>
        </a:p>
      </dgm:t>
    </dgm:pt>
    <dgm:pt modelId="{9B964FEB-4017-473A-853F-97FC9B2BE7C3}" type="sibTrans" cxnId="{68E79F3F-D148-4761-A598-E36DFBA9D075}">
      <dgm:prSet/>
      <dgm:spPr/>
      <dgm:t>
        <a:bodyPr/>
        <a:lstStyle/>
        <a:p>
          <a:endParaRPr lang="it-IT"/>
        </a:p>
      </dgm:t>
    </dgm:pt>
    <dgm:pt modelId="{7685BB3C-0B0E-46FD-95BD-9049DF3A32C7}" type="pres">
      <dgm:prSet presAssocID="{A8FEC207-C9BB-4B2B-993F-3C08AF5D4613}" presName="linear" presStyleCnt="0">
        <dgm:presLayoutVars>
          <dgm:animLvl val="lvl"/>
          <dgm:resizeHandles val="exact"/>
        </dgm:presLayoutVars>
      </dgm:prSet>
      <dgm:spPr/>
    </dgm:pt>
    <dgm:pt modelId="{1158B3B9-235D-46E3-9001-F949D2DD3886}" type="pres">
      <dgm:prSet presAssocID="{A835F428-91B0-4401-A304-1A74B58D1548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BEB68684-9ED7-4DB3-87C7-30EE5B5AFCC3}" type="pres">
      <dgm:prSet presAssocID="{A835F428-91B0-4401-A304-1A74B58D1548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3DC02310-EFBC-4A48-9326-5F3C7AE7F0AB}" type="presOf" srcId="{A8FEC207-C9BB-4B2B-993F-3C08AF5D4613}" destId="{7685BB3C-0B0E-46FD-95BD-9049DF3A32C7}" srcOrd="0" destOrd="0" presId="urn:microsoft.com/office/officeart/2005/8/layout/vList2"/>
    <dgm:cxn modelId="{68E79F3F-D148-4761-A598-E36DFBA9D075}" srcId="{A835F428-91B0-4401-A304-1A74B58D1548}" destId="{60A53AC4-D7E1-4275-B8C7-323EA9D891BB}" srcOrd="0" destOrd="0" parTransId="{598D0F78-0D1B-4803-B7E6-11A181829F59}" sibTransId="{9B964FEB-4017-473A-853F-97FC9B2BE7C3}"/>
    <dgm:cxn modelId="{A44B2365-A1B5-4A8C-949E-2DCB4E1B6060}" type="presOf" srcId="{A835F428-91B0-4401-A304-1A74B58D1548}" destId="{1158B3B9-235D-46E3-9001-F949D2DD3886}" srcOrd="0" destOrd="0" presId="urn:microsoft.com/office/officeart/2005/8/layout/vList2"/>
    <dgm:cxn modelId="{58E626BE-93C5-449B-B024-7209775375CE}" type="presOf" srcId="{60A53AC4-D7E1-4275-B8C7-323EA9D891BB}" destId="{BEB68684-9ED7-4DB3-87C7-30EE5B5AFCC3}" srcOrd="0" destOrd="0" presId="urn:microsoft.com/office/officeart/2005/8/layout/vList2"/>
    <dgm:cxn modelId="{EFB7CADC-F15D-45D8-843C-56008C002AC5}" srcId="{A8FEC207-C9BB-4B2B-993F-3C08AF5D4613}" destId="{A835F428-91B0-4401-A304-1A74B58D1548}" srcOrd="0" destOrd="0" parTransId="{2DE4ECF4-6BBD-4B08-AC44-7918CA021555}" sibTransId="{14ADC84A-BBA3-49A2-82E0-2CED473A4D7F}"/>
    <dgm:cxn modelId="{4A055835-38EC-4CA1-8EB7-983BE71955C4}" type="presParOf" srcId="{7685BB3C-0B0E-46FD-95BD-9049DF3A32C7}" destId="{1158B3B9-235D-46E3-9001-F949D2DD3886}" srcOrd="0" destOrd="0" presId="urn:microsoft.com/office/officeart/2005/8/layout/vList2"/>
    <dgm:cxn modelId="{2AE8F2A6-45E2-4982-BC60-68BA260E8447}" type="presParOf" srcId="{7685BB3C-0B0E-46FD-95BD-9049DF3A32C7}" destId="{BEB68684-9ED7-4DB3-87C7-30EE5B5AFCC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79364EA8-45A1-41ED-A73D-C0497D855E54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1D4EB16F-581A-42FF-94D3-BADC8D014781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LOG</a:t>
          </a:r>
        </a:p>
      </dgm:t>
    </dgm:pt>
    <dgm:pt modelId="{EE529E31-A7AF-4BBB-B389-35CD4E8B5709}" type="parTrans" cxnId="{F6F5AC7C-1F4F-48E2-B892-2E54B7F52495}">
      <dgm:prSet/>
      <dgm:spPr/>
      <dgm:t>
        <a:bodyPr/>
        <a:lstStyle/>
        <a:p>
          <a:endParaRPr lang="it-IT"/>
        </a:p>
      </dgm:t>
    </dgm:pt>
    <dgm:pt modelId="{DABF8AD7-ABBB-47FA-8D37-607631FD220C}" type="sibTrans" cxnId="{F6F5AC7C-1F4F-48E2-B892-2E54B7F52495}">
      <dgm:prSet/>
      <dgm:spPr/>
      <dgm:t>
        <a:bodyPr/>
        <a:lstStyle/>
        <a:p>
          <a:endParaRPr lang="it-IT"/>
        </a:p>
      </dgm:t>
    </dgm:pt>
    <dgm:pt modelId="{388E6FAE-8FE0-4065-BCED-0EE7FB69CEBF}">
      <dgm:prSet phldrT="[Testo]"/>
      <dgm:spPr/>
      <dgm:t>
        <a:bodyPr/>
        <a:lstStyle/>
        <a:p>
          <a:r>
            <a:rPr lang="it-IT" dirty="0"/>
            <a:t>Simbolo: la simbologia è spesso incompleta e non trasmette l’informazione «visiva» del componente</a:t>
          </a:r>
        </a:p>
      </dgm:t>
    </dgm:pt>
    <dgm:pt modelId="{BD6ECF4B-CC0E-4994-B793-8A2A8D59B7CE}" type="parTrans" cxnId="{E61BD8A7-53B4-42FD-A858-7494F57CBAEA}">
      <dgm:prSet/>
      <dgm:spPr/>
      <dgm:t>
        <a:bodyPr/>
        <a:lstStyle/>
        <a:p>
          <a:endParaRPr lang="it-IT"/>
        </a:p>
      </dgm:t>
    </dgm:pt>
    <dgm:pt modelId="{9FB5B4DC-D72D-4C06-9F2D-5D90C71E97BB}" type="sibTrans" cxnId="{E61BD8A7-53B4-42FD-A858-7494F57CBAEA}">
      <dgm:prSet/>
      <dgm:spPr/>
      <dgm:t>
        <a:bodyPr/>
        <a:lstStyle/>
        <a:p>
          <a:endParaRPr lang="it-IT"/>
        </a:p>
      </dgm:t>
    </dgm:pt>
    <dgm:pt modelId="{77A72960-6B3D-40B0-8CE5-CA176B7E7048}">
      <dgm:prSet phldrT="[Testo]"/>
      <dgm:spPr/>
      <dgm:t>
        <a:bodyPr/>
        <a:lstStyle/>
        <a:p>
          <a:r>
            <a:rPr lang="it-IT" dirty="0"/>
            <a:t>Oggetto 3D: gli oggetti sono spesso eccessivamente dettagliati</a:t>
          </a:r>
        </a:p>
      </dgm:t>
    </dgm:pt>
    <dgm:pt modelId="{6EAE9C30-A4B4-4ACF-882C-97306BDF05CD}" type="parTrans" cxnId="{70079FC1-EC3E-4289-B981-96FEBF9D9899}">
      <dgm:prSet/>
      <dgm:spPr/>
      <dgm:t>
        <a:bodyPr/>
        <a:lstStyle/>
        <a:p>
          <a:endParaRPr lang="it-IT"/>
        </a:p>
      </dgm:t>
    </dgm:pt>
    <dgm:pt modelId="{3A0E9B38-33C7-4BFE-8B0A-DAD5A527737D}" type="sibTrans" cxnId="{70079FC1-EC3E-4289-B981-96FEBF9D9899}">
      <dgm:prSet/>
      <dgm:spPr/>
      <dgm:t>
        <a:bodyPr/>
        <a:lstStyle/>
        <a:p>
          <a:endParaRPr lang="it-IT"/>
        </a:p>
      </dgm:t>
    </dgm:pt>
    <dgm:pt modelId="{64507510-461D-4120-9C04-4470E7A0648A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LOI</a:t>
          </a:r>
        </a:p>
      </dgm:t>
    </dgm:pt>
    <dgm:pt modelId="{195F18B7-3149-41FD-9309-BE5FD55E9741}" type="parTrans" cxnId="{A59CE135-D002-4E37-853E-53C64AFAE69E}">
      <dgm:prSet/>
      <dgm:spPr/>
      <dgm:t>
        <a:bodyPr/>
        <a:lstStyle/>
        <a:p>
          <a:endParaRPr lang="it-IT"/>
        </a:p>
      </dgm:t>
    </dgm:pt>
    <dgm:pt modelId="{AA4AC9E1-54B5-481A-94B3-57F6E707191E}" type="sibTrans" cxnId="{A59CE135-D002-4E37-853E-53C64AFAE69E}">
      <dgm:prSet/>
      <dgm:spPr/>
      <dgm:t>
        <a:bodyPr/>
        <a:lstStyle/>
        <a:p>
          <a:endParaRPr lang="it-IT"/>
        </a:p>
      </dgm:t>
    </dgm:pt>
    <dgm:pt modelId="{A1AD09D1-AB1B-407B-8D78-4B248B0A9B98}">
      <dgm:prSet phldrT="[Testo]"/>
      <dgm:spPr/>
      <dgm:t>
        <a:bodyPr/>
        <a:lstStyle/>
        <a:p>
          <a:r>
            <a:rPr lang="it-IT" dirty="0"/>
            <a:t>Parametri elettrici: spesso manca il connettore elettrico, cioè il luogo dove hanno sede tutti i parametri circuitali</a:t>
          </a:r>
        </a:p>
      </dgm:t>
    </dgm:pt>
    <dgm:pt modelId="{441BE4C9-4575-4A88-9269-956EDA034523}" type="parTrans" cxnId="{B2A22726-AC1E-4717-BF4A-01DC0C6ABE2F}">
      <dgm:prSet/>
      <dgm:spPr/>
      <dgm:t>
        <a:bodyPr/>
        <a:lstStyle/>
        <a:p>
          <a:endParaRPr lang="it-IT"/>
        </a:p>
      </dgm:t>
    </dgm:pt>
    <dgm:pt modelId="{900FB6F0-1344-4859-A90F-F8B1CA08D2F0}" type="sibTrans" cxnId="{B2A22726-AC1E-4717-BF4A-01DC0C6ABE2F}">
      <dgm:prSet/>
      <dgm:spPr/>
      <dgm:t>
        <a:bodyPr/>
        <a:lstStyle/>
        <a:p>
          <a:endParaRPr lang="it-IT"/>
        </a:p>
      </dgm:t>
    </dgm:pt>
    <dgm:pt modelId="{40CA8F8A-D0B3-48AF-A11C-695327A480D6}">
      <dgm:prSet phldrT="[Testo]"/>
      <dgm:spPr/>
      <dgm:t>
        <a:bodyPr/>
        <a:lstStyle/>
        <a:p>
          <a:r>
            <a:rPr lang="it-IT" dirty="0"/>
            <a:t>Altri parametri: i parametri rimanenti sono legati alla famiglia del produttore e a modelli specifici</a:t>
          </a:r>
        </a:p>
      </dgm:t>
    </dgm:pt>
    <dgm:pt modelId="{D15EEE83-A413-42BB-A6F9-46E12BDC4F54}" type="parTrans" cxnId="{D03D2BC6-5999-4DC9-967C-5FA98B065BD9}">
      <dgm:prSet/>
      <dgm:spPr/>
      <dgm:t>
        <a:bodyPr/>
        <a:lstStyle/>
        <a:p>
          <a:endParaRPr lang="it-IT"/>
        </a:p>
      </dgm:t>
    </dgm:pt>
    <dgm:pt modelId="{CB02BBF8-4B0F-49A8-BA9C-2C03F6B5D944}" type="sibTrans" cxnId="{D03D2BC6-5999-4DC9-967C-5FA98B065BD9}">
      <dgm:prSet/>
      <dgm:spPr/>
      <dgm:t>
        <a:bodyPr/>
        <a:lstStyle/>
        <a:p>
          <a:endParaRPr lang="it-IT"/>
        </a:p>
      </dgm:t>
    </dgm:pt>
    <dgm:pt modelId="{299D4F7C-0C69-42AE-8707-0A761340DD5C}">
      <dgm:prSet phldrT="[Testo]"/>
      <dgm:spPr/>
      <dgm:t>
        <a:bodyPr/>
        <a:lstStyle/>
        <a:p>
          <a:r>
            <a:rPr lang="it-IT" dirty="0"/>
            <a:t>Parametri geometrici: geometrie modificabili, ma generalmente sono sufficienti le tre dimensioni massime</a:t>
          </a:r>
        </a:p>
      </dgm:t>
    </dgm:pt>
    <dgm:pt modelId="{EEA5C9D6-14C1-4E28-A91E-C61E8D64721C}" type="parTrans" cxnId="{F81E11CE-0B0F-4075-BBF5-7991F38CD32E}">
      <dgm:prSet/>
      <dgm:spPr/>
      <dgm:t>
        <a:bodyPr/>
        <a:lstStyle/>
        <a:p>
          <a:endParaRPr lang="it-IT"/>
        </a:p>
      </dgm:t>
    </dgm:pt>
    <dgm:pt modelId="{429A3AC1-F545-447F-82BD-AC30DD3968A2}" type="sibTrans" cxnId="{F81E11CE-0B0F-4075-BBF5-7991F38CD32E}">
      <dgm:prSet/>
      <dgm:spPr/>
      <dgm:t>
        <a:bodyPr/>
        <a:lstStyle/>
        <a:p>
          <a:endParaRPr lang="it-IT"/>
        </a:p>
      </dgm:t>
    </dgm:pt>
    <dgm:pt modelId="{5E918FA7-805C-40C9-AFC7-AABA20971DC5}" type="pres">
      <dgm:prSet presAssocID="{79364EA8-45A1-41ED-A73D-C0497D855E54}" presName="Name0" presStyleCnt="0">
        <dgm:presLayoutVars>
          <dgm:dir/>
          <dgm:animLvl val="lvl"/>
          <dgm:resizeHandles val="exact"/>
        </dgm:presLayoutVars>
      </dgm:prSet>
      <dgm:spPr/>
    </dgm:pt>
    <dgm:pt modelId="{97C37BBB-EADE-42C6-90A2-864A7BF330B8}" type="pres">
      <dgm:prSet presAssocID="{1D4EB16F-581A-42FF-94D3-BADC8D014781}" presName="composite" presStyleCnt="0"/>
      <dgm:spPr/>
    </dgm:pt>
    <dgm:pt modelId="{69880C2F-131A-4DB9-85BA-D2B66712DC1B}" type="pres">
      <dgm:prSet presAssocID="{1D4EB16F-581A-42FF-94D3-BADC8D014781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AFB36D06-2BF7-4B70-A227-32973C80F0CF}" type="pres">
      <dgm:prSet presAssocID="{1D4EB16F-581A-42FF-94D3-BADC8D014781}" presName="desTx" presStyleLbl="alignAccFollowNode1" presStyleIdx="0" presStyleCnt="2">
        <dgm:presLayoutVars>
          <dgm:bulletEnabled val="1"/>
        </dgm:presLayoutVars>
      </dgm:prSet>
      <dgm:spPr/>
    </dgm:pt>
    <dgm:pt modelId="{1A44DCB9-A0DA-452D-8561-78645D90E323}" type="pres">
      <dgm:prSet presAssocID="{DABF8AD7-ABBB-47FA-8D37-607631FD220C}" presName="space" presStyleCnt="0"/>
      <dgm:spPr/>
    </dgm:pt>
    <dgm:pt modelId="{724EABD7-E3AC-4D7E-8184-105EC42D6BC2}" type="pres">
      <dgm:prSet presAssocID="{64507510-461D-4120-9C04-4470E7A0648A}" presName="composite" presStyleCnt="0"/>
      <dgm:spPr/>
    </dgm:pt>
    <dgm:pt modelId="{97A8B4A6-28C9-4AD6-8A9C-515906A49331}" type="pres">
      <dgm:prSet presAssocID="{64507510-461D-4120-9C04-4470E7A0648A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1E9A4165-3376-41BD-ADD5-33FFBE3D1DF9}" type="pres">
      <dgm:prSet presAssocID="{64507510-461D-4120-9C04-4470E7A0648A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AA2F0812-FE97-4619-BBCD-3B0778FC2AEA}" type="presOf" srcId="{388E6FAE-8FE0-4065-BCED-0EE7FB69CEBF}" destId="{AFB36D06-2BF7-4B70-A227-32973C80F0CF}" srcOrd="0" destOrd="0" presId="urn:microsoft.com/office/officeart/2005/8/layout/hList1"/>
    <dgm:cxn modelId="{B2A22726-AC1E-4717-BF4A-01DC0C6ABE2F}" srcId="{64507510-461D-4120-9C04-4470E7A0648A}" destId="{A1AD09D1-AB1B-407B-8D78-4B248B0A9B98}" srcOrd="0" destOrd="0" parTransId="{441BE4C9-4575-4A88-9269-956EDA034523}" sibTransId="{900FB6F0-1344-4859-A90F-F8B1CA08D2F0}"/>
    <dgm:cxn modelId="{8AACD22F-8113-47A2-B1D0-A3F732B5B719}" type="presOf" srcId="{299D4F7C-0C69-42AE-8707-0A761340DD5C}" destId="{AFB36D06-2BF7-4B70-A227-32973C80F0CF}" srcOrd="0" destOrd="2" presId="urn:microsoft.com/office/officeart/2005/8/layout/hList1"/>
    <dgm:cxn modelId="{A59CE135-D002-4E37-853E-53C64AFAE69E}" srcId="{79364EA8-45A1-41ED-A73D-C0497D855E54}" destId="{64507510-461D-4120-9C04-4470E7A0648A}" srcOrd="1" destOrd="0" parTransId="{195F18B7-3149-41FD-9309-BE5FD55E9741}" sibTransId="{AA4AC9E1-54B5-481A-94B3-57F6E707191E}"/>
    <dgm:cxn modelId="{6C713573-7080-42C8-97AD-0A160B688A91}" type="presOf" srcId="{1D4EB16F-581A-42FF-94D3-BADC8D014781}" destId="{69880C2F-131A-4DB9-85BA-D2B66712DC1B}" srcOrd="0" destOrd="0" presId="urn:microsoft.com/office/officeart/2005/8/layout/hList1"/>
    <dgm:cxn modelId="{F6F5AC7C-1F4F-48E2-B892-2E54B7F52495}" srcId="{79364EA8-45A1-41ED-A73D-C0497D855E54}" destId="{1D4EB16F-581A-42FF-94D3-BADC8D014781}" srcOrd="0" destOrd="0" parTransId="{EE529E31-A7AF-4BBB-B389-35CD4E8B5709}" sibTransId="{DABF8AD7-ABBB-47FA-8D37-607631FD220C}"/>
    <dgm:cxn modelId="{4567FE94-EF3C-4C8B-BBA0-5547A08FDC7C}" type="presOf" srcId="{A1AD09D1-AB1B-407B-8D78-4B248B0A9B98}" destId="{1E9A4165-3376-41BD-ADD5-33FFBE3D1DF9}" srcOrd="0" destOrd="0" presId="urn:microsoft.com/office/officeart/2005/8/layout/hList1"/>
    <dgm:cxn modelId="{E61BD8A7-53B4-42FD-A858-7494F57CBAEA}" srcId="{1D4EB16F-581A-42FF-94D3-BADC8D014781}" destId="{388E6FAE-8FE0-4065-BCED-0EE7FB69CEBF}" srcOrd="0" destOrd="0" parTransId="{BD6ECF4B-CC0E-4994-B793-8A2A8D59B7CE}" sibTransId="{9FB5B4DC-D72D-4C06-9F2D-5D90C71E97BB}"/>
    <dgm:cxn modelId="{3ADA58C0-FBD1-4D00-A42A-99F79715DD94}" type="presOf" srcId="{79364EA8-45A1-41ED-A73D-C0497D855E54}" destId="{5E918FA7-805C-40C9-AFC7-AABA20971DC5}" srcOrd="0" destOrd="0" presId="urn:microsoft.com/office/officeart/2005/8/layout/hList1"/>
    <dgm:cxn modelId="{70079FC1-EC3E-4289-B981-96FEBF9D9899}" srcId="{1D4EB16F-581A-42FF-94D3-BADC8D014781}" destId="{77A72960-6B3D-40B0-8CE5-CA176B7E7048}" srcOrd="1" destOrd="0" parTransId="{6EAE9C30-A4B4-4ACF-882C-97306BDF05CD}" sibTransId="{3A0E9B38-33C7-4BFE-8B0A-DAD5A527737D}"/>
    <dgm:cxn modelId="{D03D2BC6-5999-4DC9-967C-5FA98B065BD9}" srcId="{64507510-461D-4120-9C04-4470E7A0648A}" destId="{40CA8F8A-D0B3-48AF-A11C-695327A480D6}" srcOrd="1" destOrd="0" parTransId="{D15EEE83-A413-42BB-A6F9-46E12BDC4F54}" sibTransId="{CB02BBF8-4B0F-49A8-BA9C-2C03F6B5D944}"/>
    <dgm:cxn modelId="{F81E11CE-0B0F-4075-BBF5-7991F38CD32E}" srcId="{1D4EB16F-581A-42FF-94D3-BADC8D014781}" destId="{299D4F7C-0C69-42AE-8707-0A761340DD5C}" srcOrd="2" destOrd="0" parTransId="{EEA5C9D6-14C1-4E28-A91E-C61E8D64721C}" sibTransId="{429A3AC1-F545-447F-82BD-AC30DD3968A2}"/>
    <dgm:cxn modelId="{496493E5-6BBF-483D-9497-1640EDF12348}" type="presOf" srcId="{77A72960-6B3D-40B0-8CE5-CA176B7E7048}" destId="{AFB36D06-2BF7-4B70-A227-32973C80F0CF}" srcOrd="0" destOrd="1" presId="urn:microsoft.com/office/officeart/2005/8/layout/hList1"/>
    <dgm:cxn modelId="{B52B03F3-B7BB-4E2E-97C8-BAB9A734E2B6}" type="presOf" srcId="{64507510-461D-4120-9C04-4470E7A0648A}" destId="{97A8B4A6-28C9-4AD6-8A9C-515906A49331}" srcOrd="0" destOrd="0" presId="urn:microsoft.com/office/officeart/2005/8/layout/hList1"/>
    <dgm:cxn modelId="{41F56CF7-0485-4F76-80F5-8292BF2E8387}" type="presOf" srcId="{40CA8F8A-D0B3-48AF-A11C-695327A480D6}" destId="{1E9A4165-3376-41BD-ADD5-33FFBE3D1DF9}" srcOrd="0" destOrd="1" presId="urn:microsoft.com/office/officeart/2005/8/layout/hList1"/>
    <dgm:cxn modelId="{C909E1D9-7D89-4592-8264-CD7B502CF793}" type="presParOf" srcId="{5E918FA7-805C-40C9-AFC7-AABA20971DC5}" destId="{97C37BBB-EADE-42C6-90A2-864A7BF330B8}" srcOrd="0" destOrd="0" presId="urn:microsoft.com/office/officeart/2005/8/layout/hList1"/>
    <dgm:cxn modelId="{97BD361D-6C4E-4576-80A2-79FE341113C9}" type="presParOf" srcId="{97C37BBB-EADE-42C6-90A2-864A7BF330B8}" destId="{69880C2F-131A-4DB9-85BA-D2B66712DC1B}" srcOrd="0" destOrd="0" presId="urn:microsoft.com/office/officeart/2005/8/layout/hList1"/>
    <dgm:cxn modelId="{94ED1B7E-7B42-4BF2-9345-69AFF2EC9164}" type="presParOf" srcId="{97C37BBB-EADE-42C6-90A2-864A7BF330B8}" destId="{AFB36D06-2BF7-4B70-A227-32973C80F0CF}" srcOrd="1" destOrd="0" presId="urn:microsoft.com/office/officeart/2005/8/layout/hList1"/>
    <dgm:cxn modelId="{9D0C4616-B0F7-4944-8A07-9CAF6E38F80F}" type="presParOf" srcId="{5E918FA7-805C-40C9-AFC7-AABA20971DC5}" destId="{1A44DCB9-A0DA-452D-8561-78645D90E323}" srcOrd="1" destOrd="0" presId="urn:microsoft.com/office/officeart/2005/8/layout/hList1"/>
    <dgm:cxn modelId="{70F2652C-4F03-4463-ABFE-73F3C274C4F3}" type="presParOf" srcId="{5E918FA7-805C-40C9-AFC7-AABA20971DC5}" destId="{724EABD7-E3AC-4D7E-8184-105EC42D6BC2}" srcOrd="2" destOrd="0" presId="urn:microsoft.com/office/officeart/2005/8/layout/hList1"/>
    <dgm:cxn modelId="{23ED4D37-F169-4F86-B3F2-4DFD0CECC1C7}" type="presParOf" srcId="{724EABD7-E3AC-4D7E-8184-105EC42D6BC2}" destId="{97A8B4A6-28C9-4AD6-8A9C-515906A49331}" srcOrd="0" destOrd="0" presId="urn:microsoft.com/office/officeart/2005/8/layout/hList1"/>
    <dgm:cxn modelId="{2668F8FC-DAE5-4672-8993-45E2135DB9DD}" type="presParOf" srcId="{724EABD7-E3AC-4D7E-8184-105EC42D6BC2}" destId="{1E9A4165-3376-41BD-ADD5-33FFBE3D1DF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894A1A61-9C34-4AD0-A450-2BF25AD1FD36}" type="doc">
      <dgm:prSet loTypeId="urn:microsoft.com/office/officeart/2005/8/layout/hierarchy3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6331C90-6FF5-45AB-9413-300FCADA3B2F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LOG</a:t>
          </a:r>
        </a:p>
      </dgm:t>
    </dgm:pt>
    <dgm:pt modelId="{FCEECC71-3ED4-4F2F-A57F-5EEA6DDBE76F}" type="parTrans" cxnId="{E55974B7-9D13-4F7D-B388-0098320156BB}">
      <dgm:prSet/>
      <dgm:spPr/>
      <dgm:t>
        <a:bodyPr/>
        <a:lstStyle/>
        <a:p>
          <a:endParaRPr lang="it-IT"/>
        </a:p>
      </dgm:t>
    </dgm:pt>
    <dgm:pt modelId="{E3E2FA3A-AE42-4B24-B49B-156BE24912C9}" type="sibTrans" cxnId="{E55974B7-9D13-4F7D-B388-0098320156BB}">
      <dgm:prSet/>
      <dgm:spPr/>
      <dgm:t>
        <a:bodyPr/>
        <a:lstStyle/>
        <a:p>
          <a:endParaRPr lang="it-IT"/>
        </a:p>
      </dgm:t>
    </dgm:pt>
    <dgm:pt modelId="{9860D6A1-7E8E-4E45-A073-5A65588F8F5A}">
      <dgm:prSet phldrT="[Testo]"/>
      <dgm:spPr/>
      <dgm:t>
        <a:bodyPr/>
        <a:lstStyle/>
        <a:p>
          <a:r>
            <a:rPr lang="it-IT" dirty="0"/>
            <a:t>Parametri di Vincolo: </a:t>
          </a:r>
        </a:p>
        <a:p>
          <a:r>
            <a:rPr lang="it-IT" dirty="0"/>
            <a:t>Definiscono le quote e i vincoli del componente modellato </a:t>
          </a:r>
        </a:p>
      </dgm:t>
    </dgm:pt>
    <dgm:pt modelId="{4B6B13B9-3E81-4D92-9AA1-73A004ED205E}" type="parTrans" cxnId="{BB09F5E8-905F-4789-8D4D-5508A1D09E28}">
      <dgm:prSet/>
      <dgm:spPr/>
      <dgm:t>
        <a:bodyPr/>
        <a:lstStyle/>
        <a:p>
          <a:endParaRPr lang="it-IT"/>
        </a:p>
      </dgm:t>
    </dgm:pt>
    <dgm:pt modelId="{60B9C7BC-AF24-4D3C-9CC6-0A2F0851E03C}" type="sibTrans" cxnId="{BB09F5E8-905F-4789-8D4D-5508A1D09E28}">
      <dgm:prSet/>
      <dgm:spPr/>
      <dgm:t>
        <a:bodyPr/>
        <a:lstStyle/>
        <a:p>
          <a:endParaRPr lang="it-IT"/>
        </a:p>
      </dgm:t>
    </dgm:pt>
    <dgm:pt modelId="{249AA0BD-A89F-41A5-89EA-6F626744DC69}">
      <dgm:prSet phldrT="[Testo]"/>
      <dgm:spPr/>
      <dgm:t>
        <a:bodyPr/>
        <a:lstStyle/>
        <a:p>
          <a:r>
            <a:rPr lang="it-IT" dirty="0"/>
            <a:t>Parametri di Grafica:</a:t>
          </a:r>
        </a:p>
        <a:p>
          <a:r>
            <a:rPr lang="it-IT" dirty="0"/>
            <a:t>Gestiscono la simbologia legata al componente</a:t>
          </a:r>
        </a:p>
      </dgm:t>
    </dgm:pt>
    <dgm:pt modelId="{20A72476-5A52-45E7-AACA-CBDCCBD3E206}" type="parTrans" cxnId="{7B449E7E-4526-4A7B-9E94-E1AD44F581F6}">
      <dgm:prSet/>
      <dgm:spPr/>
      <dgm:t>
        <a:bodyPr/>
        <a:lstStyle/>
        <a:p>
          <a:endParaRPr lang="it-IT"/>
        </a:p>
      </dgm:t>
    </dgm:pt>
    <dgm:pt modelId="{F97D9B5B-C66D-4196-98DD-98257CBC2A3B}" type="sibTrans" cxnId="{7B449E7E-4526-4A7B-9E94-E1AD44F581F6}">
      <dgm:prSet/>
      <dgm:spPr/>
      <dgm:t>
        <a:bodyPr/>
        <a:lstStyle/>
        <a:p>
          <a:endParaRPr lang="it-IT"/>
        </a:p>
      </dgm:t>
    </dgm:pt>
    <dgm:pt modelId="{47D1911F-9E69-4653-91F0-BD1C5CE07647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LOI</a:t>
          </a:r>
        </a:p>
      </dgm:t>
    </dgm:pt>
    <dgm:pt modelId="{86C3440F-5B9F-4AB6-9A63-EA8E6D8A460E}" type="parTrans" cxnId="{87BEAA52-6961-474B-B2E5-58C8F6E7CF86}">
      <dgm:prSet/>
      <dgm:spPr/>
      <dgm:t>
        <a:bodyPr/>
        <a:lstStyle/>
        <a:p>
          <a:endParaRPr lang="it-IT"/>
        </a:p>
      </dgm:t>
    </dgm:pt>
    <dgm:pt modelId="{CFA8A993-5112-4D96-BD7F-EF3D8C1854A2}" type="sibTrans" cxnId="{87BEAA52-6961-474B-B2E5-58C8F6E7CF86}">
      <dgm:prSet/>
      <dgm:spPr/>
      <dgm:t>
        <a:bodyPr/>
        <a:lstStyle/>
        <a:p>
          <a:endParaRPr lang="it-IT"/>
        </a:p>
      </dgm:t>
    </dgm:pt>
    <dgm:pt modelId="{9E463336-EA4B-4ED7-8096-D41EAD6B79D4}">
      <dgm:prSet/>
      <dgm:spPr/>
      <dgm:t>
        <a:bodyPr/>
        <a:lstStyle/>
        <a:p>
          <a:r>
            <a:rPr lang="it-IT" dirty="0"/>
            <a:t>Parametri relativi ai Materiali:</a:t>
          </a:r>
        </a:p>
        <a:p>
          <a:r>
            <a:rPr lang="it-IT" dirty="0"/>
            <a:t>Definiscono i materiali relativi al componente</a:t>
          </a:r>
        </a:p>
      </dgm:t>
    </dgm:pt>
    <dgm:pt modelId="{4C92C61E-AEFF-48CF-8233-CF3809144219}" type="parTrans" cxnId="{712FC71F-5C05-497B-A6EB-CDD5D0A30543}">
      <dgm:prSet/>
      <dgm:spPr/>
      <dgm:t>
        <a:bodyPr/>
        <a:lstStyle/>
        <a:p>
          <a:endParaRPr lang="it-IT"/>
        </a:p>
      </dgm:t>
    </dgm:pt>
    <dgm:pt modelId="{F28CBA82-CC3F-4A5E-9240-768E1939BAFC}" type="sibTrans" cxnId="{712FC71F-5C05-497B-A6EB-CDD5D0A30543}">
      <dgm:prSet/>
      <dgm:spPr/>
      <dgm:t>
        <a:bodyPr/>
        <a:lstStyle/>
        <a:p>
          <a:endParaRPr lang="it-IT"/>
        </a:p>
      </dgm:t>
    </dgm:pt>
    <dgm:pt modelId="{FBF1603F-89EA-4123-B9F2-0C1445BAC176}">
      <dgm:prSet/>
      <dgm:spPr/>
      <dgm:t>
        <a:bodyPr/>
        <a:lstStyle/>
        <a:p>
          <a:r>
            <a:rPr lang="it-IT" dirty="0"/>
            <a:t>Parametri relativi a Dati progettuali:</a:t>
          </a:r>
        </a:p>
        <a:p>
          <a:r>
            <a:rPr lang="it-IT" dirty="0"/>
            <a:t>Definiscono dati progettuali legati al componente e al progetto di cui fa parte (descrizione, schede tecniche, tariffe,…)</a:t>
          </a:r>
        </a:p>
      </dgm:t>
    </dgm:pt>
    <dgm:pt modelId="{6EED49C7-FBFA-4A78-8824-8FFA4BA010B6}" type="parTrans" cxnId="{54BF7780-3FD5-4F05-915D-3212DB17E0F0}">
      <dgm:prSet/>
      <dgm:spPr/>
      <dgm:t>
        <a:bodyPr/>
        <a:lstStyle/>
        <a:p>
          <a:endParaRPr lang="it-IT"/>
        </a:p>
      </dgm:t>
    </dgm:pt>
    <dgm:pt modelId="{C2115640-DA56-4187-9DC1-021B4343582F}" type="sibTrans" cxnId="{54BF7780-3FD5-4F05-915D-3212DB17E0F0}">
      <dgm:prSet/>
      <dgm:spPr/>
      <dgm:t>
        <a:bodyPr/>
        <a:lstStyle/>
        <a:p>
          <a:endParaRPr lang="it-IT"/>
        </a:p>
      </dgm:t>
    </dgm:pt>
    <dgm:pt modelId="{9DCCC756-37C3-4A9E-81F6-07980954EB7A}">
      <dgm:prSet custT="1"/>
      <dgm:spPr/>
      <dgm:t>
        <a:bodyPr/>
        <a:lstStyle/>
        <a:p>
          <a:r>
            <a:rPr lang="it-IT" sz="1200" dirty="0"/>
            <a:t>Parametri di Visibilità:</a:t>
          </a:r>
        </a:p>
        <a:p>
          <a:r>
            <a:rPr lang="it-IT" sz="1200" dirty="0"/>
            <a:t>Gestiscono i colori per la descrizione della classificazione dell’alimentazione del componente (Classe 0, Classe 0,15,…)</a:t>
          </a:r>
        </a:p>
      </dgm:t>
    </dgm:pt>
    <dgm:pt modelId="{D61614FF-E2EA-46FF-AB03-2381C91A43DD}" type="parTrans" cxnId="{D6477E61-0346-4C2E-882A-F54B3995BFE9}">
      <dgm:prSet/>
      <dgm:spPr/>
      <dgm:t>
        <a:bodyPr/>
        <a:lstStyle/>
        <a:p>
          <a:endParaRPr lang="it-IT"/>
        </a:p>
      </dgm:t>
    </dgm:pt>
    <dgm:pt modelId="{E1156D0B-2CEA-4FEF-B02F-947D9C3054F5}" type="sibTrans" cxnId="{D6477E61-0346-4C2E-882A-F54B3995BFE9}">
      <dgm:prSet/>
      <dgm:spPr/>
      <dgm:t>
        <a:bodyPr/>
        <a:lstStyle/>
        <a:p>
          <a:endParaRPr lang="it-IT"/>
        </a:p>
      </dgm:t>
    </dgm:pt>
    <dgm:pt modelId="{C4C22537-D80C-46BE-9E1D-0A10975C80E7}">
      <dgm:prSet custT="1"/>
      <dgm:spPr/>
      <dgm:t>
        <a:bodyPr/>
        <a:lstStyle/>
        <a:p>
          <a:r>
            <a:rPr lang="it-IT" sz="1200" dirty="0"/>
            <a:t>Parametri di Costruzione:</a:t>
          </a:r>
        </a:p>
        <a:p>
          <a:r>
            <a:rPr lang="it-IT" sz="1200" dirty="0"/>
            <a:t>Gestiscono le diverse tipologie della stessa famiglia di componente e i componenti accessori</a:t>
          </a:r>
        </a:p>
      </dgm:t>
    </dgm:pt>
    <dgm:pt modelId="{DFB452D0-DB22-41DF-BC78-0D3F40FD8B77}" type="parTrans" cxnId="{9484947A-5E0F-489C-9461-D0AD4D8DF05C}">
      <dgm:prSet/>
      <dgm:spPr/>
      <dgm:t>
        <a:bodyPr/>
        <a:lstStyle/>
        <a:p>
          <a:endParaRPr lang="it-IT"/>
        </a:p>
      </dgm:t>
    </dgm:pt>
    <dgm:pt modelId="{547CD7AA-40FD-49C8-AA80-D22EF244B7F6}" type="sibTrans" cxnId="{9484947A-5E0F-489C-9461-D0AD4D8DF05C}">
      <dgm:prSet/>
      <dgm:spPr/>
      <dgm:t>
        <a:bodyPr/>
        <a:lstStyle/>
        <a:p>
          <a:endParaRPr lang="it-IT"/>
        </a:p>
      </dgm:t>
    </dgm:pt>
    <dgm:pt modelId="{1E47C783-4192-4653-8FF2-58DDB466D38F}">
      <dgm:prSet/>
      <dgm:spPr/>
      <dgm:t>
        <a:bodyPr/>
        <a:lstStyle/>
        <a:p>
          <a:r>
            <a:rPr lang="it-IT" dirty="0"/>
            <a:t>Parametri Elettrici:</a:t>
          </a:r>
        </a:p>
        <a:p>
          <a:r>
            <a:rPr lang="it-IT" dirty="0"/>
            <a:t>Definiscono e gestiscono i dati elettrici e circuitali del componente</a:t>
          </a:r>
        </a:p>
      </dgm:t>
    </dgm:pt>
    <dgm:pt modelId="{3A2101E4-0DA4-41B6-A78A-CA72D9C22CCB}" type="parTrans" cxnId="{91A47DB4-224E-44FF-84DE-481FB71CC8AB}">
      <dgm:prSet/>
      <dgm:spPr/>
      <dgm:t>
        <a:bodyPr/>
        <a:lstStyle/>
        <a:p>
          <a:endParaRPr lang="it-IT"/>
        </a:p>
      </dgm:t>
    </dgm:pt>
    <dgm:pt modelId="{12F10F39-3886-4A93-83BF-DE8FF5563211}" type="sibTrans" cxnId="{91A47DB4-224E-44FF-84DE-481FB71CC8AB}">
      <dgm:prSet/>
      <dgm:spPr/>
      <dgm:t>
        <a:bodyPr/>
        <a:lstStyle/>
        <a:p>
          <a:endParaRPr lang="it-IT"/>
        </a:p>
      </dgm:t>
    </dgm:pt>
    <dgm:pt modelId="{353517B3-8AE4-43C6-BCA8-A7063BB575E6}" type="pres">
      <dgm:prSet presAssocID="{894A1A61-9C34-4AD0-A450-2BF25AD1FD3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6D9C17C-C7B1-4FDA-9A77-F22C3BB1C30C}" type="pres">
      <dgm:prSet presAssocID="{56331C90-6FF5-45AB-9413-300FCADA3B2F}" presName="root" presStyleCnt="0"/>
      <dgm:spPr/>
    </dgm:pt>
    <dgm:pt modelId="{09899277-3DB9-4289-AC5E-AE6C7CC2098D}" type="pres">
      <dgm:prSet presAssocID="{56331C90-6FF5-45AB-9413-300FCADA3B2F}" presName="rootComposite" presStyleCnt="0"/>
      <dgm:spPr/>
    </dgm:pt>
    <dgm:pt modelId="{BB723E14-0AF7-4ED3-BC9F-E3A5E4A8385E}" type="pres">
      <dgm:prSet presAssocID="{56331C90-6FF5-45AB-9413-300FCADA3B2F}" presName="rootText" presStyleLbl="node1" presStyleIdx="0" presStyleCnt="2" custScaleY="40774"/>
      <dgm:spPr/>
    </dgm:pt>
    <dgm:pt modelId="{6036D827-E006-42E1-BAD9-9402356E361C}" type="pres">
      <dgm:prSet presAssocID="{56331C90-6FF5-45AB-9413-300FCADA3B2F}" presName="rootConnector" presStyleLbl="node1" presStyleIdx="0" presStyleCnt="2"/>
      <dgm:spPr/>
    </dgm:pt>
    <dgm:pt modelId="{27DF7806-F3C4-4CD3-9630-67729E6B0A2F}" type="pres">
      <dgm:prSet presAssocID="{56331C90-6FF5-45AB-9413-300FCADA3B2F}" presName="childShape" presStyleCnt="0"/>
      <dgm:spPr/>
    </dgm:pt>
    <dgm:pt modelId="{38E2FC00-0F81-4121-A4E0-93701EF6F361}" type="pres">
      <dgm:prSet presAssocID="{4B6B13B9-3E81-4D92-9AA1-73A004ED205E}" presName="Name13" presStyleLbl="parChTrans1D2" presStyleIdx="0" presStyleCnt="7"/>
      <dgm:spPr/>
    </dgm:pt>
    <dgm:pt modelId="{7A071AA7-2931-45F3-8775-E07184D1912C}" type="pres">
      <dgm:prSet presAssocID="{9860D6A1-7E8E-4E45-A073-5A65588F8F5A}" presName="childText" presStyleLbl="bgAcc1" presStyleIdx="0" presStyleCnt="7" custScaleX="384192">
        <dgm:presLayoutVars>
          <dgm:bulletEnabled val="1"/>
        </dgm:presLayoutVars>
      </dgm:prSet>
      <dgm:spPr/>
    </dgm:pt>
    <dgm:pt modelId="{B520A562-D071-4898-B7B2-DB98EEF1D760}" type="pres">
      <dgm:prSet presAssocID="{20A72476-5A52-45E7-AACA-CBDCCBD3E206}" presName="Name13" presStyleLbl="parChTrans1D2" presStyleIdx="1" presStyleCnt="7"/>
      <dgm:spPr/>
    </dgm:pt>
    <dgm:pt modelId="{975AFAB1-A924-4E2D-8656-B62E7DB98742}" type="pres">
      <dgm:prSet presAssocID="{249AA0BD-A89F-41A5-89EA-6F626744DC69}" presName="childText" presStyleLbl="bgAcc1" presStyleIdx="1" presStyleCnt="7" custScaleX="385886">
        <dgm:presLayoutVars>
          <dgm:bulletEnabled val="1"/>
        </dgm:presLayoutVars>
      </dgm:prSet>
      <dgm:spPr/>
    </dgm:pt>
    <dgm:pt modelId="{3B5579AF-365B-43A7-8589-7B9AEF3C2C73}" type="pres">
      <dgm:prSet presAssocID="{47D1911F-9E69-4653-91F0-BD1C5CE07647}" presName="root" presStyleCnt="0"/>
      <dgm:spPr/>
    </dgm:pt>
    <dgm:pt modelId="{CBCF2EFC-0A7E-40A0-A36E-4D4B27EB7E94}" type="pres">
      <dgm:prSet presAssocID="{47D1911F-9E69-4653-91F0-BD1C5CE07647}" presName="rootComposite" presStyleCnt="0"/>
      <dgm:spPr/>
    </dgm:pt>
    <dgm:pt modelId="{F982E35D-0291-4A2B-BB5F-F654ADC7145C}" type="pres">
      <dgm:prSet presAssocID="{47D1911F-9E69-4653-91F0-BD1C5CE07647}" presName="rootText" presStyleLbl="node1" presStyleIdx="1" presStyleCnt="2" custScaleY="45967"/>
      <dgm:spPr/>
    </dgm:pt>
    <dgm:pt modelId="{1E4C3257-5390-4C9A-AA34-F0CA9C361C51}" type="pres">
      <dgm:prSet presAssocID="{47D1911F-9E69-4653-91F0-BD1C5CE07647}" presName="rootConnector" presStyleLbl="node1" presStyleIdx="1" presStyleCnt="2"/>
      <dgm:spPr/>
    </dgm:pt>
    <dgm:pt modelId="{BD61177A-B782-4C1E-B637-EB4F0E8A76D2}" type="pres">
      <dgm:prSet presAssocID="{47D1911F-9E69-4653-91F0-BD1C5CE07647}" presName="childShape" presStyleCnt="0"/>
      <dgm:spPr/>
    </dgm:pt>
    <dgm:pt modelId="{6932A7A4-62B4-4C62-B954-78CE79684FC6}" type="pres">
      <dgm:prSet presAssocID="{4C92C61E-AEFF-48CF-8233-CF3809144219}" presName="Name13" presStyleLbl="parChTrans1D2" presStyleIdx="2" presStyleCnt="7"/>
      <dgm:spPr/>
    </dgm:pt>
    <dgm:pt modelId="{7AF25726-4844-4C2B-80E6-5DAE2EC78531}" type="pres">
      <dgm:prSet presAssocID="{9E463336-EA4B-4ED7-8096-D41EAD6B79D4}" presName="childText" presStyleLbl="bgAcc1" presStyleIdx="2" presStyleCnt="7" custScaleX="374490">
        <dgm:presLayoutVars>
          <dgm:bulletEnabled val="1"/>
        </dgm:presLayoutVars>
      </dgm:prSet>
      <dgm:spPr/>
    </dgm:pt>
    <dgm:pt modelId="{2426B7A9-E4FC-4A04-8307-2CA7677E63B9}" type="pres">
      <dgm:prSet presAssocID="{6EED49C7-FBFA-4A78-8824-8FFA4BA010B6}" presName="Name13" presStyleLbl="parChTrans1D2" presStyleIdx="3" presStyleCnt="7"/>
      <dgm:spPr/>
    </dgm:pt>
    <dgm:pt modelId="{DF5B1FF3-E33E-4C15-9B49-42FF6FC9C194}" type="pres">
      <dgm:prSet presAssocID="{FBF1603F-89EA-4123-B9F2-0C1445BAC176}" presName="childText" presStyleLbl="bgAcc1" presStyleIdx="3" presStyleCnt="7" custScaleX="374490">
        <dgm:presLayoutVars>
          <dgm:bulletEnabled val="1"/>
        </dgm:presLayoutVars>
      </dgm:prSet>
      <dgm:spPr/>
    </dgm:pt>
    <dgm:pt modelId="{C0C7A9FA-3DC8-4FCA-B101-2C1E58030A97}" type="pres">
      <dgm:prSet presAssocID="{D61614FF-E2EA-46FF-AB03-2381C91A43DD}" presName="Name13" presStyleLbl="parChTrans1D2" presStyleIdx="4" presStyleCnt="7"/>
      <dgm:spPr/>
    </dgm:pt>
    <dgm:pt modelId="{B74E1FE0-9BC5-47F3-AC59-410B5D1C0C95}" type="pres">
      <dgm:prSet presAssocID="{9DCCC756-37C3-4A9E-81F6-07980954EB7A}" presName="childText" presStyleLbl="bgAcc1" presStyleIdx="4" presStyleCnt="7" custScaleX="374422">
        <dgm:presLayoutVars>
          <dgm:bulletEnabled val="1"/>
        </dgm:presLayoutVars>
      </dgm:prSet>
      <dgm:spPr/>
    </dgm:pt>
    <dgm:pt modelId="{CD4A1308-906E-4669-984E-4BD64177BE56}" type="pres">
      <dgm:prSet presAssocID="{DFB452D0-DB22-41DF-BC78-0D3F40FD8B77}" presName="Name13" presStyleLbl="parChTrans1D2" presStyleIdx="5" presStyleCnt="7"/>
      <dgm:spPr/>
    </dgm:pt>
    <dgm:pt modelId="{E0E1F813-EC7E-4C78-A6E3-37A0946911A1}" type="pres">
      <dgm:prSet presAssocID="{C4C22537-D80C-46BE-9E1D-0A10975C80E7}" presName="childText" presStyleLbl="bgAcc1" presStyleIdx="5" presStyleCnt="7" custScaleX="376184">
        <dgm:presLayoutVars>
          <dgm:bulletEnabled val="1"/>
        </dgm:presLayoutVars>
      </dgm:prSet>
      <dgm:spPr/>
    </dgm:pt>
    <dgm:pt modelId="{0487F27C-BAD5-484A-8790-1E32A723E69C}" type="pres">
      <dgm:prSet presAssocID="{3A2101E4-0DA4-41B6-A78A-CA72D9C22CCB}" presName="Name13" presStyleLbl="parChTrans1D2" presStyleIdx="6" presStyleCnt="7"/>
      <dgm:spPr/>
    </dgm:pt>
    <dgm:pt modelId="{D6EE804D-067A-46CC-8515-5121F8813F06}" type="pres">
      <dgm:prSet presAssocID="{1E47C783-4192-4653-8FF2-58DDB466D38F}" presName="childText" presStyleLbl="bgAcc1" presStyleIdx="6" presStyleCnt="7" custScaleX="374422">
        <dgm:presLayoutVars>
          <dgm:bulletEnabled val="1"/>
        </dgm:presLayoutVars>
      </dgm:prSet>
      <dgm:spPr/>
    </dgm:pt>
  </dgm:ptLst>
  <dgm:cxnLst>
    <dgm:cxn modelId="{32C5820D-8379-497C-A266-2A1EDD720EF3}" type="presOf" srcId="{D61614FF-E2EA-46FF-AB03-2381C91A43DD}" destId="{C0C7A9FA-3DC8-4FCA-B101-2C1E58030A97}" srcOrd="0" destOrd="0" presId="urn:microsoft.com/office/officeart/2005/8/layout/hierarchy3"/>
    <dgm:cxn modelId="{0316E60D-D531-4FB1-A42C-1E668457820A}" type="presOf" srcId="{4B6B13B9-3E81-4D92-9AA1-73A004ED205E}" destId="{38E2FC00-0F81-4121-A4E0-93701EF6F361}" srcOrd="0" destOrd="0" presId="urn:microsoft.com/office/officeart/2005/8/layout/hierarchy3"/>
    <dgm:cxn modelId="{B5411512-DBF0-4964-BFA6-2CD4136DEDAA}" type="presOf" srcId="{DFB452D0-DB22-41DF-BC78-0D3F40FD8B77}" destId="{CD4A1308-906E-4669-984E-4BD64177BE56}" srcOrd="0" destOrd="0" presId="urn:microsoft.com/office/officeart/2005/8/layout/hierarchy3"/>
    <dgm:cxn modelId="{F087C317-4084-4D5D-B8A8-65250B589D5C}" type="presOf" srcId="{4C92C61E-AEFF-48CF-8233-CF3809144219}" destId="{6932A7A4-62B4-4C62-B954-78CE79684FC6}" srcOrd="0" destOrd="0" presId="urn:microsoft.com/office/officeart/2005/8/layout/hierarchy3"/>
    <dgm:cxn modelId="{2100281C-AED6-4004-881F-458568D5B72B}" type="presOf" srcId="{9E463336-EA4B-4ED7-8096-D41EAD6B79D4}" destId="{7AF25726-4844-4C2B-80E6-5DAE2EC78531}" srcOrd="0" destOrd="0" presId="urn:microsoft.com/office/officeart/2005/8/layout/hierarchy3"/>
    <dgm:cxn modelId="{712FC71F-5C05-497B-A6EB-CDD5D0A30543}" srcId="{47D1911F-9E69-4653-91F0-BD1C5CE07647}" destId="{9E463336-EA4B-4ED7-8096-D41EAD6B79D4}" srcOrd="0" destOrd="0" parTransId="{4C92C61E-AEFF-48CF-8233-CF3809144219}" sibTransId="{F28CBA82-CC3F-4A5E-9240-768E1939BAFC}"/>
    <dgm:cxn modelId="{74DB4926-5CC0-485D-8EA1-9AB0883644D0}" type="presOf" srcId="{56331C90-6FF5-45AB-9413-300FCADA3B2F}" destId="{BB723E14-0AF7-4ED3-BC9F-E3A5E4A8385E}" srcOrd="0" destOrd="0" presId="urn:microsoft.com/office/officeart/2005/8/layout/hierarchy3"/>
    <dgm:cxn modelId="{51A0A038-1044-4EE5-A57D-8A7D00175D3D}" type="presOf" srcId="{C4C22537-D80C-46BE-9E1D-0A10975C80E7}" destId="{E0E1F813-EC7E-4C78-A6E3-37A0946911A1}" srcOrd="0" destOrd="0" presId="urn:microsoft.com/office/officeart/2005/8/layout/hierarchy3"/>
    <dgm:cxn modelId="{D6477E61-0346-4C2E-882A-F54B3995BFE9}" srcId="{47D1911F-9E69-4653-91F0-BD1C5CE07647}" destId="{9DCCC756-37C3-4A9E-81F6-07980954EB7A}" srcOrd="2" destOrd="0" parTransId="{D61614FF-E2EA-46FF-AB03-2381C91A43DD}" sibTransId="{E1156D0B-2CEA-4FEF-B02F-947D9C3054F5}"/>
    <dgm:cxn modelId="{AEB76047-7AA2-4273-B64D-322853060FCB}" type="presOf" srcId="{FBF1603F-89EA-4123-B9F2-0C1445BAC176}" destId="{DF5B1FF3-E33E-4C15-9B49-42FF6FC9C194}" srcOrd="0" destOrd="0" presId="urn:microsoft.com/office/officeart/2005/8/layout/hierarchy3"/>
    <dgm:cxn modelId="{A06F6651-6967-4336-82F4-23E84C0075CD}" type="presOf" srcId="{47D1911F-9E69-4653-91F0-BD1C5CE07647}" destId="{F982E35D-0291-4A2B-BB5F-F654ADC7145C}" srcOrd="0" destOrd="0" presId="urn:microsoft.com/office/officeart/2005/8/layout/hierarchy3"/>
    <dgm:cxn modelId="{87BEAA52-6961-474B-B2E5-58C8F6E7CF86}" srcId="{894A1A61-9C34-4AD0-A450-2BF25AD1FD36}" destId="{47D1911F-9E69-4653-91F0-BD1C5CE07647}" srcOrd="1" destOrd="0" parTransId="{86C3440F-5B9F-4AB6-9A63-EA8E6D8A460E}" sibTransId="{CFA8A993-5112-4D96-BD7F-EF3D8C1854A2}"/>
    <dgm:cxn modelId="{9BAC1C53-7A7D-4A0D-B04B-15B44F35F3BC}" type="presOf" srcId="{20A72476-5A52-45E7-AACA-CBDCCBD3E206}" destId="{B520A562-D071-4898-B7B2-DB98EEF1D760}" srcOrd="0" destOrd="0" presId="urn:microsoft.com/office/officeart/2005/8/layout/hierarchy3"/>
    <dgm:cxn modelId="{9484947A-5E0F-489C-9461-D0AD4D8DF05C}" srcId="{47D1911F-9E69-4653-91F0-BD1C5CE07647}" destId="{C4C22537-D80C-46BE-9E1D-0A10975C80E7}" srcOrd="3" destOrd="0" parTransId="{DFB452D0-DB22-41DF-BC78-0D3F40FD8B77}" sibTransId="{547CD7AA-40FD-49C8-AA80-D22EF244B7F6}"/>
    <dgm:cxn modelId="{7B449E7E-4526-4A7B-9E94-E1AD44F581F6}" srcId="{56331C90-6FF5-45AB-9413-300FCADA3B2F}" destId="{249AA0BD-A89F-41A5-89EA-6F626744DC69}" srcOrd="1" destOrd="0" parTransId="{20A72476-5A52-45E7-AACA-CBDCCBD3E206}" sibTransId="{F97D9B5B-C66D-4196-98DD-98257CBC2A3B}"/>
    <dgm:cxn modelId="{54BF7780-3FD5-4F05-915D-3212DB17E0F0}" srcId="{47D1911F-9E69-4653-91F0-BD1C5CE07647}" destId="{FBF1603F-89EA-4123-B9F2-0C1445BAC176}" srcOrd="1" destOrd="0" parTransId="{6EED49C7-FBFA-4A78-8824-8FFA4BA010B6}" sibTransId="{C2115640-DA56-4187-9DC1-021B4343582F}"/>
    <dgm:cxn modelId="{6293DB87-AAA2-465F-92F6-425693D0B081}" type="presOf" srcId="{56331C90-6FF5-45AB-9413-300FCADA3B2F}" destId="{6036D827-E006-42E1-BAD9-9402356E361C}" srcOrd="1" destOrd="0" presId="urn:microsoft.com/office/officeart/2005/8/layout/hierarchy3"/>
    <dgm:cxn modelId="{E13B7188-0ECA-4077-8102-25F6DC394B95}" type="presOf" srcId="{9DCCC756-37C3-4A9E-81F6-07980954EB7A}" destId="{B74E1FE0-9BC5-47F3-AC59-410B5D1C0C95}" srcOrd="0" destOrd="0" presId="urn:microsoft.com/office/officeart/2005/8/layout/hierarchy3"/>
    <dgm:cxn modelId="{28E42698-9EED-478A-AA28-094E8EBB53A6}" type="presOf" srcId="{9860D6A1-7E8E-4E45-A073-5A65588F8F5A}" destId="{7A071AA7-2931-45F3-8775-E07184D1912C}" srcOrd="0" destOrd="0" presId="urn:microsoft.com/office/officeart/2005/8/layout/hierarchy3"/>
    <dgm:cxn modelId="{91A47DB4-224E-44FF-84DE-481FB71CC8AB}" srcId="{47D1911F-9E69-4653-91F0-BD1C5CE07647}" destId="{1E47C783-4192-4653-8FF2-58DDB466D38F}" srcOrd="4" destOrd="0" parTransId="{3A2101E4-0DA4-41B6-A78A-CA72D9C22CCB}" sibTransId="{12F10F39-3886-4A93-83BF-DE8FF5563211}"/>
    <dgm:cxn modelId="{E55974B7-9D13-4F7D-B388-0098320156BB}" srcId="{894A1A61-9C34-4AD0-A450-2BF25AD1FD36}" destId="{56331C90-6FF5-45AB-9413-300FCADA3B2F}" srcOrd="0" destOrd="0" parTransId="{FCEECC71-3ED4-4F2F-A57F-5EEA6DDBE76F}" sibTransId="{E3E2FA3A-AE42-4B24-B49B-156BE24912C9}"/>
    <dgm:cxn modelId="{8E8AB7DA-6B05-4BFC-9D41-B0162A4BD4CB}" type="presOf" srcId="{47D1911F-9E69-4653-91F0-BD1C5CE07647}" destId="{1E4C3257-5390-4C9A-AA34-F0CA9C361C51}" srcOrd="1" destOrd="0" presId="urn:microsoft.com/office/officeart/2005/8/layout/hierarchy3"/>
    <dgm:cxn modelId="{F4358EDB-BD4D-495E-B16F-51D8C7706B0E}" type="presOf" srcId="{1E47C783-4192-4653-8FF2-58DDB466D38F}" destId="{D6EE804D-067A-46CC-8515-5121F8813F06}" srcOrd="0" destOrd="0" presId="urn:microsoft.com/office/officeart/2005/8/layout/hierarchy3"/>
    <dgm:cxn modelId="{BB09F5E8-905F-4789-8D4D-5508A1D09E28}" srcId="{56331C90-6FF5-45AB-9413-300FCADA3B2F}" destId="{9860D6A1-7E8E-4E45-A073-5A65588F8F5A}" srcOrd="0" destOrd="0" parTransId="{4B6B13B9-3E81-4D92-9AA1-73A004ED205E}" sibTransId="{60B9C7BC-AF24-4D3C-9CC6-0A2F0851E03C}"/>
    <dgm:cxn modelId="{A0549FEB-4DB7-437A-B3E5-420123B4717C}" type="presOf" srcId="{894A1A61-9C34-4AD0-A450-2BF25AD1FD36}" destId="{353517B3-8AE4-43C6-BCA8-A7063BB575E6}" srcOrd="0" destOrd="0" presId="urn:microsoft.com/office/officeart/2005/8/layout/hierarchy3"/>
    <dgm:cxn modelId="{1E9FFCEE-135E-4788-92E4-D57BFEE52FF3}" type="presOf" srcId="{249AA0BD-A89F-41A5-89EA-6F626744DC69}" destId="{975AFAB1-A924-4E2D-8656-B62E7DB98742}" srcOrd="0" destOrd="0" presId="urn:microsoft.com/office/officeart/2005/8/layout/hierarchy3"/>
    <dgm:cxn modelId="{731210EF-6950-4066-A7E0-5DAF6F2DD088}" type="presOf" srcId="{6EED49C7-FBFA-4A78-8824-8FFA4BA010B6}" destId="{2426B7A9-E4FC-4A04-8307-2CA7677E63B9}" srcOrd="0" destOrd="0" presId="urn:microsoft.com/office/officeart/2005/8/layout/hierarchy3"/>
    <dgm:cxn modelId="{96321AFB-6A2D-4209-8A7D-807222560F18}" type="presOf" srcId="{3A2101E4-0DA4-41B6-A78A-CA72D9C22CCB}" destId="{0487F27C-BAD5-484A-8790-1E32A723E69C}" srcOrd="0" destOrd="0" presId="urn:microsoft.com/office/officeart/2005/8/layout/hierarchy3"/>
    <dgm:cxn modelId="{A4F3756A-B435-4688-A4E3-CAFBD354E0C1}" type="presParOf" srcId="{353517B3-8AE4-43C6-BCA8-A7063BB575E6}" destId="{06D9C17C-C7B1-4FDA-9A77-F22C3BB1C30C}" srcOrd="0" destOrd="0" presId="urn:microsoft.com/office/officeart/2005/8/layout/hierarchy3"/>
    <dgm:cxn modelId="{A6790756-A925-4B3D-B3A6-82EE108D586A}" type="presParOf" srcId="{06D9C17C-C7B1-4FDA-9A77-F22C3BB1C30C}" destId="{09899277-3DB9-4289-AC5E-AE6C7CC2098D}" srcOrd="0" destOrd="0" presId="urn:microsoft.com/office/officeart/2005/8/layout/hierarchy3"/>
    <dgm:cxn modelId="{684A4BE7-150F-4877-9C29-219AD9E536BF}" type="presParOf" srcId="{09899277-3DB9-4289-AC5E-AE6C7CC2098D}" destId="{BB723E14-0AF7-4ED3-BC9F-E3A5E4A8385E}" srcOrd="0" destOrd="0" presId="urn:microsoft.com/office/officeart/2005/8/layout/hierarchy3"/>
    <dgm:cxn modelId="{09FD4808-CD12-4FE9-B904-018C15ACFCFE}" type="presParOf" srcId="{09899277-3DB9-4289-AC5E-AE6C7CC2098D}" destId="{6036D827-E006-42E1-BAD9-9402356E361C}" srcOrd="1" destOrd="0" presId="urn:microsoft.com/office/officeart/2005/8/layout/hierarchy3"/>
    <dgm:cxn modelId="{E9A9829A-633B-4F76-9E30-E6507E9CFC8F}" type="presParOf" srcId="{06D9C17C-C7B1-4FDA-9A77-F22C3BB1C30C}" destId="{27DF7806-F3C4-4CD3-9630-67729E6B0A2F}" srcOrd="1" destOrd="0" presId="urn:microsoft.com/office/officeart/2005/8/layout/hierarchy3"/>
    <dgm:cxn modelId="{95007377-2317-4B52-B69A-F62B9088309D}" type="presParOf" srcId="{27DF7806-F3C4-4CD3-9630-67729E6B0A2F}" destId="{38E2FC00-0F81-4121-A4E0-93701EF6F361}" srcOrd="0" destOrd="0" presId="urn:microsoft.com/office/officeart/2005/8/layout/hierarchy3"/>
    <dgm:cxn modelId="{2C225D4D-440C-479B-941E-F85F10D17ECC}" type="presParOf" srcId="{27DF7806-F3C4-4CD3-9630-67729E6B0A2F}" destId="{7A071AA7-2931-45F3-8775-E07184D1912C}" srcOrd="1" destOrd="0" presId="urn:microsoft.com/office/officeart/2005/8/layout/hierarchy3"/>
    <dgm:cxn modelId="{A38AC5BA-C412-4EA1-98E1-2410D19E60A0}" type="presParOf" srcId="{27DF7806-F3C4-4CD3-9630-67729E6B0A2F}" destId="{B520A562-D071-4898-B7B2-DB98EEF1D760}" srcOrd="2" destOrd="0" presId="urn:microsoft.com/office/officeart/2005/8/layout/hierarchy3"/>
    <dgm:cxn modelId="{4430E8D1-D218-4D45-8C39-F71FD0C38001}" type="presParOf" srcId="{27DF7806-F3C4-4CD3-9630-67729E6B0A2F}" destId="{975AFAB1-A924-4E2D-8656-B62E7DB98742}" srcOrd="3" destOrd="0" presId="urn:microsoft.com/office/officeart/2005/8/layout/hierarchy3"/>
    <dgm:cxn modelId="{8A0D1892-A15A-485C-9D95-72C6389F4826}" type="presParOf" srcId="{353517B3-8AE4-43C6-BCA8-A7063BB575E6}" destId="{3B5579AF-365B-43A7-8589-7B9AEF3C2C73}" srcOrd="1" destOrd="0" presId="urn:microsoft.com/office/officeart/2005/8/layout/hierarchy3"/>
    <dgm:cxn modelId="{6AB2E163-1DA4-4B7C-A32F-AF4FB01179F0}" type="presParOf" srcId="{3B5579AF-365B-43A7-8589-7B9AEF3C2C73}" destId="{CBCF2EFC-0A7E-40A0-A36E-4D4B27EB7E94}" srcOrd="0" destOrd="0" presId="urn:microsoft.com/office/officeart/2005/8/layout/hierarchy3"/>
    <dgm:cxn modelId="{D6487B2D-D3E5-4874-BB26-3ADC84700FBD}" type="presParOf" srcId="{CBCF2EFC-0A7E-40A0-A36E-4D4B27EB7E94}" destId="{F982E35D-0291-4A2B-BB5F-F654ADC7145C}" srcOrd="0" destOrd="0" presId="urn:microsoft.com/office/officeart/2005/8/layout/hierarchy3"/>
    <dgm:cxn modelId="{FE75D447-2290-4F71-A03A-F0215F2E7072}" type="presParOf" srcId="{CBCF2EFC-0A7E-40A0-A36E-4D4B27EB7E94}" destId="{1E4C3257-5390-4C9A-AA34-F0CA9C361C51}" srcOrd="1" destOrd="0" presId="urn:microsoft.com/office/officeart/2005/8/layout/hierarchy3"/>
    <dgm:cxn modelId="{66E01952-C305-4B98-A007-E469404D444E}" type="presParOf" srcId="{3B5579AF-365B-43A7-8589-7B9AEF3C2C73}" destId="{BD61177A-B782-4C1E-B637-EB4F0E8A76D2}" srcOrd="1" destOrd="0" presId="urn:microsoft.com/office/officeart/2005/8/layout/hierarchy3"/>
    <dgm:cxn modelId="{8C3298A2-D409-4448-9F2B-5D18EA3883BC}" type="presParOf" srcId="{BD61177A-B782-4C1E-B637-EB4F0E8A76D2}" destId="{6932A7A4-62B4-4C62-B954-78CE79684FC6}" srcOrd="0" destOrd="0" presId="urn:microsoft.com/office/officeart/2005/8/layout/hierarchy3"/>
    <dgm:cxn modelId="{0E8A76FD-8B27-46D0-8262-CEBDAA8D1B8A}" type="presParOf" srcId="{BD61177A-B782-4C1E-B637-EB4F0E8A76D2}" destId="{7AF25726-4844-4C2B-80E6-5DAE2EC78531}" srcOrd="1" destOrd="0" presId="urn:microsoft.com/office/officeart/2005/8/layout/hierarchy3"/>
    <dgm:cxn modelId="{1AD6F0CA-8B66-44E5-9F79-D4B666FF9301}" type="presParOf" srcId="{BD61177A-B782-4C1E-B637-EB4F0E8A76D2}" destId="{2426B7A9-E4FC-4A04-8307-2CA7677E63B9}" srcOrd="2" destOrd="0" presId="urn:microsoft.com/office/officeart/2005/8/layout/hierarchy3"/>
    <dgm:cxn modelId="{A5890372-DC4D-4892-87C3-AEE6FEC11BA3}" type="presParOf" srcId="{BD61177A-B782-4C1E-B637-EB4F0E8A76D2}" destId="{DF5B1FF3-E33E-4C15-9B49-42FF6FC9C194}" srcOrd="3" destOrd="0" presId="urn:microsoft.com/office/officeart/2005/8/layout/hierarchy3"/>
    <dgm:cxn modelId="{2C8CC1A2-C9E6-4792-BD2B-6B386E402BB4}" type="presParOf" srcId="{BD61177A-B782-4C1E-B637-EB4F0E8A76D2}" destId="{C0C7A9FA-3DC8-4FCA-B101-2C1E58030A97}" srcOrd="4" destOrd="0" presId="urn:microsoft.com/office/officeart/2005/8/layout/hierarchy3"/>
    <dgm:cxn modelId="{FB78A97E-1F88-430E-989B-69ECD35FD41E}" type="presParOf" srcId="{BD61177A-B782-4C1E-B637-EB4F0E8A76D2}" destId="{B74E1FE0-9BC5-47F3-AC59-410B5D1C0C95}" srcOrd="5" destOrd="0" presId="urn:microsoft.com/office/officeart/2005/8/layout/hierarchy3"/>
    <dgm:cxn modelId="{6CF39EB4-3BB9-4D08-A965-34E33B34632A}" type="presParOf" srcId="{BD61177A-B782-4C1E-B637-EB4F0E8A76D2}" destId="{CD4A1308-906E-4669-984E-4BD64177BE56}" srcOrd="6" destOrd="0" presId="urn:microsoft.com/office/officeart/2005/8/layout/hierarchy3"/>
    <dgm:cxn modelId="{19C27CE9-524A-43B5-8084-4CCC324B50A8}" type="presParOf" srcId="{BD61177A-B782-4C1E-B637-EB4F0E8A76D2}" destId="{E0E1F813-EC7E-4C78-A6E3-37A0946911A1}" srcOrd="7" destOrd="0" presId="urn:microsoft.com/office/officeart/2005/8/layout/hierarchy3"/>
    <dgm:cxn modelId="{6782BA11-D066-4E7A-927D-7290880ABBDB}" type="presParOf" srcId="{BD61177A-B782-4C1E-B637-EB4F0E8A76D2}" destId="{0487F27C-BAD5-484A-8790-1E32A723E69C}" srcOrd="8" destOrd="0" presId="urn:microsoft.com/office/officeart/2005/8/layout/hierarchy3"/>
    <dgm:cxn modelId="{2FB5F338-821B-47ED-AF38-075CF5095523}" type="presParOf" srcId="{BD61177A-B782-4C1E-B637-EB4F0E8A76D2}" destId="{D6EE804D-067A-46CC-8515-5121F8813F06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Prese elettriche civili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Prese elettriche industriali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t="-14000" b="-14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Utenze meccaniche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Torrette a pavimento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F10F2AA-600E-4ADC-B1E6-0A18247EC378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5ACC893-1AC0-47B7-B95E-E28427075800}">
      <dgm:prSet phldrT="[Testo]"/>
      <dgm:spPr/>
      <dgm:t>
        <a:bodyPr/>
        <a:lstStyle/>
        <a:p>
          <a:r>
            <a:rPr lang="it-IT" dirty="0"/>
            <a:t>Potenza assorbita dall’impianto?</a:t>
          </a:r>
        </a:p>
      </dgm:t>
    </dgm:pt>
    <dgm:pt modelId="{DBEF9E49-36EA-4844-9D02-B2D16BB2859F}" type="parTrans" cxnId="{8D4C5FE4-5EA5-4E2C-A224-F6176B274AE2}">
      <dgm:prSet/>
      <dgm:spPr/>
      <dgm:t>
        <a:bodyPr/>
        <a:lstStyle/>
        <a:p>
          <a:endParaRPr lang="it-IT"/>
        </a:p>
      </dgm:t>
    </dgm:pt>
    <dgm:pt modelId="{C6F22BC6-A4BD-41D4-A139-706A37025A3A}" type="sibTrans" cxnId="{8D4C5FE4-5EA5-4E2C-A224-F6176B274AE2}">
      <dgm:prSet/>
      <dgm:spPr/>
      <dgm:t>
        <a:bodyPr/>
        <a:lstStyle/>
        <a:p>
          <a:endParaRPr lang="it-IT"/>
        </a:p>
      </dgm:t>
    </dgm:pt>
    <dgm:pt modelId="{2E772001-9F71-4DE2-A2C4-D3558914CECC}">
      <dgm:prSet phldrT="[Testo]"/>
      <dgm:spPr/>
      <dgm:t>
        <a:bodyPr/>
        <a:lstStyle/>
        <a:p>
          <a:r>
            <a:rPr lang="it-IT" dirty="0"/>
            <a:t>Utente attivo o passivo?</a:t>
          </a:r>
        </a:p>
      </dgm:t>
    </dgm:pt>
    <dgm:pt modelId="{8C8CAB32-2681-4180-98EB-4D4913F3C433}" type="parTrans" cxnId="{E42B45F2-AA87-41E0-8663-2E1951440768}">
      <dgm:prSet/>
      <dgm:spPr/>
      <dgm:t>
        <a:bodyPr/>
        <a:lstStyle/>
        <a:p>
          <a:endParaRPr lang="it-IT"/>
        </a:p>
      </dgm:t>
    </dgm:pt>
    <dgm:pt modelId="{CB9D79F9-6B0F-4632-A70F-8FA67B01D952}" type="sibTrans" cxnId="{E42B45F2-AA87-41E0-8663-2E1951440768}">
      <dgm:prSet/>
      <dgm:spPr/>
      <dgm:t>
        <a:bodyPr/>
        <a:lstStyle/>
        <a:p>
          <a:endParaRPr lang="it-IT"/>
        </a:p>
      </dgm:t>
    </dgm:pt>
    <dgm:pt modelId="{035D698A-1F07-4DC3-A93D-475739F2346B}">
      <dgm:prSet phldrT="[Testo]"/>
      <dgm:spPr/>
      <dgm:t>
        <a:bodyPr/>
        <a:lstStyle/>
        <a:p>
          <a:r>
            <a:rPr lang="it-IT" dirty="0"/>
            <a:t>Livello di tensione?</a:t>
          </a:r>
        </a:p>
      </dgm:t>
    </dgm:pt>
    <dgm:pt modelId="{B24FB49B-43B4-418B-A267-8B49B1376A08}" type="parTrans" cxnId="{CE7FDD4C-FF67-493A-920C-936EB2A75EE7}">
      <dgm:prSet/>
      <dgm:spPr/>
      <dgm:t>
        <a:bodyPr/>
        <a:lstStyle/>
        <a:p>
          <a:endParaRPr lang="it-IT"/>
        </a:p>
      </dgm:t>
    </dgm:pt>
    <dgm:pt modelId="{3B6F94C5-8835-436F-8CE5-F1DC35FD8A14}" type="sibTrans" cxnId="{CE7FDD4C-FF67-493A-920C-936EB2A75EE7}">
      <dgm:prSet/>
      <dgm:spPr/>
      <dgm:t>
        <a:bodyPr/>
        <a:lstStyle/>
        <a:p>
          <a:endParaRPr lang="it-IT"/>
        </a:p>
      </dgm:t>
    </dgm:pt>
    <dgm:pt modelId="{AF2A8388-5E9D-44B7-AD80-7B04129EAB18}" type="pres">
      <dgm:prSet presAssocID="{0F10F2AA-600E-4ADC-B1E6-0A18247EC378}" presName="linearFlow" presStyleCnt="0">
        <dgm:presLayoutVars>
          <dgm:resizeHandles val="exact"/>
        </dgm:presLayoutVars>
      </dgm:prSet>
      <dgm:spPr/>
    </dgm:pt>
    <dgm:pt modelId="{F89FE17A-CB05-45E7-9A5C-00F736BE79F4}" type="pres">
      <dgm:prSet presAssocID="{65ACC893-1AC0-47B7-B95E-E28427075800}" presName="node" presStyleLbl="node1" presStyleIdx="0" presStyleCnt="3">
        <dgm:presLayoutVars>
          <dgm:bulletEnabled val="1"/>
        </dgm:presLayoutVars>
      </dgm:prSet>
      <dgm:spPr/>
    </dgm:pt>
    <dgm:pt modelId="{97933F7A-7006-454F-BD1F-3B8D5F69EFFC}" type="pres">
      <dgm:prSet presAssocID="{C6F22BC6-A4BD-41D4-A139-706A37025A3A}" presName="sibTrans" presStyleLbl="sibTrans2D1" presStyleIdx="0" presStyleCnt="2"/>
      <dgm:spPr/>
    </dgm:pt>
    <dgm:pt modelId="{541B1A9F-9623-4537-8A62-57AABC1C99D0}" type="pres">
      <dgm:prSet presAssocID="{C6F22BC6-A4BD-41D4-A139-706A37025A3A}" presName="connectorText" presStyleLbl="sibTrans2D1" presStyleIdx="0" presStyleCnt="2"/>
      <dgm:spPr/>
    </dgm:pt>
    <dgm:pt modelId="{6701BE5C-09DE-4C6D-ACF2-1BDA204DB6C1}" type="pres">
      <dgm:prSet presAssocID="{2E772001-9F71-4DE2-A2C4-D3558914CECC}" presName="node" presStyleLbl="node1" presStyleIdx="1" presStyleCnt="3">
        <dgm:presLayoutVars>
          <dgm:bulletEnabled val="1"/>
        </dgm:presLayoutVars>
      </dgm:prSet>
      <dgm:spPr/>
    </dgm:pt>
    <dgm:pt modelId="{79AD55D7-F884-4010-9445-9A6771A1E2E4}" type="pres">
      <dgm:prSet presAssocID="{CB9D79F9-6B0F-4632-A70F-8FA67B01D952}" presName="sibTrans" presStyleLbl="sibTrans2D1" presStyleIdx="1" presStyleCnt="2"/>
      <dgm:spPr/>
    </dgm:pt>
    <dgm:pt modelId="{ED0D5F01-0723-4F0E-8312-3AA584E1F5E3}" type="pres">
      <dgm:prSet presAssocID="{CB9D79F9-6B0F-4632-A70F-8FA67B01D952}" presName="connectorText" presStyleLbl="sibTrans2D1" presStyleIdx="1" presStyleCnt="2"/>
      <dgm:spPr/>
    </dgm:pt>
    <dgm:pt modelId="{ECBEABD7-C85A-413A-935A-B794DBDD1E4A}" type="pres">
      <dgm:prSet presAssocID="{035D698A-1F07-4DC3-A93D-475739F2346B}" presName="node" presStyleLbl="node1" presStyleIdx="2" presStyleCnt="3">
        <dgm:presLayoutVars>
          <dgm:bulletEnabled val="1"/>
        </dgm:presLayoutVars>
      </dgm:prSet>
      <dgm:spPr/>
    </dgm:pt>
  </dgm:ptLst>
  <dgm:cxnLst>
    <dgm:cxn modelId="{E603475C-10E1-420D-BAF9-1250EDC9CA27}" type="presOf" srcId="{C6F22BC6-A4BD-41D4-A139-706A37025A3A}" destId="{97933F7A-7006-454F-BD1F-3B8D5F69EFFC}" srcOrd="0" destOrd="0" presId="urn:microsoft.com/office/officeart/2005/8/layout/process2"/>
    <dgm:cxn modelId="{CE7FDD4C-FF67-493A-920C-936EB2A75EE7}" srcId="{0F10F2AA-600E-4ADC-B1E6-0A18247EC378}" destId="{035D698A-1F07-4DC3-A93D-475739F2346B}" srcOrd="2" destOrd="0" parTransId="{B24FB49B-43B4-418B-A267-8B49B1376A08}" sibTransId="{3B6F94C5-8835-436F-8CE5-F1DC35FD8A14}"/>
    <dgm:cxn modelId="{07E29983-D28D-4356-8B84-4E671E580143}" type="presOf" srcId="{0F10F2AA-600E-4ADC-B1E6-0A18247EC378}" destId="{AF2A8388-5E9D-44B7-AD80-7B04129EAB18}" srcOrd="0" destOrd="0" presId="urn:microsoft.com/office/officeart/2005/8/layout/process2"/>
    <dgm:cxn modelId="{19AF5A9A-9B27-4B81-A8FA-B933FB15BF23}" type="presOf" srcId="{2E772001-9F71-4DE2-A2C4-D3558914CECC}" destId="{6701BE5C-09DE-4C6D-ACF2-1BDA204DB6C1}" srcOrd="0" destOrd="0" presId="urn:microsoft.com/office/officeart/2005/8/layout/process2"/>
    <dgm:cxn modelId="{DB5281A5-7400-47BB-8E30-9A319A7245C2}" type="presOf" srcId="{65ACC893-1AC0-47B7-B95E-E28427075800}" destId="{F89FE17A-CB05-45E7-9A5C-00F736BE79F4}" srcOrd="0" destOrd="0" presId="urn:microsoft.com/office/officeart/2005/8/layout/process2"/>
    <dgm:cxn modelId="{A3C305AB-3380-4218-921A-03FEAB16A126}" type="presOf" srcId="{CB9D79F9-6B0F-4632-A70F-8FA67B01D952}" destId="{ED0D5F01-0723-4F0E-8312-3AA584E1F5E3}" srcOrd="1" destOrd="0" presId="urn:microsoft.com/office/officeart/2005/8/layout/process2"/>
    <dgm:cxn modelId="{C39B0FB1-E521-4F3C-A5D3-132DB970D259}" type="presOf" srcId="{CB9D79F9-6B0F-4632-A70F-8FA67B01D952}" destId="{79AD55D7-F884-4010-9445-9A6771A1E2E4}" srcOrd="0" destOrd="0" presId="urn:microsoft.com/office/officeart/2005/8/layout/process2"/>
    <dgm:cxn modelId="{BD42E1B3-1FA0-4BAB-BB92-EE453FB3B33A}" type="presOf" srcId="{C6F22BC6-A4BD-41D4-A139-706A37025A3A}" destId="{541B1A9F-9623-4537-8A62-57AABC1C99D0}" srcOrd="1" destOrd="0" presId="urn:microsoft.com/office/officeart/2005/8/layout/process2"/>
    <dgm:cxn modelId="{22872ED2-9F12-4578-81AD-E00CA92329C6}" type="presOf" srcId="{035D698A-1F07-4DC3-A93D-475739F2346B}" destId="{ECBEABD7-C85A-413A-935A-B794DBDD1E4A}" srcOrd="0" destOrd="0" presId="urn:microsoft.com/office/officeart/2005/8/layout/process2"/>
    <dgm:cxn modelId="{8D4C5FE4-5EA5-4E2C-A224-F6176B274AE2}" srcId="{0F10F2AA-600E-4ADC-B1E6-0A18247EC378}" destId="{65ACC893-1AC0-47B7-B95E-E28427075800}" srcOrd="0" destOrd="0" parTransId="{DBEF9E49-36EA-4844-9D02-B2D16BB2859F}" sibTransId="{C6F22BC6-A4BD-41D4-A139-706A37025A3A}"/>
    <dgm:cxn modelId="{E42B45F2-AA87-41E0-8663-2E1951440768}" srcId="{0F10F2AA-600E-4ADC-B1E6-0A18247EC378}" destId="{2E772001-9F71-4DE2-A2C4-D3558914CECC}" srcOrd="1" destOrd="0" parTransId="{8C8CAB32-2681-4180-98EB-4D4913F3C433}" sibTransId="{CB9D79F9-6B0F-4632-A70F-8FA67B01D952}"/>
    <dgm:cxn modelId="{FD3ABE5E-B5F2-416E-9A96-97EE7E751A42}" type="presParOf" srcId="{AF2A8388-5E9D-44B7-AD80-7B04129EAB18}" destId="{F89FE17A-CB05-45E7-9A5C-00F736BE79F4}" srcOrd="0" destOrd="0" presId="urn:microsoft.com/office/officeart/2005/8/layout/process2"/>
    <dgm:cxn modelId="{B219D978-1CA9-44C0-80E8-13271CEBE973}" type="presParOf" srcId="{AF2A8388-5E9D-44B7-AD80-7B04129EAB18}" destId="{97933F7A-7006-454F-BD1F-3B8D5F69EFFC}" srcOrd="1" destOrd="0" presId="urn:microsoft.com/office/officeart/2005/8/layout/process2"/>
    <dgm:cxn modelId="{F2AF9487-FB02-4D82-9EB1-4A95822A77EA}" type="presParOf" srcId="{97933F7A-7006-454F-BD1F-3B8D5F69EFFC}" destId="{541B1A9F-9623-4537-8A62-57AABC1C99D0}" srcOrd="0" destOrd="0" presId="urn:microsoft.com/office/officeart/2005/8/layout/process2"/>
    <dgm:cxn modelId="{26850BBA-559C-449F-B0C9-030453B459FD}" type="presParOf" srcId="{AF2A8388-5E9D-44B7-AD80-7B04129EAB18}" destId="{6701BE5C-09DE-4C6D-ACF2-1BDA204DB6C1}" srcOrd="2" destOrd="0" presId="urn:microsoft.com/office/officeart/2005/8/layout/process2"/>
    <dgm:cxn modelId="{38A9FE17-EED1-45EB-B027-1B8EF49A6371}" type="presParOf" srcId="{AF2A8388-5E9D-44B7-AD80-7B04129EAB18}" destId="{79AD55D7-F884-4010-9445-9A6771A1E2E4}" srcOrd="3" destOrd="0" presId="urn:microsoft.com/office/officeart/2005/8/layout/process2"/>
    <dgm:cxn modelId="{507670CD-D427-4345-8A17-C61C21B28254}" type="presParOf" srcId="{79AD55D7-F884-4010-9445-9A6771A1E2E4}" destId="{ED0D5F01-0723-4F0E-8312-3AA584E1F5E3}" srcOrd="0" destOrd="0" presId="urn:microsoft.com/office/officeart/2005/8/layout/process2"/>
    <dgm:cxn modelId="{F12E940D-834B-4AAF-9636-87B4AEC57227}" type="presParOf" srcId="{AF2A8388-5E9D-44B7-AD80-7B04129EAB18}" destId="{ECBEABD7-C85A-413A-935A-B794DBDD1E4A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Condotti sbarre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l="-13000" r="-13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Utenze fisse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ScaleX="108354" custScaleY="117933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t="-3000" b="-3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2000" dirty="0">
              <a:solidFill>
                <a:schemeClr val="bg1"/>
              </a:solidFill>
            </a:rPr>
            <a:t>Parametri di Vincolo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400" dirty="0"/>
            <a:t>Coordinate frutto: utili per poter posizionare i frutti all’interno della presa elettrica 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33844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2000" dirty="0">
              <a:solidFill>
                <a:schemeClr val="bg1"/>
              </a:solidFill>
            </a:rPr>
            <a:t>Parametri di Grafica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400" dirty="0"/>
            <a:t>Offset simbolo: consente di muovere il simbolo rispetto al componente 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33844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2000" dirty="0">
              <a:solidFill>
                <a:schemeClr val="bg1"/>
              </a:solidFill>
            </a:rPr>
            <a:t>Parametri relativi ai Materiali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400" dirty="0"/>
            <a:t>Materiale scatola: consentono di impostare il materiale della scatola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33844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2000" dirty="0">
              <a:solidFill>
                <a:schemeClr val="bg1"/>
              </a:solidFill>
            </a:rPr>
            <a:t>Parametri relativi a Dati progettuali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400" dirty="0"/>
            <a:t>Caratteristiche: viene inserita la descrizione del componente da visualizzare in legenda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33844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2000" dirty="0">
              <a:solidFill>
                <a:schemeClr val="bg1"/>
              </a:solidFill>
            </a:rPr>
            <a:t>Parametri di Visibilità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400" dirty="0"/>
            <a:t>Sezione Privilegiata: permette di colorare il simbolo secondo i colori che identificano la rete privilegiata (privilegiata = classe 15)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33844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2000" dirty="0">
              <a:solidFill>
                <a:schemeClr val="bg1"/>
              </a:solidFill>
            </a:rPr>
            <a:t>Parametri di Costruzione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400" dirty="0"/>
            <a:t>Frutti: consente di determinare la combinazione di frutti all’interno della presa elettrica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33844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2000" dirty="0">
              <a:solidFill>
                <a:schemeClr val="bg1"/>
              </a:solidFill>
            </a:rPr>
            <a:t>Parametri Elettrici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400" dirty="0"/>
            <a:t>Corrente di impiego: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A3B9DE8C-5714-41D4-A384-58328CDA64C3}">
      <dgm:prSet phldrT="[Testo]" custT="1"/>
      <dgm:spPr/>
      <dgm:t>
        <a:bodyPr/>
        <a:lstStyle/>
        <a:p>
          <a:endParaRPr lang="it-IT" sz="1400" dirty="0"/>
        </a:p>
      </dgm:t>
    </dgm:pt>
    <dgm:pt modelId="{5199CC27-748A-458D-A1FE-5AE001633193}" type="parTrans" cxnId="{97EF40EE-8224-4DC8-B953-6448985F20F7}">
      <dgm:prSet/>
      <dgm:spPr/>
      <dgm:t>
        <a:bodyPr/>
        <a:lstStyle/>
        <a:p>
          <a:endParaRPr lang="it-IT"/>
        </a:p>
      </dgm:t>
    </dgm:pt>
    <dgm:pt modelId="{D5CFDBF6-9073-4B2E-9C38-C2F9576CD045}" type="sibTrans" cxnId="{97EF40EE-8224-4DC8-B953-6448985F20F7}">
      <dgm:prSet/>
      <dgm:spPr/>
      <dgm:t>
        <a:bodyPr/>
        <a:lstStyle/>
        <a:p>
          <a:endParaRPr lang="it-IT"/>
        </a:p>
      </dgm:t>
    </dgm:pt>
    <mc:AlternateContent xmlns:mc="http://schemas.openxmlformats.org/markup-compatibility/2006" xmlns:a14="http://schemas.microsoft.com/office/drawing/2010/main">
      <mc:Choice Requires="a14">
        <dgm:pt modelId="{FAF23423-FFE8-44B6-93C9-556D379ED797}">
          <dgm:prSet phldrT="[Testo]" custT="1"/>
          <dgm:spPr/>
          <dgm:t>
            <a:bodyPr/>
            <a:lstStyle/>
            <a:p>
              <a:pPr>
                <a:buFontTx/>
                <a:buNone/>
              </a:pPr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it-IT" sz="1400" i="1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it-IT" sz="1400">
                            <a:latin typeface="Cambria Math" panose="02040503050406030204" pitchFamily="18" charset="0"/>
                          </a:rPr>
                          <m:t>I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it-IT" sz="1400" i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a:rPr lang="it-IT" sz="1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it-IT" sz="1400" b="0" i="1" smtClean="0">
                            <a:latin typeface="Cambria Math" panose="02040503050406030204" pitchFamily="18" charset="0"/>
                          </a:rPr>
                          <m:t>𝑡𝑟𝑖𝑓𝑎𝑠𝑒</m:t>
                        </m:r>
                        <m:r>
                          <a:rPr lang="it-IT" sz="1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lang="it-IT" sz="1400" i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it-IT" sz="140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14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it-IT" sz="1400" i="0">
                                <a:latin typeface="Cambria Math" panose="02040503050406030204" pitchFamily="18" charset="0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it-IT" sz="1400" i="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</m:num>
                      <m:den>
                        <m:rad>
                          <m:radPr>
                            <m:degHide m:val="on"/>
                            <m:ctrlPr>
                              <a:rPr lang="it-IT" sz="14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it-IT" sz="1400" i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  <m:r>
                          <a:rPr lang="it-IT" sz="1400" i="0">
                            <a:latin typeface="Cambria Math" panose="02040503050406030204" pitchFamily="18" charset="0"/>
                          </a:rPr>
                          <m:t>×</m:t>
                        </m:r>
                        <m:sSub>
                          <m:sSubPr>
                            <m:ctrlPr>
                              <a:rPr lang="it-IT" sz="14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it-IT" sz="1400" i="0"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it-IT" sz="1400" i="0">
                                <a:latin typeface="Cambria Math" panose="02040503050406030204" pitchFamily="18" charset="0"/>
                              </a:rPr>
                              <m:t>n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it-IT" sz="1400" i="1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400" b="0" i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  <m:t>                       </m:t>
                        </m:r>
                        <m:r>
                          <m:rPr>
                            <m:sty m:val="p"/>
                          </m:rPr>
                          <a:rPr lang="it-IT" sz="1400">
                            <a:latin typeface="Cambria Math" panose="02040503050406030204" pitchFamily="18" charset="0"/>
                          </a:rPr>
                          <m:t>I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it-IT" sz="1400" i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a:rPr lang="it-IT" sz="1400" b="0" i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it-IT" sz="1400" b="0" i="0" smtClean="0">
                            <a:latin typeface="Cambria Math" panose="02040503050406030204" pitchFamily="18" charset="0"/>
                          </a:rPr>
                          <m:t>monofase</m:t>
                        </m:r>
                        <m:r>
                          <a:rPr lang="it-IT" sz="1400" b="0" i="0" smtClean="0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lang="it-IT" sz="1400" i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it-IT" sz="140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14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it-IT" sz="1400" i="0">
                                <a:latin typeface="Cambria Math" panose="02040503050406030204" pitchFamily="18" charset="0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it-IT" sz="1400" i="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it-IT" sz="14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it-IT" sz="1400" i="0"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it-IT" sz="1400" i="0">
                                <a:latin typeface="Cambria Math" panose="02040503050406030204" pitchFamily="18" charset="0"/>
                              </a:rPr>
                              <m:t>n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it-IT" sz="1400" dirty="0"/>
            </a:p>
          </dgm:t>
        </dgm:pt>
      </mc:Choice>
      <mc:Fallback xmlns="">
        <dgm:pt modelId="{FAF23423-FFE8-44B6-93C9-556D379ED797}">
          <dgm:prSet phldrT="[Testo]" custT="1"/>
          <dgm:spPr/>
          <dgm:t>
            <a:bodyPr/>
            <a:lstStyle/>
            <a:p>
              <a:pPr>
                <a:buFontTx/>
                <a:buNone/>
              </a:pPr>
              <a:r>
                <a:rPr lang="it-IT" sz="1400" i="0">
                  <a:latin typeface="Cambria Math" panose="02040503050406030204" pitchFamily="18" charset="0"/>
                </a:rPr>
                <a:t>I</a:t>
              </a:r>
              <a:r>
                <a:rPr lang="it-IT" sz="1400" i="0">
                  <a:solidFill>
                    <a:srgbClr val="836967"/>
                  </a:solidFill>
                  <a:latin typeface="Cambria Math" panose="02040503050406030204" pitchFamily="18" charset="0"/>
                </a:rPr>
                <a:t>_(</a:t>
              </a:r>
              <a:r>
                <a:rPr lang="it-IT" sz="1400" i="0">
                  <a:latin typeface="Cambria Math" panose="02040503050406030204" pitchFamily="18" charset="0"/>
                </a:rPr>
                <a:t>b</a:t>
              </a:r>
              <a:r>
                <a:rPr lang="it-IT" sz="1400" b="0" i="0">
                  <a:latin typeface="Cambria Math" panose="02040503050406030204" pitchFamily="18" charset="0"/>
                </a:rPr>
                <a:t>(𝑡𝑟𝑖𝑓𝑎𝑠𝑒)</a:t>
              </a:r>
              <a:r>
                <a:rPr lang="it-IT" sz="1400" b="0" i="0">
                  <a:solidFill>
                    <a:srgbClr val="836967"/>
                  </a:solidFill>
                  <a:latin typeface="Cambria Math" panose="02040503050406030204" pitchFamily="18" charset="0"/>
                </a:rPr>
                <a:t>)</a:t>
              </a:r>
              <a:r>
                <a:rPr lang="it-IT" sz="1400" i="0">
                  <a:latin typeface="Cambria Math" panose="02040503050406030204" pitchFamily="18" charset="0"/>
                </a:rPr>
                <a:t>=S</a:t>
              </a:r>
              <a:r>
                <a:rPr lang="it-IT" sz="1400" i="0">
                  <a:solidFill>
                    <a:srgbClr val="836967"/>
                  </a:solidFill>
                  <a:latin typeface="Cambria Math" panose="02040503050406030204" pitchFamily="18" charset="0"/>
                </a:rPr>
                <a:t>_</a:t>
              </a:r>
              <a:r>
                <a:rPr lang="it-IT" sz="1400" i="0">
                  <a:latin typeface="Cambria Math" panose="02040503050406030204" pitchFamily="18" charset="0"/>
                </a:rPr>
                <a:t>c</a:t>
              </a:r>
              <a:r>
                <a:rPr lang="it-IT" sz="1400" i="0">
                  <a:solidFill>
                    <a:srgbClr val="836967"/>
                  </a:solidFill>
                  <a:latin typeface="Cambria Math" panose="02040503050406030204" pitchFamily="18" charset="0"/>
                </a:rPr>
                <a:t>/(√</a:t>
              </a:r>
              <a:r>
                <a:rPr lang="it-IT" sz="1400" i="0">
                  <a:latin typeface="Cambria Math" panose="02040503050406030204" pitchFamily="18" charset="0"/>
                </a:rPr>
                <a:t>3×V</a:t>
              </a:r>
              <a:r>
                <a:rPr lang="it-IT" sz="1400" i="0">
                  <a:solidFill>
                    <a:srgbClr val="836967"/>
                  </a:solidFill>
                  <a:latin typeface="Cambria Math" panose="02040503050406030204" pitchFamily="18" charset="0"/>
                </a:rPr>
                <a:t>_</a:t>
              </a:r>
              <a:r>
                <a:rPr lang="it-IT" sz="1400" i="0">
                  <a:latin typeface="Cambria Math" panose="02040503050406030204" pitchFamily="18" charset="0"/>
                </a:rPr>
                <a:t>n </a:t>
              </a:r>
              <a:r>
                <a:rPr lang="it-IT" sz="1400" i="0">
                  <a:solidFill>
                    <a:srgbClr val="836967"/>
                  </a:solidFill>
                  <a:latin typeface="Cambria Math" panose="02040503050406030204" pitchFamily="18" charset="0"/>
                </a:rPr>
                <a:t>) 〖</a:t>
              </a:r>
              <a:r>
                <a:rPr lang="it-IT" sz="1400" b="0" i="0">
                  <a:solidFill>
                    <a:srgbClr val="836967"/>
                  </a:solidFill>
                  <a:latin typeface="Cambria Math" panose="02040503050406030204" pitchFamily="18" charset="0"/>
                </a:rPr>
                <a:t>                       </a:t>
              </a:r>
              <a:r>
                <a:rPr lang="it-IT" sz="1400" i="0">
                  <a:latin typeface="Cambria Math" panose="02040503050406030204" pitchFamily="18" charset="0"/>
                </a:rPr>
                <a:t>I</a:t>
              </a:r>
              <a:r>
                <a:rPr lang="it-IT" sz="1400" i="0">
                  <a:solidFill>
                    <a:srgbClr val="836967"/>
                  </a:solidFill>
                  <a:latin typeface="Cambria Math" panose="02040503050406030204" pitchFamily="18" charset="0"/>
                </a:rPr>
                <a:t>〗_(</a:t>
              </a:r>
              <a:r>
                <a:rPr lang="it-IT" sz="1400" i="0">
                  <a:latin typeface="Cambria Math" panose="02040503050406030204" pitchFamily="18" charset="0"/>
                </a:rPr>
                <a:t>b</a:t>
              </a:r>
              <a:r>
                <a:rPr lang="it-IT" sz="1400" b="0" i="0">
                  <a:latin typeface="Cambria Math" panose="02040503050406030204" pitchFamily="18" charset="0"/>
                </a:rPr>
                <a:t>(monofase)</a:t>
              </a:r>
              <a:r>
                <a:rPr lang="it-IT" sz="1400" b="0" i="0">
                  <a:solidFill>
                    <a:srgbClr val="836967"/>
                  </a:solidFill>
                  <a:latin typeface="Cambria Math" panose="02040503050406030204" pitchFamily="18" charset="0"/>
                </a:rPr>
                <a:t>)</a:t>
              </a:r>
              <a:r>
                <a:rPr lang="it-IT" sz="1400" i="0">
                  <a:latin typeface="Cambria Math" panose="02040503050406030204" pitchFamily="18" charset="0"/>
                </a:rPr>
                <a:t>=S</a:t>
              </a:r>
              <a:r>
                <a:rPr lang="it-IT" sz="1400" i="0">
                  <a:solidFill>
                    <a:srgbClr val="836967"/>
                  </a:solidFill>
                  <a:latin typeface="Cambria Math" panose="02040503050406030204" pitchFamily="18" charset="0"/>
                </a:rPr>
                <a:t>_</a:t>
              </a:r>
              <a:r>
                <a:rPr lang="it-IT" sz="1400" i="0">
                  <a:latin typeface="Cambria Math" panose="02040503050406030204" pitchFamily="18" charset="0"/>
                </a:rPr>
                <a:t>c</a:t>
              </a:r>
              <a:r>
                <a:rPr lang="it-IT" sz="1400" i="0">
                  <a:solidFill>
                    <a:srgbClr val="836967"/>
                  </a:solidFill>
                  <a:latin typeface="Cambria Math" panose="02040503050406030204" pitchFamily="18" charset="0"/>
                </a:rPr>
                <a:t>/</a:t>
              </a:r>
              <a:r>
                <a:rPr lang="it-IT" sz="1400" i="0">
                  <a:latin typeface="Cambria Math" panose="02040503050406030204" pitchFamily="18" charset="0"/>
                </a:rPr>
                <a:t>V</a:t>
              </a:r>
              <a:r>
                <a:rPr lang="it-IT" sz="1400" i="0">
                  <a:solidFill>
                    <a:srgbClr val="836967"/>
                  </a:solidFill>
                  <a:latin typeface="Cambria Math" panose="02040503050406030204" pitchFamily="18" charset="0"/>
                </a:rPr>
                <a:t>_</a:t>
              </a:r>
              <a:r>
                <a:rPr lang="it-IT" sz="1400" i="0">
                  <a:latin typeface="Cambria Math" panose="02040503050406030204" pitchFamily="18" charset="0"/>
                </a:rPr>
                <a:t>n </a:t>
              </a:r>
              <a:endParaRPr lang="it-IT" sz="1400" dirty="0"/>
            </a:p>
          </dgm:t>
        </dgm:pt>
      </mc:Fallback>
    </mc:AlternateContent>
    <dgm:pt modelId="{0DE9F377-2564-40A3-8BA7-DDEA986A54BA}" type="parTrans" cxnId="{B752E69C-12A4-4175-9BDD-90CB04DBFE17}">
      <dgm:prSet/>
      <dgm:spPr/>
      <dgm:t>
        <a:bodyPr/>
        <a:lstStyle/>
        <a:p>
          <a:endParaRPr lang="it-IT"/>
        </a:p>
      </dgm:t>
    </dgm:pt>
    <dgm:pt modelId="{711C87D5-AA45-4082-8595-0EEA555D497D}" type="sibTrans" cxnId="{B752E69C-12A4-4175-9BDD-90CB04DBFE17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23900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 custScaleY="74315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72850A4D-D90F-49F4-8038-7BB2A5B7DD60}" type="presOf" srcId="{FAF23423-FFE8-44B6-93C9-556D379ED797}" destId="{C5DBB42B-D9CC-4BE1-9E85-D3B14785096A}" srcOrd="0" destOrd="1" presId="urn:microsoft.com/office/officeart/2005/8/layout/vList2"/>
    <dgm:cxn modelId="{A4C0CB8C-D7AD-4CB9-866F-EBBA6D7FB65B}" type="presOf" srcId="{A3B9DE8C-5714-41D4-A384-58328CDA64C3}" destId="{C5DBB42B-D9CC-4BE1-9E85-D3B14785096A}" srcOrd="0" destOrd="2" presId="urn:microsoft.com/office/officeart/2005/8/layout/vList2"/>
    <dgm:cxn modelId="{B752E69C-12A4-4175-9BDD-90CB04DBFE17}" srcId="{5B199819-3E35-460C-99FC-7F8DFBD4A2DE}" destId="{FAF23423-FFE8-44B6-93C9-556D379ED797}" srcOrd="1" destOrd="0" parTransId="{0DE9F377-2564-40A3-8BA7-DDEA986A54BA}" sibTransId="{711C87D5-AA45-4082-8595-0EEA555D497D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97EF40EE-8224-4DC8-B953-6448985F20F7}" srcId="{5B199819-3E35-460C-99FC-7F8DFBD4A2DE}" destId="{A3B9DE8C-5714-41D4-A384-58328CDA64C3}" srcOrd="2" destOrd="0" parTransId="{5199CC27-748A-458D-A1FE-5AE001633193}" sibTransId="{D5CFDBF6-9073-4B2E-9C38-C2F9576CD045}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2000" dirty="0">
              <a:solidFill>
                <a:schemeClr val="bg1"/>
              </a:solidFill>
            </a:rPr>
            <a:t>Parametri Elettrici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>
        <a:blipFill>
          <a:blip xmlns:r="http://schemas.openxmlformats.org/officeDocument/2006/relationships" r:embed="rId1"/>
          <a:stretch>
            <a:fillRect t="-8527"/>
          </a:stretch>
        </a:blipFill>
      </dgm:spPr>
      <dgm:t>
        <a:bodyPr/>
        <a:lstStyle/>
        <a:p>
          <a:r>
            <a:rPr lang="it-IT">
              <a:noFill/>
            </a:rPr>
            <a:t> 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A3B9DE8C-5714-41D4-A384-58328CDA64C3}">
      <dgm:prSet phldrT="[Testo]" custT="1"/>
      <dgm:spPr/>
      <dgm:t>
        <a:bodyPr/>
        <a:lstStyle/>
        <a:p>
          <a:r>
            <a:rPr lang="it-IT">
              <a:noFill/>
            </a:rPr>
            <a:t> </a:t>
          </a:r>
        </a:p>
      </dgm:t>
    </dgm:pt>
    <dgm:pt modelId="{5199CC27-748A-458D-A1FE-5AE001633193}" type="parTrans" cxnId="{97EF40EE-8224-4DC8-B953-6448985F20F7}">
      <dgm:prSet/>
      <dgm:spPr/>
      <dgm:t>
        <a:bodyPr/>
        <a:lstStyle/>
        <a:p>
          <a:endParaRPr lang="it-IT"/>
        </a:p>
      </dgm:t>
    </dgm:pt>
    <dgm:pt modelId="{D5CFDBF6-9073-4B2E-9C38-C2F9576CD045}" type="sibTrans" cxnId="{97EF40EE-8224-4DC8-B953-6448985F20F7}">
      <dgm:prSet/>
      <dgm:spPr/>
      <dgm:t>
        <a:bodyPr/>
        <a:lstStyle/>
        <a:p>
          <a:endParaRPr lang="it-IT"/>
        </a:p>
      </dgm:t>
    </dgm:pt>
    <dgm:pt modelId="{FAF23423-FFE8-44B6-93C9-556D379ED797}">
      <dgm:prSet phldrT="[Testo]" custT="1"/>
      <dgm:spPr/>
      <dgm:t>
        <a:bodyPr/>
        <a:lstStyle/>
        <a:p>
          <a:r>
            <a:rPr lang="it-IT">
              <a:noFill/>
            </a:rPr>
            <a:t> </a:t>
          </a:r>
        </a:p>
      </dgm:t>
    </dgm:pt>
    <dgm:pt modelId="{0DE9F377-2564-40A3-8BA7-DDEA986A54BA}" type="parTrans" cxnId="{B752E69C-12A4-4175-9BDD-90CB04DBFE17}">
      <dgm:prSet/>
      <dgm:spPr/>
      <dgm:t>
        <a:bodyPr/>
        <a:lstStyle/>
        <a:p>
          <a:endParaRPr lang="it-IT"/>
        </a:p>
      </dgm:t>
    </dgm:pt>
    <dgm:pt modelId="{711C87D5-AA45-4082-8595-0EEA555D497D}" type="sibTrans" cxnId="{B752E69C-12A4-4175-9BDD-90CB04DBFE17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23900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 custScaleY="74315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72850A4D-D90F-49F4-8038-7BB2A5B7DD60}" type="presOf" srcId="{FAF23423-FFE8-44B6-93C9-556D379ED797}" destId="{C5DBB42B-D9CC-4BE1-9E85-D3B14785096A}" srcOrd="0" destOrd="1" presId="urn:microsoft.com/office/officeart/2005/8/layout/vList2"/>
    <dgm:cxn modelId="{A4C0CB8C-D7AD-4CB9-866F-EBBA6D7FB65B}" type="presOf" srcId="{A3B9DE8C-5714-41D4-A384-58328CDA64C3}" destId="{C5DBB42B-D9CC-4BE1-9E85-D3B14785096A}" srcOrd="0" destOrd="2" presId="urn:microsoft.com/office/officeart/2005/8/layout/vList2"/>
    <dgm:cxn modelId="{B752E69C-12A4-4175-9BDD-90CB04DBFE17}" srcId="{5B199819-3E35-460C-99FC-7F8DFBD4A2DE}" destId="{FAF23423-FFE8-44B6-93C9-556D379ED797}" srcOrd="1" destOrd="0" parTransId="{0DE9F377-2564-40A3-8BA7-DDEA986A54BA}" sibTransId="{711C87D5-AA45-4082-8595-0EEA555D497D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97EF40EE-8224-4DC8-B953-6448985F20F7}" srcId="{5B199819-3E35-460C-99FC-7F8DFBD4A2DE}" destId="{A3B9DE8C-5714-41D4-A384-58328CDA64C3}" srcOrd="2" destOrd="0" parTransId="{5199CC27-748A-458D-A1FE-5AE001633193}" sibTransId="{D5CFDBF6-9073-4B2E-9C38-C2F9576CD045}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41F4E4C-7614-4532-BC3A-2EF40463A3CC}" type="doc">
      <dgm:prSet loTypeId="urn:microsoft.com/office/officeart/2005/8/layout/hierarchy4" loCatId="hierarchy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01882B9F-3674-4DE8-A031-EABF9F38B21E}">
      <dgm:prSet phldrT="[Testo]" custT="1"/>
      <dgm:spPr/>
      <dgm:t>
        <a:bodyPr/>
        <a:lstStyle/>
        <a:p>
          <a:r>
            <a:rPr lang="it-IT" sz="4400" dirty="0"/>
            <a:t>Quadri elettrici e distribuzione</a:t>
          </a:r>
        </a:p>
      </dgm:t>
    </dgm:pt>
    <dgm:pt modelId="{C560FA54-C62F-4AD5-B92F-28FF1938FBB7}" type="parTrans" cxnId="{1AEABDB9-40F4-4D49-A520-95809B1CAEF0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D27B1F0D-5637-4A3F-B5E1-ECDFB40C13E7}" type="sibTrans" cxnId="{1AEABDB9-40F4-4D49-A520-95809B1CAEF0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95157110-7EBC-4FD5-BE85-6C7CC402F1C3}">
      <dgm:prSet phldrT="[Testo]"/>
      <dgm:spPr/>
      <dgm:t>
        <a:bodyPr/>
        <a:lstStyle/>
        <a:p>
          <a:r>
            <a:rPr lang="it-IT"/>
            <a:t>Impianto di forza motrice</a:t>
          </a:r>
          <a:endParaRPr lang="it-IT" dirty="0"/>
        </a:p>
      </dgm:t>
    </dgm:pt>
    <dgm:pt modelId="{BCC0DA0F-F8A0-42F0-B5A0-5E20578D2A5C}" type="parTrans" cxnId="{FC8953BB-632E-4371-9049-D11315E8B06E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7FDAB208-F0F3-4EB5-BCF0-2A0903EE38BC}" type="sibTrans" cxnId="{FC8953BB-632E-4371-9049-D11315E8B06E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44D61E26-2910-4F34-8BA9-23AB3482E931}">
      <dgm:prSet phldrT="[Testo]" custT="1"/>
      <dgm:spPr/>
      <dgm:t>
        <a:bodyPr/>
        <a:lstStyle/>
        <a:p>
          <a:r>
            <a:rPr lang="it-IT" sz="1100"/>
            <a:t>Impianti di generazione</a:t>
          </a:r>
          <a:endParaRPr lang="it-IT" sz="1100" dirty="0"/>
        </a:p>
      </dgm:t>
    </dgm:pt>
    <dgm:pt modelId="{7F32E033-6E47-432B-AA4E-F7DA91BF3B90}" type="parTrans" cxnId="{A9BD7BFD-C81B-4186-88F8-4A932F92DB95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E3E2AFB9-0BA7-4A20-99D7-5843B199AC63}" type="sibTrans" cxnId="{A9BD7BFD-C81B-4186-88F8-4A932F92DB95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49EC71A1-D1B1-4823-9EB2-70B3945E4116}">
      <dgm:prSet phldrT="[Testo]" custT="1"/>
      <dgm:spPr/>
      <dgm:t>
        <a:bodyPr/>
        <a:lstStyle/>
        <a:p>
          <a:r>
            <a:rPr lang="it-IT" sz="1800"/>
            <a:t>Impianto di terra e scariche atmosferiche</a:t>
          </a:r>
          <a:endParaRPr lang="it-IT" sz="1800" dirty="0"/>
        </a:p>
      </dgm:t>
    </dgm:pt>
    <dgm:pt modelId="{83D1CD63-26F4-4C57-A88F-2B8B96F1F10C}" type="parTrans" cxnId="{7DDA5D50-32E0-4EA7-8397-1B4F7CED5227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35574191-1F8C-4494-B6A3-B74468E63C73}" type="sibTrans" cxnId="{7DDA5D50-32E0-4EA7-8397-1B4F7CED5227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3263F1D1-6DEE-4281-9364-D294054410BC}">
      <dgm:prSet/>
      <dgm:spPr/>
      <dgm:t>
        <a:bodyPr/>
        <a:lstStyle/>
        <a:p>
          <a:r>
            <a:rPr lang="it-IT"/>
            <a:t>Impianto a servizio degli impianti meccanici</a:t>
          </a:r>
          <a:endParaRPr lang="it-IT" dirty="0"/>
        </a:p>
      </dgm:t>
    </dgm:pt>
    <dgm:pt modelId="{EED93A3A-FA24-47F6-82B0-33A69DAF3194}" type="parTrans" cxnId="{273619E1-FB48-4302-AA2E-FF3E91531CC1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90FA7E0C-4336-40AC-B6CC-73CA70D8216B}" type="sibTrans" cxnId="{273619E1-FB48-4302-AA2E-FF3E91531CC1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074F4CEE-7EA8-437F-9BD8-EBB393F446C0}">
      <dgm:prSet/>
      <dgm:spPr/>
      <dgm:t>
        <a:bodyPr/>
        <a:lstStyle/>
        <a:p>
          <a:r>
            <a:rPr lang="it-IT"/>
            <a:t>Impianto di illuminazione</a:t>
          </a:r>
          <a:endParaRPr lang="it-IT" dirty="0"/>
        </a:p>
      </dgm:t>
    </dgm:pt>
    <dgm:pt modelId="{231A7348-DBE8-45B0-9BDD-BC2E07572DDA}" type="parTrans" cxnId="{4A408341-9BDE-4ACF-80D5-0C5118F52198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F07F6C42-1C0E-4ADD-9681-82ABF41FE4AC}" type="sibTrans" cxnId="{4A408341-9BDE-4ACF-80D5-0C5118F52198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13A4EC3F-FD83-44D1-8C66-CE1D21354356}">
      <dgm:prSet custT="1"/>
      <dgm:spPr/>
      <dgm:t>
        <a:bodyPr/>
        <a:lstStyle/>
        <a:p>
          <a:r>
            <a:rPr lang="it-IT" sz="1400"/>
            <a:t>Impianto IRAI</a:t>
          </a:r>
          <a:endParaRPr lang="it-IT" sz="1400" dirty="0"/>
        </a:p>
      </dgm:t>
    </dgm:pt>
    <dgm:pt modelId="{C64C5D24-0868-4E95-9584-19F36279D0CB}" type="parTrans" cxnId="{D2219A6B-0E59-4071-A9E7-AFF24EA0CBDA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62F9322D-26D4-4F69-B9B7-7A74E24F99A4}" type="sibTrans" cxnId="{D2219A6B-0E59-4071-A9E7-AFF24EA0CBDA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B9B63308-857D-46FF-8D44-552943DE922B}">
      <dgm:prSet custT="1"/>
      <dgm:spPr/>
      <dgm:t>
        <a:bodyPr/>
        <a:lstStyle/>
        <a:p>
          <a:r>
            <a:rPr lang="it-IT" sz="1800"/>
            <a:t>Impianto di cablaggio strutturato</a:t>
          </a:r>
          <a:endParaRPr lang="it-IT" sz="1800" dirty="0"/>
        </a:p>
      </dgm:t>
    </dgm:pt>
    <dgm:pt modelId="{631B1B34-E12A-47E3-8331-C50082DE63A6}" type="parTrans" cxnId="{57F34C93-8510-4910-8AE2-FE318C85462D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D0D60536-8377-4894-9FA2-4547AF41FECD}" type="sibTrans" cxnId="{57F34C93-8510-4910-8AE2-FE318C85462D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CC19755E-4688-4E9C-8E03-9D7FC2836E51}">
      <dgm:prSet/>
      <dgm:spPr/>
      <dgm:t>
        <a:bodyPr/>
        <a:lstStyle/>
        <a:p>
          <a:r>
            <a:rPr lang="it-IT"/>
            <a:t>Impianti speciali</a:t>
          </a:r>
          <a:endParaRPr lang="it-IT" dirty="0"/>
        </a:p>
      </dgm:t>
    </dgm:pt>
    <dgm:pt modelId="{430F32C4-9D04-4EE7-A0DD-61FAAC659F0A}" type="parTrans" cxnId="{4FD2650F-538A-4F52-8EF8-D909A55D406B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93E176F1-8F2A-412A-AADA-72E56D642BE5}" type="sibTrans" cxnId="{4FD2650F-538A-4F52-8EF8-D909A55D406B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D01C51FA-A304-4A12-A11C-A267C205734C}" type="pres">
      <dgm:prSet presAssocID="{D41F4E4C-7614-4532-BC3A-2EF40463A3C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49F51B8-1806-4B28-ACDA-C227332A5DC2}" type="pres">
      <dgm:prSet presAssocID="{01882B9F-3674-4DE8-A031-EABF9F38B21E}" presName="vertOne" presStyleCnt="0"/>
      <dgm:spPr/>
    </dgm:pt>
    <dgm:pt modelId="{7B2FC4F4-9824-47CB-8244-83F4DBD8D243}" type="pres">
      <dgm:prSet presAssocID="{01882B9F-3674-4DE8-A031-EABF9F38B21E}" presName="txOne" presStyleLbl="node0" presStyleIdx="0" presStyleCnt="1" custLinFactY="-8210" custLinFactNeighborX="2400" custLinFactNeighborY="-100000">
        <dgm:presLayoutVars>
          <dgm:chPref val="3"/>
        </dgm:presLayoutVars>
      </dgm:prSet>
      <dgm:spPr/>
    </dgm:pt>
    <dgm:pt modelId="{7902AA5E-BB62-4E60-8E79-5AD5822F329D}" type="pres">
      <dgm:prSet presAssocID="{01882B9F-3674-4DE8-A031-EABF9F38B21E}" presName="parTransOne" presStyleCnt="0"/>
      <dgm:spPr/>
    </dgm:pt>
    <dgm:pt modelId="{692A3C51-B5EF-460F-82F9-23AF0B456DE0}" type="pres">
      <dgm:prSet presAssocID="{01882B9F-3674-4DE8-A031-EABF9F38B21E}" presName="horzOne" presStyleCnt="0"/>
      <dgm:spPr/>
    </dgm:pt>
    <dgm:pt modelId="{04E59FB6-16D8-4F5D-9477-0E10C4566806}" type="pres">
      <dgm:prSet presAssocID="{95157110-7EBC-4FD5-BE85-6C7CC402F1C3}" presName="vertTwo" presStyleCnt="0"/>
      <dgm:spPr/>
    </dgm:pt>
    <dgm:pt modelId="{8849E622-D3CB-4FDA-B443-87E2F7B78DC3}" type="pres">
      <dgm:prSet presAssocID="{95157110-7EBC-4FD5-BE85-6C7CC402F1C3}" presName="txTwo" presStyleLbl="node2" presStyleIdx="0" presStyleCnt="3">
        <dgm:presLayoutVars>
          <dgm:chPref val="3"/>
        </dgm:presLayoutVars>
      </dgm:prSet>
      <dgm:spPr/>
    </dgm:pt>
    <dgm:pt modelId="{65F72904-0B7F-418A-8046-AF8950E31D25}" type="pres">
      <dgm:prSet presAssocID="{95157110-7EBC-4FD5-BE85-6C7CC402F1C3}" presName="parTransTwo" presStyleCnt="0"/>
      <dgm:spPr/>
    </dgm:pt>
    <dgm:pt modelId="{459BA3A6-9F87-4095-9E7A-1A44A510BD60}" type="pres">
      <dgm:prSet presAssocID="{95157110-7EBC-4FD5-BE85-6C7CC402F1C3}" presName="horzTwo" presStyleCnt="0"/>
      <dgm:spPr/>
    </dgm:pt>
    <dgm:pt modelId="{42F35E5E-499F-4E92-9FBB-4CAD7F3766C5}" type="pres">
      <dgm:prSet presAssocID="{44D61E26-2910-4F34-8BA9-23AB3482E931}" presName="vertThree" presStyleCnt="0"/>
      <dgm:spPr/>
    </dgm:pt>
    <dgm:pt modelId="{19F724FA-3D26-4320-9F39-C1EFB60675F2}" type="pres">
      <dgm:prSet presAssocID="{44D61E26-2910-4F34-8BA9-23AB3482E931}" presName="txThree" presStyleLbl="node3" presStyleIdx="0" presStyleCnt="5">
        <dgm:presLayoutVars>
          <dgm:chPref val="3"/>
        </dgm:presLayoutVars>
      </dgm:prSet>
      <dgm:spPr/>
    </dgm:pt>
    <dgm:pt modelId="{97F57332-C5CD-4FA6-906F-755A077235A5}" type="pres">
      <dgm:prSet presAssocID="{44D61E26-2910-4F34-8BA9-23AB3482E931}" presName="horzThree" presStyleCnt="0"/>
      <dgm:spPr/>
    </dgm:pt>
    <dgm:pt modelId="{E2F33170-BA75-4793-802A-7DFDD4C3583A}" type="pres">
      <dgm:prSet presAssocID="{E3E2AFB9-0BA7-4A20-99D7-5843B199AC63}" presName="sibSpaceThree" presStyleCnt="0"/>
      <dgm:spPr/>
    </dgm:pt>
    <dgm:pt modelId="{4A9D73F1-4F09-4135-BDBD-1DAB6B3F7D5B}" type="pres">
      <dgm:prSet presAssocID="{49EC71A1-D1B1-4823-9EB2-70B3945E4116}" presName="vertThree" presStyleCnt="0"/>
      <dgm:spPr/>
    </dgm:pt>
    <dgm:pt modelId="{D979DC7E-63CC-4B64-9304-8300F6351459}" type="pres">
      <dgm:prSet presAssocID="{49EC71A1-D1B1-4823-9EB2-70B3945E4116}" presName="txThree" presStyleLbl="node3" presStyleIdx="1" presStyleCnt="5" custScaleX="205109">
        <dgm:presLayoutVars>
          <dgm:chPref val="3"/>
        </dgm:presLayoutVars>
      </dgm:prSet>
      <dgm:spPr/>
    </dgm:pt>
    <dgm:pt modelId="{E54386F5-F6A4-4ECD-8EB5-2085F789441B}" type="pres">
      <dgm:prSet presAssocID="{49EC71A1-D1B1-4823-9EB2-70B3945E4116}" presName="horzThree" presStyleCnt="0"/>
      <dgm:spPr/>
    </dgm:pt>
    <dgm:pt modelId="{B051006D-66EC-4B03-BA56-E59BDE0229B0}" type="pres">
      <dgm:prSet presAssocID="{35574191-1F8C-4494-B6A3-B74468E63C73}" presName="sibSpaceThree" presStyleCnt="0"/>
      <dgm:spPr/>
    </dgm:pt>
    <dgm:pt modelId="{21F1B754-1086-40C4-A599-EFD4FAF2A1E0}" type="pres">
      <dgm:prSet presAssocID="{CC19755E-4688-4E9C-8E03-9D7FC2836E51}" presName="vertThree" presStyleCnt="0"/>
      <dgm:spPr/>
    </dgm:pt>
    <dgm:pt modelId="{2BED66E8-9902-465E-845A-730CB142DBBE}" type="pres">
      <dgm:prSet presAssocID="{CC19755E-4688-4E9C-8E03-9D7FC2836E51}" presName="txThree" presStyleLbl="node3" presStyleIdx="2" presStyleCnt="5">
        <dgm:presLayoutVars>
          <dgm:chPref val="3"/>
        </dgm:presLayoutVars>
      </dgm:prSet>
      <dgm:spPr/>
    </dgm:pt>
    <dgm:pt modelId="{98C3C0E5-C7F2-4D5C-8433-271CD163E687}" type="pres">
      <dgm:prSet presAssocID="{CC19755E-4688-4E9C-8E03-9D7FC2836E51}" presName="horzThree" presStyleCnt="0"/>
      <dgm:spPr/>
    </dgm:pt>
    <dgm:pt modelId="{1B5526A1-6891-4B3E-82D1-685E4956ADFE}" type="pres">
      <dgm:prSet presAssocID="{7FDAB208-F0F3-4EB5-BCF0-2A0903EE38BC}" presName="sibSpaceTwo" presStyleCnt="0"/>
      <dgm:spPr/>
    </dgm:pt>
    <dgm:pt modelId="{25D93F47-2F6C-4186-A793-D264A5A69FC2}" type="pres">
      <dgm:prSet presAssocID="{3263F1D1-6DEE-4281-9364-D294054410BC}" presName="vertTwo" presStyleCnt="0"/>
      <dgm:spPr/>
    </dgm:pt>
    <dgm:pt modelId="{D3677F25-D055-489F-BD36-982B6871C927}" type="pres">
      <dgm:prSet presAssocID="{3263F1D1-6DEE-4281-9364-D294054410BC}" presName="txTwo" presStyleLbl="node2" presStyleIdx="1" presStyleCnt="3" custScaleX="181086" custScaleY="208386">
        <dgm:presLayoutVars>
          <dgm:chPref val="3"/>
        </dgm:presLayoutVars>
      </dgm:prSet>
      <dgm:spPr/>
    </dgm:pt>
    <dgm:pt modelId="{17633C60-98E6-42CB-A3CB-6AE463FCEDD8}" type="pres">
      <dgm:prSet presAssocID="{3263F1D1-6DEE-4281-9364-D294054410BC}" presName="horzTwo" presStyleCnt="0"/>
      <dgm:spPr/>
    </dgm:pt>
    <dgm:pt modelId="{52A42BC2-6D96-41F0-94B1-0EE8B12A3569}" type="pres">
      <dgm:prSet presAssocID="{90FA7E0C-4336-40AC-B6CC-73CA70D8216B}" presName="sibSpaceTwo" presStyleCnt="0"/>
      <dgm:spPr/>
    </dgm:pt>
    <dgm:pt modelId="{F0B4AE1E-4FC5-4F48-BCED-940CDC87AEEB}" type="pres">
      <dgm:prSet presAssocID="{074F4CEE-7EA8-437F-9BD8-EBB393F446C0}" presName="vertTwo" presStyleCnt="0"/>
      <dgm:spPr/>
    </dgm:pt>
    <dgm:pt modelId="{52FCA128-159D-4BEC-A760-001B7D39912A}" type="pres">
      <dgm:prSet presAssocID="{074F4CEE-7EA8-437F-9BD8-EBB393F446C0}" presName="txTwo" presStyleLbl="node2" presStyleIdx="2" presStyleCnt="3">
        <dgm:presLayoutVars>
          <dgm:chPref val="3"/>
        </dgm:presLayoutVars>
      </dgm:prSet>
      <dgm:spPr/>
    </dgm:pt>
    <dgm:pt modelId="{BD5A33A8-D3A9-404F-BCFC-6DA78FFDFB14}" type="pres">
      <dgm:prSet presAssocID="{074F4CEE-7EA8-437F-9BD8-EBB393F446C0}" presName="parTransTwo" presStyleCnt="0"/>
      <dgm:spPr/>
    </dgm:pt>
    <dgm:pt modelId="{98CA19B9-F9C4-4D73-8F0D-022AD7F052A8}" type="pres">
      <dgm:prSet presAssocID="{074F4CEE-7EA8-437F-9BD8-EBB393F446C0}" presName="horzTwo" presStyleCnt="0"/>
      <dgm:spPr/>
    </dgm:pt>
    <dgm:pt modelId="{67783002-F9C7-4DFB-AE0F-A023D3357C54}" type="pres">
      <dgm:prSet presAssocID="{13A4EC3F-FD83-44D1-8C66-CE1D21354356}" presName="vertThree" presStyleCnt="0"/>
      <dgm:spPr/>
    </dgm:pt>
    <dgm:pt modelId="{DF0C4B5D-A83D-45B0-9A67-D8D7A1F1BD33}" type="pres">
      <dgm:prSet presAssocID="{13A4EC3F-FD83-44D1-8C66-CE1D21354356}" presName="txThree" presStyleLbl="node3" presStyleIdx="3" presStyleCnt="5">
        <dgm:presLayoutVars>
          <dgm:chPref val="3"/>
        </dgm:presLayoutVars>
      </dgm:prSet>
      <dgm:spPr/>
    </dgm:pt>
    <dgm:pt modelId="{6577640C-D7E5-40FE-B371-1D204CC16045}" type="pres">
      <dgm:prSet presAssocID="{13A4EC3F-FD83-44D1-8C66-CE1D21354356}" presName="horzThree" presStyleCnt="0"/>
      <dgm:spPr/>
    </dgm:pt>
    <dgm:pt modelId="{C7472D18-3585-421E-BC06-1EE04E59C39B}" type="pres">
      <dgm:prSet presAssocID="{62F9322D-26D4-4F69-B9B7-7A74E24F99A4}" presName="sibSpaceThree" presStyleCnt="0"/>
      <dgm:spPr/>
    </dgm:pt>
    <dgm:pt modelId="{065B6F39-7109-4055-916B-0563FC1A1A49}" type="pres">
      <dgm:prSet presAssocID="{B9B63308-857D-46FF-8D44-552943DE922B}" presName="vertThree" presStyleCnt="0"/>
      <dgm:spPr/>
    </dgm:pt>
    <dgm:pt modelId="{3CC6E8B8-9D25-4C14-913C-BC456E211B21}" type="pres">
      <dgm:prSet presAssocID="{B9B63308-857D-46FF-8D44-552943DE922B}" presName="txThree" presStyleLbl="node3" presStyleIdx="4" presStyleCnt="5" custScaleX="272566">
        <dgm:presLayoutVars>
          <dgm:chPref val="3"/>
        </dgm:presLayoutVars>
      </dgm:prSet>
      <dgm:spPr/>
    </dgm:pt>
    <dgm:pt modelId="{CEA62C8F-B150-416D-BE34-864143B2EE13}" type="pres">
      <dgm:prSet presAssocID="{B9B63308-857D-46FF-8D44-552943DE922B}" presName="horzThree" presStyleCnt="0"/>
      <dgm:spPr/>
    </dgm:pt>
  </dgm:ptLst>
  <dgm:cxnLst>
    <dgm:cxn modelId="{4FD2650F-538A-4F52-8EF8-D909A55D406B}" srcId="{95157110-7EBC-4FD5-BE85-6C7CC402F1C3}" destId="{CC19755E-4688-4E9C-8E03-9D7FC2836E51}" srcOrd="2" destOrd="0" parTransId="{430F32C4-9D04-4EE7-A0DD-61FAAC659F0A}" sibTransId="{93E176F1-8F2A-412A-AADA-72E56D642BE5}"/>
    <dgm:cxn modelId="{2ABD993A-E39E-4248-BB28-0E1BE51BF62F}" type="presOf" srcId="{95157110-7EBC-4FD5-BE85-6C7CC402F1C3}" destId="{8849E622-D3CB-4FDA-B443-87E2F7B78DC3}" srcOrd="0" destOrd="0" presId="urn:microsoft.com/office/officeart/2005/8/layout/hierarchy4"/>
    <dgm:cxn modelId="{4A408341-9BDE-4ACF-80D5-0C5118F52198}" srcId="{01882B9F-3674-4DE8-A031-EABF9F38B21E}" destId="{074F4CEE-7EA8-437F-9BD8-EBB393F446C0}" srcOrd="2" destOrd="0" parTransId="{231A7348-DBE8-45B0-9BDD-BC2E07572DDA}" sibTransId="{F07F6C42-1C0E-4ADD-9681-82ABF41FE4AC}"/>
    <dgm:cxn modelId="{D2219A6B-0E59-4071-A9E7-AFF24EA0CBDA}" srcId="{074F4CEE-7EA8-437F-9BD8-EBB393F446C0}" destId="{13A4EC3F-FD83-44D1-8C66-CE1D21354356}" srcOrd="0" destOrd="0" parTransId="{C64C5D24-0868-4E95-9584-19F36279D0CB}" sibTransId="{62F9322D-26D4-4F69-B9B7-7A74E24F99A4}"/>
    <dgm:cxn modelId="{7DDA5D50-32E0-4EA7-8397-1B4F7CED5227}" srcId="{95157110-7EBC-4FD5-BE85-6C7CC402F1C3}" destId="{49EC71A1-D1B1-4823-9EB2-70B3945E4116}" srcOrd="1" destOrd="0" parTransId="{83D1CD63-26F4-4C57-A88F-2B8B96F1F10C}" sibTransId="{35574191-1F8C-4494-B6A3-B74468E63C73}"/>
    <dgm:cxn modelId="{58C8A051-DAEA-4345-9760-5E20424F9759}" type="presOf" srcId="{CC19755E-4688-4E9C-8E03-9D7FC2836E51}" destId="{2BED66E8-9902-465E-845A-730CB142DBBE}" srcOrd="0" destOrd="0" presId="urn:microsoft.com/office/officeart/2005/8/layout/hierarchy4"/>
    <dgm:cxn modelId="{71A59B52-ABAF-4389-8DFB-37ACCB0DA5E7}" type="presOf" srcId="{49EC71A1-D1B1-4823-9EB2-70B3945E4116}" destId="{D979DC7E-63CC-4B64-9304-8300F6351459}" srcOrd="0" destOrd="0" presId="urn:microsoft.com/office/officeart/2005/8/layout/hierarchy4"/>
    <dgm:cxn modelId="{73117C7E-8953-41C9-B7E4-0F52ABC4964A}" type="presOf" srcId="{B9B63308-857D-46FF-8D44-552943DE922B}" destId="{3CC6E8B8-9D25-4C14-913C-BC456E211B21}" srcOrd="0" destOrd="0" presId="urn:microsoft.com/office/officeart/2005/8/layout/hierarchy4"/>
    <dgm:cxn modelId="{55DAEC8A-606A-4F32-B004-3B4122F35558}" type="presOf" srcId="{44D61E26-2910-4F34-8BA9-23AB3482E931}" destId="{19F724FA-3D26-4320-9F39-C1EFB60675F2}" srcOrd="0" destOrd="0" presId="urn:microsoft.com/office/officeart/2005/8/layout/hierarchy4"/>
    <dgm:cxn modelId="{57F34C93-8510-4910-8AE2-FE318C85462D}" srcId="{074F4CEE-7EA8-437F-9BD8-EBB393F446C0}" destId="{B9B63308-857D-46FF-8D44-552943DE922B}" srcOrd="1" destOrd="0" parTransId="{631B1B34-E12A-47E3-8331-C50082DE63A6}" sibTransId="{D0D60536-8377-4894-9FA2-4547AF41FECD}"/>
    <dgm:cxn modelId="{3E61D499-F94F-4C8A-B92D-8236D5399EA3}" type="presOf" srcId="{074F4CEE-7EA8-437F-9BD8-EBB393F446C0}" destId="{52FCA128-159D-4BEC-A760-001B7D39912A}" srcOrd="0" destOrd="0" presId="urn:microsoft.com/office/officeart/2005/8/layout/hierarchy4"/>
    <dgm:cxn modelId="{ACAC31AF-74EF-4617-A715-EFE2D1E3DEB0}" type="presOf" srcId="{13A4EC3F-FD83-44D1-8C66-CE1D21354356}" destId="{DF0C4B5D-A83D-45B0-9A67-D8D7A1F1BD33}" srcOrd="0" destOrd="0" presId="urn:microsoft.com/office/officeart/2005/8/layout/hierarchy4"/>
    <dgm:cxn modelId="{1B7959B4-430A-4BF9-8EDE-9BA1C9F6D7C8}" type="presOf" srcId="{D41F4E4C-7614-4532-BC3A-2EF40463A3CC}" destId="{D01C51FA-A304-4A12-A11C-A267C205734C}" srcOrd="0" destOrd="0" presId="urn:microsoft.com/office/officeart/2005/8/layout/hierarchy4"/>
    <dgm:cxn modelId="{1AEABDB9-40F4-4D49-A520-95809B1CAEF0}" srcId="{D41F4E4C-7614-4532-BC3A-2EF40463A3CC}" destId="{01882B9F-3674-4DE8-A031-EABF9F38B21E}" srcOrd="0" destOrd="0" parTransId="{C560FA54-C62F-4AD5-B92F-28FF1938FBB7}" sibTransId="{D27B1F0D-5637-4A3F-B5E1-ECDFB40C13E7}"/>
    <dgm:cxn modelId="{FC8953BB-632E-4371-9049-D11315E8B06E}" srcId="{01882B9F-3674-4DE8-A031-EABF9F38B21E}" destId="{95157110-7EBC-4FD5-BE85-6C7CC402F1C3}" srcOrd="0" destOrd="0" parTransId="{BCC0DA0F-F8A0-42F0-B5A0-5E20578D2A5C}" sibTransId="{7FDAB208-F0F3-4EB5-BCF0-2A0903EE38BC}"/>
    <dgm:cxn modelId="{01BF79DB-5922-47ED-90FD-1B083E04E78A}" type="presOf" srcId="{01882B9F-3674-4DE8-A031-EABF9F38B21E}" destId="{7B2FC4F4-9824-47CB-8244-83F4DBD8D243}" srcOrd="0" destOrd="0" presId="urn:microsoft.com/office/officeart/2005/8/layout/hierarchy4"/>
    <dgm:cxn modelId="{273619E1-FB48-4302-AA2E-FF3E91531CC1}" srcId="{01882B9F-3674-4DE8-A031-EABF9F38B21E}" destId="{3263F1D1-6DEE-4281-9364-D294054410BC}" srcOrd="1" destOrd="0" parTransId="{EED93A3A-FA24-47F6-82B0-33A69DAF3194}" sibTransId="{90FA7E0C-4336-40AC-B6CC-73CA70D8216B}"/>
    <dgm:cxn modelId="{4FFDA5FC-7CC8-45FE-939B-C082F085B4F1}" type="presOf" srcId="{3263F1D1-6DEE-4281-9364-D294054410BC}" destId="{D3677F25-D055-489F-BD36-982B6871C927}" srcOrd="0" destOrd="0" presId="urn:microsoft.com/office/officeart/2005/8/layout/hierarchy4"/>
    <dgm:cxn modelId="{A9BD7BFD-C81B-4186-88F8-4A932F92DB95}" srcId="{95157110-7EBC-4FD5-BE85-6C7CC402F1C3}" destId="{44D61E26-2910-4F34-8BA9-23AB3482E931}" srcOrd="0" destOrd="0" parTransId="{7F32E033-6E47-432B-AA4E-F7DA91BF3B90}" sibTransId="{E3E2AFB9-0BA7-4A20-99D7-5843B199AC63}"/>
    <dgm:cxn modelId="{9EF313C9-505E-4EBE-8551-5F9DACEEFE33}" type="presParOf" srcId="{D01C51FA-A304-4A12-A11C-A267C205734C}" destId="{449F51B8-1806-4B28-ACDA-C227332A5DC2}" srcOrd="0" destOrd="0" presId="urn:microsoft.com/office/officeart/2005/8/layout/hierarchy4"/>
    <dgm:cxn modelId="{06DD9230-D4D8-4807-8F99-A141B655D566}" type="presParOf" srcId="{449F51B8-1806-4B28-ACDA-C227332A5DC2}" destId="{7B2FC4F4-9824-47CB-8244-83F4DBD8D243}" srcOrd="0" destOrd="0" presId="urn:microsoft.com/office/officeart/2005/8/layout/hierarchy4"/>
    <dgm:cxn modelId="{8AF184BF-83D8-47F1-A508-19244B698088}" type="presParOf" srcId="{449F51B8-1806-4B28-ACDA-C227332A5DC2}" destId="{7902AA5E-BB62-4E60-8E79-5AD5822F329D}" srcOrd="1" destOrd="0" presId="urn:microsoft.com/office/officeart/2005/8/layout/hierarchy4"/>
    <dgm:cxn modelId="{76C83096-647D-40AE-83C0-E2C74D989D3C}" type="presParOf" srcId="{449F51B8-1806-4B28-ACDA-C227332A5DC2}" destId="{692A3C51-B5EF-460F-82F9-23AF0B456DE0}" srcOrd="2" destOrd="0" presId="urn:microsoft.com/office/officeart/2005/8/layout/hierarchy4"/>
    <dgm:cxn modelId="{BE1AAD6D-8AE5-47F5-9707-19ED1DA142AF}" type="presParOf" srcId="{692A3C51-B5EF-460F-82F9-23AF0B456DE0}" destId="{04E59FB6-16D8-4F5D-9477-0E10C4566806}" srcOrd="0" destOrd="0" presId="urn:microsoft.com/office/officeart/2005/8/layout/hierarchy4"/>
    <dgm:cxn modelId="{ACF608B2-6E8B-47D6-A641-D1A218A1C5FF}" type="presParOf" srcId="{04E59FB6-16D8-4F5D-9477-0E10C4566806}" destId="{8849E622-D3CB-4FDA-B443-87E2F7B78DC3}" srcOrd="0" destOrd="0" presId="urn:microsoft.com/office/officeart/2005/8/layout/hierarchy4"/>
    <dgm:cxn modelId="{148F330D-C2D8-435F-8B33-29F64E004E1B}" type="presParOf" srcId="{04E59FB6-16D8-4F5D-9477-0E10C4566806}" destId="{65F72904-0B7F-418A-8046-AF8950E31D25}" srcOrd="1" destOrd="0" presId="urn:microsoft.com/office/officeart/2005/8/layout/hierarchy4"/>
    <dgm:cxn modelId="{6BC27658-FD3E-4E8F-9F0B-89BAB0D6D68A}" type="presParOf" srcId="{04E59FB6-16D8-4F5D-9477-0E10C4566806}" destId="{459BA3A6-9F87-4095-9E7A-1A44A510BD60}" srcOrd="2" destOrd="0" presId="urn:microsoft.com/office/officeart/2005/8/layout/hierarchy4"/>
    <dgm:cxn modelId="{D12C537E-141C-4DC1-8C3E-78E859AC8AC7}" type="presParOf" srcId="{459BA3A6-9F87-4095-9E7A-1A44A510BD60}" destId="{42F35E5E-499F-4E92-9FBB-4CAD7F3766C5}" srcOrd="0" destOrd="0" presId="urn:microsoft.com/office/officeart/2005/8/layout/hierarchy4"/>
    <dgm:cxn modelId="{D7C75A40-5A6D-46C1-9751-AE971F1A99C4}" type="presParOf" srcId="{42F35E5E-499F-4E92-9FBB-4CAD7F3766C5}" destId="{19F724FA-3D26-4320-9F39-C1EFB60675F2}" srcOrd="0" destOrd="0" presId="urn:microsoft.com/office/officeart/2005/8/layout/hierarchy4"/>
    <dgm:cxn modelId="{0B1935C4-5101-4533-9521-C692FD7C8B22}" type="presParOf" srcId="{42F35E5E-499F-4E92-9FBB-4CAD7F3766C5}" destId="{97F57332-C5CD-4FA6-906F-755A077235A5}" srcOrd="1" destOrd="0" presId="urn:microsoft.com/office/officeart/2005/8/layout/hierarchy4"/>
    <dgm:cxn modelId="{F52FE578-869E-41D2-8126-60EC781C3CEF}" type="presParOf" srcId="{459BA3A6-9F87-4095-9E7A-1A44A510BD60}" destId="{E2F33170-BA75-4793-802A-7DFDD4C3583A}" srcOrd="1" destOrd="0" presId="urn:microsoft.com/office/officeart/2005/8/layout/hierarchy4"/>
    <dgm:cxn modelId="{4F0CDDC1-DECD-4B63-BCF6-B1701EF8ABC4}" type="presParOf" srcId="{459BA3A6-9F87-4095-9E7A-1A44A510BD60}" destId="{4A9D73F1-4F09-4135-BDBD-1DAB6B3F7D5B}" srcOrd="2" destOrd="0" presId="urn:microsoft.com/office/officeart/2005/8/layout/hierarchy4"/>
    <dgm:cxn modelId="{B22853BE-CD37-463C-A58E-EB026C5A126D}" type="presParOf" srcId="{4A9D73F1-4F09-4135-BDBD-1DAB6B3F7D5B}" destId="{D979DC7E-63CC-4B64-9304-8300F6351459}" srcOrd="0" destOrd="0" presId="urn:microsoft.com/office/officeart/2005/8/layout/hierarchy4"/>
    <dgm:cxn modelId="{837E27AB-CA60-4A25-AD0E-5C72E4A006BA}" type="presParOf" srcId="{4A9D73F1-4F09-4135-BDBD-1DAB6B3F7D5B}" destId="{E54386F5-F6A4-4ECD-8EB5-2085F789441B}" srcOrd="1" destOrd="0" presId="urn:microsoft.com/office/officeart/2005/8/layout/hierarchy4"/>
    <dgm:cxn modelId="{4CFDDF9E-7F51-42B0-95FB-672FAF7CF389}" type="presParOf" srcId="{459BA3A6-9F87-4095-9E7A-1A44A510BD60}" destId="{B051006D-66EC-4B03-BA56-E59BDE0229B0}" srcOrd="3" destOrd="0" presId="urn:microsoft.com/office/officeart/2005/8/layout/hierarchy4"/>
    <dgm:cxn modelId="{A1793532-F5BB-4F38-B3D0-6DBC1F5EA698}" type="presParOf" srcId="{459BA3A6-9F87-4095-9E7A-1A44A510BD60}" destId="{21F1B754-1086-40C4-A599-EFD4FAF2A1E0}" srcOrd="4" destOrd="0" presId="urn:microsoft.com/office/officeart/2005/8/layout/hierarchy4"/>
    <dgm:cxn modelId="{78CFBBB9-4D62-4BC1-9DF7-76BC482E25FD}" type="presParOf" srcId="{21F1B754-1086-40C4-A599-EFD4FAF2A1E0}" destId="{2BED66E8-9902-465E-845A-730CB142DBBE}" srcOrd="0" destOrd="0" presId="urn:microsoft.com/office/officeart/2005/8/layout/hierarchy4"/>
    <dgm:cxn modelId="{2294B59C-CC12-45F1-AF30-FB75C4F148FA}" type="presParOf" srcId="{21F1B754-1086-40C4-A599-EFD4FAF2A1E0}" destId="{98C3C0E5-C7F2-4D5C-8433-271CD163E687}" srcOrd="1" destOrd="0" presId="urn:microsoft.com/office/officeart/2005/8/layout/hierarchy4"/>
    <dgm:cxn modelId="{8245161D-D6EF-4D63-865D-BF610E86F14A}" type="presParOf" srcId="{692A3C51-B5EF-460F-82F9-23AF0B456DE0}" destId="{1B5526A1-6891-4B3E-82D1-685E4956ADFE}" srcOrd="1" destOrd="0" presId="urn:microsoft.com/office/officeart/2005/8/layout/hierarchy4"/>
    <dgm:cxn modelId="{643D13CA-A021-4B38-B16B-FE4280DBBC97}" type="presParOf" srcId="{692A3C51-B5EF-460F-82F9-23AF0B456DE0}" destId="{25D93F47-2F6C-4186-A793-D264A5A69FC2}" srcOrd="2" destOrd="0" presId="urn:microsoft.com/office/officeart/2005/8/layout/hierarchy4"/>
    <dgm:cxn modelId="{A595E834-C87F-4E46-B375-8CDF912EEF2C}" type="presParOf" srcId="{25D93F47-2F6C-4186-A793-D264A5A69FC2}" destId="{D3677F25-D055-489F-BD36-982B6871C927}" srcOrd="0" destOrd="0" presId="urn:microsoft.com/office/officeart/2005/8/layout/hierarchy4"/>
    <dgm:cxn modelId="{16A93DAE-C193-4010-B554-BD8C73768428}" type="presParOf" srcId="{25D93F47-2F6C-4186-A793-D264A5A69FC2}" destId="{17633C60-98E6-42CB-A3CB-6AE463FCEDD8}" srcOrd="1" destOrd="0" presId="urn:microsoft.com/office/officeart/2005/8/layout/hierarchy4"/>
    <dgm:cxn modelId="{A38AABF6-7C19-43C5-92D6-0F771924ADC7}" type="presParOf" srcId="{692A3C51-B5EF-460F-82F9-23AF0B456DE0}" destId="{52A42BC2-6D96-41F0-94B1-0EE8B12A3569}" srcOrd="3" destOrd="0" presId="urn:microsoft.com/office/officeart/2005/8/layout/hierarchy4"/>
    <dgm:cxn modelId="{55E9BF58-767D-43B7-BD68-DE57279ED775}" type="presParOf" srcId="{692A3C51-B5EF-460F-82F9-23AF0B456DE0}" destId="{F0B4AE1E-4FC5-4F48-BCED-940CDC87AEEB}" srcOrd="4" destOrd="0" presId="urn:microsoft.com/office/officeart/2005/8/layout/hierarchy4"/>
    <dgm:cxn modelId="{40B68DDD-8344-4186-A7B1-C6FDAB302CC2}" type="presParOf" srcId="{F0B4AE1E-4FC5-4F48-BCED-940CDC87AEEB}" destId="{52FCA128-159D-4BEC-A760-001B7D39912A}" srcOrd="0" destOrd="0" presId="urn:microsoft.com/office/officeart/2005/8/layout/hierarchy4"/>
    <dgm:cxn modelId="{7E002AB8-C34D-470A-B562-70F3C56B0413}" type="presParOf" srcId="{F0B4AE1E-4FC5-4F48-BCED-940CDC87AEEB}" destId="{BD5A33A8-D3A9-404F-BCFC-6DA78FFDFB14}" srcOrd="1" destOrd="0" presId="urn:microsoft.com/office/officeart/2005/8/layout/hierarchy4"/>
    <dgm:cxn modelId="{91F04CAF-86A5-4A35-A8D6-2E67D81D042D}" type="presParOf" srcId="{F0B4AE1E-4FC5-4F48-BCED-940CDC87AEEB}" destId="{98CA19B9-F9C4-4D73-8F0D-022AD7F052A8}" srcOrd="2" destOrd="0" presId="urn:microsoft.com/office/officeart/2005/8/layout/hierarchy4"/>
    <dgm:cxn modelId="{3E954C52-DDA9-4DAC-9C0B-2AABDF4BF08C}" type="presParOf" srcId="{98CA19B9-F9C4-4D73-8F0D-022AD7F052A8}" destId="{67783002-F9C7-4DFB-AE0F-A023D3357C54}" srcOrd="0" destOrd="0" presId="urn:microsoft.com/office/officeart/2005/8/layout/hierarchy4"/>
    <dgm:cxn modelId="{DD6C39FE-D8FF-4504-B0BE-64F284B2B66A}" type="presParOf" srcId="{67783002-F9C7-4DFB-AE0F-A023D3357C54}" destId="{DF0C4B5D-A83D-45B0-9A67-D8D7A1F1BD33}" srcOrd="0" destOrd="0" presId="urn:microsoft.com/office/officeart/2005/8/layout/hierarchy4"/>
    <dgm:cxn modelId="{B2205765-FB74-483F-921D-B4F76682D557}" type="presParOf" srcId="{67783002-F9C7-4DFB-AE0F-A023D3357C54}" destId="{6577640C-D7E5-40FE-B371-1D204CC16045}" srcOrd="1" destOrd="0" presId="urn:microsoft.com/office/officeart/2005/8/layout/hierarchy4"/>
    <dgm:cxn modelId="{48070802-C2DB-41A7-AF09-D10B74AC78C9}" type="presParOf" srcId="{98CA19B9-F9C4-4D73-8F0D-022AD7F052A8}" destId="{C7472D18-3585-421E-BC06-1EE04E59C39B}" srcOrd="1" destOrd="0" presId="urn:microsoft.com/office/officeart/2005/8/layout/hierarchy4"/>
    <dgm:cxn modelId="{82706AAB-484B-433C-9CC5-85AC2932394B}" type="presParOf" srcId="{98CA19B9-F9C4-4D73-8F0D-022AD7F052A8}" destId="{065B6F39-7109-4055-916B-0563FC1A1A49}" srcOrd="2" destOrd="0" presId="urn:microsoft.com/office/officeart/2005/8/layout/hierarchy4"/>
    <dgm:cxn modelId="{05B12480-F6AC-4746-B922-2EC793CE130F}" type="presParOf" srcId="{065B6F39-7109-4055-916B-0563FC1A1A49}" destId="{3CC6E8B8-9D25-4C14-913C-BC456E211B21}" srcOrd="0" destOrd="0" presId="urn:microsoft.com/office/officeart/2005/8/layout/hierarchy4"/>
    <dgm:cxn modelId="{205447E9-7328-48E3-91DD-779115E6C5E7}" type="presParOf" srcId="{065B6F39-7109-4055-916B-0563FC1A1A49}" destId="{CEA62C8F-B150-416D-BE34-864143B2EE13}" srcOrd="1" destOrd="0" presId="urn:microsoft.com/office/officeart/2005/8/layout/hierarchy4"/>
  </dgm:cxnLst>
  <dgm:bg/>
  <dgm:whole>
    <a:ln w="57150"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Apparecchi civili ad incasso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Apparecchi civili a plafone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t="-7000" b="-7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Apparecchi civili a sospensione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Apparecchi industriali a plafone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Binari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l="-13000" r="-13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Piantane e lampade da tavolo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ScaleX="108354" custScaleY="117933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t="-4000" b="-4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Apparecchi per esterni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Strip LED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41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9E18A2BC-0555-424E-A16C-37EE7F57F934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581598F-9FEC-4553-A32E-DE54909E5736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Apparecchi segnaletica luminosa</a:t>
          </a:r>
        </a:p>
      </dgm:t>
    </dgm:pt>
    <dgm:pt modelId="{75087342-580C-4302-A8DC-0A2EEBBB7F84}" type="parTrans" cxnId="{EFD93D6B-D2BE-46C7-BD7E-C1ED59512F54}">
      <dgm:prSet/>
      <dgm:spPr/>
      <dgm:t>
        <a:bodyPr/>
        <a:lstStyle/>
        <a:p>
          <a:endParaRPr lang="it-IT"/>
        </a:p>
      </dgm:t>
    </dgm:pt>
    <dgm:pt modelId="{62B50F6F-CC3A-41E5-A24C-743BAD7C109C}" type="sibTrans" cxnId="{EFD93D6B-D2BE-46C7-BD7E-C1ED59512F54}">
      <dgm:prSet/>
      <dgm:spPr/>
      <dgm:t>
        <a:bodyPr/>
        <a:lstStyle/>
        <a:p>
          <a:endParaRPr lang="it-IT"/>
        </a:p>
      </dgm:t>
    </dgm:pt>
    <dgm:pt modelId="{18CEE6A9-90F5-4DE7-AA68-2C44FECA23C9}" type="pres">
      <dgm:prSet presAssocID="{9E18A2BC-0555-424E-A16C-37EE7F57F934}" presName="Name0" presStyleCnt="0">
        <dgm:presLayoutVars>
          <dgm:dir/>
          <dgm:resizeHandles/>
        </dgm:presLayoutVars>
      </dgm:prSet>
      <dgm:spPr/>
    </dgm:pt>
    <dgm:pt modelId="{95216789-5FB7-4247-BF15-00ABF6B9CF94}" type="pres">
      <dgm:prSet presAssocID="{A581598F-9FEC-4553-A32E-DE54909E5736}" presName="composite" presStyleCnt="0"/>
      <dgm:spPr/>
    </dgm:pt>
    <dgm:pt modelId="{ADEB6020-763B-4CF8-A19D-B2A891C24F95}" type="pres">
      <dgm:prSet presAssocID="{A581598F-9FEC-4553-A32E-DE54909E5736}" presName="rect1" presStyleLbl="bgImgPlace1" presStyleIdx="0" presStyleCnt="1" custScaleX="108354" custScaleY="117933" custLinFactNeighborX="37921" custLinFactNeighborY="1312"/>
      <dgm:spPr>
        <a:blipFill rotWithShape="1">
          <a:blip xmlns:r="http://schemas.openxmlformats.org/officeDocument/2006/relationships" r:embed="rId1"/>
          <a:srcRect/>
          <a:stretch>
            <a:fillRect t="-6000" b="-6000"/>
          </a:stretch>
        </a:blipFill>
      </dgm:spPr>
    </dgm:pt>
    <dgm:pt modelId="{0B227977-CDEF-44C8-9434-EF412C20E203}" type="pres">
      <dgm:prSet presAssocID="{A581598F-9FEC-4553-A32E-DE54909E5736}" presName="rect2" presStyleLbl="node1" presStyleIdx="0" presStyleCnt="1" custScaleX="192558" custScaleY="135355" custLinFactNeighborX="-27529" custLinFactNeighborY="-32422">
        <dgm:presLayoutVars>
          <dgm:bulletEnabled val="1"/>
        </dgm:presLayoutVars>
      </dgm:prSet>
      <dgm:spPr/>
    </dgm:pt>
  </dgm:ptLst>
  <dgm:cxnLst>
    <dgm:cxn modelId="{7B272221-8D7A-477F-AE39-AA164BBB25B7}" type="presOf" srcId="{A581598F-9FEC-4553-A32E-DE54909E5736}" destId="{0B227977-CDEF-44C8-9434-EF412C20E203}" srcOrd="0" destOrd="0" presId="urn:microsoft.com/office/officeart/2008/layout/BendingPictureBlocks"/>
    <dgm:cxn modelId="{EFD93D6B-D2BE-46C7-BD7E-C1ED59512F54}" srcId="{9E18A2BC-0555-424E-A16C-37EE7F57F934}" destId="{A581598F-9FEC-4553-A32E-DE54909E5736}" srcOrd="0" destOrd="0" parTransId="{75087342-580C-4302-A8DC-0A2EEBBB7F84}" sibTransId="{62B50F6F-CC3A-41E5-A24C-743BAD7C109C}"/>
    <dgm:cxn modelId="{4BEA8FE7-0B4D-438B-A090-A1C00660C690}" type="presOf" srcId="{9E18A2BC-0555-424E-A16C-37EE7F57F934}" destId="{18CEE6A9-90F5-4DE7-AA68-2C44FECA23C9}" srcOrd="0" destOrd="0" presId="urn:microsoft.com/office/officeart/2008/layout/BendingPictureBlocks"/>
    <dgm:cxn modelId="{342CBFA0-9826-4548-9B0F-8793AD2BD294}" type="presParOf" srcId="{18CEE6A9-90F5-4DE7-AA68-2C44FECA23C9}" destId="{95216789-5FB7-4247-BF15-00ABF6B9CF94}" srcOrd="0" destOrd="0" presId="urn:microsoft.com/office/officeart/2008/layout/BendingPictureBlocks"/>
    <dgm:cxn modelId="{4280579F-2DD7-4B55-A8C9-9992C851C6D6}" type="presParOf" srcId="{95216789-5FB7-4247-BF15-00ABF6B9CF94}" destId="{ADEB6020-763B-4CF8-A19D-B2A891C24F95}" srcOrd="0" destOrd="0" presId="urn:microsoft.com/office/officeart/2008/layout/BendingPictureBlocks"/>
    <dgm:cxn modelId="{DEC64E2C-2744-4428-B8DE-75F3201829D7}" type="presParOf" srcId="{95216789-5FB7-4247-BF15-00ABF6B9CF94}" destId="{0B227977-CDEF-44C8-9434-EF412C20E203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46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0F10F2AA-600E-4ADC-B1E6-0A18247EC378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5ACC893-1AC0-47B7-B95E-E28427075800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Creazione dei circuiti su software di calcolo dedicato</a:t>
          </a:r>
        </a:p>
      </dgm:t>
    </dgm:pt>
    <dgm:pt modelId="{DBEF9E49-36EA-4844-9D02-B2D16BB2859F}" type="parTrans" cxnId="{8D4C5FE4-5EA5-4E2C-A224-F6176B274AE2}">
      <dgm:prSet/>
      <dgm:spPr/>
      <dgm:t>
        <a:bodyPr/>
        <a:lstStyle/>
        <a:p>
          <a:endParaRPr lang="it-IT"/>
        </a:p>
      </dgm:t>
    </dgm:pt>
    <dgm:pt modelId="{C6F22BC6-A4BD-41D4-A139-706A37025A3A}" type="sibTrans" cxnId="{8D4C5FE4-5EA5-4E2C-A224-F6176B274AE2}">
      <dgm:prSet/>
      <dgm:spPr/>
      <dgm:t>
        <a:bodyPr/>
        <a:lstStyle/>
        <a:p>
          <a:endParaRPr lang="it-IT"/>
        </a:p>
      </dgm:t>
    </dgm:pt>
    <dgm:pt modelId="{6AB3D11C-BC87-47C5-9451-39258A8223DE}" type="pres">
      <dgm:prSet presAssocID="{0F10F2AA-600E-4ADC-B1E6-0A18247EC378}" presName="Name0" presStyleCnt="0">
        <dgm:presLayoutVars>
          <dgm:dir/>
          <dgm:resizeHandles val="exact"/>
        </dgm:presLayoutVars>
      </dgm:prSet>
      <dgm:spPr/>
    </dgm:pt>
    <dgm:pt modelId="{AB96852C-FF96-451A-A72C-632CFE34DEC6}" type="pres">
      <dgm:prSet presAssocID="{65ACC893-1AC0-47B7-B95E-E28427075800}" presName="node" presStyleLbl="node1" presStyleIdx="0" presStyleCnt="1" custLinFactY="-100000" custLinFactNeighborX="-8631" custLinFactNeighborY="-176081">
        <dgm:presLayoutVars>
          <dgm:bulletEnabled val="1"/>
        </dgm:presLayoutVars>
      </dgm:prSet>
      <dgm:spPr/>
    </dgm:pt>
  </dgm:ptLst>
  <dgm:cxnLst>
    <dgm:cxn modelId="{823A011E-D6F0-46A3-B673-CAAA5A243FC3}" type="presOf" srcId="{0F10F2AA-600E-4ADC-B1E6-0A18247EC378}" destId="{6AB3D11C-BC87-47C5-9451-39258A8223DE}" srcOrd="0" destOrd="0" presId="urn:microsoft.com/office/officeart/2005/8/layout/process1"/>
    <dgm:cxn modelId="{8D4C5FE4-5EA5-4E2C-A224-F6176B274AE2}" srcId="{0F10F2AA-600E-4ADC-B1E6-0A18247EC378}" destId="{65ACC893-1AC0-47B7-B95E-E28427075800}" srcOrd="0" destOrd="0" parTransId="{DBEF9E49-36EA-4844-9D02-B2D16BB2859F}" sibTransId="{C6F22BC6-A4BD-41D4-A139-706A37025A3A}"/>
    <dgm:cxn modelId="{246468FA-5299-4AAB-A35A-3C540ECC6094}" type="presOf" srcId="{65ACC893-1AC0-47B7-B95E-E28427075800}" destId="{AB96852C-FF96-451A-A72C-632CFE34DEC6}" srcOrd="0" destOrd="0" presId="urn:microsoft.com/office/officeart/2005/8/layout/process1"/>
    <dgm:cxn modelId="{AD2EB175-D703-47D5-922B-EAC731EC22E3}" type="presParOf" srcId="{6AB3D11C-BC87-47C5-9451-39258A8223DE}" destId="{AB96852C-FF96-451A-A72C-632CFE34DEC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EC9E033-5888-4643-BF37-9AB861B48BA4}" type="doc">
      <dgm:prSet loTypeId="urn:microsoft.com/office/officeart/2005/8/layout/hierarchy4" loCatId="hierarchy" qsTypeId="urn:microsoft.com/office/officeart/2005/8/quickstyle/3d9" qsCatId="3D" csTypeId="urn:microsoft.com/office/officeart/2005/8/colors/accent6_5" csCatId="accent6" phldr="1"/>
      <dgm:spPr/>
      <dgm:t>
        <a:bodyPr/>
        <a:lstStyle/>
        <a:p>
          <a:endParaRPr lang="it-IT"/>
        </a:p>
      </dgm:t>
    </dgm:pt>
    <dgm:pt modelId="{D36F372A-E549-42E9-A4E2-871751564092}">
      <dgm:prSet phldrT="[Testo]"/>
      <dgm:spPr/>
      <dgm:t>
        <a:bodyPr/>
        <a:lstStyle/>
        <a:p>
          <a:r>
            <a:rPr lang="it-IT" dirty="0"/>
            <a:t>BMS</a:t>
          </a:r>
        </a:p>
      </dgm:t>
    </dgm:pt>
    <dgm:pt modelId="{718C9BAC-DCE3-4E1B-B38A-EAB34A40A9D8}" type="parTrans" cxnId="{F64A7D30-69B4-4C72-A96C-EFBAA7D0369E}">
      <dgm:prSet/>
      <dgm:spPr/>
      <dgm:t>
        <a:bodyPr/>
        <a:lstStyle/>
        <a:p>
          <a:endParaRPr lang="it-IT"/>
        </a:p>
      </dgm:t>
    </dgm:pt>
    <dgm:pt modelId="{090C6AAD-4DED-47BF-9B47-C496A63159FC}" type="sibTrans" cxnId="{F64A7D30-69B4-4C72-A96C-EFBAA7D0369E}">
      <dgm:prSet/>
      <dgm:spPr/>
      <dgm:t>
        <a:bodyPr/>
        <a:lstStyle/>
        <a:p>
          <a:endParaRPr lang="it-IT"/>
        </a:p>
      </dgm:t>
    </dgm:pt>
    <dgm:pt modelId="{B4D73E60-EBFB-4C3E-AED5-92570432909D}" type="pres">
      <dgm:prSet presAssocID="{0EC9E033-5888-4643-BF37-9AB861B48BA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C0626AB-2215-4537-ACA6-19B06A8E7CBF}" type="pres">
      <dgm:prSet presAssocID="{D36F372A-E549-42E9-A4E2-871751564092}" presName="vertOne" presStyleCnt="0"/>
      <dgm:spPr/>
    </dgm:pt>
    <dgm:pt modelId="{EFD845A7-1852-4F60-A265-7E6F8140C047}" type="pres">
      <dgm:prSet presAssocID="{D36F372A-E549-42E9-A4E2-871751564092}" presName="txOne" presStyleLbl="node0" presStyleIdx="0" presStyleCnt="1" custAng="21300000" custLinFactY="100000" custLinFactNeighborX="-22826" custLinFactNeighborY="183062">
        <dgm:presLayoutVars>
          <dgm:chPref val="3"/>
        </dgm:presLayoutVars>
      </dgm:prSet>
      <dgm:spPr/>
    </dgm:pt>
    <dgm:pt modelId="{3B978013-3B8E-469C-8DDE-33C4C3C567F1}" type="pres">
      <dgm:prSet presAssocID="{D36F372A-E549-42E9-A4E2-871751564092}" presName="horzOne" presStyleCnt="0"/>
      <dgm:spPr/>
    </dgm:pt>
  </dgm:ptLst>
  <dgm:cxnLst>
    <dgm:cxn modelId="{D5FF5108-5640-4BCA-B499-45B166B16DD1}" type="presOf" srcId="{D36F372A-E549-42E9-A4E2-871751564092}" destId="{EFD845A7-1852-4F60-A265-7E6F8140C047}" srcOrd="0" destOrd="0" presId="urn:microsoft.com/office/officeart/2005/8/layout/hierarchy4"/>
    <dgm:cxn modelId="{F64A7D30-69B4-4C72-A96C-EFBAA7D0369E}" srcId="{0EC9E033-5888-4643-BF37-9AB861B48BA4}" destId="{D36F372A-E549-42E9-A4E2-871751564092}" srcOrd="0" destOrd="0" parTransId="{718C9BAC-DCE3-4E1B-B38A-EAB34A40A9D8}" sibTransId="{090C6AAD-4DED-47BF-9B47-C496A63159FC}"/>
    <dgm:cxn modelId="{1CF2DED1-9F7D-4938-B902-EA524DBFC0D8}" type="presOf" srcId="{0EC9E033-5888-4643-BF37-9AB861B48BA4}" destId="{B4D73E60-EBFB-4C3E-AED5-92570432909D}" srcOrd="0" destOrd="0" presId="urn:microsoft.com/office/officeart/2005/8/layout/hierarchy4"/>
    <dgm:cxn modelId="{AC2548C2-FB6F-46C4-97A7-C28E20CB8498}" type="presParOf" srcId="{B4D73E60-EBFB-4C3E-AED5-92570432909D}" destId="{1C0626AB-2215-4537-ACA6-19B06A8E7CBF}" srcOrd="0" destOrd="0" presId="urn:microsoft.com/office/officeart/2005/8/layout/hierarchy4"/>
    <dgm:cxn modelId="{EBFAED41-103C-4E6D-9F66-009992F660F3}" type="presParOf" srcId="{1C0626AB-2215-4537-ACA6-19B06A8E7CBF}" destId="{EFD845A7-1852-4F60-A265-7E6F8140C047}" srcOrd="0" destOrd="0" presId="urn:microsoft.com/office/officeart/2005/8/layout/hierarchy4"/>
    <dgm:cxn modelId="{4CEB2D91-255E-4B63-981A-F643317D7293}" type="presParOf" srcId="{1C0626AB-2215-4537-ACA6-19B06A8E7CBF}" destId="{3B978013-3B8E-469C-8DDE-33C4C3C567F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0F10F2AA-600E-4ADC-B1E6-0A18247EC378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5ACC893-1AC0-47B7-B95E-E28427075800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Esportazione di file formato «.</a:t>
          </a:r>
          <a:r>
            <a:rPr lang="it-IT" dirty="0" err="1">
              <a:solidFill>
                <a:schemeClr val="bg1"/>
              </a:solidFill>
            </a:rPr>
            <a:t>xls</a:t>
          </a:r>
          <a:r>
            <a:rPr lang="it-IT" dirty="0">
              <a:solidFill>
                <a:schemeClr val="bg1"/>
              </a:solidFill>
            </a:rPr>
            <a:t>» contenete l’elenco dei circuiti</a:t>
          </a:r>
        </a:p>
      </dgm:t>
    </dgm:pt>
    <dgm:pt modelId="{DBEF9E49-36EA-4844-9D02-B2D16BB2859F}" type="parTrans" cxnId="{8D4C5FE4-5EA5-4E2C-A224-F6176B274AE2}">
      <dgm:prSet/>
      <dgm:spPr/>
      <dgm:t>
        <a:bodyPr/>
        <a:lstStyle/>
        <a:p>
          <a:endParaRPr lang="it-IT"/>
        </a:p>
      </dgm:t>
    </dgm:pt>
    <dgm:pt modelId="{C6F22BC6-A4BD-41D4-A139-706A37025A3A}" type="sibTrans" cxnId="{8D4C5FE4-5EA5-4E2C-A224-F6176B274AE2}">
      <dgm:prSet/>
      <dgm:spPr/>
      <dgm:t>
        <a:bodyPr/>
        <a:lstStyle/>
        <a:p>
          <a:endParaRPr lang="it-IT"/>
        </a:p>
      </dgm:t>
    </dgm:pt>
    <dgm:pt modelId="{6AB3D11C-BC87-47C5-9451-39258A8223DE}" type="pres">
      <dgm:prSet presAssocID="{0F10F2AA-600E-4ADC-B1E6-0A18247EC378}" presName="Name0" presStyleCnt="0">
        <dgm:presLayoutVars>
          <dgm:dir/>
          <dgm:resizeHandles val="exact"/>
        </dgm:presLayoutVars>
      </dgm:prSet>
      <dgm:spPr/>
    </dgm:pt>
    <dgm:pt modelId="{AB96852C-FF96-451A-A72C-632CFE34DEC6}" type="pres">
      <dgm:prSet presAssocID="{65ACC893-1AC0-47B7-B95E-E28427075800}" presName="node" presStyleLbl="node1" presStyleIdx="0" presStyleCnt="1" custLinFactX="37619" custLinFactNeighborX="100000" custLinFactNeighborY="-16404">
        <dgm:presLayoutVars>
          <dgm:bulletEnabled val="1"/>
        </dgm:presLayoutVars>
      </dgm:prSet>
      <dgm:spPr/>
    </dgm:pt>
  </dgm:ptLst>
  <dgm:cxnLst>
    <dgm:cxn modelId="{823A011E-D6F0-46A3-B673-CAAA5A243FC3}" type="presOf" srcId="{0F10F2AA-600E-4ADC-B1E6-0A18247EC378}" destId="{6AB3D11C-BC87-47C5-9451-39258A8223DE}" srcOrd="0" destOrd="0" presId="urn:microsoft.com/office/officeart/2005/8/layout/process1"/>
    <dgm:cxn modelId="{8D4C5FE4-5EA5-4E2C-A224-F6176B274AE2}" srcId="{0F10F2AA-600E-4ADC-B1E6-0A18247EC378}" destId="{65ACC893-1AC0-47B7-B95E-E28427075800}" srcOrd="0" destOrd="0" parTransId="{DBEF9E49-36EA-4844-9D02-B2D16BB2859F}" sibTransId="{C6F22BC6-A4BD-41D4-A139-706A37025A3A}"/>
    <dgm:cxn modelId="{246468FA-5299-4AAB-A35A-3C540ECC6094}" type="presOf" srcId="{65ACC893-1AC0-47B7-B95E-E28427075800}" destId="{AB96852C-FF96-451A-A72C-632CFE34DEC6}" srcOrd="0" destOrd="0" presId="urn:microsoft.com/office/officeart/2005/8/layout/process1"/>
    <dgm:cxn modelId="{AD2EB175-D703-47D5-922B-EAC731EC22E3}" type="presParOf" srcId="{6AB3D11C-BC87-47C5-9451-39258A8223DE}" destId="{AB96852C-FF96-451A-A72C-632CFE34DEC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0F10F2AA-600E-4ADC-B1E6-0A18247EC378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5ACC893-1AC0-47B7-B95E-E28427075800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Importazione dei dati nel modello tramite Dynamo</a:t>
          </a:r>
        </a:p>
      </dgm:t>
    </dgm:pt>
    <dgm:pt modelId="{DBEF9E49-36EA-4844-9D02-B2D16BB2859F}" type="parTrans" cxnId="{8D4C5FE4-5EA5-4E2C-A224-F6176B274AE2}">
      <dgm:prSet/>
      <dgm:spPr/>
      <dgm:t>
        <a:bodyPr/>
        <a:lstStyle/>
        <a:p>
          <a:endParaRPr lang="it-IT"/>
        </a:p>
      </dgm:t>
    </dgm:pt>
    <dgm:pt modelId="{C6F22BC6-A4BD-41D4-A139-706A37025A3A}" type="sibTrans" cxnId="{8D4C5FE4-5EA5-4E2C-A224-F6176B274AE2}">
      <dgm:prSet/>
      <dgm:spPr/>
      <dgm:t>
        <a:bodyPr/>
        <a:lstStyle/>
        <a:p>
          <a:endParaRPr lang="it-IT"/>
        </a:p>
      </dgm:t>
    </dgm:pt>
    <dgm:pt modelId="{6AB3D11C-BC87-47C5-9451-39258A8223DE}" type="pres">
      <dgm:prSet presAssocID="{0F10F2AA-600E-4ADC-B1E6-0A18247EC378}" presName="Name0" presStyleCnt="0">
        <dgm:presLayoutVars>
          <dgm:dir/>
          <dgm:resizeHandles val="exact"/>
        </dgm:presLayoutVars>
      </dgm:prSet>
      <dgm:spPr/>
    </dgm:pt>
    <dgm:pt modelId="{AB96852C-FF96-451A-A72C-632CFE34DEC6}" type="pres">
      <dgm:prSet presAssocID="{65ACC893-1AC0-47B7-B95E-E28427075800}" presName="node" presStyleLbl="node1" presStyleIdx="0" presStyleCnt="1" custLinFactX="37619" custLinFactNeighborX="100000" custLinFactNeighborY="-16404">
        <dgm:presLayoutVars>
          <dgm:bulletEnabled val="1"/>
        </dgm:presLayoutVars>
      </dgm:prSet>
      <dgm:spPr/>
    </dgm:pt>
  </dgm:ptLst>
  <dgm:cxnLst>
    <dgm:cxn modelId="{823A011E-D6F0-46A3-B673-CAAA5A243FC3}" type="presOf" srcId="{0F10F2AA-600E-4ADC-B1E6-0A18247EC378}" destId="{6AB3D11C-BC87-47C5-9451-39258A8223DE}" srcOrd="0" destOrd="0" presId="urn:microsoft.com/office/officeart/2005/8/layout/process1"/>
    <dgm:cxn modelId="{8D4C5FE4-5EA5-4E2C-A224-F6176B274AE2}" srcId="{0F10F2AA-600E-4ADC-B1E6-0A18247EC378}" destId="{65ACC893-1AC0-47B7-B95E-E28427075800}" srcOrd="0" destOrd="0" parTransId="{DBEF9E49-36EA-4844-9D02-B2D16BB2859F}" sibTransId="{C6F22BC6-A4BD-41D4-A139-706A37025A3A}"/>
    <dgm:cxn modelId="{246468FA-5299-4AAB-A35A-3C540ECC6094}" type="presOf" srcId="{65ACC893-1AC0-47B7-B95E-E28427075800}" destId="{AB96852C-FF96-451A-A72C-632CFE34DEC6}" srcOrd="0" destOrd="0" presId="urn:microsoft.com/office/officeart/2005/8/layout/process1"/>
    <dgm:cxn modelId="{AD2EB175-D703-47D5-922B-EAC731EC22E3}" type="presParOf" srcId="{6AB3D11C-BC87-47C5-9451-39258A8223DE}" destId="{AB96852C-FF96-451A-A72C-632CFE34DEC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0F10F2AA-600E-4ADC-B1E6-0A18247EC378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5ACC893-1AC0-47B7-B95E-E28427075800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Lettura dei dati sul software di modellazione Revit</a:t>
          </a:r>
        </a:p>
      </dgm:t>
    </dgm:pt>
    <dgm:pt modelId="{DBEF9E49-36EA-4844-9D02-B2D16BB2859F}" type="parTrans" cxnId="{8D4C5FE4-5EA5-4E2C-A224-F6176B274AE2}">
      <dgm:prSet/>
      <dgm:spPr/>
      <dgm:t>
        <a:bodyPr/>
        <a:lstStyle/>
        <a:p>
          <a:endParaRPr lang="it-IT"/>
        </a:p>
      </dgm:t>
    </dgm:pt>
    <dgm:pt modelId="{C6F22BC6-A4BD-41D4-A139-706A37025A3A}" type="sibTrans" cxnId="{8D4C5FE4-5EA5-4E2C-A224-F6176B274AE2}">
      <dgm:prSet/>
      <dgm:spPr/>
      <dgm:t>
        <a:bodyPr/>
        <a:lstStyle/>
        <a:p>
          <a:endParaRPr lang="it-IT"/>
        </a:p>
      </dgm:t>
    </dgm:pt>
    <dgm:pt modelId="{6AB3D11C-BC87-47C5-9451-39258A8223DE}" type="pres">
      <dgm:prSet presAssocID="{0F10F2AA-600E-4ADC-B1E6-0A18247EC378}" presName="Name0" presStyleCnt="0">
        <dgm:presLayoutVars>
          <dgm:dir/>
          <dgm:resizeHandles val="exact"/>
        </dgm:presLayoutVars>
      </dgm:prSet>
      <dgm:spPr/>
    </dgm:pt>
    <dgm:pt modelId="{AB96852C-FF96-451A-A72C-632CFE34DEC6}" type="pres">
      <dgm:prSet presAssocID="{65ACC893-1AC0-47B7-B95E-E28427075800}" presName="node" presStyleLbl="node1" presStyleIdx="0" presStyleCnt="1" custLinFactX="37619" custLinFactNeighborX="100000" custLinFactNeighborY="-16404">
        <dgm:presLayoutVars>
          <dgm:bulletEnabled val="1"/>
        </dgm:presLayoutVars>
      </dgm:prSet>
      <dgm:spPr/>
    </dgm:pt>
  </dgm:ptLst>
  <dgm:cxnLst>
    <dgm:cxn modelId="{823A011E-D6F0-46A3-B673-CAAA5A243FC3}" type="presOf" srcId="{0F10F2AA-600E-4ADC-B1E6-0A18247EC378}" destId="{6AB3D11C-BC87-47C5-9451-39258A8223DE}" srcOrd="0" destOrd="0" presId="urn:microsoft.com/office/officeart/2005/8/layout/process1"/>
    <dgm:cxn modelId="{8D4C5FE4-5EA5-4E2C-A224-F6176B274AE2}" srcId="{0F10F2AA-600E-4ADC-B1E6-0A18247EC378}" destId="{65ACC893-1AC0-47B7-B95E-E28427075800}" srcOrd="0" destOrd="0" parTransId="{DBEF9E49-36EA-4844-9D02-B2D16BB2859F}" sibTransId="{C6F22BC6-A4BD-41D4-A139-706A37025A3A}"/>
    <dgm:cxn modelId="{246468FA-5299-4AAB-A35A-3C540ECC6094}" type="presOf" srcId="{65ACC893-1AC0-47B7-B95E-E28427075800}" destId="{AB96852C-FF96-451A-A72C-632CFE34DEC6}" srcOrd="0" destOrd="0" presId="urn:microsoft.com/office/officeart/2005/8/layout/process1"/>
    <dgm:cxn modelId="{AD2EB175-D703-47D5-922B-EAC731EC22E3}" type="presParOf" srcId="{6AB3D11C-BC87-47C5-9451-39258A8223DE}" destId="{AB96852C-FF96-451A-A72C-632CFE34DEC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Parametri di potenza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600" dirty="0"/>
            <a:t>Reception ed ingressi: 30 W/m2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06C9EC77-9F9D-4FBE-AD15-479F9C127092}">
      <dgm:prSet custT="1"/>
      <dgm:spPr/>
      <dgm:t>
        <a:bodyPr/>
        <a:lstStyle/>
        <a:p>
          <a:r>
            <a:rPr lang="it-IT" sz="1600" dirty="0"/>
            <a:t>Uffici: 40 W/m2</a:t>
          </a:r>
        </a:p>
      </dgm:t>
    </dgm:pt>
    <dgm:pt modelId="{016E102A-0E6A-4075-9583-DB17DA41DE90}" type="parTrans" cxnId="{ABE34BBF-589C-4E20-A6FB-52F31B1E9530}">
      <dgm:prSet/>
      <dgm:spPr/>
      <dgm:t>
        <a:bodyPr/>
        <a:lstStyle/>
        <a:p>
          <a:endParaRPr lang="it-IT"/>
        </a:p>
      </dgm:t>
    </dgm:pt>
    <dgm:pt modelId="{CE6BF7E8-D17E-47DD-B90F-877DDAA06B10}" type="sibTrans" cxnId="{ABE34BBF-589C-4E20-A6FB-52F31B1E9530}">
      <dgm:prSet/>
      <dgm:spPr/>
      <dgm:t>
        <a:bodyPr/>
        <a:lstStyle/>
        <a:p>
          <a:endParaRPr lang="it-IT"/>
        </a:p>
      </dgm:t>
    </dgm:pt>
    <dgm:pt modelId="{87AF5CD0-A66A-4D89-835D-D137298E17E1}">
      <dgm:prSet custT="1"/>
      <dgm:spPr/>
      <dgm:t>
        <a:bodyPr/>
        <a:lstStyle/>
        <a:p>
          <a:r>
            <a:rPr lang="it-IT" sz="1600" dirty="0"/>
            <a:t>Aree tecniche: 100 W/m2</a:t>
          </a:r>
        </a:p>
      </dgm:t>
    </dgm:pt>
    <dgm:pt modelId="{4A452296-36D8-409A-8417-80A60C27D32E}" type="parTrans" cxnId="{20C4D016-5CCB-4994-A65B-18C7D4C7A00E}">
      <dgm:prSet/>
      <dgm:spPr/>
      <dgm:t>
        <a:bodyPr/>
        <a:lstStyle/>
        <a:p>
          <a:endParaRPr lang="it-IT"/>
        </a:p>
      </dgm:t>
    </dgm:pt>
    <dgm:pt modelId="{6D7159B3-A4AE-4C7D-A31D-E333B13FFFB9}" type="sibTrans" cxnId="{20C4D016-5CCB-4994-A65B-18C7D4C7A00E}">
      <dgm:prSet/>
      <dgm:spPr/>
      <dgm:t>
        <a:bodyPr/>
        <a:lstStyle/>
        <a:p>
          <a:endParaRPr lang="it-IT"/>
        </a:p>
      </dgm:t>
    </dgm:pt>
    <dgm:pt modelId="{F5CA2542-0507-4029-8CEA-A4326E8410C3}">
      <dgm:prSet custT="1"/>
      <dgm:spPr/>
      <dgm:t>
        <a:bodyPr/>
        <a:lstStyle/>
        <a:p>
          <a:r>
            <a:rPr lang="it-IT" sz="1600" dirty="0"/>
            <a:t>…</a:t>
          </a:r>
        </a:p>
      </dgm:t>
    </dgm:pt>
    <dgm:pt modelId="{CC9C2004-8122-4A02-AF6E-9F0BF6C0C2FF}" type="parTrans" cxnId="{F25A93D0-1C01-44E7-9ACB-F8220482EEA0}">
      <dgm:prSet/>
      <dgm:spPr/>
      <dgm:t>
        <a:bodyPr/>
        <a:lstStyle/>
        <a:p>
          <a:endParaRPr lang="it-IT"/>
        </a:p>
      </dgm:t>
    </dgm:pt>
    <dgm:pt modelId="{D2BA6B71-1B4D-4611-9C40-7A849040F40B}" type="sibTrans" cxnId="{F25A93D0-1C01-44E7-9ACB-F8220482EEA0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 custScaleY="111937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6516810E-9D08-493B-9E9C-21B8682C6A7E}" type="presOf" srcId="{87AF5CD0-A66A-4D89-835D-D137298E17E1}" destId="{C5DBB42B-D9CC-4BE1-9E85-D3B14785096A}" srcOrd="0" destOrd="2" presId="urn:microsoft.com/office/officeart/2005/8/layout/vList2"/>
    <dgm:cxn modelId="{20C4D016-5CCB-4994-A65B-18C7D4C7A00E}" srcId="{5B199819-3E35-460C-99FC-7F8DFBD4A2DE}" destId="{87AF5CD0-A66A-4D89-835D-D137298E17E1}" srcOrd="2" destOrd="0" parTransId="{4A452296-36D8-409A-8417-80A60C27D32E}" sibTransId="{6D7159B3-A4AE-4C7D-A31D-E333B13FFFB9}"/>
    <dgm:cxn modelId="{6C721D28-4C14-4EEB-B46C-20DCAEC745CF}" type="presOf" srcId="{06C9EC77-9F9D-4FBE-AD15-479F9C127092}" destId="{C5DBB42B-D9CC-4BE1-9E85-D3B14785096A}" srcOrd="0" destOrd="1" presId="urn:microsoft.com/office/officeart/2005/8/layout/vList2"/>
    <dgm:cxn modelId="{B7479A28-C20F-4995-988F-C0EA02899580}" type="presOf" srcId="{F5CA2542-0507-4029-8CEA-A4326E8410C3}" destId="{C5DBB42B-D9CC-4BE1-9E85-D3B14785096A}" srcOrd="0" destOrd="3" presId="urn:microsoft.com/office/officeart/2005/8/layout/vList2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BE34BBF-589C-4E20-A6FB-52F31B1E9530}" srcId="{5B199819-3E35-460C-99FC-7F8DFBD4A2DE}" destId="{06C9EC77-9F9D-4FBE-AD15-479F9C127092}" srcOrd="1" destOrd="0" parTransId="{016E102A-0E6A-4075-9583-DB17DA41DE90}" sibTransId="{CE6BF7E8-D17E-47DD-B90F-877DDAA06B10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F25A93D0-1C01-44E7-9ACB-F8220482EEA0}" srcId="{5B199819-3E35-460C-99FC-7F8DFBD4A2DE}" destId="{F5CA2542-0507-4029-8CEA-A4326E8410C3}" srcOrd="3" destOrd="0" parTransId="{CC9C2004-8122-4A02-AF6E-9F0BF6C0C2FF}" sibTransId="{D2BA6B71-1B4D-4611-9C40-7A849040F40B}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Parametri elettrici di alimentazione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600" dirty="0"/>
            <a:t>Tensione di alimentazione MT (distributore)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C6ACEC86-565B-46D6-A22E-6533A271D39A}">
      <dgm:prSet phldrT="[Testo]" custT="1"/>
      <dgm:spPr/>
      <dgm:t>
        <a:bodyPr/>
        <a:lstStyle/>
        <a:p>
          <a:r>
            <a:rPr lang="it-IT" sz="1600" dirty="0"/>
            <a:t>Frequenza</a:t>
          </a:r>
        </a:p>
      </dgm:t>
    </dgm:pt>
    <dgm:pt modelId="{46484BA5-5597-4459-999F-AFC8C0B0AF9C}" type="sibTrans" cxnId="{06E0A867-124F-4EAD-824E-5423B477BB10}">
      <dgm:prSet/>
      <dgm:spPr/>
      <dgm:t>
        <a:bodyPr/>
        <a:lstStyle/>
        <a:p>
          <a:endParaRPr lang="it-IT"/>
        </a:p>
      </dgm:t>
    </dgm:pt>
    <dgm:pt modelId="{A508C740-B0E5-4916-A45C-A86297C05C1F}" type="parTrans" cxnId="{06E0A867-124F-4EAD-824E-5423B477BB10}">
      <dgm:prSet/>
      <dgm:spPr/>
      <dgm:t>
        <a:bodyPr/>
        <a:lstStyle/>
        <a:p>
          <a:endParaRPr lang="it-IT"/>
        </a:p>
      </dgm:t>
    </dgm:pt>
    <dgm:pt modelId="{8B8A1B6A-32A8-4DD3-AE2C-24BDC8CA9EA6}">
      <dgm:prSet phldrT="[Testo]" custT="1"/>
      <dgm:spPr/>
      <dgm:t>
        <a:bodyPr/>
        <a:lstStyle/>
        <a:p>
          <a:r>
            <a:rPr lang="it-IT" sz="1600" dirty="0"/>
            <a:t>Sistema di distribuzione: TN-S (3F+N)</a:t>
          </a:r>
        </a:p>
      </dgm:t>
    </dgm:pt>
    <dgm:pt modelId="{E630841E-F5DA-409A-AF0D-BBEECDDD3622}" type="parTrans" cxnId="{17B387A7-D743-498C-B213-8B41EF2401E8}">
      <dgm:prSet/>
      <dgm:spPr/>
      <dgm:t>
        <a:bodyPr/>
        <a:lstStyle/>
        <a:p>
          <a:endParaRPr lang="it-IT"/>
        </a:p>
      </dgm:t>
    </dgm:pt>
    <dgm:pt modelId="{E63D282D-5C84-4706-BD53-A65875D60A86}" type="sibTrans" cxnId="{17B387A7-D743-498C-B213-8B41EF2401E8}">
      <dgm:prSet/>
      <dgm:spPr/>
      <dgm:t>
        <a:bodyPr/>
        <a:lstStyle/>
        <a:p>
          <a:endParaRPr lang="it-IT"/>
        </a:p>
      </dgm:t>
    </dgm:pt>
    <dgm:pt modelId="{8A15F369-E0CE-4F52-9042-37B2B97CB053}">
      <dgm:prSet phldrT="[Testo]" custT="1"/>
      <dgm:spPr/>
      <dgm:t>
        <a:bodyPr/>
        <a:lstStyle/>
        <a:p>
          <a:r>
            <a:rPr lang="it-IT" sz="1600" dirty="0"/>
            <a:t>…</a:t>
          </a:r>
        </a:p>
      </dgm:t>
    </dgm:pt>
    <dgm:pt modelId="{E68BA417-5974-48E6-AA4D-076884CFF187}" type="parTrans" cxnId="{CB5D3A48-2B2F-4935-87DF-0366C58B7FF9}">
      <dgm:prSet/>
      <dgm:spPr/>
      <dgm:t>
        <a:bodyPr/>
        <a:lstStyle/>
        <a:p>
          <a:endParaRPr lang="it-IT"/>
        </a:p>
      </dgm:t>
    </dgm:pt>
    <dgm:pt modelId="{6637426C-11CB-44F1-97F7-128F34355196}" type="sibTrans" cxnId="{CB5D3A48-2B2F-4935-87DF-0366C58B7FF9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 custScaleY="111937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2685F51E-434E-4979-85C9-2B4C7FB790B2}" type="presOf" srcId="{C6ACEC86-565B-46D6-A22E-6533A271D39A}" destId="{C5DBB42B-D9CC-4BE1-9E85-D3B14785096A}" srcOrd="0" destOrd="2" presId="urn:microsoft.com/office/officeart/2005/8/layout/vList2"/>
    <dgm:cxn modelId="{FBD57A38-9E9E-4BF1-87E2-E268416257AE}" type="presOf" srcId="{8B8A1B6A-32A8-4DD3-AE2C-24BDC8CA9EA6}" destId="{C5DBB42B-D9CC-4BE1-9E85-D3B14785096A}" srcOrd="0" destOrd="1" presId="urn:microsoft.com/office/officeart/2005/8/layout/vList2"/>
    <dgm:cxn modelId="{06E0A867-124F-4EAD-824E-5423B477BB10}" srcId="{5B199819-3E35-460C-99FC-7F8DFBD4A2DE}" destId="{C6ACEC86-565B-46D6-A22E-6533A271D39A}" srcOrd="2" destOrd="0" parTransId="{A508C740-B0E5-4916-A45C-A86297C05C1F}" sibTransId="{46484BA5-5597-4459-999F-AFC8C0B0AF9C}"/>
    <dgm:cxn modelId="{CB5D3A48-2B2F-4935-87DF-0366C58B7FF9}" srcId="{5B199819-3E35-460C-99FC-7F8DFBD4A2DE}" destId="{8A15F369-E0CE-4F52-9042-37B2B97CB053}" srcOrd="3" destOrd="0" parTransId="{E68BA417-5974-48E6-AA4D-076884CFF187}" sibTransId="{6637426C-11CB-44F1-97F7-128F34355196}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17B387A7-D743-498C-B213-8B41EF2401E8}" srcId="{5B199819-3E35-460C-99FC-7F8DFBD4A2DE}" destId="{8B8A1B6A-32A8-4DD3-AE2C-24BDC8CA9EA6}" srcOrd="1" destOrd="0" parTransId="{E630841E-F5DA-409A-AF0D-BBEECDDD3622}" sibTransId="{E63D282D-5C84-4706-BD53-A65875D60A86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A381ECD4-DBFF-4CDB-9842-480976794E0C}" type="presOf" srcId="{8A15F369-E0CE-4F52-9042-37B2B97CB053}" destId="{C5DBB42B-D9CC-4BE1-9E85-D3B14785096A}" srcOrd="0" destOrd="3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Cadute di tensione ammesse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600" dirty="0"/>
            <a:t>C.d.t. su montanti principali: 2% di </a:t>
          </a:r>
          <a:r>
            <a:rPr lang="it-IT" sz="1600" dirty="0" err="1"/>
            <a:t>Vn</a:t>
          </a:r>
          <a:endParaRPr lang="it-IT" sz="1600" dirty="0"/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8B8A1B6A-32A8-4DD3-AE2C-24BDC8CA9EA6}">
      <dgm:prSet phldrT="[Testo]" custT="1"/>
      <dgm:spPr/>
      <dgm:t>
        <a:bodyPr/>
        <a:lstStyle/>
        <a:p>
          <a:r>
            <a:rPr lang="it-IT" sz="1600" dirty="0"/>
            <a:t>C.d.t. distribuzione secondaria: 2% di </a:t>
          </a:r>
          <a:r>
            <a:rPr lang="it-IT" sz="1600" dirty="0" err="1"/>
            <a:t>Vn</a:t>
          </a:r>
          <a:endParaRPr lang="it-IT" sz="1600" dirty="0"/>
        </a:p>
      </dgm:t>
    </dgm:pt>
    <dgm:pt modelId="{E63D282D-5C84-4706-BD53-A65875D60A86}" type="sibTrans" cxnId="{17B387A7-D743-498C-B213-8B41EF2401E8}">
      <dgm:prSet/>
      <dgm:spPr/>
      <dgm:t>
        <a:bodyPr/>
        <a:lstStyle/>
        <a:p>
          <a:endParaRPr lang="it-IT"/>
        </a:p>
      </dgm:t>
    </dgm:pt>
    <dgm:pt modelId="{E630841E-F5DA-409A-AF0D-BBEECDDD3622}" type="parTrans" cxnId="{17B387A7-D743-498C-B213-8B41EF2401E8}">
      <dgm:prSet/>
      <dgm:spPr/>
      <dgm:t>
        <a:bodyPr/>
        <a:lstStyle/>
        <a:p>
          <a:endParaRPr lang="it-IT"/>
        </a:p>
      </dgm:t>
    </dgm:pt>
    <dgm:pt modelId="{C6ACEC86-565B-46D6-A22E-6533A271D39A}">
      <dgm:prSet phldrT="[Testo]" custT="1"/>
      <dgm:spPr/>
      <dgm:t>
        <a:bodyPr/>
        <a:lstStyle/>
        <a:p>
          <a:r>
            <a:rPr lang="it-IT" sz="1600" dirty="0"/>
            <a:t>C.d.t. punto più lontano: 4% di </a:t>
          </a:r>
          <a:r>
            <a:rPr lang="it-IT" sz="1600" dirty="0" err="1"/>
            <a:t>Vn</a:t>
          </a:r>
          <a:endParaRPr lang="it-IT" sz="1600" dirty="0"/>
        </a:p>
      </dgm:t>
    </dgm:pt>
    <dgm:pt modelId="{46484BA5-5597-4459-999F-AFC8C0B0AF9C}" type="sibTrans" cxnId="{06E0A867-124F-4EAD-824E-5423B477BB10}">
      <dgm:prSet/>
      <dgm:spPr/>
      <dgm:t>
        <a:bodyPr/>
        <a:lstStyle/>
        <a:p>
          <a:endParaRPr lang="it-IT"/>
        </a:p>
      </dgm:t>
    </dgm:pt>
    <dgm:pt modelId="{A508C740-B0E5-4916-A45C-A86297C05C1F}" type="parTrans" cxnId="{06E0A867-124F-4EAD-824E-5423B477BB10}">
      <dgm:prSet/>
      <dgm:spPr/>
      <dgm:t>
        <a:bodyPr/>
        <a:lstStyle/>
        <a:p>
          <a:endParaRPr lang="it-IT"/>
        </a:p>
      </dgm:t>
    </dgm:pt>
    <dgm:pt modelId="{8A15F369-E0CE-4F52-9042-37B2B97CB053}">
      <dgm:prSet phldrT="[Testo]" custT="1"/>
      <dgm:spPr/>
      <dgm:t>
        <a:bodyPr/>
        <a:lstStyle/>
        <a:p>
          <a:r>
            <a:rPr lang="it-IT" sz="1600" dirty="0"/>
            <a:t>…</a:t>
          </a:r>
        </a:p>
      </dgm:t>
    </dgm:pt>
    <dgm:pt modelId="{6637426C-11CB-44F1-97F7-128F34355196}" type="sibTrans" cxnId="{CB5D3A48-2B2F-4935-87DF-0366C58B7FF9}">
      <dgm:prSet/>
      <dgm:spPr/>
      <dgm:t>
        <a:bodyPr/>
        <a:lstStyle/>
        <a:p>
          <a:endParaRPr lang="it-IT"/>
        </a:p>
      </dgm:t>
    </dgm:pt>
    <dgm:pt modelId="{E68BA417-5974-48E6-AA4D-076884CFF187}" type="parTrans" cxnId="{CB5D3A48-2B2F-4935-87DF-0366C58B7FF9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118518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 custScaleY="99625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2685F51E-434E-4979-85C9-2B4C7FB790B2}" type="presOf" srcId="{C6ACEC86-565B-46D6-A22E-6533A271D39A}" destId="{C5DBB42B-D9CC-4BE1-9E85-D3B14785096A}" srcOrd="0" destOrd="2" presId="urn:microsoft.com/office/officeart/2005/8/layout/vList2"/>
    <dgm:cxn modelId="{FBD57A38-9E9E-4BF1-87E2-E268416257AE}" type="presOf" srcId="{8B8A1B6A-32A8-4DD3-AE2C-24BDC8CA9EA6}" destId="{C5DBB42B-D9CC-4BE1-9E85-D3B14785096A}" srcOrd="0" destOrd="1" presId="urn:microsoft.com/office/officeart/2005/8/layout/vList2"/>
    <dgm:cxn modelId="{06E0A867-124F-4EAD-824E-5423B477BB10}" srcId="{5B199819-3E35-460C-99FC-7F8DFBD4A2DE}" destId="{C6ACEC86-565B-46D6-A22E-6533A271D39A}" srcOrd="2" destOrd="0" parTransId="{A508C740-B0E5-4916-A45C-A86297C05C1F}" sibTransId="{46484BA5-5597-4459-999F-AFC8C0B0AF9C}"/>
    <dgm:cxn modelId="{CB5D3A48-2B2F-4935-87DF-0366C58B7FF9}" srcId="{5B199819-3E35-460C-99FC-7F8DFBD4A2DE}" destId="{8A15F369-E0CE-4F52-9042-37B2B97CB053}" srcOrd="3" destOrd="0" parTransId="{E68BA417-5974-48E6-AA4D-076884CFF187}" sibTransId="{6637426C-11CB-44F1-97F7-128F34355196}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17B387A7-D743-498C-B213-8B41EF2401E8}" srcId="{5B199819-3E35-460C-99FC-7F8DFBD4A2DE}" destId="{8B8A1B6A-32A8-4DD3-AE2C-24BDC8CA9EA6}" srcOrd="1" destOrd="0" parTransId="{E630841E-F5DA-409A-AF0D-BBEECDDD3622}" sibTransId="{E63D282D-5C84-4706-BD53-A65875D60A86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A381ECD4-DBFF-4CDB-9842-480976794E0C}" type="presOf" srcId="{8A15F369-E0CE-4F52-9042-37B2B97CB053}" destId="{C5DBB42B-D9CC-4BE1-9E85-D3B14785096A}" srcOrd="0" destOrd="3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Coefficienti di calcolo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600" dirty="0"/>
            <a:t>Linee che alimentano circuiti luce: K=1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8B8A1B6A-32A8-4DD3-AE2C-24BDC8CA9EA6}">
      <dgm:prSet phldrT="[Testo]" custT="1"/>
      <dgm:spPr/>
      <dgm:t>
        <a:bodyPr/>
        <a:lstStyle/>
        <a:p>
          <a:r>
            <a:rPr lang="it-IT" sz="1600" dirty="0"/>
            <a:t>Linee che alimentano circuiti F: K=0,2-0,8</a:t>
          </a:r>
        </a:p>
      </dgm:t>
    </dgm:pt>
    <dgm:pt modelId="{E63D282D-5C84-4706-BD53-A65875D60A86}" type="sibTrans" cxnId="{17B387A7-D743-498C-B213-8B41EF2401E8}">
      <dgm:prSet/>
      <dgm:spPr/>
      <dgm:t>
        <a:bodyPr/>
        <a:lstStyle/>
        <a:p>
          <a:endParaRPr lang="it-IT"/>
        </a:p>
      </dgm:t>
    </dgm:pt>
    <dgm:pt modelId="{E630841E-F5DA-409A-AF0D-BBEECDDD3622}" type="parTrans" cxnId="{17B387A7-D743-498C-B213-8B41EF2401E8}">
      <dgm:prSet/>
      <dgm:spPr/>
      <dgm:t>
        <a:bodyPr/>
        <a:lstStyle/>
        <a:p>
          <a:endParaRPr lang="it-IT"/>
        </a:p>
      </dgm:t>
    </dgm:pt>
    <dgm:pt modelId="{C6ACEC86-565B-46D6-A22E-6533A271D39A}">
      <dgm:prSet phldrT="[Testo]" custT="1"/>
      <dgm:spPr/>
      <dgm:t>
        <a:bodyPr/>
        <a:lstStyle/>
        <a:p>
          <a:r>
            <a:rPr lang="it-IT" sz="1600" dirty="0"/>
            <a:t>Linee che alimentano sottoquadri: K=0,8-1</a:t>
          </a:r>
        </a:p>
      </dgm:t>
    </dgm:pt>
    <dgm:pt modelId="{46484BA5-5597-4459-999F-AFC8C0B0AF9C}" type="sibTrans" cxnId="{06E0A867-124F-4EAD-824E-5423B477BB10}">
      <dgm:prSet/>
      <dgm:spPr/>
      <dgm:t>
        <a:bodyPr/>
        <a:lstStyle/>
        <a:p>
          <a:endParaRPr lang="it-IT"/>
        </a:p>
      </dgm:t>
    </dgm:pt>
    <dgm:pt modelId="{A508C740-B0E5-4916-A45C-A86297C05C1F}" type="parTrans" cxnId="{06E0A867-124F-4EAD-824E-5423B477BB10}">
      <dgm:prSet/>
      <dgm:spPr/>
      <dgm:t>
        <a:bodyPr/>
        <a:lstStyle/>
        <a:p>
          <a:endParaRPr lang="it-IT"/>
        </a:p>
      </dgm:t>
    </dgm:pt>
    <dgm:pt modelId="{8A15F369-E0CE-4F52-9042-37B2B97CB053}">
      <dgm:prSet phldrT="[Testo]" custT="1"/>
      <dgm:spPr/>
      <dgm:t>
        <a:bodyPr/>
        <a:lstStyle/>
        <a:p>
          <a:r>
            <a:rPr lang="it-IT" sz="1600" dirty="0"/>
            <a:t>…</a:t>
          </a:r>
        </a:p>
      </dgm:t>
    </dgm:pt>
    <dgm:pt modelId="{6637426C-11CB-44F1-97F7-128F34355196}" type="sibTrans" cxnId="{CB5D3A48-2B2F-4935-87DF-0366C58B7FF9}">
      <dgm:prSet/>
      <dgm:spPr/>
      <dgm:t>
        <a:bodyPr/>
        <a:lstStyle/>
        <a:p>
          <a:endParaRPr lang="it-IT"/>
        </a:p>
      </dgm:t>
    </dgm:pt>
    <dgm:pt modelId="{E68BA417-5974-48E6-AA4D-076884CFF187}" type="parTrans" cxnId="{CB5D3A48-2B2F-4935-87DF-0366C58B7FF9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 custScaleY="111937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2685F51E-434E-4979-85C9-2B4C7FB790B2}" type="presOf" srcId="{C6ACEC86-565B-46D6-A22E-6533A271D39A}" destId="{C5DBB42B-D9CC-4BE1-9E85-D3B14785096A}" srcOrd="0" destOrd="2" presId="urn:microsoft.com/office/officeart/2005/8/layout/vList2"/>
    <dgm:cxn modelId="{FBD57A38-9E9E-4BF1-87E2-E268416257AE}" type="presOf" srcId="{8B8A1B6A-32A8-4DD3-AE2C-24BDC8CA9EA6}" destId="{C5DBB42B-D9CC-4BE1-9E85-D3B14785096A}" srcOrd="0" destOrd="1" presId="urn:microsoft.com/office/officeart/2005/8/layout/vList2"/>
    <dgm:cxn modelId="{06E0A867-124F-4EAD-824E-5423B477BB10}" srcId="{5B199819-3E35-460C-99FC-7F8DFBD4A2DE}" destId="{C6ACEC86-565B-46D6-A22E-6533A271D39A}" srcOrd="2" destOrd="0" parTransId="{A508C740-B0E5-4916-A45C-A86297C05C1F}" sibTransId="{46484BA5-5597-4459-999F-AFC8C0B0AF9C}"/>
    <dgm:cxn modelId="{CB5D3A48-2B2F-4935-87DF-0366C58B7FF9}" srcId="{5B199819-3E35-460C-99FC-7F8DFBD4A2DE}" destId="{8A15F369-E0CE-4F52-9042-37B2B97CB053}" srcOrd="3" destOrd="0" parTransId="{E68BA417-5974-48E6-AA4D-076884CFF187}" sibTransId="{6637426C-11CB-44F1-97F7-128F34355196}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17B387A7-D743-498C-B213-8B41EF2401E8}" srcId="{5B199819-3E35-460C-99FC-7F8DFBD4A2DE}" destId="{8B8A1B6A-32A8-4DD3-AE2C-24BDC8CA9EA6}" srcOrd="1" destOrd="0" parTransId="{E630841E-F5DA-409A-AF0D-BBEECDDD3622}" sibTransId="{E63D282D-5C84-4706-BD53-A65875D60A86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A381ECD4-DBFF-4CDB-9842-480976794E0C}" type="presOf" srcId="{8A15F369-E0CE-4F52-9042-37B2B97CB053}" destId="{C5DBB42B-D9CC-4BE1-9E85-D3B14785096A}" srcOrd="0" destOrd="3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Grado di protezione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600" dirty="0"/>
            <a:t>Ambienti normali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C6ACEC86-565B-46D6-A22E-6533A271D39A}">
      <dgm:prSet phldrT="[Testo]" custT="1"/>
      <dgm:spPr/>
      <dgm:t>
        <a:bodyPr/>
        <a:lstStyle/>
        <a:p>
          <a:r>
            <a:rPr lang="it-IT" sz="1600" dirty="0"/>
            <a:t>Impianti in zone civili</a:t>
          </a:r>
        </a:p>
      </dgm:t>
    </dgm:pt>
    <dgm:pt modelId="{46484BA5-5597-4459-999F-AFC8C0B0AF9C}" type="sibTrans" cxnId="{06E0A867-124F-4EAD-824E-5423B477BB10}">
      <dgm:prSet/>
      <dgm:spPr/>
      <dgm:t>
        <a:bodyPr/>
        <a:lstStyle/>
        <a:p>
          <a:endParaRPr lang="it-IT"/>
        </a:p>
      </dgm:t>
    </dgm:pt>
    <dgm:pt modelId="{A508C740-B0E5-4916-A45C-A86297C05C1F}" type="parTrans" cxnId="{06E0A867-124F-4EAD-824E-5423B477BB10}">
      <dgm:prSet/>
      <dgm:spPr/>
      <dgm:t>
        <a:bodyPr/>
        <a:lstStyle/>
        <a:p>
          <a:endParaRPr lang="it-IT"/>
        </a:p>
      </dgm:t>
    </dgm:pt>
    <dgm:pt modelId="{8B8A1B6A-32A8-4DD3-AE2C-24BDC8CA9EA6}">
      <dgm:prSet phldrT="[Testo]" custT="1"/>
      <dgm:spPr/>
      <dgm:t>
        <a:bodyPr/>
        <a:lstStyle/>
        <a:p>
          <a:r>
            <a:rPr lang="it-IT" sz="1600" dirty="0"/>
            <a:t>Ambienti umidi o con pericolo di incendio</a:t>
          </a:r>
        </a:p>
      </dgm:t>
    </dgm:pt>
    <dgm:pt modelId="{E630841E-F5DA-409A-AF0D-BBEECDDD3622}" type="parTrans" cxnId="{17B387A7-D743-498C-B213-8B41EF2401E8}">
      <dgm:prSet/>
      <dgm:spPr/>
      <dgm:t>
        <a:bodyPr/>
        <a:lstStyle/>
        <a:p>
          <a:endParaRPr lang="it-IT"/>
        </a:p>
      </dgm:t>
    </dgm:pt>
    <dgm:pt modelId="{E63D282D-5C84-4706-BD53-A65875D60A86}" type="sibTrans" cxnId="{17B387A7-D743-498C-B213-8B41EF2401E8}">
      <dgm:prSet/>
      <dgm:spPr/>
      <dgm:t>
        <a:bodyPr/>
        <a:lstStyle/>
        <a:p>
          <a:endParaRPr lang="it-IT"/>
        </a:p>
      </dgm:t>
    </dgm:pt>
    <dgm:pt modelId="{8A15F369-E0CE-4F52-9042-37B2B97CB053}">
      <dgm:prSet phldrT="[Testo]" custT="1"/>
      <dgm:spPr/>
      <dgm:t>
        <a:bodyPr/>
        <a:lstStyle/>
        <a:p>
          <a:r>
            <a:rPr lang="it-IT" sz="1600" dirty="0"/>
            <a:t>…</a:t>
          </a:r>
        </a:p>
      </dgm:t>
    </dgm:pt>
    <dgm:pt modelId="{E68BA417-5974-48E6-AA4D-076884CFF187}" type="parTrans" cxnId="{CB5D3A48-2B2F-4935-87DF-0366C58B7FF9}">
      <dgm:prSet/>
      <dgm:spPr/>
      <dgm:t>
        <a:bodyPr/>
        <a:lstStyle/>
        <a:p>
          <a:endParaRPr lang="it-IT"/>
        </a:p>
      </dgm:t>
    </dgm:pt>
    <dgm:pt modelId="{6637426C-11CB-44F1-97F7-128F34355196}" type="sibTrans" cxnId="{CB5D3A48-2B2F-4935-87DF-0366C58B7FF9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123389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 custScaleY="111937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2685F51E-434E-4979-85C9-2B4C7FB790B2}" type="presOf" srcId="{C6ACEC86-565B-46D6-A22E-6533A271D39A}" destId="{C5DBB42B-D9CC-4BE1-9E85-D3B14785096A}" srcOrd="0" destOrd="2" presId="urn:microsoft.com/office/officeart/2005/8/layout/vList2"/>
    <dgm:cxn modelId="{FBD57A38-9E9E-4BF1-87E2-E268416257AE}" type="presOf" srcId="{8B8A1B6A-32A8-4DD3-AE2C-24BDC8CA9EA6}" destId="{C5DBB42B-D9CC-4BE1-9E85-D3B14785096A}" srcOrd="0" destOrd="1" presId="urn:microsoft.com/office/officeart/2005/8/layout/vList2"/>
    <dgm:cxn modelId="{06E0A867-124F-4EAD-824E-5423B477BB10}" srcId="{5B199819-3E35-460C-99FC-7F8DFBD4A2DE}" destId="{C6ACEC86-565B-46D6-A22E-6533A271D39A}" srcOrd="2" destOrd="0" parTransId="{A508C740-B0E5-4916-A45C-A86297C05C1F}" sibTransId="{46484BA5-5597-4459-999F-AFC8C0B0AF9C}"/>
    <dgm:cxn modelId="{CB5D3A48-2B2F-4935-87DF-0366C58B7FF9}" srcId="{5B199819-3E35-460C-99FC-7F8DFBD4A2DE}" destId="{8A15F369-E0CE-4F52-9042-37B2B97CB053}" srcOrd="3" destOrd="0" parTransId="{E68BA417-5974-48E6-AA4D-076884CFF187}" sibTransId="{6637426C-11CB-44F1-97F7-128F34355196}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17B387A7-D743-498C-B213-8B41EF2401E8}" srcId="{5B199819-3E35-460C-99FC-7F8DFBD4A2DE}" destId="{8B8A1B6A-32A8-4DD3-AE2C-24BDC8CA9EA6}" srcOrd="1" destOrd="0" parTransId="{E630841E-F5DA-409A-AF0D-BBEECDDD3622}" sibTransId="{E63D282D-5C84-4706-BD53-A65875D60A86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A381ECD4-DBFF-4CDB-9842-480976794E0C}" type="presOf" srcId="{8A15F369-E0CE-4F52-9042-37B2B97CB053}" destId="{C5DBB42B-D9CC-4BE1-9E85-D3B14785096A}" srcOrd="0" destOrd="3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Livelli di illuminamento medio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600" dirty="0"/>
            <a:t>Sale riunioni: 750 lux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C6ACEC86-565B-46D6-A22E-6533A271D39A}">
      <dgm:prSet phldrT="[Testo]" custT="1"/>
      <dgm:spPr/>
      <dgm:t>
        <a:bodyPr/>
        <a:lstStyle/>
        <a:p>
          <a:r>
            <a:rPr lang="it-IT" sz="1600" dirty="0"/>
            <a:t>Corridoi interni e zone comuni: 250 lux</a:t>
          </a:r>
        </a:p>
      </dgm:t>
    </dgm:pt>
    <dgm:pt modelId="{46484BA5-5597-4459-999F-AFC8C0B0AF9C}" type="sibTrans" cxnId="{06E0A867-124F-4EAD-824E-5423B477BB10}">
      <dgm:prSet/>
      <dgm:spPr/>
      <dgm:t>
        <a:bodyPr/>
        <a:lstStyle/>
        <a:p>
          <a:endParaRPr lang="it-IT"/>
        </a:p>
      </dgm:t>
    </dgm:pt>
    <dgm:pt modelId="{A508C740-B0E5-4916-A45C-A86297C05C1F}" type="parTrans" cxnId="{06E0A867-124F-4EAD-824E-5423B477BB10}">
      <dgm:prSet/>
      <dgm:spPr/>
      <dgm:t>
        <a:bodyPr/>
        <a:lstStyle/>
        <a:p>
          <a:endParaRPr lang="it-IT"/>
        </a:p>
      </dgm:t>
    </dgm:pt>
    <dgm:pt modelId="{8B8A1B6A-32A8-4DD3-AE2C-24BDC8CA9EA6}">
      <dgm:prSet phldrT="[Testo]" custT="1"/>
      <dgm:spPr/>
      <dgm:t>
        <a:bodyPr/>
        <a:lstStyle/>
        <a:p>
          <a:r>
            <a:rPr lang="it-IT" sz="1600" dirty="0"/>
            <a:t>Uffici: 500 lux</a:t>
          </a:r>
        </a:p>
      </dgm:t>
    </dgm:pt>
    <dgm:pt modelId="{E630841E-F5DA-409A-AF0D-BBEECDDD3622}" type="parTrans" cxnId="{17B387A7-D743-498C-B213-8B41EF2401E8}">
      <dgm:prSet/>
      <dgm:spPr/>
      <dgm:t>
        <a:bodyPr/>
        <a:lstStyle/>
        <a:p>
          <a:endParaRPr lang="it-IT"/>
        </a:p>
      </dgm:t>
    </dgm:pt>
    <dgm:pt modelId="{E63D282D-5C84-4706-BD53-A65875D60A86}" type="sibTrans" cxnId="{17B387A7-D743-498C-B213-8B41EF2401E8}">
      <dgm:prSet/>
      <dgm:spPr/>
      <dgm:t>
        <a:bodyPr/>
        <a:lstStyle/>
        <a:p>
          <a:endParaRPr lang="it-IT"/>
        </a:p>
      </dgm:t>
    </dgm:pt>
    <dgm:pt modelId="{8A15F369-E0CE-4F52-9042-37B2B97CB053}">
      <dgm:prSet phldrT="[Testo]" custT="1"/>
      <dgm:spPr/>
      <dgm:t>
        <a:bodyPr/>
        <a:lstStyle/>
        <a:p>
          <a:r>
            <a:rPr lang="it-IT" sz="1600" dirty="0"/>
            <a:t>…</a:t>
          </a:r>
        </a:p>
      </dgm:t>
    </dgm:pt>
    <dgm:pt modelId="{E68BA417-5974-48E6-AA4D-076884CFF187}" type="parTrans" cxnId="{CB5D3A48-2B2F-4935-87DF-0366C58B7FF9}">
      <dgm:prSet/>
      <dgm:spPr/>
      <dgm:t>
        <a:bodyPr/>
        <a:lstStyle/>
        <a:p>
          <a:endParaRPr lang="it-IT"/>
        </a:p>
      </dgm:t>
    </dgm:pt>
    <dgm:pt modelId="{6637426C-11CB-44F1-97F7-128F34355196}" type="sibTrans" cxnId="{CB5D3A48-2B2F-4935-87DF-0366C58B7FF9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122876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 custScaleY="111937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2685F51E-434E-4979-85C9-2B4C7FB790B2}" type="presOf" srcId="{C6ACEC86-565B-46D6-A22E-6533A271D39A}" destId="{C5DBB42B-D9CC-4BE1-9E85-D3B14785096A}" srcOrd="0" destOrd="2" presId="urn:microsoft.com/office/officeart/2005/8/layout/vList2"/>
    <dgm:cxn modelId="{FBD57A38-9E9E-4BF1-87E2-E268416257AE}" type="presOf" srcId="{8B8A1B6A-32A8-4DD3-AE2C-24BDC8CA9EA6}" destId="{C5DBB42B-D9CC-4BE1-9E85-D3B14785096A}" srcOrd="0" destOrd="1" presId="urn:microsoft.com/office/officeart/2005/8/layout/vList2"/>
    <dgm:cxn modelId="{06E0A867-124F-4EAD-824E-5423B477BB10}" srcId="{5B199819-3E35-460C-99FC-7F8DFBD4A2DE}" destId="{C6ACEC86-565B-46D6-A22E-6533A271D39A}" srcOrd="2" destOrd="0" parTransId="{A508C740-B0E5-4916-A45C-A86297C05C1F}" sibTransId="{46484BA5-5597-4459-999F-AFC8C0B0AF9C}"/>
    <dgm:cxn modelId="{CB5D3A48-2B2F-4935-87DF-0366C58B7FF9}" srcId="{5B199819-3E35-460C-99FC-7F8DFBD4A2DE}" destId="{8A15F369-E0CE-4F52-9042-37B2B97CB053}" srcOrd="3" destOrd="0" parTransId="{E68BA417-5974-48E6-AA4D-076884CFF187}" sibTransId="{6637426C-11CB-44F1-97F7-128F34355196}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17B387A7-D743-498C-B213-8B41EF2401E8}" srcId="{5B199819-3E35-460C-99FC-7F8DFBD4A2DE}" destId="{8B8A1B6A-32A8-4DD3-AE2C-24BDC8CA9EA6}" srcOrd="1" destOrd="0" parTransId="{E630841E-F5DA-409A-AF0D-BBEECDDD3622}" sibTransId="{E63D282D-5C84-4706-BD53-A65875D60A86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A381ECD4-DBFF-4CDB-9842-480976794E0C}" type="presOf" srcId="{8A15F369-E0CE-4F52-9042-37B2B97CB053}" destId="{C5DBB42B-D9CC-4BE1-9E85-D3B14785096A}" srcOrd="0" destOrd="3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Protezione contro i contatti indiretti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600" dirty="0"/>
            <a:t>Collegamento all’impianto di terra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C6ACEC86-565B-46D6-A22E-6533A271D39A}">
      <dgm:prSet phldrT="[Testo]" custT="1"/>
      <dgm:spPr/>
      <dgm:t>
        <a:bodyPr/>
        <a:lstStyle/>
        <a:p>
          <a:r>
            <a:rPr lang="it-IT" sz="1600" dirty="0"/>
            <a:t>Cavi sotto guaina</a:t>
          </a:r>
        </a:p>
      </dgm:t>
    </dgm:pt>
    <dgm:pt modelId="{46484BA5-5597-4459-999F-AFC8C0B0AF9C}" type="sibTrans" cxnId="{06E0A867-124F-4EAD-824E-5423B477BB10}">
      <dgm:prSet/>
      <dgm:spPr/>
      <dgm:t>
        <a:bodyPr/>
        <a:lstStyle/>
        <a:p>
          <a:endParaRPr lang="it-IT"/>
        </a:p>
      </dgm:t>
    </dgm:pt>
    <dgm:pt modelId="{A508C740-B0E5-4916-A45C-A86297C05C1F}" type="parTrans" cxnId="{06E0A867-124F-4EAD-824E-5423B477BB10}">
      <dgm:prSet/>
      <dgm:spPr/>
      <dgm:t>
        <a:bodyPr/>
        <a:lstStyle/>
        <a:p>
          <a:endParaRPr lang="it-IT"/>
        </a:p>
      </dgm:t>
    </dgm:pt>
    <dgm:pt modelId="{8B8A1B6A-32A8-4DD3-AE2C-24BDC8CA9EA6}">
      <dgm:prSet phldrT="[Testo]" custT="1"/>
      <dgm:spPr/>
      <dgm:t>
        <a:bodyPr/>
        <a:lstStyle/>
        <a:p>
          <a:r>
            <a:rPr lang="it-IT" sz="1600" dirty="0"/>
            <a:t>Interruttori differenziali</a:t>
          </a:r>
        </a:p>
      </dgm:t>
    </dgm:pt>
    <dgm:pt modelId="{E630841E-F5DA-409A-AF0D-BBEECDDD3622}" type="parTrans" cxnId="{17B387A7-D743-498C-B213-8B41EF2401E8}">
      <dgm:prSet/>
      <dgm:spPr/>
      <dgm:t>
        <a:bodyPr/>
        <a:lstStyle/>
        <a:p>
          <a:endParaRPr lang="it-IT"/>
        </a:p>
      </dgm:t>
    </dgm:pt>
    <dgm:pt modelId="{E63D282D-5C84-4706-BD53-A65875D60A86}" type="sibTrans" cxnId="{17B387A7-D743-498C-B213-8B41EF2401E8}">
      <dgm:prSet/>
      <dgm:spPr/>
      <dgm:t>
        <a:bodyPr/>
        <a:lstStyle/>
        <a:p>
          <a:endParaRPr lang="it-IT"/>
        </a:p>
      </dgm:t>
    </dgm:pt>
    <dgm:pt modelId="{8A15F369-E0CE-4F52-9042-37B2B97CB053}">
      <dgm:prSet phldrT="[Testo]" custT="1"/>
      <dgm:spPr/>
      <dgm:t>
        <a:bodyPr/>
        <a:lstStyle/>
        <a:p>
          <a:r>
            <a:rPr lang="it-IT" sz="1600" dirty="0"/>
            <a:t>…</a:t>
          </a:r>
        </a:p>
      </dgm:t>
    </dgm:pt>
    <dgm:pt modelId="{E68BA417-5974-48E6-AA4D-076884CFF187}" type="parTrans" cxnId="{CB5D3A48-2B2F-4935-87DF-0366C58B7FF9}">
      <dgm:prSet/>
      <dgm:spPr/>
      <dgm:t>
        <a:bodyPr/>
        <a:lstStyle/>
        <a:p>
          <a:endParaRPr lang="it-IT"/>
        </a:p>
      </dgm:t>
    </dgm:pt>
    <dgm:pt modelId="{6637426C-11CB-44F1-97F7-128F34355196}" type="sibTrans" cxnId="{CB5D3A48-2B2F-4935-87DF-0366C58B7FF9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123389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 custScaleY="111937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2685F51E-434E-4979-85C9-2B4C7FB790B2}" type="presOf" srcId="{C6ACEC86-565B-46D6-A22E-6533A271D39A}" destId="{C5DBB42B-D9CC-4BE1-9E85-D3B14785096A}" srcOrd="0" destOrd="2" presId="urn:microsoft.com/office/officeart/2005/8/layout/vList2"/>
    <dgm:cxn modelId="{FBD57A38-9E9E-4BF1-87E2-E268416257AE}" type="presOf" srcId="{8B8A1B6A-32A8-4DD3-AE2C-24BDC8CA9EA6}" destId="{C5DBB42B-D9CC-4BE1-9E85-D3B14785096A}" srcOrd="0" destOrd="1" presId="urn:microsoft.com/office/officeart/2005/8/layout/vList2"/>
    <dgm:cxn modelId="{06E0A867-124F-4EAD-824E-5423B477BB10}" srcId="{5B199819-3E35-460C-99FC-7F8DFBD4A2DE}" destId="{C6ACEC86-565B-46D6-A22E-6533A271D39A}" srcOrd="2" destOrd="0" parTransId="{A508C740-B0E5-4916-A45C-A86297C05C1F}" sibTransId="{46484BA5-5597-4459-999F-AFC8C0B0AF9C}"/>
    <dgm:cxn modelId="{CB5D3A48-2B2F-4935-87DF-0366C58B7FF9}" srcId="{5B199819-3E35-460C-99FC-7F8DFBD4A2DE}" destId="{8A15F369-E0CE-4F52-9042-37B2B97CB053}" srcOrd="3" destOrd="0" parTransId="{E68BA417-5974-48E6-AA4D-076884CFF187}" sibTransId="{6637426C-11CB-44F1-97F7-128F34355196}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17B387A7-D743-498C-B213-8B41EF2401E8}" srcId="{5B199819-3E35-460C-99FC-7F8DFBD4A2DE}" destId="{8B8A1B6A-32A8-4DD3-AE2C-24BDC8CA9EA6}" srcOrd="1" destOrd="0" parTransId="{E630841E-F5DA-409A-AF0D-BBEECDDD3622}" sibTransId="{E63D282D-5C84-4706-BD53-A65875D60A86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A381ECD4-DBFF-4CDB-9842-480976794E0C}" type="presOf" srcId="{8A15F369-E0CE-4F52-9042-37B2B97CB053}" destId="{C5DBB42B-D9CC-4BE1-9E85-D3B14785096A}" srcOrd="0" destOrd="3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E73228A-7EBD-4DB0-A665-637F42476815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F305A7A5-B294-4244-9E3C-52AF7DBDAADA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Classificazione funzionale</a:t>
          </a:r>
        </a:p>
      </dgm:t>
    </dgm:pt>
    <dgm:pt modelId="{7716094A-F07A-4D45-9DBC-5BC3B5EB1E8A}" type="parTrans" cxnId="{16033D19-94E3-4D06-8164-ADED968EF42B}">
      <dgm:prSet/>
      <dgm:spPr/>
      <dgm:t>
        <a:bodyPr/>
        <a:lstStyle/>
        <a:p>
          <a:endParaRPr lang="it-IT"/>
        </a:p>
      </dgm:t>
    </dgm:pt>
    <dgm:pt modelId="{766138C1-9CF4-4F0D-B6CC-97600E63D49D}" type="sibTrans" cxnId="{16033D19-94E3-4D06-8164-ADED968EF42B}">
      <dgm:prSet/>
      <dgm:spPr/>
      <dgm:t>
        <a:bodyPr/>
        <a:lstStyle/>
        <a:p>
          <a:endParaRPr lang="it-IT"/>
        </a:p>
      </dgm:t>
    </dgm:pt>
    <dgm:pt modelId="{A1E401C3-DEFA-4A4E-8447-96501081D4C9}">
      <dgm:prSet phldrT="[Testo]"/>
      <dgm:spPr/>
      <dgm:t>
        <a:bodyPr/>
        <a:lstStyle/>
        <a:p>
          <a:r>
            <a:rPr lang="it-IT" dirty="0"/>
            <a:t>Quadri principali di distribuzione</a:t>
          </a:r>
        </a:p>
      </dgm:t>
    </dgm:pt>
    <dgm:pt modelId="{7A6456C6-64B6-4B45-97A4-E9884A3D5E4A}" type="parTrans" cxnId="{3E987C70-FF66-4016-A47B-7DA605BC8BD0}">
      <dgm:prSet/>
      <dgm:spPr/>
      <dgm:t>
        <a:bodyPr/>
        <a:lstStyle/>
        <a:p>
          <a:endParaRPr lang="it-IT"/>
        </a:p>
      </dgm:t>
    </dgm:pt>
    <dgm:pt modelId="{0A55813B-A60D-47B1-AF12-1CDF5F88424E}" type="sibTrans" cxnId="{3E987C70-FF66-4016-A47B-7DA605BC8BD0}">
      <dgm:prSet/>
      <dgm:spPr/>
      <dgm:t>
        <a:bodyPr/>
        <a:lstStyle/>
        <a:p>
          <a:endParaRPr lang="it-IT"/>
        </a:p>
      </dgm:t>
    </dgm:pt>
    <dgm:pt modelId="{A0A405A6-C190-4D03-B264-F793A56FEE78}">
      <dgm:prSet phldrT="[Testo]"/>
      <dgm:spPr/>
      <dgm:t>
        <a:bodyPr/>
        <a:lstStyle/>
        <a:p>
          <a:r>
            <a:rPr lang="it-IT" dirty="0"/>
            <a:t>Quadri secondari di distribuzione</a:t>
          </a:r>
        </a:p>
      </dgm:t>
    </dgm:pt>
    <dgm:pt modelId="{832B26ED-C5F9-4DDE-BCA5-724B8A45E0B8}" type="parTrans" cxnId="{F38C3C87-A1AD-4992-8A23-B17DF26D5C57}">
      <dgm:prSet/>
      <dgm:spPr/>
      <dgm:t>
        <a:bodyPr/>
        <a:lstStyle/>
        <a:p>
          <a:endParaRPr lang="it-IT"/>
        </a:p>
      </dgm:t>
    </dgm:pt>
    <dgm:pt modelId="{96D6DBDC-068E-4AEF-BBA8-3A808A07525C}" type="sibTrans" cxnId="{F38C3C87-A1AD-4992-8A23-B17DF26D5C57}">
      <dgm:prSet/>
      <dgm:spPr/>
      <dgm:t>
        <a:bodyPr/>
        <a:lstStyle/>
        <a:p>
          <a:endParaRPr lang="it-IT"/>
        </a:p>
      </dgm:t>
    </dgm:pt>
    <dgm:pt modelId="{8C730FD8-10E7-4C4C-A9B7-C302A197750E}">
      <dgm:prSet phldrT="[Testo]"/>
      <dgm:spPr/>
      <dgm:t>
        <a:bodyPr/>
        <a:lstStyle/>
        <a:p>
          <a:r>
            <a:rPr lang="it-IT" dirty="0"/>
            <a:t>Quadri di manovra motori</a:t>
          </a:r>
        </a:p>
      </dgm:t>
    </dgm:pt>
    <dgm:pt modelId="{34D3E3B3-8F72-4BAB-B3F3-D31D050198BF}" type="parTrans" cxnId="{F13A1BC4-1BC6-4A6B-9CAF-62348B6166E9}">
      <dgm:prSet/>
      <dgm:spPr/>
      <dgm:t>
        <a:bodyPr/>
        <a:lstStyle/>
        <a:p>
          <a:endParaRPr lang="it-IT"/>
        </a:p>
      </dgm:t>
    </dgm:pt>
    <dgm:pt modelId="{C18058BC-BC19-4B28-B8F4-EC2BE8D39AFF}" type="sibTrans" cxnId="{F13A1BC4-1BC6-4A6B-9CAF-62348B6166E9}">
      <dgm:prSet/>
      <dgm:spPr/>
      <dgm:t>
        <a:bodyPr/>
        <a:lstStyle/>
        <a:p>
          <a:endParaRPr lang="it-IT"/>
        </a:p>
      </dgm:t>
    </dgm:pt>
    <dgm:pt modelId="{65F840E1-A42F-49BC-8653-8FD6C163AF12}">
      <dgm:prSet phldrT="[Testo]"/>
      <dgm:spPr/>
      <dgm:t>
        <a:bodyPr/>
        <a:lstStyle/>
        <a:p>
          <a:r>
            <a:rPr lang="it-IT" dirty="0"/>
            <a:t>Quadri di comando, misura e protezione</a:t>
          </a:r>
        </a:p>
      </dgm:t>
    </dgm:pt>
    <dgm:pt modelId="{EF7A8990-2C44-4E42-AB45-F2BB21B1FF28}" type="parTrans" cxnId="{4C956588-75C7-4DDD-BC5C-872384E2D09C}">
      <dgm:prSet/>
      <dgm:spPr/>
      <dgm:t>
        <a:bodyPr/>
        <a:lstStyle/>
        <a:p>
          <a:endParaRPr lang="it-IT"/>
        </a:p>
      </dgm:t>
    </dgm:pt>
    <dgm:pt modelId="{B8CA3B9D-7A58-46B3-BD20-F6800944847F}" type="sibTrans" cxnId="{4C956588-75C7-4DDD-BC5C-872384E2D09C}">
      <dgm:prSet/>
      <dgm:spPr/>
      <dgm:t>
        <a:bodyPr/>
        <a:lstStyle/>
        <a:p>
          <a:endParaRPr lang="it-IT"/>
        </a:p>
      </dgm:t>
    </dgm:pt>
    <dgm:pt modelId="{4EA564D2-C59D-4531-BC7F-F624A0F3D9E1}">
      <dgm:prSet phldrT="[Testo]"/>
      <dgm:spPr/>
      <dgm:t>
        <a:bodyPr/>
        <a:lstStyle/>
        <a:p>
          <a:r>
            <a:rPr lang="it-IT" dirty="0"/>
            <a:t>Quadri a bordo macchina</a:t>
          </a:r>
        </a:p>
      </dgm:t>
    </dgm:pt>
    <dgm:pt modelId="{B0CFA2A7-3FA1-4943-A13A-2256C100E9F2}" type="parTrans" cxnId="{7FCB07F8-1B22-4696-87DF-CE4AC9167079}">
      <dgm:prSet/>
      <dgm:spPr/>
      <dgm:t>
        <a:bodyPr/>
        <a:lstStyle/>
        <a:p>
          <a:endParaRPr lang="it-IT"/>
        </a:p>
      </dgm:t>
    </dgm:pt>
    <dgm:pt modelId="{9E69BD2F-124E-4B1C-A631-D4FEFF85A8CC}" type="sibTrans" cxnId="{7FCB07F8-1B22-4696-87DF-CE4AC9167079}">
      <dgm:prSet/>
      <dgm:spPr/>
      <dgm:t>
        <a:bodyPr/>
        <a:lstStyle/>
        <a:p>
          <a:endParaRPr lang="it-IT"/>
        </a:p>
      </dgm:t>
    </dgm:pt>
    <dgm:pt modelId="{EDAB5032-5FA4-410C-9685-17961B5263C9}">
      <dgm:prSet phldrT="[Testo]"/>
      <dgm:spPr/>
      <dgm:t>
        <a:bodyPr/>
        <a:lstStyle/>
        <a:p>
          <a:r>
            <a:rPr lang="it-IT" dirty="0"/>
            <a:t>Quadri per cantiere</a:t>
          </a:r>
        </a:p>
      </dgm:t>
    </dgm:pt>
    <dgm:pt modelId="{276FDC40-A69C-4BF1-9D15-E5113DFD7684}" type="parTrans" cxnId="{255B09C3-A454-4C65-874B-9328D3BF81E3}">
      <dgm:prSet/>
      <dgm:spPr/>
      <dgm:t>
        <a:bodyPr/>
        <a:lstStyle/>
        <a:p>
          <a:endParaRPr lang="it-IT"/>
        </a:p>
      </dgm:t>
    </dgm:pt>
    <dgm:pt modelId="{9C5800E0-CBDC-4B47-BC9A-95DAE4CD968D}" type="sibTrans" cxnId="{255B09C3-A454-4C65-874B-9328D3BF81E3}">
      <dgm:prSet/>
      <dgm:spPr/>
      <dgm:t>
        <a:bodyPr/>
        <a:lstStyle/>
        <a:p>
          <a:endParaRPr lang="it-IT"/>
        </a:p>
      </dgm:t>
    </dgm:pt>
    <dgm:pt modelId="{98E2C440-22EC-4A64-8F4D-742FF5C216D2}" type="pres">
      <dgm:prSet presAssocID="{CE73228A-7EBD-4DB0-A665-637F42476815}" presName="Name0" presStyleCnt="0">
        <dgm:presLayoutVars>
          <dgm:dir/>
          <dgm:animLvl val="lvl"/>
          <dgm:resizeHandles val="exact"/>
        </dgm:presLayoutVars>
      </dgm:prSet>
      <dgm:spPr/>
    </dgm:pt>
    <dgm:pt modelId="{35C6ABE9-DBB2-416C-874F-1CF0B0DBEE92}" type="pres">
      <dgm:prSet presAssocID="{F305A7A5-B294-4244-9E3C-52AF7DBDAADA}" presName="linNode" presStyleCnt="0"/>
      <dgm:spPr/>
    </dgm:pt>
    <dgm:pt modelId="{03B9DEBE-C489-4ADA-8A4B-9C3D310F0EB6}" type="pres">
      <dgm:prSet presAssocID="{F305A7A5-B294-4244-9E3C-52AF7DBDAADA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A7C37D92-E556-480D-8E4D-35D4923C305A}" type="pres">
      <dgm:prSet presAssocID="{F305A7A5-B294-4244-9E3C-52AF7DBDAADA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16033D19-94E3-4D06-8164-ADED968EF42B}" srcId="{CE73228A-7EBD-4DB0-A665-637F42476815}" destId="{F305A7A5-B294-4244-9E3C-52AF7DBDAADA}" srcOrd="0" destOrd="0" parTransId="{7716094A-F07A-4D45-9DBC-5BC3B5EB1E8A}" sibTransId="{766138C1-9CF4-4F0D-B6CC-97600E63D49D}"/>
    <dgm:cxn modelId="{0743321B-F07A-4D3D-867B-A64A104B3BD0}" type="presOf" srcId="{8C730FD8-10E7-4C4C-A9B7-C302A197750E}" destId="{A7C37D92-E556-480D-8E4D-35D4923C305A}" srcOrd="0" destOrd="2" presId="urn:microsoft.com/office/officeart/2005/8/layout/vList5"/>
    <dgm:cxn modelId="{3E987C70-FF66-4016-A47B-7DA605BC8BD0}" srcId="{F305A7A5-B294-4244-9E3C-52AF7DBDAADA}" destId="{A1E401C3-DEFA-4A4E-8447-96501081D4C9}" srcOrd="0" destOrd="0" parTransId="{7A6456C6-64B6-4B45-97A4-E9884A3D5E4A}" sibTransId="{0A55813B-A60D-47B1-AF12-1CDF5F88424E}"/>
    <dgm:cxn modelId="{6785FD52-87EE-4156-B024-8A5228955D06}" type="presOf" srcId="{CE73228A-7EBD-4DB0-A665-637F42476815}" destId="{98E2C440-22EC-4A64-8F4D-742FF5C216D2}" srcOrd="0" destOrd="0" presId="urn:microsoft.com/office/officeart/2005/8/layout/vList5"/>
    <dgm:cxn modelId="{E0F98583-4342-4D71-B944-115CF3F8513C}" type="presOf" srcId="{65F840E1-A42F-49BC-8653-8FD6C163AF12}" destId="{A7C37D92-E556-480D-8E4D-35D4923C305A}" srcOrd="0" destOrd="3" presId="urn:microsoft.com/office/officeart/2005/8/layout/vList5"/>
    <dgm:cxn modelId="{F38C3C87-A1AD-4992-8A23-B17DF26D5C57}" srcId="{F305A7A5-B294-4244-9E3C-52AF7DBDAADA}" destId="{A0A405A6-C190-4D03-B264-F793A56FEE78}" srcOrd="1" destOrd="0" parTransId="{832B26ED-C5F9-4DDE-BCA5-724B8A45E0B8}" sibTransId="{96D6DBDC-068E-4AEF-BBA8-3A808A07525C}"/>
    <dgm:cxn modelId="{4C956588-75C7-4DDD-BC5C-872384E2D09C}" srcId="{F305A7A5-B294-4244-9E3C-52AF7DBDAADA}" destId="{65F840E1-A42F-49BC-8653-8FD6C163AF12}" srcOrd="3" destOrd="0" parTransId="{EF7A8990-2C44-4E42-AB45-F2BB21B1FF28}" sibTransId="{B8CA3B9D-7A58-46B3-BD20-F6800944847F}"/>
    <dgm:cxn modelId="{207BB18F-2425-40B5-A292-32557843F5EC}" type="presOf" srcId="{4EA564D2-C59D-4531-BC7F-F624A0F3D9E1}" destId="{A7C37D92-E556-480D-8E4D-35D4923C305A}" srcOrd="0" destOrd="4" presId="urn:microsoft.com/office/officeart/2005/8/layout/vList5"/>
    <dgm:cxn modelId="{564E67B2-BEF6-4663-B3BB-C18EB229FA4D}" type="presOf" srcId="{EDAB5032-5FA4-410C-9685-17961B5263C9}" destId="{A7C37D92-E556-480D-8E4D-35D4923C305A}" srcOrd="0" destOrd="5" presId="urn:microsoft.com/office/officeart/2005/8/layout/vList5"/>
    <dgm:cxn modelId="{255B09C3-A454-4C65-874B-9328D3BF81E3}" srcId="{F305A7A5-B294-4244-9E3C-52AF7DBDAADA}" destId="{EDAB5032-5FA4-410C-9685-17961B5263C9}" srcOrd="5" destOrd="0" parTransId="{276FDC40-A69C-4BF1-9D15-E5113DFD7684}" sibTransId="{9C5800E0-CBDC-4B47-BC9A-95DAE4CD968D}"/>
    <dgm:cxn modelId="{F13A1BC4-1BC6-4A6B-9CAF-62348B6166E9}" srcId="{F305A7A5-B294-4244-9E3C-52AF7DBDAADA}" destId="{8C730FD8-10E7-4C4C-A9B7-C302A197750E}" srcOrd="2" destOrd="0" parTransId="{34D3E3B3-8F72-4BAB-B3F3-D31D050198BF}" sibTransId="{C18058BC-BC19-4B28-B8F4-EC2BE8D39AFF}"/>
    <dgm:cxn modelId="{D687A5CD-31BC-4A10-A587-E4F17DD43098}" type="presOf" srcId="{A1E401C3-DEFA-4A4E-8447-96501081D4C9}" destId="{A7C37D92-E556-480D-8E4D-35D4923C305A}" srcOrd="0" destOrd="0" presId="urn:microsoft.com/office/officeart/2005/8/layout/vList5"/>
    <dgm:cxn modelId="{4974C8E2-16F1-4E3A-8DAA-AC733E737452}" type="presOf" srcId="{F305A7A5-B294-4244-9E3C-52AF7DBDAADA}" destId="{03B9DEBE-C489-4ADA-8A4B-9C3D310F0EB6}" srcOrd="0" destOrd="0" presId="urn:microsoft.com/office/officeart/2005/8/layout/vList5"/>
    <dgm:cxn modelId="{7FCB07F8-1B22-4696-87DF-CE4AC9167079}" srcId="{F305A7A5-B294-4244-9E3C-52AF7DBDAADA}" destId="{4EA564D2-C59D-4531-BC7F-F624A0F3D9E1}" srcOrd="4" destOrd="0" parTransId="{B0CFA2A7-3FA1-4943-A13A-2256C100E9F2}" sibTransId="{9E69BD2F-124E-4B1C-A631-D4FEFF85A8CC}"/>
    <dgm:cxn modelId="{88C352FB-7A3A-4F67-8D61-72F4BC1A1729}" type="presOf" srcId="{A0A405A6-C190-4D03-B264-F793A56FEE78}" destId="{A7C37D92-E556-480D-8E4D-35D4923C305A}" srcOrd="0" destOrd="1" presId="urn:microsoft.com/office/officeart/2005/8/layout/vList5"/>
    <dgm:cxn modelId="{6562B70A-1FDA-4DF4-BC31-ACE7372F809B}" type="presParOf" srcId="{98E2C440-22EC-4A64-8F4D-742FF5C216D2}" destId="{35C6ABE9-DBB2-416C-874F-1CF0B0DBEE92}" srcOrd="0" destOrd="0" presId="urn:microsoft.com/office/officeart/2005/8/layout/vList5"/>
    <dgm:cxn modelId="{8380B3FA-DE0E-4409-BF26-71C8C1FBE770}" type="presParOf" srcId="{35C6ABE9-DBB2-416C-874F-1CF0B0DBEE92}" destId="{03B9DEBE-C489-4ADA-8A4B-9C3D310F0EB6}" srcOrd="0" destOrd="0" presId="urn:microsoft.com/office/officeart/2005/8/layout/vList5"/>
    <dgm:cxn modelId="{5707DA7D-E47E-43D6-904B-1CDD3658E84E}" type="presParOf" srcId="{35C6ABE9-DBB2-416C-874F-1CF0B0DBEE92}" destId="{A7C37D92-E556-480D-8E4D-35D4923C305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Protezione contro i contatti diretti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600" dirty="0"/>
            <a:t>Isolamento parti attive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C6ACEC86-565B-46D6-A22E-6533A271D39A}">
      <dgm:prSet phldrT="[Testo]" custT="1"/>
      <dgm:spPr/>
      <dgm:t>
        <a:bodyPr/>
        <a:lstStyle/>
        <a:p>
          <a:r>
            <a:rPr lang="it-IT" sz="1600" dirty="0"/>
            <a:t>Grado di protezione IP4XD (</a:t>
          </a:r>
          <a:r>
            <a:rPr lang="it-IT" sz="1600" dirty="0" err="1"/>
            <a:t>ma.r.c.i</a:t>
          </a:r>
          <a:r>
            <a:rPr lang="it-IT" sz="1600" dirty="0"/>
            <a:t>)</a:t>
          </a:r>
        </a:p>
      </dgm:t>
    </dgm:pt>
    <dgm:pt modelId="{46484BA5-5597-4459-999F-AFC8C0B0AF9C}" type="sibTrans" cxnId="{06E0A867-124F-4EAD-824E-5423B477BB10}">
      <dgm:prSet/>
      <dgm:spPr/>
      <dgm:t>
        <a:bodyPr/>
        <a:lstStyle/>
        <a:p>
          <a:endParaRPr lang="it-IT"/>
        </a:p>
      </dgm:t>
    </dgm:pt>
    <dgm:pt modelId="{A508C740-B0E5-4916-A45C-A86297C05C1F}" type="parTrans" cxnId="{06E0A867-124F-4EAD-824E-5423B477BB10}">
      <dgm:prSet/>
      <dgm:spPr/>
      <dgm:t>
        <a:bodyPr/>
        <a:lstStyle/>
        <a:p>
          <a:endParaRPr lang="it-IT"/>
        </a:p>
      </dgm:t>
    </dgm:pt>
    <dgm:pt modelId="{8B8A1B6A-32A8-4DD3-AE2C-24BDC8CA9EA6}">
      <dgm:prSet phldrT="[Testo]" custT="1"/>
      <dgm:spPr/>
      <dgm:t>
        <a:bodyPr/>
        <a:lstStyle/>
        <a:p>
          <a:r>
            <a:rPr lang="it-IT" sz="1600" dirty="0"/>
            <a:t>Gradi di protezione IPXXB o IPXXD</a:t>
          </a:r>
        </a:p>
      </dgm:t>
    </dgm:pt>
    <dgm:pt modelId="{E630841E-F5DA-409A-AF0D-BBEECDDD3622}" type="parTrans" cxnId="{17B387A7-D743-498C-B213-8B41EF2401E8}">
      <dgm:prSet/>
      <dgm:spPr/>
      <dgm:t>
        <a:bodyPr/>
        <a:lstStyle/>
        <a:p>
          <a:endParaRPr lang="it-IT"/>
        </a:p>
      </dgm:t>
    </dgm:pt>
    <dgm:pt modelId="{E63D282D-5C84-4706-BD53-A65875D60A86}" type="sibTrans" cxnId="{17B387A7-D743-498C-B213-8B41EF2401E8}">
      <dgm:prSet/>
      <dgm:spPr/>
      <dgm:t>
        <a:bodyPr/>
        <a:lstStyle/>
        <a:p>
          <a:endParaRPr lang="it-IT"/>
        </a:p>
      </dgm:t>
    </dgm:pt>
    <dgm:pt modelId="{8A15F369-E0CE-4F52-9042-37B2B97CB053}">
      <dgm:prSet phldrT="[Testo]" custT="1"/>
      <dgm:spPr/>
      <dgm:t>
        <a:bodyPr/>
        <a:lstStyle/>
        <a:p>
          <a:r>
            <a:rPr lang="it-IT" sz="1600" dirty="0"/>
            <a:t>…</a:t>
          </a:r>
        </a:p>
      </dgm:t>
    </dgm:pt>
    <dgm:pt modelId="{E68BA417-5974-48E6-AA4D-076884CFF187}" type="parTrans" cxnId="{CB5D3A48-2B2F-4935-87DF-0366C58B7FF9}">
      <dgm:prSet/>
      <dgm:spPr/>
      <dgm:t>
        <a:bodyPr/>
        <a:lstStyle/>
        <a:p>
          <a:endParaRPr lang="it-IT"/>
        </a:p>
      </dgm:t>
    </dgm:pt>
    <dgm:pt modelId="{6637426C-11CB-44F1-97F7-128F34355196}" type="sibTrans" cxnId="{CB5D3A48-2B2F-4935-87DF-0366C58B7FF9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104461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 custScaleY="111937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2685F51E-434E-4979-85C9-2B4C7FB790B2}" type="presOf" srcId="{C6ACEC86-565B-46D6-A22E-6533A271D39A}" destId="{C5DBB42B-D9CC-4BE1-9E85-D3B14785096A}" srcOrd="0" destOrd="2" presId="urn:microsoft.com/office/officeart/2005/8/layout/vList2"/>
    <dgm:cxn modelId="{FBD57A38-9E9E-4BF1-87E2-E268416257AE}" type="presOf" srcId="{8B8A1B6A-32A8-4DD3-AE2C-24BDC8CA9EA6}" destId="{C5DBB42B-D9CC-4BE1-9E85-D3B14785096A}" srcOrd="0" destOrd="1" presId="urn:microsoft.com/office/officeart/2005/8/layout/vList2"/>
    <dgm:cxn modelId="{06E0A867-124F-4EAD-824E-5423B477BB10}" srcId="{5B199819-3E35-460C-99FC-7F8DFBD4A2DE}" destId="{C6ACEC86-565B-46D6-A22E-6533A271D39A}" srcOrd="2" destOrd="0" parTransId="{A508C740-B0E5-4916-A45C-A86297C05C1F}" sibTransId="{46484BA5-5597-4459-999F-AFC8C0B0AF9C}"/>
    <dgm:cxn modelId="{CB5D3A48-2B2F-4935-87DF-0366C58B7FF9}" srcId="{5B199819-3E35-460C-99FC-7F8DFBD4A2DE}" destId="{8A15F369-E0CE-4F52-9042-37B2B97CB053}" srcOrd="3" destOrd="0" parTransId="{E68BA417-5974-48E6-AA4D-076884CFF187}" sibTransId="{6637426C-11CB-44F1-97F7-128F34355196}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17B387A7-D743-498C-B213-8B41EF2401E8}" srcId="{5B199819-3E35-460C-99FC-7F8DFBD4A2DE}" destId="{8B8A1B6A-32A8-4DD3-AE2C-24BDC8CA9EA6}" srcOrd="1" destOrd="0" parTransId="{E630841E-F5DA-409A-AF0D-BBEECDDD3622}" sibTransId="{E63D282D-5C84-4706-BD53-A65875D60A86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A381ECD4-DBFF-4CDB-9842-480976794E0C}" type="presOf" srcId="{8A15F369-E0CE-4F52-9042-37B2B97CB053}" destId="{C5DBB42B-D9CC-4BE1-9E85-D3B14785096A}" srcOrd="0" destOrd="3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Dimensionamento protezioni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600" dirty="0"/>
            <a:t>Sezione condutture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C6ACEC86-565B-46D6-A22E-6533A271D39A}">
      <dgm:prSet phldrT="[Testo]" custT="1"/>
      <dgm:spPr/>
      <dgm:t>
        <a:bodyPr/>
        <a:lstStyle/>
        <a:p>
          <a:r>
            <a:rPr lang="it-IT" sz="1600" dirty="0"/>
            <a:t>Potere interruzione</a:t>
          </a:r>
        </a:p>
      </dgm:t>
    </dgm:pt>
    <dgm:pt modelId="{46484BA5-5597-4459-999F-AFC8C0B0AF9C}" type="sibTrans" cxnId="{06E0A867-124F-4EAD-824E-5423B477BB10}">
      <dgm:prSet/>
      <dgm:spPr/>
      <dgm:t>
        <a:bodyPr/>
        <a:lstStyle/>
        <a:p>
          <a:endParaRPr lang="it-IT"/>
        </a:p>
      </dgm:t>
    </dgm:pt>
    <dgm:pt modelId="{A508C740-B0E5-4916-A45C-A86297C05C1F}" type="parTrans" cxnId="{06E0A867-124F-4EAD-824E-5423B477BB10}">
      <dgm:prSet/>
      <dgm:spPr/>
      <dgm:t>
        <a:bodyPr/>
        <a:lstStyle/>
        <a:p>
          <a:endParaRPr lang="it-IT"/>
        </a:p>
      </dgm:t>
    </dgm:pt>
    <dgm:pt modelId="{8B8A1B6A-32A8-4DD3-AE2C-24BDC8CA9EA6}">
      <dgm:prSet phldrT="[Testo]" custT="1"/>
      <dgm:spPr/>
      <dgm:t>
        <a:bodyPr/>
        <a:lstStyle/>
        <a:p>
          <a:r>
            <a:rPr lang="it-IT" sz="1600" dirty="0"/>
            <a:t>Protezione sovraccarico</a:t>
          </a:r>
        </a:p>
      </dgm:t>
    </dgm:pt>
    <dgm:pt modelId="{E630841E-F5DA-409A-AF0D-BBEECDDD3622}" type="parTrans" cxnId="{17B387A7-D743-498C-B213-8B41EF2401E8}">
      <dgm:prSet/>
      <dgm:spPr/>
      <dgm:t>
        <a:bodyPr/>
        <a:lstStyle/>
        <a:p>
          <a:endParaRPr lang="it-IT"/>
        </a:p>
      </dgm:t>
    </dgm:pt>
    <dgm:pt modelId="{E63D282D-5C84-4706-BD53-A65875D60A86}" type="sibTrans" cxnId="{17B387A7-D743-498C-B213-8B41EF2401E8}">
      <dgm:prSet/>
      <dgm:spPr/>
      <dgm:t>
        <a:bodyPr/>
        <a:lstStyle/>
        <a:p>
          <a:endParaRPr lang="it-IT"/>
        </a:p>
      </dgm:t>
    </dgm:pt>
    <dgm:pt modelId="{8A15F369-E0CE-4F52-9042-37B2B97CB053}">
      <dgm:prSet phldrT="[Testo]" custT="1"/>
      <dgm:spPr/>
      <dgm:t>
        <a:bodyPr/>
        <a:lstStyle/>
        <a:p>
          <a:r>
            <a:rPr lang="it-IT" sz="1600" dirty="0"/>
            <a:t>…</a:t>
          </a:r>
        </a:p>
      </dgm:t>
    </dgm:pt>
    <dgm:pt modelId="{E68BA417-5974-48E6-AA4D-076884CFF187}" type="parTrans" cxnId="{CB5D3A48-2B2F-4935-87DF-0366C58B7FF9}">
      <dgm:prSet/>
      <dgm:spPr/>
      <dgm:t>
        <a:bodyPr/>
        <a:lstStyle/>
        <a:p>
          <a:endParaRPr lang="it-IT"/>
        </a:p>
      </dgm:t>
    </dgm:pt>
    <dgm:pt modelId="{6637426C-11CB-44F1-97F7-128F34355196}" type="sibTrans" cxnId="{CB5D3A48-2B2F-4935-87DF-0366C58B7FF9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123389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 custScaleY="111937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2685F51E-434E-4979-85C9-2B4C7FB790B2}" type="presOf" srcId="{C6ACEC86-565B-46D6-A22E-6533A271D39A}" destId="{C5DBB42B-D9CC-4BE1-9E85-D3B14785096A}" srcOrd="0" destOrd="2" presId="urn:microsoft.com/office/officeart/2005/8/layout/vList2"/>
    <dgm:cxn modelId="{FBD57A38-9E9E-4BF1-87E2-E268416257AE}" type="presOf" srcId="{8B8A1B6A-32A8-4DD3-AE2C-24BDC8CA9EA6}" destId="{C5DBB42B-D9CC-4BE1-9E85-D3B14785096A}" srcOrd="0" destOrd="1" presId="urn:microsoft.com/office/officeart/2005/8/layout/vList2"/>
    <dgm:cxn modelId="{06E0A867-124F-4EAD-824E-5423B477BB10}" srcId="{5B199819-3E35-460C-99FC-7F8DFBD4A2DE}" destId="{C6ACEC86-565B-46D6-A22E-6533A271D39A}" srcOrd="2" destOrd="0" parTransId="{A508C740-B0E5-4916-A45C-A86297C05C1F}" sibTransId="{46484BA5-5597-4459-999F-AFC8C0B0AF9C}"/>
    <dgm:cxn modelId="{CB5D3A48-2B2F-4935-87DF-0366C58B7FF9}" srcId="{5B199819-3E35-460C-99FC-7F8DFBD4A2DE}" destId="{8A15F369-E0CE-4F52-9042-37B2B97CB053}" srcOrd="3" destOrd="0" parTransId="{E68BA417-5974-48E6-AA4D-076884CFF187}" sibTransId="{6637426C-11CB-44F1-97F7-128F34355196}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17B387A7-D743-498C-B213-8B41EF2401E8}" srcId="{5B199819-3E35-460C-99FC-7F8DFBD4A2DE}" destId="{8B8A1B6A-32A8-4DD3-AE2C-24BDC8CA9EA6}" srcOrd="1" destOrd="0" parTransId="{E630841E-F5DA-409A-AF0D-BBEECDDD3622}" sibTransId="{E63D282D-5C84-4706-BD53-A65875D60A86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A381ECD4-DBFF-4CDB-9842-480976794E0C}" type="presOf" srcId="{8A15F369-E0CE-4F52-9042-37B2B97CB053}" destId="{C5DBB42B-D9CC-4BE1-9E85-D3B14785096A}" srcOrd="0" destOrd="3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23F2DD39-6798-453B-AFDB-4BB8FDBC5F8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B199819-3E35-460C-99FC-7F8DFBD4A2DE}">
      <dgm:prSet phldrT="[Testo]"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</a:rPr>
            <a:t>Impiantistica generale</a:t>
          </a:r>
        </a:p>
      </dgm:t>
    </dgm:pt>
    <dgm:pt modelId="{7F6432AD-4005-4902-8511-C3EDE7235414}" type="parTrans" cxnId="{861088AC-E81A-4602-8CDD-AA23D0C9F9A9}">
      <dgm:prSet/>
      <dgm:spPr/>
      <dgm:t>
        <a:bodyPr/>
        <a:lstStyle/>
        <a:p>
          <a:endParaRPr lang="it-IT"/>
        </a:p>
      </dgm:t>
    </dgm:pt>
    <dgm:pt modelId="{0143201D-C8D1-4D50-A42B-2B3912F5A34C}" type="sibTrans" cxnId="{861088AC-E81A-4602-8CDD-AA23D0C9F9A9}">
      <dgm:prSet/>
      <dgm:spPr/>
      <dgm:t>
        <a:bodyPr/>
        <a:lstStyle/>
        <a:p>
          <a:endParaRPr lang="it-IT"/>
        </a:p>
      </dgm:t>
    </dgm:pt>
    <dgm:pt modelId="{E83C20C4-FE3F-4051-A841-1122D75F04C4}">
      <dgm:prSet phldrT="[Testo]" custT="1"/>
      <dgm:spPr/>
      <dgm:t>
        <a:bodyPr/>
        <a:lstStyle/>
        <a:p>
          <a:r>
            <a:rPr lang="it-IT" sz="1600" dirty="0"/>
            <a:t>Interruttori luce &lt;10A</a:t>
          </a:r>
        </a:p>
      </dgm:t>
    </dgm:pt>
    <dgm:pt modelId="{C50F9DB5-3D48-467F-8E36-DEFC40B2B3C0}" type="sibTrans" cxnId="{4B5F1449-8007-4BC0-8C61-B56CA4ACA522}">
      <dgm:prSet/>
      <dgm:spPr/>
      <dgm:t>
        <a:bodyPr/>
        <a:lstStyle/>
        <a:p>
          <a:endParaRPr lang="it-IT"/>
        </a:p>
      </dgm:t>
    </dgm:pt>
    <dgm:pt modelId="{A669C56E-38BF-4DD8-A1D4-DC0DE754B913}" type="parTrans" cxnId="{4B5F1449-8007-4BC0-8C61-B56CA4ACA522}">
      <dgm:prSet/>
      <dgm:spPr/>
      <dgm:t>
        <a:bodyPr/>
        <a:lstStyle/>
        <a:p>
          <a:endParaRPr lang="it-IT"/>
        </a:p>
      </dgm:t>
    </dgm:pt>
    <dgm:pt modelId="{C6ACEC86-565B-46D6-A22E-6533A271D39A}">
      <dgm:prSet phldrT="[Testo]" custT="1"/>
      <dgm:spPr/>
      <dgm:t>
        <a:bodyPr/>
        <a:lstStyle/>
        <a:p>
          <a:r>
            <a:rPr lang="it-IT" sz="1600" dirty="0"/>
            <a:t>Setti segregazione quadri</a:t>
          </a:r>
        </a:p>
      </dgm:t>
    </dgm:pt>
    <dgm:pt modelId="{46484BA5-5597-4459-999F-AFC8C0B0AF9C}" type="sibTrans" cxnId="{06E0A867-124F-4EAD-824E-5423B477BB10}">
      <dgm:prSet/>
      <dgm:spPr/>
      <dgm:t>
        <a:bodyPr/>
        <a:lstStyle/>
        <a:p>
          <a:endParaRPr lang="it-IT"/>
        </a:p>
      </dgm:t>
    </dgm:pt>
    <dgm:pt modelId="{A508C740-B0E5-4916-A45C-A86297C05C1F}" type="parTrans" cxnId="{06E0A867-124F-4EAD-824E-5423B477BB10}">
      <dgm:prSet/>
      <dgm:spPr/>
      <dgm:t>
        <a:bodyPr/>
        <a:lstStyle/>
        <a:p>
          <a:endParaRPr lang="it-IT"/>
        </a:p>
      </dgm:t>
    </dgm:pt>
    <dgm:pt modelId="{8B8A1B6A-32A8-4DD3-AE2C-24BDC8CA9EA6}">
      <dgm:prSet phldrT="[Testo]" custT="1"/>
      <dgm:spPr/>
      <dgm:t>
        <a:bodyPr/>
        <a:lstStyle/>
        <a:p>
          <a:r>
            <a:rPr lang="it-IT" sz="1600" dirty="0"/>
            <a:t>Interruttori FM &lt;16A</a:t>
          </a:r>
        </a:p>
      </dgm:t>
    </dgm:pt>
    <dgm:pt modelId="{E630841E-F5DA-409A-AF0D-BBEECDDD3622}" type="parTrans" cxnId="{17B387A7-D743-498C-B213-8B41EF2401E8}">
      <dgm:prSet/>
      <dgm:spPr/>
      <dgm:t>
        <a:bodyPr/>
        <a:lstStyle/>
        <a:p>
          <a:endParaRPr lang="it-IT"/>
        </a:p>
      </dgm:t>
    </dgm:pt>
    <dgm:pt modelId="{E63D282D-5C84-4706-BD53-A65875D60A86}" type="sibTrans" cxnId="{17B387A7-D743-498C-B213-8B41EF2401E8}">
      <dgm:prSet/>
      <dgm:spPr/>
      <dgm:t>
        <a:bodyPr/>
        <a:lstStyle/>
        <a:p>
          <a:endParaRPr lang="it-IT"/>
        </a:p>
      </dgm:t>
    </dgm:pt>
    <dgm:pt modelId="{8A15F369-E0CE-4F52-9042-37B2B97CB053}">
      <dgm:prSet phldrT="[Testo]" custT="1"/>
      <dgm:spPr/>
      <dgm:t>
        <a:bodyPr/>
        <a:lstStyle/>
        <a:p>
          <a:r>
            <a:rPr lang="it-IT" sz="1600" dirty="0"/>
            <a:t>…</a:t>
          </a:r>
        </a:p>
      </dgm:t>
    </dgm:pt>
    <dgm:pt modelId="{E68BA417-5974-48E6-AA4D-076884CFF187}" type="parTrans" cxnId="{CB5D3A48-2B2F-4935-87DF-0366C58B7FF9}">
      <dgm:prSet/>
      <dgm:spPr/>
      <dgm:t>
        <a:bodyPr/>
        <a:lstStyle/>
        <a:p>
          <a:endParaRPr lang="it-IT"/>
        </a:p>
      </dgm:t>
    </dgm:pt>
    <dgm:pt modelId="{6637426C-11CB-44F1-97F7-128F34355196}" type="sibTrans" cxnId="{CB5D3A48-2B2F-4935-87DF-0366C58B7FF9}">
      <dgm:prSet/>
      <dgm:spPr/>
      <dgm:t>
        <a:bodyPr/>
        <a:lstStyle/>
        <a:p>
          <a:endParaRPr lang="it-IT"/>
        </a:p>
      </dgm:t>
    </dgm:pt>
    <dgm:pt modelId="{237812BE-CD1F-42B6-BC0F-92AA5020DC2C}" type="pres">
      <dgm:prSet presAssocID="{23F2DD39-6798-453B-AFDB-4BB8FDBC5F89}" presName="linear" presStyleCnt="0">
        <dgm:presLayoutVars>
          <dgm:animLvl val="lvl"/>
          <dgm:resizeHandles val="exact"/>
        </dgm:presLayoutVars>
      </dgm:prSet>
      <dgm:spPr/>
    </dgm:pt>
    <dgm:pt modelId="{36FAA2D1-1DB6-4E85-B6F4-5FF7A96910E4}" type="pres">
      <dgm:prSet presAssocID="{5B199819-3E35-460C-99FC-7F8DFBD4A2DE}" presName="parentText" presStyleLbl="node1" presStyleIdx="0" presStyleCnt="1" custScaleY="123389">
        <dgm:presLayoutVars>
          <dgm:chMax val="0"/>
          <dgm:bulletEnabled val="1"/>
        </dgm:presLayoutVars>
      </dgm:prSet>
      <dgm:spPr/>
    </dgm:pt>
    <dgm:pt modelId="{C5DBB42B-D9CC-4BE1-9E85-D3B14785096A}" type="pres">
      <dgm:prSet presAssocID="{5B199819-3E35-460C-99FC-7F8DFBD4A2DE}" presName="childText" presStyleLbl="revTx" presStyleIdx="0" presStyleCnt="1" custScaleY="111937">
        <dgm:presLayoutVars>
          <dgm:bulletEnabled val="1"/>
        </dgm:presLayoutVars>
      </dgm:prSet>
      <dgm:spPr/>
    </dgm:pt>
  </dgm:ptLst>
  <dgm:cxnLst>
    <dgm:cxn modelId="{F35FB100-8E9E-44E1-A1BF-2BE0183A2FB1}" type="presOf" srcId="{E83C20C4-FE3F-4051-A841-1122D75F04C4}" destId="{C5DBB42B-D9CC-4BE1-9E85-D3B14785096A}" srcOrd="0" destOrd="0" presId="urn:microsoft.com/office/officeart/2005/8/layout/vList2"/>
    <dgm:cxn modelId="{2685F51E-434E-4979-85C9-2B4C7FB790B2}" type="presOf" srcId="{C6ACEC86-565B-46D6-A22E-6533A271D39A}" destId="{C5DBB42B-D9CC-4BE1-9E85-D3B14785096A}" srcOrd="0" destOrd="2" presId="urn:microsoft.com/office/officeart/2005/8/layout/vList2"/>
    <dgm:cxn modelId="{FBD57A38-9E9E-4BF1-87E2-E268416257AE}" type="presOf" srcId="{8B8A1B6A-32A8-4DD3-AE2C-24BDC8CA9EA6}" destId="{C5DBB42B-D9CC-4BE1-9E85-D3B14785096A}" srcOrd="0" destOrd="1" presId="urn:microsoft.com/office/officeart/2005/8/layout/vList2"/>
    <dgm:cxn modelId="{06E0A867-124F-4EAD-824E-5423B477BB10}" srcId="{5B199819-3E35-460C-99FC-7F8DFBD4A2DE}" destId="{C6ACEC86-565B-46D6-A22E-6533A271D39A}" srcOrd="2" destOrd="0" parTransId="{A508C740-B0E5-4916-A45C-A86297C05C1F}" sibTransId="{46484BA5-5597-4459-999F-AFC8C0B0AF9C}"/>
    <dgm:cxn modelId="{CB5D3A48-2B2F-4935-87DF-0366C58B7FF9}" srcId="{5B199819-3E35-460C-99FC-7F8DFBD4A2DE}" destId="{8A15F369-E0CE-4F52-9042-37B2B97CB053}" srcOrd="3" destOrd="0" parTransId="{E68BA417-5974-48E6-AA4D-076884CFF187}" sibTransId="{6637426C-11CB-44F1-97F7-128F34355196}"/>
    <dgm:cxn modelId="{4B5F1449-8007-4BC0-8C61-B56CA4ACA522}" srcId="{5B199819-3E35-460C-99FC-7F8DFBD4A2DE}" destId="{E83C20C4-FE3F-4051-A841-1122D75F04C4}" srcOrd="0" destOrd="0" parTransId="{A669C56E-38BF-4DD8-A1D4-DC0DE754B913}" sibTransId="{C50F9DB5-3D48-467F-8E36-DEFC40B2B3C0}"/>
    <dgm:cxn modelId="{17B387A7-D743-498C-B213-8B41EF2401E8}" srcId="{5B199819-3E35-460C-99FC-7F8DFBD4A2DE}" destId="{8B8A1B6A-32A8-4DD3-AE2C-24BDC8CA9EA6}" srcOrd="1" destOrd="0" parTransId="{E630841E-F5DA-409A-AF0D-BBEECDDD3622}" sibTransId="{E63D282D-5C84-4706-BD53-A65875D60A86}"/>
    <dgm:cxn modelId="{861088AC-E81A-4602-8CDD-AA23D0C9F9A9}" srcId="{23F2DD39-6798-453B-AFDB-4BB8FDBC5F89}" destId="{5B199819-3E35-460C-99FC-7F8DFBD4A2DE}" srcOrd="0" destOrd="0" parTransId="{7F6432AD-4005-4902-8511-C3EDE7235414}" sibTransId="{0143201D-C8D1-4D50-A42B-2B3912F5A34C}"/>
    <dgm:cxn modelId="{A64D4BC9-B987-42E3-AF1D-93546979FB8D}" type="presOf" srcId="{5B199819-3E35-460C-99FC-7F8DFBD4A2DE}" destId="{36FAA2D1-1DB6-4E85-B6F4-5FF7A96910E4}" srcOrd="0" destOrd="0" presId="urn:microsoft.com/office/officeart/2005/8/layout/vList2"/>
    <dgm:cxn modelId="{A381ECD4-DBFF-4CDB-9842-480976794E0C}" type="presOf" srcId="{8A15F369-E0CE-4F52-9042-37B2B97CB053}" destId="{C5DBB42B-D9CC-4BE1-9E85-D3B14785096A}" srcOrd="0" destOrd="3" presId="urn:microsoft.com/office/officeart/2005/8/layout/vList2"/>
    <dgm:cxn modelId="{26D4D6F4-92CD-40F4-B809-4A19F1548C9C}" type="presOf" srcId="{23F2DD39-6798-453B-AFDB-4BB8FDBC5F89}" destId="{237812BE-CD1F-42B6-BC0F-92AA5020DC2C}" srcOrd="0" destOrd="0" presId="urn:microsoft.com/office/officeart/2005/8/layout/vList2"/>
    <dgm:cxn modelId="{C879B8AF-90D5-49A5-BB50-140F8B15C039}" type="presParOf" srcId="{237812BE-CD1F-42B6-BC0F-92AA5020DC2C}" destId="{36FAA2D1-1DB6-4E85-B6F4-5FF7A96910E4}" srcOrd="0" destOrd="0" presId="urn:microsoft.com/office/officeart/2005/8/layout/vList2"/>
    <dgm:cxn modelId="{6CDDB68B-8BD7-410E-A380-5A91C67BA499}" type="presParOf" srcId="{237812BE-CD1F-42B6-BC0F-92AA5020DC2C}" destId="{C5DBB42B-D9CC-4BE1-9E85-D3B1478509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0F10F2AA-600E-4ADC-B1E6-0A18247EC378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5ACC893-1AC0-47B7-B95E-E28427075800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Preparazione di un template di modello e settaggio delle impostazioni elettriche generali</a:t>
          </a:r>
        </a:p>
      </dgm:t>
    </dgm:pt>
    <dgm:pt modelId="{DBEF9E49-36EA-4844-9D02-B2D16BB2859F}" type="parTrans" cxnId="{8D4C5FE4-5EA5-4E2C-A224-F6176B274AE2}">
      <dgm:prSet/>
      <dgm:spPr/>
      <dgm:t>
        <a:bodyPr/>
        <a:lstStyle/>
        <a:p>
          <a:endParaRPr lang="it-IT"/>
        </a:p>
      </dgm:t>
    </dgm:pt>
    <dgm:pt modelId="{C6F22BC6-A4BD-41D4-A139-706A37025A3A}" type="sibTrans" cxnId="{8D4C5FE4-5EA5-4E2C-A224-F6176B274AE2}">
      <dgm:prSet/>
      <dgm:spPr/>
      <dgm:t>
        <a:bodyPr/>
        <a:lstStyle/>
        <a:p>
          <a:endParaRPr lang="it-IT"/>
        </a:p>
      </dgm:t>
    </dgm:pt>
    <dgm:pt modelId="{6AB3D11C-BC87-47C5-9451-39258A8223DE}" type="pres">
      <dgm:prSet presAssocID="{0F10F2AA-600E-4ADC-B1E6-0A18247EC378}" presName="Name0" presStyleCnt="0">
        <dgm:presLayoutVars>
          <dgm:dir/>
          <dgm:resizeHandles val="exact"/>
        </dgm:presLayoutVars>
      </dgm:prSet>
      <dgm:spPr/>
    </dgm:pt>
    <dgm:pt modelId="{AB96852C-FF96-451A-A72C-632CFE34DEC6}" type="pres">
      <dgm:prSet presAssocID="{65ACC893-1AC0-47B7-B95E-E28427075800}" presName="node" presStyleLbl="node1" presStyleIdx="0" presStyleCnt="1" custLinFactY="-100000" custLinFactNeighborX="-8631" custLinFactNeighborY="-176081">
        <dgm:presLayoutVars>
          <dgm:bulletEnabled val="1"/>
        </dgm:presLayoutVars>
      </dgm:prSet>
      <dgm:spPr/>
    </dgm:pt>
  </dgm:ptLst>
  <dgm:cxnLst>
    <dgm:cxn modelId="{823A011E-D6F0-46A3-B673-CAAA5A243FC3}" type="presOf" srcId="{0F10F2AA-600E-4ADC-B1E6-0A18247EC378}" destId="{6AB3D11C-BC87-47C5-9451-39258A8223DE}" srcOrd="0" destOrd="0" presId="urn:microsoft.com/office/officeart/2005/8/layout/process1"/>
    <dgm:cxn modelId="{8D4C5FE4-5EA5-4E2C-A224-F6176B274AE2}" srcId="{0F10F2AA-600E-4ADC-B1E6-0A18247EC378}" destId="{65ACC893-1AC0-47B7-B95E-E28427075800}" srcOrd="0" destOrd="0" parTransId="{DBEF9E49-36EA-4844-9D02-B2D16BB2859F}" sibTransId="{C6F22BC6-A4BD-41D4-A139-706A37025A3A}"/>
    <dgm:cxn modelId="{246468FA-5299-4AAB-A35A-3C540ECC6094}" type="presOf" srcId="{65ACC893-1AC0-47B7-B95E-E28427075800}" destId="{AB96852C-FF96-451A-A72C-632CFE34DEC6}" srcOrd="0" destOrd="0" presId="urn:microsoft.com/office/officeart/2005/8/layout/process1"/>
    <dgm:cxn modelId="{AD2EB175-D703-47D5-922B-EAC731EC22E3}" type="presParOf" srcId="{6AB3D11C-BC87-47C5-9451-39258A8223DE}" destId="{AB96852C-FF96-451A-A72C-632CFE34DEC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0F10F2AA-600E-4ADC-B1E6-0A18247EC378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5ACC893-1AC0-47B7-B95E-E28427075800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Caricamento del file contenente i parametri condivisi delle famiglie (ovvero i parametri utilizzati per la costruzione delle famiglie di componenti)</a:t>
          </a:r>
        </a:p>
      </dgm:t>
    </dgm:pt>
    <dgm:pt modelId="{DBEF9E49-36EA-4844-9D02-B2D16BB2859F}" type="parTrans" cxnId="{8D4C5FE4-5EA5-4E2C-A224-F6176B274AE2}">
      <dgm:prSet/>
      <dgm:spPr/>
      <dgm:t>
        <a:bodyPr/>
        <a:lstStyle/>
        <a:p>
          <a:endParaRPr lang="it-IT"/>
        </a:p>
      </dgm:t>
    </dgm:pt>
    <dgm:pt modelId="{C6F22BC6-A4BD-41D4-A139-706A37025A3A}" type="sibTrans" cxnId="{8D4C5FE4-5EA5-4E2C-A224-F6176B274AE2}">
      <dgm:prSet/>
      <dgm:spPr/>
      <dgm:t>
        <a:bodyPr/>
        <a:lstStyle/>
        <a:p>
          <a:endParaRPr lang="it-IT"/>
        </a:p>
      </dgm:t>
    </dgm:pt>
    <dgm:pt modelId="{6AB3D11C-BC87-47C5-9451-39258A8223DE}" type="pres">
      <dgm:prSet presAssocID="{0F10F2AA-600E-4ADC-B1E6-0A18247EC378}" presName="Name0" presStyleCnt="0">
        <dgm:presLayoutVars>
          <dgm:dir/>
          <dgm:resizeHandles val="exact"/>
        </dgm:presLayoutVars>
      </dgm:prSet>
      <dgm:spPr/>
    </dgm:pt>
    <dgm:pt modelId="{AB96852C-FF96-451A-A72C-632CFE34DEC6}" type="pres">
      <dgm:prSet presAssocID="{65ACC893-1AC0-47B7-B95E-E28427075800}" presName="node" presStyleLbl="node1" presStyleIdx="0" presStyleCnt="1" custLinFactY="-100000" custLinFactNeighborX="-8631" custLinFactNeighborY="-176081">
        <dgm:presLayoutVars>
          <dgm:bulletEnabled val="1"/>
        </dgm:presLayoutVars>
      </dgm:prSet>
      <dgm:spPr/>
    </dgm:pt>
  </dgm:ptLst>
  <dgm:cxnLst>
    <dgm:cxn modelId="{823A011E-D6F0-46A3-B673-CAAA5A243FC3}" type="presOf" srcId="{0F10F2AA-600E-4ADC-B1E6-0A18247EC378}" destId="{6AB3D11C-BC87-47C5-9451-39258A8223DE}" srcOrd="0" destOrd="0" presId="urn:microsoft.com/office/officeart/2005/8/layout/process1"/>
    <dgm:cxn modelId="{8D4C5FE4-5EA5-4E2C-A224-F6176B274AE2}" srcId="{0F10F2AA-600E-4ADC-B1E6-0A18247EC378}" destId="{65ACC893-1AC0-47B7-B95E-E28427075800}" srcOrd="0" destOrd="0" parTransId="{DBEF9E49-36EA-4844-9D02-B2D16BB2859F}" sibTransId="{C6F22BC6-A4BD-41D4-A139-706A37025A3A}"/>
    <dgm:cxn modelId="{246468FA-5299-4AAB-A35A-3C540ECC6094}" type="presOf" srcId="{65ACC893-1AC0-47B7-B95E-E28427075800}" destId="{AB96852C-FF96-451A-A72C-632CFE34DEC6}" srcOrd="0" destOrd="0" presId="urn:microsoft.com/office/officeart/2005/8/layout/process1"/>
    <dgm:cxn modelId="{AD2EB175-D703-47D5-922B-EAC731EC22E3}" type="presParOf" srcId="{6AB3D11C-BC87-47C5-9451-39258A8223DE}" destId="{AB96852C-FF96-451A-A72C-632CFE34DEC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0F10F2AA-600E-4ADC-B1E6-0A18247EC378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5ACC893-1AC0-47B7-B95E-E28427075800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Collegamento dei modelli relativi alle altre discipline (strutturale, architettonico, meccanico, …)</a:t>
          </a:r>
        </a:p>
      </dgm:t>
    </dgm:pt>
    <dgm:pt modelId="{DBEF9E49-36EA-4844-9D02-B2D16BB2859F}" type="parTrans" cxnId="{8D4C5FE4-5EA5-4E2C-A224-F6176B274AE2}">
      <dgm:prSet/>
      <dgm:spPr/>
      <dgm:t>
        <a:bodyPr/>
        <a:lstStyle/>
        <a:p>
          <a:endParaRPr lang="it-IT"/>
        </a:p>
      </dgm:t>
    </dgm:pt>
    <dgm:pt modelId="{C6F22BC6-A4BD-41D4-A139-706A37025A3A}" type="sibTrans" cxnId="{8D4C5FE4-5EA5-4E2C-A224-F6176B274AE2}">
      <dgm:prSet/>
      <dgm:spPr/>
      <dgm:t>
        <a:bodyPr/>
        <a:lstStyle/>
        <a:p>
          <a:endParaRPr lang="it-IT"/>
        </a:p>
      </dgm:t>
    </dgm:pt>
    <dgm:pt modelId="{6AB3D11C-BC87-47C5-9451-39258A8223DE}" type="pres">
      <dgm:prSet presAssocID="{0F10F2AA-600E-4ADC-B1E6-0A18247EC378}" presName="Name0" presStyleCnt="0">
        <dgm:presLayoutVars>
          <dgm:dir/>
          <dgm:resizeHandles val="exact"/>
        </dgm:presLayoutVars>
      </dgm:prSet>
      <dgm:spPr/>
    </dgm:pt>
    <dgm:pt modelId="{AB96852C-FF96-451A-A72C-632CFE34DEC6}" type="pres">
      <dgm:prSet presAssocID="{65ACC893-1AC0-47B7-B95E-E28427075800}" presName="node" presStyleLbl="node1" presStyleIdx="0" presStyleCnt="1" custLinFactY="-100000" custLinFactNeighborX="-8631" custLinFactNeighborY="-176081">
        <dgm:presLayoutVars>
          <dgm:bulletEnabled val="1"/>
        </dgm:presLayoutVars>
      </dgm:prSet>
      <dgm:spPr/>
    </dgm:pt>
  </dgm:ptLst>
  <dgm:cxnLst>
    <dgm:cxn modelId="{823A011E-D6F0-46A3-B673-CAAA5A243FC3}" type="presOf" srcId="{0F10F2AA-600E-4ADC-B1E6-0A18247EC378}" destId="{6AB3D11C-BC87-47C5-9451-39258A8223DE}" srcOrd="0" destOrd="0" presId="urn:microsoft.com/office/officeart/2005/8/layout/process1"/>
    <dgm:cxn modelId="{8D4C5FE4-5EA5-4E2C-A224-F6176B274AE2}" srcId="{0F10F2AA-600E-4ADC-B1E6-0A18247EC378}" destId="{65ACC893-1AC0-47B7-B95E-E28427075800}" srcOrd="0" destOrd="0" parTransId="{DBEF9E49-36EA-4844-9D02-B2D16BB2859F}" sibTransId="{C6F22BC6-A4BD-41D4-A139-706A37025A3A}"/>
    <dgm:cxn modelId="{246468FA-5299-4AAB-A35A-3C540ECC6094}" type="presOf" srcId="{65ACC893-1AC0-47B7-B95E-E28427075800}" destId="{AB96852C-FF96-451A-A72C-632CFE34DEC6}" srcOrd="0" destOrd="0" presId="urn:microsoft.com/office/officeart/2005/8/layout/process1"/>
    <dgm:cxn modelId="{AD2EB175-D703-47D5-922B-EAC731EC22E3}" type="presParOf" srcId="{6AB3D11C-BC87-47C5-9451-39258A8223DE}" destId="{AB96852C-FF96-451A-A72C-632CFE34DEC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0F10F2AA-600E-4ADC-B1E6-0A18247EC378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5ACC893-1AC0-47B7-B95E-E28427075800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Preparazione delle viste e sezioni necessarie alla progettazione</a:t>
          </a:r>
        </a:p>
      </dgm:t>
    </dgm:pt>
    <dgm:pt modelId="{DBEF9E49-36EA-4844-9D02-B2D16BB2859F}" type="parTrans" cxnId="{8D4C5FE4-5EA5-4E2C-A224-F6176B274AE2}">
      <dgm:prSet/>
      <dgm:spPr/>
      <dgm:t>
        <a:bodyPr/>
        <a:lstStyle/>
        <a:p>
          <a:endParaRPr lang="it-IT"/>
        </a:p>
      </dgm:t>
    </dgm:pt>
    <dgm:pt modelId="{C6F22BC6-A4BD-41D4-A139-706A37025A3A}" type="sibTrans" cxnId="{8D4C5FE4-5EA5-4E2C-A224-F6176B274AE2}">
      <dgm:prSet/>
      <dgm:spPr/>
      <dgm:t>
        <a:bodyPr/>
        <a:lstStyle/>
        <a:p>
          <a:endParaRPr lang="it-IT"/>
        </a:p>
      </dgm:t>
    </dgm:pt>
    <dgm:pt modelId="{6AB3D11C-BC87-47C5-9451-39258A8223DE}" type="pres">
      <dgm:prSet presAssocID="{0F10F2AA-600E-4ADC-B1E6-0A18247EC378}" presName="Name0" presStyleCnt="0">
        <dgm:presLayoutVars>
          <dgm:dir/>
          <dgm:resizeHandles val="exact"/>
        </dgm:presLayoutVars>
      </dgm:prSet>
      <dgm:spPr/>
    </dgm:pt>
    <dgm:pt modelId="{AB96852C-FF96-451A-A72C-632CFE34DEC6}" type="pres">
      <dgm:prSet presAssocID="{65ACC893-1AC0-47B7-B95E-E28427075800}" presName="node" presStyleLbl="node1" presStyleIdx="0" presStyleCnt="1" custLinFactY="-100000" custLinFactNeighborX="-8631" custLinFactNeighborY="-176081">
        <dgm:presLayoutVars>
          <dgm:bulletEnabled val="1"/>
        </dgm:presLayoutVars>
      </dgm:prSet>
      <dgm:spPr/>
    </dgm:pt>
  </dgm:ptLst>
  <dgm:cxnLst>
    <dgm:cxn modelId="{823A011E-D6F0-46A3-B673-CAAA5A243FC3}" type="presOf" srcId="{0F10F2AA-600E-4ADC-B1E6-0A18247EC378}" destId="{6AB3D11C-BC87-47C5-9451-39258A8223DE}" srcOrd="0" destOrd="0" presId="urn:microsoft.com/office/officeart/2005/8/layout/process1"/>
    <dgm:cxn modelId="{8D4C5FE4-5EA5-4E2C-A224-F6176B274AE2}" srcId="{0F10F2AA-600E-4ADC-B1E6-0A18247EC378}" destId="{65ACC893-1AC0-47B7-B95E-E28427075800}" srcOrd="0" destOrd="0" parTransId="{DBEF9E49-36EA-4844-9D02-B2D16BB2859F}" sibTransId="{C6F22BC6-A4BD-41D4-A139-706A37025A3A}"/>
    <dgm:cxn modelId="{246468FA-5299-4AAB-A35A-3C540ECC6094}" type="presOf" srcId="{65ACC893-1AC0-47B7-B95E-E28427075800}" destId="{AB96852C-FF96-451A-A72C-632CFE34DEC6}" srcOrd="0" destOrd="0" presId="urn:microsoft.com/office/officeart/2005/8/layout/process1"/>
    <dgm:cxn modelId="{AD2EB175-D703-47D5-922B-EAC731EC22E3}" type="presParOf" srcId="{6AB3D11C-BC87-47C5-9451-39258A8223DE}" destId="{AB96852C-FF96-451A-A72C-632CFE34DEC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0F10F2AA-600E-4ADC-B1E6-0A18247EC378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5ACC893-1AC0-47B7-B95E-E28427075800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Progettazione delle sotto discipline elettriche:</a:t>
          </a:r>
        </a:p>
        <a:p>
          <a:r>
            <a:rPr lang="it-IT" dirty="0">
              <a:solidFill>
                <a:schemeClr val="bg1"/>
              </a:solidFill>
            </a:rPr>
            <a:t>Distribuzione, Forza motrice, Illuminazione, …</a:t>
          </a:r>
        </a:p>
      </dgm:t>
    </dgm:pt>
    <dgm:pt modelId="{DBEF9E49-36EA-4844-9D02-B2D16BB2859F}" type="parTrans" cxnId="{8D4C5FE4-5EA5-4E2C-A224-F6176B274AE2}">
      <dgm:prSet/>
      <dgm:spPr/>
      <dgm:t>
        <a:bodyPr/>
        <a:lstStyle/>
        <a:p>
          <a:endParaRPr lang="it-IT"/>
        </a:p>
      </dgm:t>
    </dgm:pt>
    <dgm:pt modelId="{C6F22BC6-A4BD-41D4-A139-706A37025A3A}" type="sibTrans" cxnId="{8D4C5FE4-5EA5-4E2C-A224-F6176B274AE2}">
      <dgm:prSet/>
      <dgm:spPr/>
      <dgm:t>
        <a:bodyPr/>
        <a:lstStyle/>
        <a:p>
          <a:endParaRPr lang="it-IT"/>
        </a:p>
      </dgm:t>
    </dgm:pt>
    <dgm:pt modelId="{6AB3D11C-BC87-47C5-9451-39258A8223DE}" type="pres">
      <dgm:prSet presAssocID="{0F10F2AA-600E-4ADC-B1E6-0A18247EC378}" presName="Name0" presStyleCnt="0">
        <dgm:presLayoutVars>
          <dgm:dir/>
          <dgm:resizeHandles val="exact"/>
        </dgm:presLayoutVars>
      </dgm:prSet>
      <dgm:spPr/>
    </dgm:pt>
    <dgm:pt modelId="{AB96852C-FF96-451A-A72C-632CFE34DEC6}" type="pres">
      <dgm:prSet presAssocID="{65ACC893-1AC0-47B7-B95E-E28427075800}" presName="node" presStyleLbl="node1" presStyleIdx="0" presStyleCnt="1" custLinFactY="54697" custLinFactNeighborX="71204" custLinFactNeighborY="100000">
        <dgm:presLayoutVars>
          <dgm:bulletEnabled val="1"/>
        </dgm:presLayoutVars>
      </dgm:prSet>
      <dgm:spPr/>
    </dgm:pt>
  </dgm:ptLst>
  <dgm:cxnLst>
    <dgm:cxn modelId="{823A011E-D6F0-46A3-B673-CAAA5A243FC3}" type="presOf" srcId="{0F10F2AA-600E-4ADC-B1E6-0A18247EC378}" destId="{6AB3D11C-BC87-47C5-9451-39258A8223DE}" srcOrd="0" destOrd="0" presId="urn:microsoft.com/office/officeart/2005/8/layout/process1"/>
    <dgm:cxn modelId="{8D4C5FE4-5EA5-4E2C-A224-F6176B274AE2}" srcId="{0F10F2AA-600E-4ADC-B1E6-0A18247EC378}" destId="{65ACC893-1AC0-47B7-B95E-E28427075800}" srcOrd="0" destOrd="0" parTransId="{DBEF9E49-36EA-4844-9D02-B2D16BB2859F}" sibTransId="{C6F22BC6-A4BD-41D4-A139-706A37025A3A}"/>
    <dgm:cxn modelId="{246468FA-5299-4AAB-A35A-3C540ECC6094}" type="presOf" srcId="{65ACC893-1AC0-47B7-B95E-E28427075800}" destId="{AB96852C-FF96-451A-A72C-632CFE34DEC6}" srcOrd="0" destOrd="0" presId="urn:microsoft.com/office/officeart/2005/8/layout/process1"/>
    <dgm:cxn modelId="{AD2EB175-D703-47D5-922B-EAC731EC22E3}" type="presParOf" srcId="{6AB3D11C-BC87-47C5-9451-39258A8223DE}" destId="{AB96852C-FF96-451A-A72C-632CFE34DEC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0F10F2AA-600E-4ADC-B1E6-0A18247EC378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5ACC893-1AC0-47B7-B95E-E28427075800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Determinazione della superficie utile e altezza di calcolo nel modello</a:t>
          </a:r>
        </a:p>
      </dgm:t>
    </dgm:pt>
    <dgm:pt modelId="{DBEF9E49-36EA-4844-9D02-B2D16BB2859F}" type="parTrans" cxnId="{8D4C5FE4-5EA5-4E2C-A224-F6176B274AE2}">
      <dgm:prSet/>
      <dgm:spPr/>
      <dgm:t>
        <a:bodyPr/>
        <a:lstStyle/>
        <a:p>
          <a:endParaRPr lang="it-IT"/>
        </a:p>
      </dgm:t>
    </dgm:pt>
    <dgm:pt modelId="{C6F22BC6-A4BD-41D4-A139-706A37025A3A}" type="sibTrans" cxnId="{8D4C5FE4-5EA5-4E2C-A224-F6176B274AE2}">
      <dgm:prSet/>
      <dgm:spPr/>
      <dgm:t>
        <a:bodyPr/>
        <a:lstStyle/>
        <a:p>
          <a:endParaRPr lang="it-IT"/>
        </a:p>
      </dgm:t>
    </dgm:pt>
    <dgm:pt modelId="{2E772001-9F71-4DE2-A2C4-D3558914CECC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Aggiornamento delle famiglie degli apparecchi di illuminazione secondo le specifiche</a:t>
          </a:r>
        </a:p>
      </dgm:t>
    </dgm:pt>
    <dgm:pt modelId="{8C8CAB32-2681-4180-98EB-4D4913F3C433}" type="parTrans" cxnId="{E42B45F2-AA87-41E0-8663-2E1951440768}">
      <dgm:prSet/>
      <dgm:spPr/>
      <dgm:t>
        <a:bodyPr/>
        <a:lstStyle/>
        <a:p>
          <a:endParaRPr lang="it-IT"/>
        </a:p>
      </dgm:t>
    </dgm:pt>
    <dgm:pt modelId="{CB9D79F9-6B0F-4632-A70F-8FA67B01D952}" type="sibTrans" cxnId="{E42B45F2-AA87-41E0-8663-2E1951440768}">
      <dgm:prSet/>
      <dgm:spPr/>
      <dgm:t>
        <a:bodyPr/>
        <a:lstStyle/>
        <a:p>
          <a:endParaRPr lang="it-IT"/>
        </a:p>
      </dgm:t>
    </dgm:pt>
    <dgm:pt modelId="{035D698A-1F07-4DC3-A93D-475739F2346B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Determinazione dei fattori e coefficienti per il calcolo del flusso totale</a:t>
          </a:r>
        </a:p>
      </dgm:t>
    </dgm:pt>
    <dgm:pt modelId="{B24FB49B-43B4-418B-A267-8B49B1376A08}" type="parTrans" cxnId="{CE7FDD4C-FF67-493A-920C-936EB2A75EE7}">
      <dgm:prSet/>
      <dgm:spPr/>
      <dgm:t>
        <a:bodyPr/>
        <a:lstStyle/>
        <a:p>
          <a:endParaRPr lang="it-IT"/>
        </a:p>
      </dgm:t>
    </dgm:pt>
    <dgm:pt modelId="{3B6F94C5-8835-436F-8CE5-F1DC35FD8A14}" type="sibTrans" cxnId="{CE7FDD4C-FF67-493A-920C-936EB2A75EE7}">
      <dgm:prSet/>
      <dgm:spPr/>
      <dgm:t>
        <a:bodyPr/>
        <a:lstStyle/>
        <a:p>
          <a:endParaRPr lang="it-IT"/>
        </a:p>
      </dgm:t>
    </dgm:pt>
    <dgm:pt modelId="{C7843E0F-735E-4B9F-9ABF-6A88BC8B422E}">
      <dgm:prSet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Calcolo dell’illuminamento medio e verifica del risultato con il software di calcolo </a:t>
          </a:r>
        </a:p>
      </dgm:t>
    </dgm:pt>
    <dgm:pt modelId="{671184D3-7012-4C5D-A084-2BB8BB9506B1}" type="parTrans" cxnId="{FD3B97A8-5D46-46B0-8C50-E0B61AE7F0BB}">
      <dgm:prSet/>
      <dgm:spPr/>
      <dgm:t>
        <a:bodyPr/>
        <a:lstStyle/>
        <a:p>
          <a:endParaRPr lang="it-IT"/>
        </a:p>
      </dgm:t>
    </dgm:pt>
    <dgm:pt modelId="{02AC9647-D310-4036-8F1C-C6F8BC4657DC}" type="sibTrans" cxnId="{FD3B97A8-5D46-46B0-8C50-E0B61AE7F0BB}">
      <dgm:prSet/>
      <dgm:spPr/>
      <dgm:t>
        <a:bodyPr/>
        <a:lstStyle/>
        <a:p>
          <a:endParaRPr lang="it-IT"/>
        </a:p>
      </dgm:t>
    </dgm:pt>
    <dgm:pt modelId="{6AB3D11C-BC87-47C5-9451-39258A8223DE}" type="pres">
      <dgm:prSet presAssocID="{0F10F2AA-600E-4ADC-B1E6-0A18247EC378}" presName="Name0" presStyleCnt="0">
        <dgm:presLayoutVars>
          <dgm:dir/>
          <dgm:resizeHandles val="exact"/>
        </dgm:presLayoutVars>
      </dgm:prSet>
      <dgm:spPr/>
    </dgm:pt>
    <dgm:pt modelId="{AB96852C-FF96-451A-A72C-632CFE34DEC6}" type="pres">
      <dgm:prSet presAssocID="{65ACC893-1AC0-47B7-B95E-E28427075800}" presName="node" presStyleLbl="node1" presStyleIdx="0" presStyleCnt="4">
        <dgm:presLayoutVars>
          <dgm:bulletEnabled val="1"/>
        </dgm:presLayoutVars>
      </dgm:prSet>
      <dgm:spPr/>
    </dgm:pt>
    <dgm:pt modelId="{E0E73B25-8B53-40B2-A941-7849DC48EBF7}" type="pres">
      <dgm:prSet presAssocID="{C6F22BC6-A4BD-41D4-A139-706A37025A3A}" presName="sibTrans" presStyleLbl="sibTrans2D1" presStyleIdx="0" presStyleCnt="3"/>
      <dgm:spPr/>
    </dgm:pt>
    <dgm:pt modelId="{30382EC3-7587-4723-8A87-A267F20E2EEC}" type="pres">
      <dgm:prSet presAssocID="{C6F22BC6-A4BD-41D4-A139-706A37025A3A}" presName="connectorText" presStyleLbl="sibTrans2D1" presStyleIdx="0" presStyleCnt="3"/>
      <dgm:spPr/>
    </dgm:pt>
    <dgm:pt modelId="{AF05252C-2ABA-423C-B67A-8420C7F12D0C}" type="pres">
      <dgm:prSet presAssocID="{2E772001-9F71-4DE2-A2C4-D3558914CECC}" presName="node" presStyleLbl="node1" presStyleIdx="1" presStyleCnt="4">
        <dgm:presLayoutVars>
          <dgm:bulletEnabled val="1"/>
        </dgm:presLayoutVars>
      </dgm:prSet>
      <dgm:spPr/>
    </dgm:pt>
    <dgm:pt modelId="{0C1BD8B3-4BF8-4BED-AED4-502E564AC815}" type="pres">
      <dgm:prSet presAssocID="{CB9D79F9-6B0F-4632-A70F-8FA67B01D952}" presName="sibTrans" presStyleLbl="sibTrans2D1" presStyleIdx="1" presStyleCnt="3"/>
      <dgm:spPr/>
    </dgm:pt>
    <dgm:pt modelId="{CF9E3716-A722-4492-A146-D9CBB9CA8CDE}" type="pres">
      <dgm:prSet presAssocID="{CB9D79F9-6B0F-4632-A70F-8FA67B01D952}" presName="connectorText" presStyleLbl="sibTrans2D1" presStyleIdx="1" presStyleCnt="3"/>
      <dgm:spPr/>
    </dgm:pt>
    <dgm:pt modelId="{BF87506E-59FE-45D2-8F42-F22A7E275A3A}" type="pres">
      <dgm:prSet presAssocID="{035D698A-1F07-4DC3-A93D-475739F2346B}" presName="node" presStyleLbl="node1" presStyleIdx="2" presStyleCnt="4">
        <dgm:presLayoutVars>
          <dgm:bulletEnabled val="1"/>
        </dgm:presLayoutVars>
      </dgm:prSet>
      <dgm:spPr/>
    </dgm:pt>
    <dgm:pt modelId="{B878177A-ADF7-4074-A6A9-0D1ACC5C171E}" type="pres">
      <dgm:prSet presAssocID="{3B6F94C5-8835-436F-8CE5-F1DC35FD8A14}" presName="sibTrans" presStyleLbl="sibTrans2D1" presStyleIdx="2" presStyleCnt="3"/>
      <dgm:spPr/>
    </dgm:pt>
    <dgm:pt modelId="{60CAEAD4-5B40-4E3A-8362-BE430524E93D}" type="pres">
      <dgm:prSet presAssocID="{3B6F94C5-8835-436F-8CE5-F1DC35FD8A14}" presName="connectorText" presStyleLbl="sibTrans2D1" presStyleIdx="2" presStyleCnt="3"/>
      <dgm:spPr/>
    </dgm:pt>
    <dgm:pt modelId="{2C632C46-62F0-4548-97C5-7A60F7D0A322}" type="pres">
      <dgm:prSet presAssocID="{C7843E0F-735E-4B9F-9ABF-6A88BC8B422E}" presName="node" presStyleLbl="node1" presStyleIdx="3" presStyleCnt="4">
        <dgm:presLayoutVars>
          <dgm:bulletEnabled val="1"/>
        </dgm:presLayoutVars>
      </dgm:prSet>
      <dgm:spPr/>
    </dgm:pt>
  </dgm:ptLst>
  <dgm:cxnLst>
    <dgm:cxn modelId="{85B3F91C-463C-4B59-96F2-F5C1E37019CC}" type="presOf" srcId="{3B6F94C5-8835-436F-8CE5-F1DC35FD8A14}" destId="{B878177A-ADF7-4074-A6A9-0D1ACC5C171E}" srcOrd="0" destOrd="0" presId="urn:microsoft.com/office/officeart/2005/8/layout/process1"/>
    <dgm:cxn modelId="{823A011E-D6F0-46A3-B673-CAAA5A243FC3}" type="presOf" srcId="{0F10F2AA-600E-4ADC-B1E6-0A18247EC378}" destId="{6AB3D11C-BC87-47C5-9451-39258A8223DE}" srcOrd="0" destOrd="0" presId="urn:microsoft.com/office/officeart/2005/8/layout/process1"/>
    <dgm:cxn modelId="{1FE7253C-9254-40CA-8C2B-E71B4D84977B}" type="presOf" srcId="{CB9D79F9-6B0F-4632-A70F-8FA67B01D952}" destId="{0C1BD8B3-4BF8-4BED-AED4-502E564AC815}" srcOrd="0" destOrd="0" presId="urn:microsoft.com/office/officeart/2005/8/layout/process1"/>
    <dgm:cxn modelId="{0F8E3142-71DA-408D-857C-46E68705AB34}" type="presOf" srcId="{035D698A-1F07-4DC3-A93D-475739F2346B}" destId="{BF87506E-59FE-45D2-8F42-F22A7E275A3A}" srcOrd="0" destOrd="0" presId="urn:microsoft.com/office/officeart/2005/8/layout/process1"/>
    <dgm:cxn modelId="{B7226248-5BA7-41B9-BC8E-1A3F1A91EF1E}" type="presOf" srcId="{C7843E0F-735E-4B9F-9ABF-6A88BC8B422E}" destId="{2C632C46-62F0-4548-97C5-7A60F7D0A322}" srcOrd="0" destOrd="0" presId="urn:microsoft.com/office/officeart/2005/8/layout/process1"/>
    <dgm:cxn modelId="{CE7FDD4C-FF67-493A-920C-936EB2A75EE7}" srcId="{0F10F2AA-600E-4ADC-B1E6-0A18247EC378}" destId="{035D698A-1F07-4DC3-A93D-475739F2346B}" srcOrd="2" destOrd="0" parTransId="{B24FB49B-43B4-418B-A267-8B49B1376A08}" sibTransId="{3B6F94C5-8835-436F-8CE5-F1DC35FD8A14}"/>
    <dgm:cxn modelId="{B23F9255-570B-43A7-BAC4-B472FC2237FB}" type="presOf" srcId="{C6F22BC6-A4BD-41D4-A139-706A37025A3A}" destId="{30382EC3-7587-4723-8A87-A267F20E2EEC}" srcOrd="1" destOrd="0" presId="urn:microsoft.com/office/officeart/2005/8/layout/process1"/>
    <dgm:cxn modelId="{F3137284-679F-4369-908E-D81D324E2A69}" type="presOf" srcId="{CB9D79F9-6B0F-4632-A70F-8FA67B01D952}" destId="{CF9E3716-A722-4492-A146-D9CBB9CA8CDE}" srcOrd="1" destOrd="0" presId="urn:microsoft.com/office/officeart/2005/8/layout/process1"/>
    <dgm:cxn modelId="{FD3B97A8-5D46-46B0-8C50-E0B61AE7F0BB}" srcId="{0F10F2AA-600E-4ADC-B1E6-0A18247EC378}" destId="{C7843E0F-735E-4B9F-9ABF-6A88BC8B422E}" srcOrd="3" destOrd="0" parTransId="{671184D3-7012-4C5D-A084-2BB8BB9506B1}" sibTransId="{02AC9647-D310-4036-8F1C-C6F8BC4657DC}"/>
    <dgm:cxn modelId="{E21F98C3-8597-44D8-8414-33C4F33167C6}" type="presOf" srcId="{C6F22BC6-A4BD-41D4-A139-706A37025A3A}" destId="{E0E73B25-8B53-40B2-A941-7849DC48EBF7}" srcOrd="0" destOrd="0" presId="urn:microsoft.com/office/officeart/2005/8/layout/process1"/>
    <dgm:cxn modelId="{B51BD4D3-657B-4CA0-BA43-788DBAE41058}" type="presOf" srcId="{2E772001-9F71-4DE2-A2C4-D3558914CECC}" destId="{AF05252C-2ABA-423C-B67A-8420C7F12D0C}" srcOrd="0" destOrd="0" presId="urn:microsoft.com/office/officeart/2005/8/layout/process1"/>
    <dgm:cxn modelId="{F9F8D6E0-11C2-4F89-8FE7-49304D462E84}" type="presOf" srcId="{3B6F94C5-8835-436F-8CE5-F1DC35FD8A14}" destId="{60CAEAD4-5B40-4E3A-8362-BE430524E93D}" srcOrd="1" destOrd="0" presId="urn:microsoft.com/office/officeart/2005/8/layout/process1"/>
    <dgm:cxn modelId="{8D4C5FE4-5EA5-4E2C-A224-F6176B274AE2}" srcId="{0F10F2AA-600E-4ADC-B1E6-0A18247EC378}" destId="{65ACC893-1AC0-47B7-B95E-E28427075800}" srcOrd="0" destOrd="0" parTransId="{DBEF9E49-36EA-4844-9D02-B2D16BB2859F}" sibTransId="{C6F22BC6-A4BD-41D4-A139-706A37025A3A}"/>
    <dgm:cxn modelId="{E42B45F2-AA87-41E0-8663-2E1951440768}" srcId="{0F10F2AA-600E-4ADC-B1E6-0A18247EC378}" destId="{2E772001-9F71-4DE2-A2C4-D3558914CECC}" srcOrd="1" destOrd="0" parTransId="{8C8CAB32-2681-4180-98EB-4D4913F3C433}" sibTransId="{CB9D79F9-6B0F-4632-A70F-8FA67B01D952}"/>
    <dgm:cxn modelId="{246468FA-5299-4AAB-A35A-3C540ECC6094}" type="presOf" srcId="{65ACC893-1AC0-47B7-B95E-E28427075800}" destId="{AB96852C-FF96-451A-A72C-632CFE34DEC6}" srcOrd="0" destOrd="0" presId="urn:microsoft.com/office/officeart/2005/8/layout/process1"/>
    <dgm:cxn modelId="{AD2EB175-D703-47D5-922B-EAC731EC22E3}" type="presParOf" srcId="{6AB3D11C-BC87-47C5-9451-39258A8223DE}" destId="{AB96852C-FF96-451A-A72C-632CFE34DEC6}" srcOrd="0" destOrd="0" presId="urn:microsoft.com/office/officeart/2005/8/layout/process1"/>
    <dgm:cxn modelId="{50BA3D99-9464-4E61-A72C-BFD72AE07AA7}" type="presParOf" srcId="{6AB3D11C-BC87-47C5-9451-39258A8223DE}" destId="{E0E73B25-8B53-40B2-A941-7849DC48EBF7}" srcOrd="1" destOrd="0" presId="urn:microsoft.com/office/officeart/2005/8/layout/process1"/>
    <dgm:cxn modelId="{CEEC507D-1CC4-4B7A-AA87-ED86EBBB79C1}" type="presParOf" srcId="{E0E73B25-8B53-40B2-A941-7849DC48EBF7}" destId="{30382EC3-7587-4723-8A87-A267F20E2EEC}" srcOrd="0" destOrd="0" presId="urn:microsoft.com/office/officeart/2005/8/layout/process1"/>
    <dgm:cxn modelId="{1D6A6E37-0784-4ADF-A1FD-DEE73A51DA32}" type="presParOf" srcId="{6AB3D11C-BC87-47C5-9451-39258A8223DE}" destId="{AF05252C-2ABA-423C-B67A-8420C7F12D0C}" srcOrd="2" destOrd="0" presId="urn:microsoft.com/office/officeart/2005/8/layout/process1"/>
    <dgm:cxn modelId="{7F9AFF66-AE4C-445C-AAE1-DEA161D7580A}" type="presParOf" srcId="{6AB3D11C-BC87-47C5-9451-39258A8223DE}" destId="{0C1BD8B3-4BF8-4BED-AED4-502E564AC815}" srcOrd="3" destOrd="0" presId="urn:microsoft.com/office/officeart/2005/8/layout/process1"/>
    <dgm:cxn modelId="{C30AEE1D-1A04-4E3A-BF41-E8A518E4F1B2}" type="presParOf" srcId="{0C1BD8B3-4BF8-4BED-AED4-502E564AC815}" destId="{CF9E3716-A722-4492-A146-D9CBB9CA8CDE}" srcOrd="0" destOrd="0" presId="urn:microsoft.com/office/officeart/2005/8/layout/process1"/>
    <dgm:cxn modelId="{3C96047A-71D1-4514-B3B6-31E4030E8309}" type="presParOf" srcId="{6AB3D11C-BC87-47C5-9451-39258A8223DE}" destId="{BF87506E-59FE-45D2-8F42-F22A7E275A3A}" srcOrd="4" destOrd="0" presId="urn:microsoft.com/office/officeart/2005/8/layout/process1"/>
    <dgm:cxn modelId="{9607C6CA-E0A1-4EFD-B0F0-0C7253EC8176}" type="presParOf" srcId="{6AB3D11C-BC87-47C5-9451-39258A8223DE}" destId="{B878177A-ADF7-4074-A6A9-0D1ACC5C171E}" srcOrd="5" destOrd="0" presId="urn:microsoft.com/office/officeart/2005/8/layout/process1"/>
    <dgm:cxn modelId="{D1D9B7CF-2396-41FE-A2BD-B685816ACC6F}" type="presParOf" srcId="{B878177A-ADF7-4074-A6A9-0D1ACC5C171E}" destId="{60CAEAD4-5B40-4E3A-8362-BE430524E93D}" srcOrd="0" destOrd="0" presId="urn:microsoft.com/office/officeart/2005/8/layout/process1"/>
    <dgm:cxn modelId="{693A0850-F2C3-464E-9F39-CA840CAE4B98}" type="presParOf" srcId="{6AB3D11C-BC87-47C5-9451-39258A8223DE}" destId="{2C632C46-62F0-4548-97C5-7A60F7D0A322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E73228A-7EBD-4DB0-A665-637F42476815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F305A7A5-B294-4244-9E3C-52AF7DBDAADA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Classificazione costruttiva</a:t>
          </a:r>
        </a:p>
      </dgm:t>
    </dgm:pt>
    <dgm:pt modelId="{7716094A-F07A-4D45-9DBC-5BC3B5EB1E8A}" type="parTrans" cxnId="{16033D19-94E3-4D06-8164-ADED968EF42B}">
      <dgm:prSet/>
      <dgm:spPr/>
      <dgm:t>
        <a:bodyPr/>
        <a:lstStyle/>
        <a:p>
          <a:endParaRPr lang="it-IT"/>
        </a:p>
      </dgm:t>
    </dgm:pt>
    <dgm:pt modelId="{766138C1-9CF4-4F0D-B6CC-97600E63D49D}" type="sibTrans" cxnId="{16033D19-94E3-4D06-8164-ADED968EF42B}">
      <dgm:prSet/>
      <dgm:spPr/>
      <dgm:t>
        <a:bodyPr/>
        <a:lstStyle/>
        <a:p>
          <a:endParaRPr lang="it-IT"/>
        </a:p>
      </dgm:t>
    </dgm:pt>
    <dgm:pt modelId="{A1E401C3-DEFA-4A4E-8447-96501081D4C9}">
      <dgm:prSet phldrT="[Testo]" custT="1"/>
      <dgm:spPr/>
      <dgm:t>
        <a:bodyPr/>
        <a:lstStyle/>
        <a:p>
          <a:r>
            <a:rPr lang="it-IT" sz="2000" dirty="0"/>
            <a:t>Quadri aperti</a:t>
          </a:r>
        </a:p>
      </dgm:t>
    </dgm:pt>
    <dgm:pt modelId="{7A6456C6-64B6-4B45-97A4-E9884A3D5E4A}" type="parTrans" cxnId="{3E987C70-FF66-4016-A47B-7DA605BC8BD0}">
      <dgm:prSet/>
      <dgm:spPr/>
      <dgm:t>
        <a:bodyPr/>
        <a:lstStyle/>
        <a:p>
          <a:endParaRPr lang="it-IT"/>
        </a:p>
      </dgm:t>
    </dgm:pt>
    <dgm:pt modelId="{0A55813B-A60D-47B1-AF12-1CDF5F88424E}" type="sibTrans" cxnId="{3E987C70-FF66-4016-A47B-7DA605BC8BD0}">
      <dgm:prSet/>
      <dgm:spPr/>
      <dgm:t>
        <a:bodyPr/>
        <a:lstStyle/>
        <a:p>
          <a:endParaRPr lang="it-IT"/>
        </a:p>
      </dgm:t>
    </dgm:pt>
    <dgm:pt modelId="{7BBEE56B-5FCB-45E2-9E57-DF5D56FE2C82}">
      <dgm:prSet phldrT="[Testo]" custT="1"/>
      <dgm:spPr/>
      <dgm:t>
        <a:bodyPr/>
        <a:lstStyle/>
        <a:p>
          <a:r>
            <a:rPr lang="it-IT" sz="2000" dirty="0"/>
            <a:t>Quadri chiusi</a:t>
          </a:r>
        </a:p>
      </dgm:t>
    </dgm:pt>
    <dgm:pt modelId="{5E179956-C217-45DD-B9B0-8C65DC39C43C}" type="parTrans" cxnId="{39A5F1E2-6163-4EEC-8448-7128577E8114}">
      <dgm:prSet/>
      <dgm:spPr/>
      <dgm:t>
        <a:bodyPr/>
        <a:lstStyle/>
        <a:p>
          <a:endParaRPr lang="it-IT"/>
        </a:p>
      </dgm:t>
    </dgm:pt>
    <dgm:pt modelId="{EAD09E13-7A83-408E-8670-792CE5E384E5}" type="sibTrans" cxnId="{39A5F1E2-6163-4EEC-8448-7128577E8114}">
      <dgm:prSet/>
      <dgm:spPr/>
      <dgm:t>
        <a:bodyPr/>
        <a:lstStyle/>
        <a:p>
          <a:endParaRPr lang="it-IT"/>
        </a:p>
      </dgm:t>
    </dgm:pt>
    <dgm:pt modelId="{98E2C440-22EC-4A64-8F4D-742FF5C216D2}" type="pres">
      <dgm:prSet presAssocID="{CE73228A-7EBD-4DB0-A665-637F42476815}" presName="Name0" presStyleCnt="0">
        <dgm:presLayoutVars>
          <dgm:dir/>
          <dgm:animLvl val="lvl"/>
          <dgm:resizeHandles val="exact"/>
        </dgm:presLayoutVars>
      </dgm:prSet>
      <dgm:spPr/>
    </dgm:pt>
    <dgm:pt modelId="{35C6ABE9-DBB2-416C-874F-1CF0B0DBEE92}" type="pres">
      <dgm:prSet presAssocID="{F305A7A5-B294-4244-9E3C-52AF7DBDAADA}" presName="linNode" presStyleCnt="0"/>
      <dgm:spPr/>
    </dgm:pt>
    <dgm:pt modelId="{03B9DEBE-C489-4ADA-8A4B-9C3D310F0EB6}" type="pres">
      <dgm:prSet presAssocID="{F305A7A5-B294-4244-9E3C-52AF7DBDAADA}" presName="parentText" presStyleLbl="node1" presStyleIdx="0" presStyleCnt="1" custScaleX="151686">
        <dgm:presLayoutVars>
          <dgm:chMax val="1"/>
          <dgm:bulletEnabled val="1"/>
        </dgm:presLayoutVars>
      </dgm:prSet>
      <dgm:spPr/>
    </dgm:pt>
    <dgm:pt modelId="{A7C37D92-E556-480D-8E4D-35D4923C305A}" type="pres">
      <dgm:prSet presAssocID="{F305A7A5-B294-4244-9E3C-52AF7DBDAADA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16033D19-94E3-4D06-8164-ADED968EF42B}" srcId="{CE73228A-7EBD-4DB0-A665-637F42476815}" destId="{F305A7A5-B294-4244-9E3C-52AF7DBDAADA}" srcOrd="0" destOrd="0" parTransId="{7716094A-F07A-4D45-9DBC-5BC3B5EB1E8A}" sibTransId="{766138C1-9CF4-4F0D-B6CC-97600E63D49D}"/>
    <dgm:cxn modelId="{EDA3E123-661B-4D54-991F-94622B24825E}" type="presOf" srcId="{7BBEE56B-5FCB-45E2-9E57-DF5D56FE2C82}" destId="{A7C37D92-E556-480D-8E4D-35D4923C305A}" srcOrd="0" destOrd="1" presId="urn:microsoft.com/office/officeart/2005/8/layout/vList5"/>
    <dgm:cxn modelId="{3E987C70-FF66-4016-A47B-7DA605BC8BD0}" srcId="{F305A7A5-B294-4244-9E3C-52AF7DBDAADA}" destId="{A1E401C3-DEFA-4A4E-8447-96501081D4C9}" srcOrd="0" destOrd="0" parTransId="{7A6456C6-64B6-4B45-97A4-E9884A3D5E4A}" sibTransId="{0A55813B-A60D-47B1-AF12-1CDF5F88424E}"/>
    <dgm:cxn modelId="{6785FD52-87EE-4156-B024-8A5228955D06}" type="presOf" srcId="{CE73228A-7EBD-4DB0-A665-637F42476815}" destId="{98E2C440-22EC-4A64-8F4D-742FF5C216D2}" srcOrd="0" destOrd="0" presId="urn:microsoft.com/office/officeart/2005/8/layout/vList5"/>
    <dgm:cxn modelId="{D687A5CD-31BC-4A10-A587-E4F17DD43098}" type="presOf" srcId="{A1E401C3-DEFA-4A4E-8447-96501081D4C9}" destId="{A7C37D92-E556-480D-8E4D-35D4923C305A}" srcOrd="0" destOrd="0" presId="urn:microsoft.com/office/officeart/2005/8/layout/vList5"/>
    <dgm:cxn modelId="{4974C8E2-16F1-4E3A-8DAA-AC733E737452}" type="presOf" srcId="{F305A7A5-B294-4244-9E3C-52AF7DBDAADA}" destId="{03B9DEBE-C489-4ADA-8A4B-9C3D310F0EB6}" srcOrd="0" destOrd="0" presId="urn:microsoft.com/office/officeart/2005/8/layout/vList5"/>
    <dgm:cxn modelId="{39A5F1E2-6163-4EEC-8448-7128577E8114}" srcId="{F305A7A5-B294-4244-9E3C-52AF7DBDAADA}" destId="{7BBEE56B-5FCB-45E2-9E57-DF5D56FE2C82}" srcOrd="1" destOrd="0" parTransId="{5E179956-C217-45DD-B9B0-8C65DC39C43C}" sibTransId="{EAD09E13-7A83-408E-8670-792CE5E384E5}"/>
    <dgm:cxn modelId="{6562B70A-1FDA-4DF4-BC31-ACE7372F809B}" type="presParOf" srcId="{98E2C440-22EC-4A64-8F4D-742FF5C216D2}" destId="{35C6ABE9-DBB2-416C-874F-1CF0B0DBEE92}" srcOrd="0" destOrd="0" presId="urn:microsoft.com/office/officeart/2005/8/layout/vList5"/>
    <dgm:cxn modelId="{8380B3FA-DE0E-4409-BF26-71C8C1FBE770}" type="presParOf" srcId="{35C6ABE9-DBB2-416C-874F-1CF0B0DBEE92}" destId="{03B9DEBE-C489-4ADA-8A4B-9C3D310F0EB6}" srcOrd="0" destOrd="0" presId="urn:microsoft.com/office/officeart/2005/8/layout/vList5"/>
    <dgm:cxn modelId="{5707DA7D-E47E-43D6-904B-1CDD3658E84E}" type="presParOf" srcId="{35C6ABE9-DBB2-416C-874F-1CF0B0DBEE92}" destId="{A7C37D92-E556-480D-8E4D-35D4923C305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E73228A-7EBD-4DB0-A665-637F42476815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F305A7A5-B294-4244-9E3C-52AF7DBDAADA}">
      <dgm:prSet phldrT="[Testo]"/>
      <dgm:spPr/>
      <dgm:t>
        <a:bodyPr/>
        <a:lstStyle/>
        <a:p>
          <a:r>
            <a:rPr lang="it-IT" dirty="0">
              <a:solidFill>
                <a:schemeClr val="bg1"/>
              </a:solidFill>
            </a:rPr>
            <a:t>Classificazione strutturale</a:t>
          </a:r>
        </a:p>
      </dgm:t>
    </dgm:pt>
    <dgm:pt modelId="{7716094A-F07A-4D45-9DBC-5BC3B5EB1E8A}" type="parTrans" cxnId="{16033D19-94E3-4D06-8164-ADED968EF42B}">
      <dgm:prSet/>
      <dgm:spPr/>
      <dgm:t>
        <a:bodyPr/>
        <a:lstStyle/>
        <a:p>
          <a:endParaRPr lang="it-IT"/>
        </a:p>
      </dgm:t>
    </dgm:pt>
    <dgm:pt modelId="{766138C1-9CF4-4F0D-B6CC-97600E63D49D}" type="sibTrans" cxnId="{16033D19-94E3-4D06-8164-ADED968EF42B}">
      <dgm:prSet/>
      <dgm:spPr/>
      <dgm:t>
        <a:bodyPr/>
        <a:lstStyle/>
        <a:p>
          <a:endParaRPr lang="it-IT"/>
        </a:p>
      </dgm:t>
    </dgm:pt>
    <dgm:pt modelId="{A1E401C3-DEFA-4A4E-8447-96501081D4C9}">
      <dgm:prSet phldrT="[Testo]" custT="1"/>
      <dgm:spPr/>
      <dgm:t>
        <a:bodyPr/>
        <a:lstStyle/>
        <a:p>
          <a:r>
            <a:rPr lang="it-IT" sz="1800" dirty="0"/>
            <a:t>Quadri ad armadio</a:t>
          </a:r>
        </a:p>
      </dgm:t>
    </dgm:pt>
    <dgm:pt modelId="{7A6456C6-64B6-4B45-97A4-E9884A3D5E4A}" type="parTrans" cxnId="{3E987C70-FF66-4016-A47B-7DA605BC8BD0}">
      <dgm:prSet/>
      <dgm:spPr/>
      <dgm:t>
        <a:bodyPr/>
        <a:lstStyle/>
        <a:p>
          <a:endParaRPr lang="it-IT"/>
        </a:p>
      </dgm:t>
    </dgm:pt>
    <dgm:pt modelId="{0A55813B-A60D-47B1-AF12-1CDF5F88424E}" type="sibTrans" cxnId="{3E987C70-FF66-4016-A47B-7DA605BC8BD0}">
      <dgm:prSet/>
      <dgm:spPr/>
      <dgm:t>
        <a:bodyPr/>
        <a:lstStyle/>
        <a:p>
          <a:endParaRPr lang="it-IT"/>
        </a:p>
      </dgm:t>
    </dgm:pt>
    <dgm:pt modelId="{90E238FD-ED40-4CED-91D3-909255FA7BFA}">
      <dgm:prSet phldrT="[Testo]" custT="1"/>
      <dgm:spPr/>
      <dgm:t>
        <a:bodyPr/>
        <a:lstStyle/>
        <a:p>
          <a:r>
            <a:rPr lang="it-IT" sz="1800" dirty="0"/>
            <a:t>Quadri a banco</a:t>
          </a:r>
        </a:p>
      </dgm:t>
    </dgm:pt>
    <dgm:pt modelId="{17139B30-9BB9-449F-BDDE-0EF2C58845FF}" type="parTrans" cxnId="{60A60A7F-14D5-4745-882A-A2C5A6408F06}">
      <dgm:prSet/>
      <dgm:spPr/>
      <dgm:t>
        <a:bodyPr/>
        <a:lstStyle/>
        <a:p>
          <a:endParaRPr lang="it-IT"/>
        </a:p>
      </dgm:t>
    </dgm:pt>
    <dgm:pt modelId="{88F5074F-7ABF-425F-B162-57900E724C57}" type="sibTrans" cxnId="{60A60A7F-14D5-4745-882A-A2C5A6408F06}">
      <dgm:prSet/>
      <dgm:spPr/>
      <dgm:t>
        <a:bodyPr/>
        <a:lstStyle/>
        <a:p>
          <a:endParaRPr lang="it-IT"/>
        </a:p>
      </dgm:t>
    </dgm:pt>
    <dgm:pt modelId="{EA74AF0B-0F6E-47AF-8459-E2DCB0E3D50D}">
      <dgm:prSet phldrT="[Testo]" custT="1"/>
      <dgm:spPr/>
      <dgm:t>
        <a:bodyPr/>
        <a:lstStyle/>
        <a:p>
          <a:r>
            <a:rPr lang="it-IT" sz="1800" dirty="0"/>
            <a:t>Quadri a cassetta</a:t>
          </a:r>
        </a:p>
      </dgm:t>
    </dgm:pt>
    <dgm:pt modelId="{4BABE64D-ABAE-429C-A5D7-4DC99D476CCC}" type="parTrans" cxnId="{8C175B6E-C44F-462A-9927-59FC5368D618}">
      <dgm:prSet/>
      <dgm:spPr/>
      <dgm:t>
        <a:bodyPr/>
        <a:lstStyle/>
        <a:p>
          <a:endParaRPr lang="it-IT"/>
        </a:p>
      </dgm:t>
    </dgm:pt>
    <dgm:pt modelId="{CC894556-4E9E-4C14-91D5-0A209DF02D06}" type="sibTrans" cxnId="{8C175B6E-C44F-462A-9927-59FC5368D618}">
      <dgm:prSet/>
      <dgm:spPr/>
      <dgm:t>
        <a:bodyPr/>
        <a:lstStyle/>
        <a:p>
          <a:endParaRPr lang="it-IT"/>
        </a:p>
      </dgm:t>
    </dgm:pt>
    <dgm:pt modelId="{1A08F437-9940-490C-AFC2-053046C0BB7C}">
      <dgm:prSet phldrT="[Testo]" custT="1"/>
      <dgm:spPr/>
      <dgm:t>
        <a:bodyPr/>
        <a:lstStyle/>
        <a:p>
          <a:r>
            <a:rPr lang="it-IT" sz="1800" dirty="0"/>
            <a:t>Quadri a cassette multiple</a:t>
          </a:r>
        </a:p>
      </dgm:t>
    </dgm:pt>
    <dgm:pt modelId="{CFA32539-1501-44ED-9321-8355D16D6372}" type="parTrans" cxnId="{6A5F87CB-65B7-4F77-8C71-38A4E49C5971}">
      <dgm:prSet/>
      <dgm:spPr/>
      <dgm:t>
        <a:bodyPr/>
        <a:lstStyle/>
        <a:p>
          <a:endParaRPr lang="it-IT"/>
        </a:p>
      </dgm:t>
    </dgm:pt>
    <dgm:pt modelId="{6FC4D08B-70CD-479D-87DE-13C4E573DB68}" type="sibTrans" cxnId="{6A5F87CB-65B7-4F77-8C71-38A4E49C5971}">
      <dgm:prSet/>
      <dgm:spPr/>
      <dgm:t>
        <a:bodyPr/>
        <a:lstStyle/>
        <a:p>
          <a:endParaRPr lang="it-IT"/>
        </a:p>
      </dgm:t>
    </dgm:pt>
    <dgm:pt modelId="{98E2C440-22EC-4A64-8F4D-742FF5C216D2}" type="pres">
      <dgm:prSet presAssocID="{CE73228A-7EBD-4DB0-A665-637F42476815}" presName="Name0" presStyleCnt="0">
        <dgm:presLayoutVars>
          <dgm:dir/>
          <dgm:animLvl val="lvl"/>
          <dgm:resizeHandles val="exact"/>
        </dgm:presLayoutVars>
      </dgm:prSet>
      <dgm:spPr/>
    </dgm:pt>
    <dgm:pt modelId="{35C6ABE9-DBB2-416C-874F-1CF0B0DBEE92}" type="pres">
      <dgm:prSet presAssocID="{F305A7A5-B294-4244-9E3C-52AF7DBDAADA}" presName="linNode" presStyleCnt="0"/>
      <dgm:spPr/>
    </dgm:pt>
    <dgm:pt modelId="{03B9DEBE-C489-4ADA-8A4B-9C3D310F0EB6}" type="pres">
      <dgm:prSet presAssocID="{F305A7A5-B294-4244-9E3C-52AF7DBDAADA}" presName="parentText" presStyleLbl="node1" presStyleIdx="0" presStyleCnt="1" custScaleX="96035">
        <dgm:presLayoutVars>
          <dgm:chMax val="1"/>
          <dgm:bulletEnabled val="1"/>
        </dgm:presLayoutVars>
      </dgm:prSet>
      <dgm:spPr/>
    </dgm:pt>
    <dgm:pt modelId="{A7C37D92-E556-480D-8E4D-35D4923C305A}" type="pres">
      <dgm:prSet presAssocID="{F305A7A5-B294-4244-9E3C-52AF7DBDAADA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16033D19-94E3-4D06-8164-ADED968EF42B}" srcId="{CE73228A-7EBD-4DB0-A665-637F42476815}" destId="{F305A7A5-B294-4244-9E3C-52AF7DBDAADA}" srcOrd="0" destOrd="0" parTransId="{7716094A-F07A-4D45-9DBC-5BC3B5EB1E8A}" sibTransId="{766138C1-9CF4-4F0D-B6CC-97600E63D49D}"/>
    <dgm:cxn modelId="{CD8DE03E-F9D6-4C8C-B6C7-36C84CB2E523}" type="presOf" srcId="{90E238FD-ED40-4CED-91D3-909255FA7BFA}" destId="{A7C37D92-E556-480D-8E4D-35D4923C305A}" srcOrd="0" destOrd="1" presId="urn:microsoft.com/office/officeart/2005/8/layout/vList5"/>
    <dgm:cxn modelId="{8C175B6E-C44F-462A-9927-59FC5368D618}" srcId="{F305A7A5-B294-4244-9E3C-52AF7DBDAADA}" destId="{EA74AF0B-0F6E-47AF-8459-E2DCB0E3D50D}" srcOrd="2" destOrd="0" parTransId="{4BABE64D-ABAE-429C-A5D7-4DC99D476CCC}" sibTransId="{CC894556-4E9E-4C14-91D5-0A209DF02D06}"/>
    <dgm:cxn modelId="{3E987C70-FF66-4016-A47B-7DA605BC8BD0}" srcId="{F305A7A5-B294-4244-9E3C-52AF7DBDAADA}" destId="{A1E401C3-DEFA-4A4E-8447-96501081D4C9}" srcOrd="0" destOrd="0" parTransId="{7A6456C6-64B6-4B45-97A4-E9884A3D5E4A}" sibTransId="{0A55813B-A60D-47B1-AF12-1CDF5F88424E}"/>
    <dgm:cxn modelId="{6785FD52-87EE-4156-B024-8A5228955D06}" type="presOf" srcId="{CE73228A-7EBD-4DB0-A665-637F42476815}" destId="{98E2C440-22EC-4A64-8F4D-742FF5C216D2}" srcOrd="0" destOrd="0" presId="urn:microsoft.com/office/officeart/2005/8/layout/vList5"/>
    <dgm:cxn modelId="{60A60A7F-14D5-4745-882A-A2C5A6408F06}" srcId="{F305A7A5-B294-4244-9E3C-52AF7DBDAADA}" destId="{90E238FD-ED40-4CED-91D3-909255FA7BFA}" srcOrd="1" destOrd="0" parTransId="{17139B30-9BB9-449F-BDDE-0EF2C58845FF}" sibTransId="{88F5074F-7ABF-425F-B162-57900E724C57}"/>
    <dgm:cxn modelId="{DA74FBBD-4386-4D92-97A4-2175C683893C}" type="presOf" srcId="{EA74AF0B-0F6E-47AF-8459-E2DCB0E3D50D}" destId="{A7C37D92-E556-480D-8E4D-35D4923C305A}" srcOrd="0" destOrd="2" presId="urn:microsoft.com/office/officeart/2005/8/layout/vList5"/>
    <dgm:cxn modelId="{6A5F87CB-65B7-4F77-8C71-38A4E49C5971}" srcId="{F305A7A5-B294-4244-9E3C-52AF7DBDAADA}" destId="{1A08F437-9940-490C-AFC2-053046C0BB7C}" srcOrd="3" destOrd="0" parTransId="{CFA32539-1501-44ED-9321-8355D16D6372}" sibTransId="{6FC4D08B-70CD-479D-87DE-13C4E573DB68}"/>
    <dgm:cxn modelId="{D687A5CD-31BC-4A10-A587-E4F17DD43098}" type="presOf" srcId="{A1E401C3-DEFA-4A4E-8447-96501081D4C9}" destId="{A7C37D92-E556-480D-8E4D-35D4923C305A}" srcOrd="0" destOrd="0" presId="urn:microsoft.com/office/officeart/2005/8/layout/vList5"/>
    <dgm:cxn modelId="{4974C8E2-16F1-4E3A-8DAA-AC733E737452}" type="presOf" srcId="{F305A7A5-B294-4244-9E3C-52AF7DBDAADA}" destId="{03B9DEBE-C489-4ADA-8A4B-9C3D310F0EB6}" srcOrd="0" destOrd="0" presId="urn:microsoft.com/office/officeart/2005/8/layout/vList5"/>
    <dgm:cxn modelId="{DD6A76F5-097B-4754-9E66-C35EA2B557C8}" type="presOf" srcId="{1A08F437-9940-490C-AFC2-053046C0BB7C}" destId="{A7C37D92-E556-480D-8E4D-35D4923C305A}" srcOrd="0" destOrd="3" presId="urn:microsoft.com/office/officeart/2005/8/layout/vList5"/>
    <dgm:cxn modelId="{6562B70A-1FDA-4DF4-BC31-ACE7372F809B}" type="presParOf" srcId="{98E2C440-22EC-4A64-8F4D-742FF5C216D2}" destId="{35C6ABE9-DBB2-416C-874F-1CF0B0DBEE92}" srcOrd="0" destOrd="0" presId="urn:microsoft.com/office/officeart/2005/8/layout/vList5"/>
    <dgm:cxn modelId="{8380B3FA-DE0E-4409-BF26-71C8C1FBE770}" type="presParOf" srcId="{35C6ABE9-DBB2-416C-874F-1CF0B0DBEE92}" destId="{03B9DEBE-C489-4ADA-8A4B-9C3D310F0EB6}" srcOrd="0" destOrd="0" presId="urn:microsoft.com/office/officeart/2005/8/layout/vList5"/>
    <dgm:cxn modelId="{5707DA7D-E47E-43D6-904B-1CDD3658E84E}" type="presParOf" srcId="{35C6ABE9-DBB2-416C-874F-1CF0B0DBEE92}" destId="{A7C37D92-E556-480D-8E4D-35D4923C305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6852C-FF96-451A-A72C-632CFE34DEC6}">
      <dsp:nvSpPr>
        <dsp:cNvPr id="0" name=""/>
        <dsp:cNvSpPr/>
      </dsp:nvSpPr>
      <dsp:spPr>
        <a:xfrm>
          <a:off x="3571" y="497164"/>
          <a:ext cx="1561703" cy="1156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solidFill>
                <a:schemeClr val="bg1"/>
              </a:solidFill>
            </a:rPr>
            <a:t>Informazioni sparse</a:t>
          </a:r>
        </a:p>
      </dsp:txBody>
      <dsp:txXfrm>
        <a:off x="37448" y="531041"/>
        <a:ext cx="1493949" cy="1088882"/>
      </dsp:txXfrm>
    </dsp:sp>
    <dsp:sp modelId="{E0E73B25-8B53-40B2-A941-7849DC48EBF7}">
      <dsp:nvSpPr>
        <dsp:cNvPr id="0" name=""/>
        <dsp:cNvSpPr/>
      </dsp:nvSpPr>
      <dsp:spPr>
        <a:xfrm>
          <a:off x="1721445" y="881831"/>
          <a:ext cx="331081" cy="38730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400" kern="1200"/>
        </a:p>
      </dsp:txBody>
      <dsp:txXfrm>
        <a:off x="1721445" y="959291"/>
        <a:ext cx="231757" cy="232382"/>
      </dsp:txXfrm>
    </dsp:sp>
    <dsp:sp modelId="{AF05252C-2ABA-423C-B67A-8420C7F12D0C}">
      <dsp:nvSpPr>
        <dsp:cNvPr id="0" name=""/>
        <dsp:cNvSpPr/>
      </dsp:nvSpPr>
      <dsp:spPr>
        <a:xfrm>
          <a:off x="2189956" y="497164"/>
          <a:ext cx="1561703" cy="1156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solidFill>
                <a:schemeClr val="bg1"/>
              </a:solidFill>
            </a:rPr>
            <a:t>Convergenza delle informazioni nel modello</a:t>
          </a:r>
        </a:p>
      </dsp:txBody>
      <dsp:txXfrm>
        <a:off x="2223833" y="531041"/>
        <a:ext cx="1493949" cy="1088882"/>
      </dsp:txXfrm>
    </dsp:sp>
    <dsp:sp modelId="{0C1BD8B3-4BF8-4BED-AED4-502E564AC815}">
      <dsp:nvSpPr>
        <dsp:cNvPr id="0" name=""/>
        <dsp:cNvSpPr/>
      </dsp:nvSpPr>
      <dsp:spPr>
        <a:xfrm>
          <a:off x="3907829" y="881831"/>
          <a:ext cx="331081" cy="38730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400" kern="1200"/>
        </a:p>
      </dsp:txBody>
      <dsp:txXfrm>
        <a:off x="3907829" y="959291"/>
        <a:ext cx="231757" cy="232382"/>
      </dsp:txXfrm>
    </dsp:sp>
    <dsp:sp modelId="{BF87506E-59FE-45D2-8F42-F22A7E275A3A}">
      <dsp:nvSpPr>
        <dsp:cNvPr id="0" name=""/>
        <dsp:cNvSpPr/>
      </dsp:nvSpPr>
      <dsp:spPr>
        <a:xfrm>
          <a:off x="4376340" y="497164"/>
          <a:ext cx="1561703" cy="1156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solidFill>
                <a:schemeClr val="bg1"/>
              </a:solidFill>
            </a:rPr>
            <a:t>Relazioni tra le informazioni</a:t>
          </a:r>
        </a:p>
      </dsp:txBody>
      <dsp:txXfrm>
        <a:off x="4410217" y="531041"/>
        <a:ext cx="1493949" cy="1088882"/>
      </dsp:txXfrm>
    </dsp:sp>
    <dsp:sp modelId="{B878177A-ADF7-4074-A6A9-0D1ACC5C171E}">
      <dsp:nvSpPr>
        <dsp:cNvPr id="0" name=""/>
        <dsp:cNvSpPr/>
      </dsp:nvSpPr>
      <dsp:spPr>
        <a:xfrm>
          <a:off x="6094214" y="881831"/>
          <a:ext cx="331081" cy="38730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400" kern="1200"/>
        </a:p>
      </dsp:txBody>
      <dsp:txXfrm>
        <a:off x="6094214" y="959291"/>
        <a:ext cx="231757" cy="232382"/>
      </dsp:txXfrm>
    </dsp:sp>
    <dsp:sp modelId="{2C632C46-62F0-4548-97C5-7A60F7D0A322}">
      <dsp:nvSpPr>
        <dsp:cNvPr id="0" name=""/>
        <dsp:cNvSpPr/>
      </dsp:nvSpPr>
      <dsp:spPr>
        <a:xfrm>
          <a:off x="6562724" y="497164"/>
          <a:ext cx="1561703" cy="1156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solidFill>
                <a:schemeClr val="bg1"/>
              </a:solidFill>
            </a:rPr>
            <a:t>Interoperabilità</a:t>
          </a:r>
        </a:p>
      </dsp:txBody>
      <dsp:txXfrm>
        <a:off x="6596601" y="531041"/>
        <a:ext cx="1493949" cy="108888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C37D92-E556-480D-8E4D-35D4923C305A}">
      <dsp:nvSpPr>
        <dsp:cNvPr id="0" name=""/>
        <dsp:cNvSpPr/>
      </dsp:nvSpPr>
      <dsp:spPr>
        <a:xfrm rot="5400000">
          <a:off x="2312390" y="6027"/>
          <a:ext cx="1950876" cy="242892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600" kern="1200" dirty="0"/>
            <a:t>Forma 1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600" kern="1200" dirty="0"/>
            <a:t>Forma 2A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600" kern="1200" dirty="0"/>
            <a:t>Forma 2B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600" kern="1200" dirty="0"/>
            <a:t>Forma 3A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600" kern="1200" dirty="0"/>
            <a:t>Forma 3B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600" kern="1200" dirty="0"/>
            <a:t>Forma 4A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600" kern="1200" dirty="0"/>
            <a:t>Forma 4B</a:t>
          </a:r>
        </a:p>
      </dsp:txBody>
      <dsp:txXfrm rot="-5400000">
        <a:off x="2073367" y="340284"/>
        <a:ext cx="2333689" cy="1760408"/>
      </dsp:txXfrm>
    </dsp:sp>
    <dsp:sp modelId="{03B9DEBE-C489-4ADA-8A4B-9C3D310F0EB6}">
      <dsp:nvSpPr>
        <dsp:cNvPr id="0" name=""/>
        <dsp:cNvSpPr/>
      </dsp:nvSpPr>
      <dsp:spPr>
        <a:xfrm>
          <a:off x="927" y="1191"/>
          <a:ext cx="2072439" cy="24385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>
              <a:solidFill>
                <a:schemeClr val="bg1"/>
              </a:solidFill>
            </a:rPr>
            <a:t>Classificazione per forma di segregazione</a:t>
          </a:r>
        </a:p>
      </dsp:txBody>
      <dsp:txXfrm>
        <a:off x="102095" y="102359"/>
        <a:ext cx="1870103" cy="223625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13CE1-ABF2-4781-B059-D776524E4908}">
      <dsp:nvSpPr>
        <dsp:cNvPr id="0" name=""/>
        <dsp:cNvSpPr/>
      </dsp:nvSpPr>
      <dsp:spPr>
        <a:xfrm>
          <a:off x="0" y="60749"/>
          <a:ext cx="2123759" cy="3168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8232" tIns="44704" rIns="78232" bIns="44704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 dirty="0">
              <a:solidFill>
                <a:schemeClr val="bg1"/>
              </a:solidFill>
            </a:rPr>
            <a:t>Protezione contro i sovraccarichi</a:t>
          </a:r>
        </a:p>
      </dsp:txBody>
      <dsp:txXfrm>
        <a:off x="0" y="60749"/>
        <a:ext cx="2123759" cy="316800"/>
      </dsp:txXfrm>
    </dsp:sp>
    <dsp:sp modelId="{4A7717B2-3C03-4A3D-81E1-FAE0F0E60764}">
      <dsp:nvSpPr>
        <dsp:cNvPr id="0" name=""/>
        <dsp:cNvSpPr/>
      </dsp:nvSpPr>
      <dsp:spPr>
        <a:xfrm>
          <a:off x="0" y="405592"/>
          <a:ext cx="2123759" cy="7850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left"/>
              </m:oMathParaPr>
              <m:oMath xmlns:m="http://schemas.openxmlformats.org/officeDocument/2006/math">
                <m:r>
                  <a:rPr lang="it-IT" sz="1800" i="1" kern="1200" smtClean="0">
                    <a:latin typeface="Cambria Math" panose="02040503050406030204" pitchFamily="18" charset="0"/>
                  </a:rPr>
                  <m:t>𝐼𝑏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≤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𝐼𝑛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≤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𝐼𝑧</m:t>
                </m:r>
              </m:oMath>
            </m:oMathPara>
          </a14:m>
          <a:endParaRPr lang="it-I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14:m xmlns:a14="http://schemas.microsoft.com/office/drawing/2010/main">
            <m:oMath xmlns:m="http://schemas.openxmlformats.org/officeDocument/2006/math">
              <m:r>
                <a:rPr lang="it-IT" sz="1800" i="1" kern="1200" smtClean="0">
                  <a:latin typeface="Cambria Math" panose="02040503050406030204" pitchFamily="18" charset="0"/>
                </a:rPr>
                <m:t>𝐼𝑓</m:t>
              </m:r>
              <m:r>
                <a:rPr lang="it-IT" sz="1800" i="1" kern="1200" smtClean="0">
                  <a:latin typeface="Cambria Math" panose="02040503050406030204" pitchFamily="18" charset="0"/>
                </a:rPr>
                <m:t>≤1,45 </m:t>
              </m:r>
              <m:r>
                <a:rPr lang="it-IT" sz="1800" i="1" kern="1200" smtClean="0">
                  <a:latin typeface="Cambria Math" panose="02040503050406030204" pitchFamily="18" charset="0"/>
                </a:rPr>
                <m:t>𝐼𝑧</m:t>
              </m:r>
            </m:oMath>
          </a14:m>
          <a:r>
            <a:rPr lang="it-IT" sz="1800" kern="1200" dirty="0"/>
            <a:t>  </a:t>
          </a:r>
        </a:p>
      </dsp:txBody>
      <dsp:txXfrm>
        <a:off x="0" y="405592"/>
        <a:ext cx="2123759" cy="78507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13CE1-ABF2-4781-B059-D776524E4908}">
      <dsp:nvSpPr>
        <dsp:cNvPr id="0" name=""/>
        <dsp:cNvSpPr/>
      </dsp:nvSpPr>
      <dsp:spPr>
        <a:xfrm>
          <a:off x="0" y="27746"/>
          <a:ext cx="2723833" cy="4032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>
              <a:solidFill>
                <a:schemeClr val="bg1"/>
              </a:solidFill>
            </a:rPr>
            <a:t>Stima delle potenze convenzionali</a:t>
          </a:r>
        </a:p>
      </dsp:txBody>
      <dsp:txXfrm>
        <a:off x="0" y="27746"/>
        <a:ext cx="2723833" cy="403200"/>
      </dsp:txXfrm>
    </dsp:sp>
    <dsp:sp modelId="{4A7717B2-3C03-4A3D-81E1-FAE0F0E60764}">
      <dsp:nvSpPr>
        <dsp:cNvPr id="0" name=""/>
        <dsp:cNvSpPr/>
      </dsp:nvSpPr>
      <dsp:spPr>
        <a:xfrm>
          <a:off x="0" y="457028"/>
          <a:ext cx="2723833" cy="73016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left"/>
              </m:oMathParaPr>
              <m:oMath xmlns:m="http://schemas.openxmlformats.org/officeDocument/2006/math">
                <m:r>
                  <a:rPr lang="it-IT" sz="1600" i="1" kern="1200" smtClean="0">
                    <a:latin typeface="Cambria Math" panose="02040503050406030204" pitchFamily="18" charset="0"/>
                  </a:rPr>
                  <m:t>𝑃𝑐</m:t>
                </m:r>
                <m:r>
                  <a:rPr lang="it-IT" sz="1600" i="1" kern="1200" smtClean="0">
                    <a:latin typeface="Cambria Math" panose="02040503050406030204" pitchFamily="18" charset="0"/>
                  </a:rPr>
                  <m:t>=</m:t>
                </m:r>
                <m:r>
                  <a:rPr lang="it-IT" sz="1600" i="1" kern="1200" smtClean="0">
                    <a:latin typeface="Cambria Math" panose="02040503050406030204" pitchFamily="18" charset="0"/>
                  </a:rPr>
                  <m:t>𝑃𝑎</m:t>
                </m:r>
                <m:r>
                  <a:rPr lang="it-IT" sz="1600" i="1" kern="1200" smtClean="0">
                    <a:latin typeface="Cambria Math" panose="02040503050406030204" pitchFamily="18" charset="0"/>
                  </a:rPr>
                  <m:t>×</m:t>
                </m:r>
                <m:r>
                  <a:rPr lang="it-IT" sz="1600" i="1" kern="1200" smtClean="0">
                    <a:latin typeface="Cambria Math" panose="02040503050406030204" pitchFamily="18" charset="0"/>
                  </a:rPr>
                  <m:t>𝐾𝑢</m:t>
                </m:r>
                <m:r>
                  <a:rPr lang="it-IT" sz="1600" i="1" kern="1200" smtClean="0">
                    <a:latin typeface="Cambria Math" panose="02040503050406030204" pitchFamily="18" charset="0"/>
                  </a:rPr>
                  <m:t>×</m:t>
                </m:r>
                <m:r>
                  <a:rPr lang="it-IT" sz="1600" i="1" kern="1200" smtClean="0">
                    <a:latin typeface="Cambria Math" panose="02040503050406030204" pitchFamily="18" charset="0"/>
                  </a:rPr>
                  <m:t>𝐾𝑐</m:t>
                </m:r>
              </m:oMath>
            </m:oMathPara>
          </a14:m>
          <a:endParaRPr lang="it-IT" sz="16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it-IT" sz="1800" kern="1200" dirty="0"/>
        </a:p>
      </dsp:txBody>
      <dsp:txXfrm>
        <a:off x="0" y="457028"/>
        <a:ext cx="2723833" cy="73016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13CE1-ABF2-4781-B059-D776524E4908}">
      <dsp:nvSpPr>
        <dsp:cNvPr id="0" name=""/>
        <dsp:cNvSpPr/>
      </dsp:nvSpPr>
      <dsp:spPr>
        <a:xfrm>
          <a:off x="0" y="18853"/>
          <a:ext cx="2233167" cy="3456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>
              <a:solidFill>
                <a:schemeClr val="bg1"/>
              </a:solidFill>
            </a:rPr>
            <a:t>Protezione contro i cortocircuiti</a:t>
          </a:r>
        </a:p>
      </dsp:txBody>
      <dsp:txXfrm>
        <a:off x="0" y="18853"/>
        <a:ext cx="2233167" cy="345600"/>
      </dsp:txXfrm>
    </dsp:sp>
    <dsp:sp modelId="{4A7717B2-3C03-4A3D-81E1-FAE0F0E60764}">
      <dsp:nvSpPr>
        <dsp:cNvPr id="0" name=""/>
        <dsp:cNvSpPr/>
      </dsp:nvSpPr>
      <dsp:spPr>
        <a:xfrm>
          <a:off x="0" y="383306"/>
          <a:ext cx="2233167" cy="7905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left"/>
              </m:oMathParaPr>
              <m:oMath xmlns:m="http://schemas.openxmlformats.org/officeDocument/2006/math">
                <m:r>
                  <a:rPr lang="it-IT" sz="1800" i="1" kern="1200" smtClean="0">
                    <a:latin typeface="Cambria Math" panose="02040503050406030204" pitchFamily="18" charset="0"/>
                  </a:rPr>
                  <m:t>𝐼𝑐𝑐𝑚𝑎𝑥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≤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𝑃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.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𝑑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.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𝑖</m:t>
                </m:r>
              </m:oMath>
            </m:oMathPara>
          </a14:m>
          <a:endParaRPr lang="it-I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14:m xmlns:a14="http://schemas.microsoft.com/office/drawing/2010/main">
            <m:oMath xmlns:m="http://schemas.openxmlformats.org/officeDocument/2006/math">
              <m:sSup>
                <m:sSupPr>
                  <m:ctrlPr>
                    <a:rPr lang="it-IT" sz="1800" i="1" kern="1200" smtClean="0">
                      <a:latin typeface="Cambria Math" panose="02040503050406030204" pitchFamily="18" charset="0"/>
                    </a:rPr>
                  </m:ctrlPr>
                </m:sSupPr>
                <m:e>
                  <m:r>
                    <a:rPr lang="it-IT" sz="1800" i="1" kern="1200">
                      <a:latin typeface="Cambria Math" panose="02040503050406030204" pitchFamily="18" charset="0"/>
                    </a:rPr>
                    <m:t>𝐼</m:t>
                  </m:r>
                </m:e>
                <m:sup>
                  <m:r>
                    <a:rPr lang="it-IT" sz="1800" i="1" kern="1200">
                      <a:latin typeface="Cambria Math" panose="02040503050406030204" pitchFamily="18" charset="0"/>
                    </a:rPr>
                    <m:t>2</m:t>
                  </m:r>
                </m:sup>
              </m:sSup>
              <m:r>
                <a:rPr lang="it-IT" sz="1800" i="1" kern="1200">
                  <a:latin typeface="Cambria Math" panose="02040503050406030204" pitchFamily="18" charset="0"/>
                </a:rPr>
                <m:t>𝑡</m:t>
              </m:r>
              <m:r>
                <a:rPr lang="it-IT" sz="1800" i="1" kern="1200">
                  <a:latin typeface="Cambria Math" panose="02040503050406030204" pitchFamily="18" charset="0"/>
                </a:rPr>
                <m:t>≤</m:t>
              </m:r>
              <m:sSup>
                <m:sSupPr>
                  <m:ctrlPr>
                    <a:rPr lang="it-IT" sz="1800" i="1" kern="1200">
                      <a:latin typeface="Cambria Math" panose="02040503050406030204" pitchFamily="18" charset="0"/>
                    </a:rPr>
                  </m:ctrlPr>
                </m:sSupPr>
                <m:e>
                  <m:r>
                    <a:rPr lang="it-IT" sz="1800" i="1" kern="1200">
                      <a:latin typeface="Cambria Math" panose="02040503050406030204" pitchFamily="18" charset="0"/>
                    </a:rPr>
                    <m:t>𝐾</m:t>
                  </m:r>
                </m:e>
                <m:sup>
                  <m:r>
                    <a:rPr lang="it-IT" sz="1800" i="1" kern="1200">
                      <a:latin typeface="Cambria Math" panose="02040503050406030204" pitchFamily="18" charset="0"/>
                    </a:rPr>
                    <m:t>2</m:t>
                  </m:r>
                </m:sup>
              </m:sSup>
              <m:sSup>
                <m:sSupPr>
                  <m:ctrlPr>
                    <a:rPr lang="it-IT" sz="1800" i="1" kern="1200">
                      <a:latin typeface="Cambria Math" panose="02040503050406030204" pitchFamily="18" charset="0"/>
                    </a:rPr>
                  </m:ctrlPr>
                </m:sSupPr>
                <m:e>
                  <m:r>
                    <a:rPr lang="it-IT" sz="1800" i="1" kern="1200">
                      <a:latin typeface="Cambria Math" panose="02040503050406030204" pitchFamily="18" charset="0"/>
                    </a:rPr>
                    <m:t>𝑆</m:t>
                  </m:r>
                </m:e>
                <m:sup>
                  <m:r>
                    <a:rPr lang="it-IT" sz="1800" i="1" kern="1200">
                      <a:latin typeface="Cambria Math" panose="02040503050406030204" pitchFamily="18" charset="0"/>
                    </a:rPr>
                    <m:t>2</m:t>
                  </m:r>
                </m:sup>
              </m:sSup>
            </m:oMath>
          </a14:m>
          <a:r>
            <a:rPr lang="it-IT" sz="1800" kern="1200" dirty="0"/>
            <a:t> </a:t>
          </a:r>
        </a:p>
      </dsp:txBody>
      <dsp:txXfrm>
        <a:off x="0" y="383306"/>
        <a:ext cx="2233167" cy="79056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13CE1-ABF2-4781-B059-D776524E4908}">
      <dsp:nvSpPr>
        <dsp:cNvPr id="0" name=""/>
        <dsp:cNvSpPr/>
      </dsp:nvSpPr>
      <dsp:spPr>
        <a:xfrm>
          <a:off x="0" y="61131"/>
          <a:ext cx="2123759" cy="68890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 dirty="0">
              <a:solidFill>
                <a:schemeClr val="bg1"/>
              </a:solidFill>
            </a:rPr>
            <a:t>Protezione contro i contatti indiretti</a:t>
          </a:r>
        </a:p>
      </dsp:txBody>
      <dsp:txXfrm>
        <a:off x="0" y="61131"/>
        <a:ext cx="2123759" cy="688904"/>
      </dsp:txXfrm>
    </dsp:sp>
    <dsp:sp modelId="{4A7717B2-3C03-4A3D-81E1-FAE0F0E60764}">
      <dsp:nvSpPr>
        <dsp:cNvPr id="0" name=""/>
        <dsp:cNvSpPr/>
      </dsp:nvSpPr>
      <dsp:spPr>
        <a:xfrm>
          <a:off x="0" y="789158"/>
          <a:ext cx="2123759" cy="109525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left"/>
              </m:oMathParaPr>
              <m:oMath xmlns:m="http://schemas.openxmlformats.org/officeDocument/2006/math">
                <m:r>
                  <a:rPr lang="it-IT" sz="1800" b="0" i="1" kern="1200" smtClean="0">
                    <a:latin typeface="Cambria Math" panose="02040503050406030204" pitchFamily="18" charset="0"/>
                  </a:rPr>
                  <m:t>𝑇𝑇</m:t>
                </m:r>
                <m:r>
                  <a:rPr lang="it-IT" sz="1800" b="0" i="1" kern="1200" smtClean="0">
                    <a:latin typeface="Cambria Math" panose="02040503050406030204" pitchFamily="18" charset="0"/>
                  </a:rPr>
                  <m:t>: </m:t>
                </m:r>
                <m:sSub>
                  <m:sSubPr>
                    <m:ctrlPr>
                      <a:rPr lang="it-IT" sz="180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𝑅</m:t>
                    </m:r>
                  </m:e>
                  <m:sub>
                    <m:r>
                      <a:rPr lang="it-IT" sz="1800" i="1" kern="1200">
                        <a:latin typeface="Cambria Math" panose="02040503050406030204" pitchFamily="18" charset="0"/>
                      </a:rPr>
                      <m:t>𝐸</m:t>
                    </m:r>
                  </m:sub>
                </m:sSub>
                <m:r>
                  <a:rPr lang="it-IT" sz="1800" i="1" kern="1200">
                    <a:latin typeface="Cambria Math" panose="02040503050406030204" pitchFamily="18" charset="0"/>
                  </a:rPr>
                  <m:t>×</m:t>
                </m:r>
                <m:sSub>
                  <m:sSubPr>
                    <m:ctrlPr>
                      <a:rPr lang="it-IT" sz="180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𝐼</m:t>
                    </m:r>
                  </m:e>
                  <m:sub>
                    <m:r>
                      <a:rPr lang="it-IT" sz="1800" i="1" kern="1200">
                        <a:latin typeface="Cambria Math" panose="02040503050406030204" pitchFamily="18" charset="0"/>
                      </a:rPr>
                      <m:t>∆</m:t>
                    </m:r>
                    <m:r>
                      <a:rPr lang="it-IT" sz="1800" i="1" kern="1200">
                        <a:latin typeface="Cambria Math" panose="02040503050406030204" pitchFamily="18" charset="0"/>
                      </a:rPr>
                      <m:t>𝑛</m:t>
                    </m:r>
                  </m:sub>
                </m:sSub>
                <m:r>
                  <a:rPr lang="it-IT" sz="1800" i="1" kern="1200">
                    <a:latin typeface="Cambria Math" panose="02040503050406030204" pitchFamily="18" charset="0"/>
                  </a:rPr>
                  <m:t>≤</m:t>
                </m:r>
                <m:sSub>
                  <m:sSubPr>
                    <m:ctrlPr>
                      <a:rPr lang="it-IT" sz="180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𝑈</m:t>
                    </m:r>
                  </m:e>
                  <m:sub>
                    <m:r>
                      <a:rPr lang="it-IT" sz="1800" i="1" kern="1200">
                        <a:latin typeface="Cambria Math" panose="02040503050406030204" pitchFamily="18" charset="0"/>
                      </a:rPr>
                      <m:t>𝐿</m:t>
                    </m:r>
                  </m:sub>
                </m:sSub>
              </m:oMath>
            </m:oMathPara>
          </a14:m>
          <a:endParaRPr lang="it-I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left"/>
              </m:oMathParaPr>
              <m:oMath xmlns:m="http://schemas.openxmlformats.org/officeDocument/2006/math">
                <m:r>
                  <a:rPr lang="it-IT" sz="1800" b="0" i="1" kern="1200" smtClean="0">
                    <a:latin typeface="Cambria Math" panose="02040503050406030204" pitchFamily="18" charset="0"/>
                  </a:rPr>
                  <m:t>𝑇𝑁</m:t>
                </m:r>
                <m:r>
                  <a:rPr lang="it-IT" sz="1800" b="0" i="1" kern="1200" smtClean="0">
                    <a:latin typeface="Cambria Math" panose="02040503050406030204" pitchFamily="18" charset="0"/>
                  </a:rPr>
                  <m:t>: </m:t>
                </m:r>
                <m:sSub>
                  <m:sSubPr>
                    <m:ctrlPr>
                      <a:rPr lang="it-IT" sz="180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𝑍</m:t>
                    </m:r>
                  </m:e>
                  <m:sub>
                    <m:r>
                      <a:rPr lang="it-IT" sz="1800" i="1" kern="1200">
                        <a:latin typeface="Cambria Math" panose="02040503050406030204" pitchFamily="18" charset="0"/>
                      </a:rPr>
                      <m:t>𝑆</m:t>
                    </m:r>
                  </m:sub>
                </m:sSub>
                <m:r>
                  <a:rPr lang="it-IT" sz="1800" i="1" kern="1200">
                    <a:latin typeface="Cambria Math" panose="02040503050406030204" pitchFamily="18" charset="0"/>
                  </a:rPr>
                  <m:t>×</m:t>
                </m:r>
                <m:sSub>
                  <m:sSubPr>
                    <m:ctrlPr>
                      <a:rPr lang="it-IT" sz="180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𝐼</m:t>
                    </m:r>
                  </m:e>
                  <m:sub>
                    <m:r>
                      <a:rPr lang="it-IT" sz="1800" i="1" kern="1200">
                        <a:latin typeface="Cambria Math" panose="02040503050406030204" pitchFamily="18" charset="0"/>
                      </a:rPr>
                      <m:t>𝑎</m:t>
                    </m:r>
                  </m:sub>
                </m:sSub>
                <m:r>
                  <a:rPr lang="it-IT" sz="1800" i="1" kern="1200">
                    <a:latin typeface="Cambria Math" panose="02040503050406030204" pitchFamily="18" charset="0"/>
                  </a:rPr>
                  <m:t>≤</m:t>
                </m:r>
                <m:sSub>
                  <m:sSubPr>
                    <m:ctrlPr>
                      <a:rPr lang="it-IT" sz="180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𝑈</m:t>
                    </m:r>
                  </m:e>
                  <m:sub>
                    <m:r>
                      <a:rPr lang="it-IT" sz="1800" i="1" kern="1200">
                        <a:latin typeface="Cambria Math" panose="02040503050406030204" pitchFamily="18" charset="0"/>
                      </a:rPr>
                      <m:t>0</m:t>
                    </m:r>
                  </m:sub>
                </m:sSub>
              </m:oMath>
            </m:oMathPara>
          </a14:m>
          <a:endParaRPr lang="it-I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14:m xmlns:a14="http://schemas.microsoft.com/office/drawing/2010/main">
            <m:oMath xmlns:m="http://schemas.openxmlformats.org/officeDocument/2006/math">
              <m:r>
                <a:rPr lang="it-IT" sz="1800" b="0" i="1" kern="1200" smtClean="0">
                  <a:latin typeface="Cambria Math" panose="02040503050406030204" pitchFamily="18" charset="0"/>
                </a:rPr>
                <m:t>𝐼𝑇</m:t>
              </m:r>
              <m:r>
                <a:rPr lang="it-IT" sz="1800" b="0" i="1" kern="1200" smtClean="0">
                  <a:latin typeface="Cambria Math" panose="02040503050406030204" pitchFamily="18" charset="0"/>
                </a:rPr>
                <m:t>: </m:t>
              </m:r>
              <m:sSub>
                <m:sSubPr>
                  <m:ctrlPr>
                    <a:rPr lang="it-IT" sz="18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it-IT" sz="1800" i="1" kern="1200">
                      <a:latin typeface="Cambria Math" panose="02040503050406030204" pitchFamily="18" charset="0"/>
                    </a:rPr>
                    <m:t>𝑅</m:t>
                  </m:r>
                </m:e>
                <m:sub>
                  <m:r>
                    <a:rPr lang="it-IT" sz="1800" i="1" kern="1200">
                      <a:latin typeface="Cambria Math" panose="02040503050406030204" pitchFamily="18" charset="0"/>
                    </a:rPr>
                    <m:t>𝑇</m:t>
                  </m:r>
                </m:sub>
              </m:sSub>
              <m:r>
                <a:rPr lang="it-IT" sz="1800" i="1" kern="1200">
                  <a:latin typeface="Cambria Math" panose="02040503050406030204" pitchFamily="18" charset="0"/>
                </a:rPr>
                <m:t>×</m:t>
              </m:r>
              <m:sSub>
                <m:sSubPr>
                  <m:ctrlPr>
                    <a:rPr lang="it-IT" sz="18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it-IT" sz="1800" i="1" kern="1200">
                      <a:latin typeface="Cambria Math" panose="02040503050406030204" pitchFamily="18" charset="0"/>
                    </a:rPr>
                    <m:t>𝐼</m:t>
                  </m:r>
                </m:e>
                <m:sub>
                  <m:r>
                    <a:rPr lang="it-IT" sz="1800" i="1" kern="1200">
                      <a:latin typeface="Cambria Math" panose="02040503050406030204" pitchFamily="18" charset="0"/>
                    </a:rPr>
                    <m:t>𝑑</m:t>
                  </m:r>
                </m:sub>
              </m:sSub>
              <m:r>
                <a:rPr lang="it-IT" sz="1800" i="1" kern="1200">
                  <a:latin typeface="Cambria Math" panose="02040503050406030204" pitchFamily="18" charset="0"/>
                </a:rPr>
                <m:t>≤</m:t>
              </m:r>
              <m:sSub>
                <m:sSubPr>
                  <m:ctrlPr>
                    <a:rPr lang="it-IT" sz="18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it-IT" sz="1800" i="1" kern="1200">
                      <a:latin typeface="Cambria Math" panose="02040503050406030204" pitchFamily="18" charset="0"/>
                    </a:rPr>
                    <m:t>𝑈</m:t>
                  </m:r>
                </m:e>
                <m:sub>
                  <m:r>
                    <a:rPr lang="it-IT" sz="1800" i="1" kern="1200">
                      <a:latin typeface="Cambria Math" panose="02040503050406030204" pitchFamily="18" charset="0"/>
                    </a:rPr>
                    <m:t>𝐿</m:t>
                  </m:r>
                </m:sub>
              </m:sSub>
            </m:oMath>
          </a14:m>
          <a:r>
            <a:rPr lang="it-IT" sz="1800" kern="1200" dirty="0"/>
            <a:t>  </a:t>
          </a:r>
        </a:p>
      </dsp:txBody>
      <dsp:txXfrm>
        <a:off x="0" y="789158"/>
        <a:ext cx="2123759" cy="109525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13CE1-ABF2-4781-B059-D776524E4908}">
      <dsp:nvSpPr>
        <dsp:cNvPr id="0" name=""/>
        <dsp:cNvSpPr/>
      </dsp:nvSpPr>
      <dsp:spPr>
        <a:xfrm>
          <a:off x="0" y="3716"/>
          <a:ext cx="2057083" cy="374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300" kern="1200" dirty="0">
              <a:solidFill>
                <a:schemeClr val="bg1"/>
              </a:solidFill>
            </a:rPr>
            <a:t>Energia specifica passante</a:t>
          </a:r>
        </a:p>
      </dsp:txBody>
      <dsp:txXfrm>
        <a:off x="0" y="3716"/>
        <a:ext cx="2057083" cy="374400"/>
      </dsp:txXfrm>
    </dsp:sp>
    <dsp:sp modelId="{4A7717B2-3C03-4A3D-81E1-FAE0F0E60764}">
      <dsp:nvSpPr>
        <dsp:cNvPr id="0" name=""/>
        <dsp:cNvSpPr/>
      </dsp:nvSpPr>
      <dsp:spPr>
        <a:xfrm>
          <a:off x="0" y="385950"/>
          <a:ext cx="2057083" cy="8029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left"/>
              </m:oMathParaPr>
              <m:oMath xmlns:m="http://schemas.openxmlformats.org/officeDocument/2006/math">
                <m:sSup>
                  <m:sSupPr>
                    <m:ctrlPr>
                      <a:rPr lang="it-IT" sz="1800" i="1" kern="1200" smtClean="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𝐼</m:t>
                    </m:r>
                  </m:e>
                  <m:sup>
                    <m:r>
                      <a:rPr lang="it-IT" sz="1800" i="1" kern="120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  <m:r>
                  <a:rPr lang="it-IT" sz="1800" i="1" kern="1200">
                    <a:latin typeface="Cambria Math" panose="02040503050406030204" pitchFamily="18" charset="0"/>
                  </a:rPr>
                  <m:t>𝑡</m:t>
                </m:r>
                <m:r>
                  <a:rPr lang="it-IT" sz="1800" i="1" kern="1200">
                    <a:latin typeface="Cambria Math" panose="02040503050406030204" pitchFamily="18" charset="0"/>
                  </a:rPr>
                  <m:t>≤</m:t>
                </m:r>
                <m:sSup>
                  <m:sSupPr>
                    <m:ctrlPr>
                      <a:rPr lang="it-IT" sz="1800" i="1" kern="120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𝐾</m:t>
                    </m:r>
                  </m:e>
                  <m:sup>
                    <m:r>
                      <a:rPr lang="it-IT" sz="1800" i="1" kern="120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  <m:sSup>
                  <m:sSupPr>
                    <m:ctrlPr>
                      <a:rPr lang="it-IT" sz="1800" i="1" kern="120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𝑆</m:t>
                    </m:r>
                  </m:e>
                  <m:sup>
                    <m:r>
                      <a:rPr lang="it-IT" sz="1800" i="1" kern="120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</m:oMath>
            </m:oMathPara>
          </a14:m>
          <a:endParaRPr lang="it-I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it-IT" sz="1800" kern="1200" dirty="0"/>
        </a:p>
      </dsp:txBody>
      <dsp:txXfrm>
        <a:off x="0" y="385950"/>
        <a:ext cx="2057083" cy="80291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13CE1-ABF2-4781-B059-D776524E4908}">
      <dsp:nvSpPr>
        <dsp:cNvPr id="0" name=""/>
        <dsp:cNvSpPr/>
      </dsp:nvSpPr>
      <dsp:spPr>
        <a:xfrm>
          <a:off x="0" y="7198"/>
          <a:ext cx="5074026" cy="374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300" kern="1200" dirty="0">
              <a:solidFill>
                <a:schemeClr val="bg1"/>
              </a:solidFill>
            </a:rPr>
            <a:t>Caduta di tensione</a:t>
          </a:r>
        </a:p>
      </dsp:txBody>
      <dsp:txXfrm>
        <a:off x="0" y="7198"/>
        <a:ext cx="5074026" cy="374400"/>
      </dsp:txXfrm>
    </dsp:sp>
    <dsp:sp modelId="{4A7717B2-3C03-4A3D-81E1-FAE0F0E60764}">
      <dsp:nvSpPr>
        <dsp:cNvPr id="0" name=""/>
        <dsp:cNvSpPr/>
      </dsp:nvSpPr>
      <dsp:spPr>
        <a:xfrm>
          <a:off x="0" y="388796"/>
          <a:ext cx="5074026" cy="78506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left"/>
              </m:oMathParaPr>
              <m:oMath xmlns:m="http://schemas.openxmlformats.org/officeDocument/2006/math">
                <m:r>
                  <a:rPr lang="it-IT" sz="1800" i="1" kern="1200" smtClean="0">
                    <a:latin typeface="Cambria Math" panose="02040503050406030204" pitchFamily="18" charset="0"/>
                  </a:rPr>
                  <m:t>∆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𝑉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≤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𝐾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×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𝐼𝑏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×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𝐿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×(</m:t>
                </m:r>
                <m:sSub>
                  <m:sSubPr>
                    <m:ctrlPr>
                      <a:rPr lang="it-IT" sz="180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𝑅</m:t>
                    </m:r>
                  </m:e>
                  <m:sub>
                    <m:r>
                      <a:rPr lang="it-IT" sz="1800" i="1" kern="1200">
                        <a:latin typeface="Cambria Math" panose="02040503050406030204" pitchFamily="18" charset="0"/>
                      </a:rPr>
                      <m:t>𝑙</m:t>
                    </m:r>
                  </m:sub>
                </m:sSub>
                <m:r>
                  <a:rPr lang="it-IT" sz="1800" i="1" kern="1200">
                    <a:latin typeface="Cambria Math" panose="02040503050406030204" pitchFamily="18" charset="0"/>
                  </a:rPr>
                  <m:t>𝑐𝑜𝑠</m:t>
                </m:r>
                <m:r>
                  <a:rPr lang="it-IT" sz="1800" i="1" kern="1200">
                    <a:latin typeface="Cambria Math" panose="02040503050406030204" pitchFamily="18" charset="0"/>
                  </a:rPr>
                  <m:t>𝜑</m:t>
                </m:r>
                <m:r>
                  <a:rPr lang="it-IT" sz="1800" i="1" kern="1200">
                    <a:latin typeface="Cambria Math" panose="02040503050406030204" pitchFamily="18" charset="0"/>
                  </a:rPr>
                  <m:t>+</m:t>
                </m:r>
                <m:sSub>
                  <m:sSubPr>
                    <m:ctrlPr>
                      <a:rPr lang="it-IT" sz="180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𝑋</m:t>
                    </m:r>
                  </m:e>
                  <m:sub>
                    <m:r>
                      <a:rPr lang="it-IT" sz="1800" i="1" kern="1200">
                        <a:latin typeface="Cambria Math" panose="02040503050406030204" pitchFamily="18" charset="0"/>
                      </a:rPr>
                      <m:t>𝑙</m:t>
                    </m:r>
                  </m:sub>
                </m:sSub>
                <m:r>
                  <a:rPr lang="it-IT" sz="1800" i="1" kern="1200">
                    <a:latin typeface="Cambria Math" panose="02040503050406030204" pitchFamily="18" charset="0"/>
                  </a:rPr>
                  <m:t>𝑠𝑒𝑛</m:t>
                </m:r>
                <m:r>
                  <a:rPr lang="it-IT" sz="1800" i="1" kern="1200">
                    <a:latin typeface="Cambria Math" panose="02040503050406030204" pitchFamily="18" charset="0"/>
                  </a:rPr>
                  <m:t>𝜑</m:t>
                </m:r>
                <m:r>
                  <a:rPr lang="it-IT" sz="1800" i="1" kern="1200">
                    <a:latin typeface="Cambria Math" panose="02040503050406030204" pitchFamily="18" charset="0"/>
                  </a:rPr>
                  <m:t>)</m:t>
                </m:r>
              </m:oMath>
            </m:oMathPara>
          </a14:m>
          <a:endParaRPr lang="it-I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it-IT" sz="1800" kern="1200" dirty="0"/>
        </a:p>
      </dsp:txBody>
      <dsp:txXfrm>
        <a:off x="0" y="388796"/>
        <a:ext cx="5074026" cy="785069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13CE1-ABF2-4781-B059-D776524E4908}">
      <dsp:nvSpPr>
        <dsp:cNvPr id="0" name=""/>
        <dsp:cNvSpPr/>
      </dsp:nvSpPr>
      <dsp:spPr>
        <a:xfrm>
          <a:off x="0" y="5436"/>
          <a:ext cx="4390707" cy="4032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>
              <a:solidFill>
                <a:schemeClr val="bg1"/>
              </a:solidFill>
            </a:rPr>
            <a:t>Corrente di cortocircuito minima a fondo linea</a:t>
          </a:r>
        </a:p>
      </dsp:txBody>
      <dsp:txXfrm>
        <a:off x="0" y="5436"/>
        <a:ext cx="4390707" cy="403200"/>
      </dsp:txXfrm>
    </dsp:sp>
    <dsp:sp modelId="{4A7717B2-3C03-4A3D-81E1-FAE0F0E60764}">
      <dsp:nvSpPr>
        <dsp:cNvPr id="0" name=""/>
        <dsp:cNvSpPr/>
      </dsp:nvSpPr>
      <dsp:spPr>
        <a:xfrm>
          <a:off x="0" y="418508"/>
          <a:ext cx="4390707" cy="6148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left"/>
              </m:oMathParaPr>
              <m:oMath xmlns:m="http://schemas.openxmlformats.org/officeDocument/2006/math">
                <m:r>
                  <a:rPr lang="it-IT" sz="1800" i="1" kern="1200" smtClean="0">
                    <a:latin typeface="Cambria Math" panose="02040503050406030204" pitchFamily="18" charset="0"/>
                  </a:rPr>
                  <m:t>𝐼𝑐𝑐𝑚𝑖𝑛</m:t>
                </m:r>
                <m:r>
                  <a:rPr lang="it-IT" sz="1800" i="1" kern="1200" smtClean="0">
                    <a:latin typeface="Cambria Math" panose="02040503050406030204" pitchFamily="18" charset="0"/>
                  </a:rPr>
                  <m:t> </m:t>
                </m:r>
                <m:d>
                  <m:dPr>
                    <m:ctrlPr>
                      <a:rPr lang="it-IT" sz="1800" i="1" kern="1200">
                        <a:latin typeface="Cambria Math" panose="02040503050406030204" pitchFamily="18" charset="0"/>
                      </a:rPr>
                    </m:ctrlPr>
                  </m:d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𝑓𝑜𝑛𝑑𝑜</m:t>
                    </m:r>
                    <m:r>
                      <a:rPr lang="it-IT" sz="1800" i="1" kern="1200">
                        <a:latin typeface="Cambria Math" panose="02040503050406030204" pitchFamily="18" charset="0"/>
                      </a:rPr>
                      <m:t> </m:t>
                    </m:r>
                    <m:r>
                      <a:rPr lang="it-IT" sz="1800" i="1" kern="1200">
                        <a:latin typeface="Cambria Math" panose="02040503050406030204" pitchFamily="18" charset="0"/>
                      </a:rPr>
                      <m:t>𝑙𝑖𝑛𝑒𝑎</m:t>
                    </m:r>
                  </m:e>
                </m:d>
                <m:r>
                  <a:rPr lang="it-IT" sz="1800" i="1" kern="1200">
                    <a:latin typeface="Cambria Math" panose="02040503050406030204" pitchFamily="18" charset="0"/>
                  </a:rPr>
                  <m:t>&gt;</m:t>
                </m:r>
                <m:r>
                  <a:rPr lang="it-IT" sz="1800" i="1" kern="1200">
                    <a:latin typeface="Cambria Math" panose="02040503050406030204" pitchFamily="18" charset="0"/>
                  </a:rPr>
                  <m:t>𝐼𝑖𝑛𝑡</m:t>
                </m:r>
              </m:oMath>
            </m:oMathPara>
          </a14:m>
          <a:endParaRPr lang="it-IT" sz="1800" kern="1200" dirty="0"/>
        </a:p>
      </dsp:txBody>
      <dsp:txXfrm>
        <a:off x="0" y="418508"/>
        <a:ext cx="4390707" cy="61487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13CE1-ABF2-4781-B059-D776524E4908}">
      <dsp:nvSpPr>
        <dsp:cNvPr id="0" name=""/>
        <dsp:cNvSpPr/>
      </dsp:nvSpPr>
      <dsp:spPr>
        <a:xfrm>
          <a:off x="0" y="6770"/>
          <a:ext cx="2123759" cy="80091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bg1"/>
              </a:solidFill>
            </a:rPr>
            <a:t>Lunghezza massima per guasto a fondo linea</a:t>
          </a:r>
        </a:p>
      </dsp:txBody>
      <dsp:txXfrm>
        <a:off x="0" y="6770"/>
        <a:ext cx="2123759" cy="800915"/>
      </dsp:txXfrm>
    </dsp:sp>
    <dsp:sp modelId="{4A7717B2-3C03-4A3D-81E1-FAE0F0E60764}">
      <dsp:nvSpPr>
        <dsp:cNvPr id="0" name=""/>
        <dsp:cNvSpPr/>
      </dsp:nvSpPr>
      <dsp:spPr>
        <a:xfrm>
          <a:off x="0" y="823265"/>
          <a:ext cx="2123759" cy="7905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left"/>
              </m:oMathParaPr>
              <m:oMath xmlns:m="http://schemas.openxmlformats.org/officeDocument/2006/math">
                <m:r>
                  <a:rPr lang="it-IT" sz="1800" b="0" i="1" kern="1200" smtClean="0">
                    <a:latin typeface="Cambria Math" panose="02040503050406030204" pitchFamily="18" charset="0"/>
                  </a:rPr>
                  <m:t>𝐿𝑚𝑎𝑥</m:t>
                </m:r>
              </m:oMath>
            </m:oMathPara>
          </a14:m>
          <a:endParaRPr lang="it-I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it-IT" sz="1800" kern="1200" dirty="0"/>
        </a:p>
      </dsp:txBody>
      <dsp:txXfrm>
        <a:off x="0" y="823265"/>
        <a:ext cx="2123759" cy="79056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13CE1-ABF2-4781-B059-D776524E4908}">
      <dsp:nvSpPr>
        <dsp:cNvPr id="0" name=""/>
        <dsp:cNvSpPr/>
      </dsp:nvSpPr>
      <dsp:spPr>
        <a:xfrm>
          <a:off x="0" y="0"/>
          <a:ext cx="2740402" cy="4032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>
              <a:solidFill>
                <a:schemeClr val="bg1"/>
              </a:solidFill>
            </a:rPr>
            <a:t>Potenza gruppo di rifasamento</a:t>
          </a:r>
        </a:p>
      </dsp:txBody>
      <dsp:txXfrm>
        <a:off x="0" y="0"/>
        <a:ext cx="2740402" cy="403200"/>
      </dsp:txXfrm>
    </dsp:sp>
    <dsp:sp modelId="{4A7717B2-3C03-4A3D-81E1-FAE0F0E60764}">
      <dsp:nvSpPr>
        <dsp:cNvPr id="0" name=""/>
        <dsp:cNvSpPr/>
      </dsp:nvSpPr>
      <dsp:spPr>
        <a:xfrm>
          <a:off x="0" y="404515"/>
          <a:ext cx="2740402" cy="6148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left"/>
              </m:oMathParaPr>
              <m:oMath xmlns:m="http://schemas.openxmlformats.org/officeDocument/2006/math">
                <m:sSub>
                  <m:sSubPr>
                    <m:ctrlPr>
                      <a:rPr lang="it-IT" sz="180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𝑄</m:t>
                    </m:r>
                  </m:e>
                  <m:sub>
                    <m:r>
                      <a:rPr lang="it-IT" sz="1800" i="1" kern="1200">
                        <a:latin typeface="Cambria Math" panose="02040503050406030204" pitchFamily="18" charset="0"/>
                      </a:rPr>
                      <m:t>𝐶</m:t>
                    </m:r>
                  </m:sub>
                </m:sSub>
                <m:r>
                  <a:rPr lang="it-IT" sz="1800" i="1" kern="1200">
                    <a:latin typeface="Cambria Math" panose="02040503050406030204" pitchFamily="18" charset="0"/>
                  </a:rPr>
                  <m:t>=</m:t>
                </m:r>
                <m:r>
                  <a:rPr lang="it-IT" sz="1800" i="1" kern="1200">
                    <a:latin typeface="Cambria Math" panose="02040503050406030204" pitchFamily="18" charset="0"/>
                  </a:rPr>
                  <m:t>𝑃</m:t>
                </m:r>
                <m:r>
                  <a:rPr lang="it-IT" sz="1800" i="1" kern="1200">
                    <a:latin typeface="Cambria Math" panose="02040503050406030204" pitchFamily="18" charset="0"/>
                  </a:rPr>
                  <m:t>×(</m:t>
                </m:r>
                <m:sSub>
                  <m:sSubPr>
                    <m:ctrlPr>
                      <a:rPr lang="it-IT" sz="180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𝑡𝑔</m:t>
                    </m:r>
                    <m:r>
                      <a:rPr lang="it-IT" sz="1800" i="1" kern="1200">
                        <a:latin typeface="Cambria Math" panose="02040503050406030204" pitchFamily="18" charset="0"/>
                      </a:rPr>
                      <m:t>𝜑</m:t>
                    </m:r>
                  </m:e>
                  <m:sub>
                    <m:r>
                      <a:rPr lang="it-IT" sz="1800" i="1" kern="1200">
                        <a:latin typeface="Cambria Math" panose="02040503050406030204" pitchFamily="18" charset="0"/>
                      </a:rPr>
                      <m:t>𝑖</m:t>
                    </m:r>
                  </m:sub>
                </m:sSub>
                <m:r>
                  <a:rPr lang="it-IT" sz="1800" i="1" kern="1200">
                    <a:latin typeface="Cambria Math" panose="02040503050406030204" pitchFamily="18" charset="0"/>
                  </a:rPr>
                  <m:t>−</m:t>
                </m:r>
                <m:sSub>
                  <m:sSubPr>
                    <m:ctrlPr>
                      <a:rPr lang="it-IT" sz="180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it-IT" sz="1800" i="1" kern="1200">
                        <a:latin typeface="Cambria Math" panose="02040503050406030204" pitchFamily="18" charset="0"/>
                      </a:rPr>
                      <m:t>𝑡𝑔</m:t>
                    </m:r>
                    <m:r>
                      <a:rPr lang="it-IT" sz="1800" i="1" kern="1200">
                        <a:latin typeface="Cambria Math" panose="02040503050406030204" pitchFamily="18" charset="0"/>
                      </a:rPr>
                      <m:t>𝜑</m:t>
                    </m:r>
                  </m:e>
                  <m:sub>
                    <m:r>
                      <a:rPr lang="it-IT" sz="1800" i="1" kern="1200">
                        <a:latin typeface="Cambria Math" panose="02040503050406030204" pitchFamily="18" charset="0"/>
                      </a:rPr>
                      <m:t>𝑓</m:t>
                    </m:r>
                  </m:sub>
                </m:sSub>
                <m:r>
                  <a:rPr lang="it-IT" sz="1800" i="1" kern="1200">
                    <a:latin typeface="Cambria Math" panose="02040503050406030204" pitchFamily="18" charset="0"/>
                  </a:rPr>
                  <m:t>)</m:t>
                </m:r>
              </m:oMath>
            </m:oMathPara>
          </a14:m>
          <a:endParaRPr lang="it-IT" sz="1800" kern="1200" dirty="0"/>
        </a:p>
      </dsp:txBody>
      <dsp:txXfrm>
        <a:off x="0" y="404515"/>
        <a:ext cx="2740402" cy="6148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BA42D5-F701-40D3-B110-CE4615B80CBB}">
      <dsp:nvSpPr>
        <dsp:cNvPr id="0" name=""/>
        <dsp:cNvSpPr/>
      </dsp:nvSpPr>
      <dsp:spPr>
        <a:xfrm>
          <a:off x="0" y="109058"/>
          <a:ext cx="1978562" cy="11871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kern="1200" dirty="0">
              <a:solidFill>
                <a:schemeClr val="bg1"/>
              </a:solidFill>
            </a:rPr>
            <a:t>Interferenza informativa</a:t>
          </a:r>
        </a:p>
      </dsp:txBody>
      <dsp:txXfrm>
        <a:off x="0" y="109058"/>
        <a:ext cx="1978562" cy="1187137"/>
      </dsp:txXfrm>
    </dsp:sp>
    <dsp:sp modelId="{D9B8EB36-F0FE-42DF-A8AB-3B0F59ACC4A0}">
      <dsp:nvSpPr>
        <dsp:cNvPr id="0" name=""/>
        <dsp:cNvSpPr/>
      </dsp:nvSpPr>
      <dsp:spPr>
        <a:xfrm>
          <a:off x="0" y="1494052"/>
          <a:ext cx="1978562" cy="11871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kern="1200" dirty="0">
              <a:solidFill>
                <a:schemeClr val="bg1"/>
              </a:solidFill>
            </a:rPr>
            <a:t>Incongruenza informativa</a:t>
          </a:r>
        </a:p>
      </dsp:txBody>
      <dsp:txXfrm>
        <a:off x="0" y="1494052"/>
        <a:ext cx="1978562" cy="118713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58B3B9-235D-46E3-9001-F949D2DD3886}">
      <dsp:nvSpPr>
        <dsp:cNvPr id="0" name=""/>
        <dsp:cNvSpPr/>
      </dsp:nvSpPr>
      <dsp:spPr>
        <a:xfrm>
          <a:off x="0" y="2017"/>
          <a:ext cx="4515034" cy="4077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solidFill>
                <a:schemeClr val="bg1"/>
              </a:solidFill>
            </a:rPr>
            <a:t>Ordini di grandezza dimensionali</a:t>
          </a:r>
        </a:p>
      </dsp:txBody>
      <dsp:txXfrm>
        <a:off x="19904" y="21921"/>
        <a:ext cx="4475226" cy="367937"/>
      </dsp:txXfrm>
    </dsp:sp>
    <dsp:sp modelId="{BEB68684-9ED7-4DB3-87C7-30EE5B5AFCC3}">
      <dsp:nvSpPr>
        <dsp:cNvPr id="0" name=""/>
        <dsp:cNvSpPr/>
      </dsp:nvSpPr>
      <dsp:spPr>
        <a:xfrm>
          <a:off x="0" y="409762"/>
          <a:ext cx="4515034" cy="4486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3352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300" kern="1200" dirty="0"/>
            <a:t>Componentistica di piccole dimensioni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300" kern="1200" dirty="0"/>
            <a:t>Varietà di ordini di grandezza</a:t>
          </a:r>
        </a:p>
      </dsp:txBody>
      <dsp:txXfrm>
        <a:off x="0" y="409762"/>
        <a:ext cx="4515034" cy="448672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58B3B9-235D-46E3-9001-F949D2DD3886}">
      <dsp:nvSpPr>
        <dsp:cNvPr id="0" name=""/>
        <dsp:cNvSpPr/>
      </dsp:nvSpPr>
      <dsp:spPr>
        <a:xfrm>
          <a:off x="0" y="33906"/>
          <a:ext cx="4515034" cy="4077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solidFill>
                <a:schemeClr val="bg1"/>
              </a:solidFill>
            </a:rPr>
            <a:t>Geometrie particolari</a:t>
          </a:r>
        </a:p>
      </dsp:txBody>
      <dsp:txXfrm>
        <a:off x="19904" y="53810"/>
        <a:ext cx="4475226" cy="367937"/>
      </dsp:txXfrm>
    </dsp:sp>
    <dsp:sp modelId="{BEB68684-9ED7-4DB3-87C7-30EE5B5AFCC3}">
      <dsp:nvSpPr>
        <dsp:cNvPr id="0" name=""/>
        <dsp:cNvSpPr/>
      </dsp:nvSpPr>
      <dsp:spPr>
        <a:xfrm>
          <a:off x="0" y="441651"/>
          <a:ext cx="4515034" cy="633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3352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300" kern="1200" dirty="0"/>
            <a:t>Componentistica con geometrie complesse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300" kern="1200" dirty="0"/>
            <a:t>Difficoltà di generalizzazione per differenti tipologie dello stesso componente</a:t>
          </a:r>
        </a:p>
      </dsp:txBody>
      <dsp:txXfrm>
        <a:off x="0" y="441651"/>
        <a:ext cx="4515034" cy="63342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58B3B9-235D-46E3-9001-F949D2DD3886}">
      <dsp:nvSpPr>
        <dsp:cNvPr id="0" name=""/>
        <dsp:cNvSpPr/>
      </dsp:nvSpPr>
      <dsp:spPr>
        <a:xfrm>
          <a:off x="0" y="2017"/>
          <a:ext cx="4515034" cy="4077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solidFill>
                <a:schemeClr val="bg1"/>
              </a:solidFill>
            </a:rPr>
            <a:t>Informazioni dei componenti</a:t>
          </a:r>
        </a:p>
      </dsp:txBody>
      <dsp:txXfrm>
        <a:off x="19904" y="21921"/>
        <a:ext cx="4475226" cy="367937"/>
      </dsp:txXfrm>
    </dsp:sp>
    <dsp:sp modelId="{BEB68684-9ED7-4DB3-87C7-30EE5B5AFCC3}">
      <dsp:nvSpPr>
        <dsp:cNvPr id="0" name=""/>
        <dsp:cNvSpPr/>
      </dsp:nvSpPr>
      <dsp:spPr>
        <a:xfrm>
          <a:off x="0" y="409762"/>
          <a:ext cx="4515034" cy="4486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3352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300" kern="1200" dirty="0"/>
            <a:t>Informazioni non dimensionali 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300" kern="1200" dirty="0"/>
            <a:t>Molteplicità di informazioni </a:t>
          </a:r>
        </a:p>
      </dsp:txBody>
      <dsp:txXfrm>
        <a:off x="0" y="409762"/>
        <a:ext cx="4515034" cy="448672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58B3B9-235D-46E3-9001-F949D2DD3886}">
      <dsp:nvSpPr>
        <dsp:cNvPr id="0" name=""/>
        <dsp:cNvSpPr/>
      </dsp:nvSpPr>
      <dsp:spPr>
        <a:xfrm>
          <a:off x="0" y="19612"/>
          <a:ext cx="4515034" cy="4077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solidFill>
                <a:schemeClr val="bg1"/>
              </a:solidFill>
            </a:rPr>
            <a:t>Circuiti elettrici</a:t>
          </a:r>
        </a:p>
      </dsp:txBody>
      <dsp:txXfrm>
        <a:off x="19904" y="39516"/>
        <a:ext cx="4475226" cy="367937"/>
      </dsp:txXfrm>
    </dsp:sp>
    <dsp:sp modelId="{BEB68684-9ED7-4DB3-87C7-30EE5B5AFCC3}">
      <dsp:nvSpPr>
        <dsp:cNvPr id="0" name=""/>
        <dsp:cNvSpPr/>
      </dsp:nvSpPr>
      <dsp:spPr>
        <a:xfrm>
          <a:off x="0" y="427357"/>
          <a:ext cx="4515034" cy="4134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3352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300" kern="1200" dirty="0"/>
            <a:t>Informazioni circuitali rappresentative del componente nel contesto</a:t>
          </a:r>
        </a:p>
      </dsp:txBody>
      <dsp:txXfrm>
        <a:off x="0" y="427357"/>
        <a:ext cx="4515034" cy="413482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58B3B9-235D-46E3-9001-F949D2DD3886}">
      <dsp:nvSpPr>
        <dsp:cNvPr id="0" name=""/>
        <dsp:cNvSpPr/>
      </dsp:nvSpPr>
      <dsp:spPr>
        <a:xfrm>
          <a:off x="0" y="19613"/>
          <a:ext cx="4521839" cy="4077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solidFill>
                <a:schemeClr val="bg1"/>
              </a:solidFill>
            </a:rPr>
            <a:t>Livello di sviluppo</a:t>
          </a:r>
        </a:p>
      </dsp:txBody>
      <dsp:txXfrm>
        <a:off x="19904" y="39517"/>
        <a:ext cx="4482031" cy="367937"/>
      </dsp:txXfrm>
    </dsp:sp>
    <dsp:sp modelId="{BEB68684-9ED7-4DB3-87C7-30EE5B5AFCC3}">
      <dsp:nvSpPr>
        <dsp:cNvPr id="0" name=""/>
        <dsp:cNvSpPr/>
      </dsp:nvSpPr>
      <dsp:spPr>
        <a:xfrm>
          <a:off x="0" y="427358"/>
          <a:ext cx="4521839" cy="4134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3568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300" kern="1200" dirty="0"/>
            <a:t>Componentistica con livelli di sviluppo adeguati alla fase progettuale e conformi al capitolati informativo</a:t>
          </a:r>
        </a:p>
      </dsp:txBody>
      <dsp:txXfrm>
        <a:off x="0" y="427358"/>
        <a:ext cx="4521839" cy="413482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880C2F-131A-4DB9-85BA-D2B66712DC1B}">
      <dsp:nvSpPr>
        <dsp:cNvPr id="0" name=""/>
        <dsp:cNvSpPr/>
      </dsp:nvSpPr>
      <dsp:spPr>
        <a:xfrm>
          <a:off x="43" y="43821"/>
          <a:ext cx="4137050" cy="4896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solidFill>
                <a:schemeClr val="bg1"/>
              </a:solidFill>
            </a:rPr>
            <a:t>LOG</a:t>
          </a:r>
        </a:p>
      </dsp:txBody>
      <dsp:txXfrm>
        <a:off x="43" y="43821"/>
        <a:ext cx="4137050" cy="489600"/>
      </dsp:txXfrm>
    </dsp:sp>
    <dsp:sp modelId="{AFB36D06-2BF7-4B70-A227-32973C80F0CF}">
      <dsp:nvSpPr>
        <dsp:cNvPr id="0" name=""/>
        <dsp:cNvSpPr/>
      </dsp:nvSpPr>
      <dsp:spPr>
        <a:xfrm>
          <a:off x="43" y="533421"/>
          <a:ext cx="4137050" cy="22399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700" kern="1200" dirty="0"/>
            <a:t>Simbolo: la simbologia è spesso incompleta e non trasmette l’informazione «visiva» del componente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700" kern="1200" dirty="0"/>
            <a:t>Oggetto 3D: gli oggetti sono spesso eccessivamente dettagliati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700" kern="1200" dirty="0"/>
            <a:t>Parametri geometrici: geometrie modificabili, ma generalmente sono sufficienti le tre dimensioni massime</a:t>
          </a:r>
        </a:p>
      </dsp:txBody>
      <dsp:txXfrm>
        <a:off x="43" y="533421"/>
        <a:ext cx="4137050" cy="2239920"/>
      </dsp:txXfrm>
    </dsp:sp>
    <dsp:sp modelId="{97A8B4A6-28C9-4AD6-8A9C-515906A49331}">
      <dsp:nvSpPr>
        <dsp:cNvPr id="0" name=""/>
        <dsp:cNvSpPr/>
      </dsp:nvSpPr>
      <dsp:spPr>
        <a:xfrm>
          <a:off x="4716281" y="43821"/>
          <a:ext cx="4137050" cy="4896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solidFill>
                <a:schemeClr val="bg1"/>
              </a:solidFill>
            </a:rPr>
            <a:t>LOI</a:t>
          </a:r>
        </a:p>
      </dsp:txBody>
      <dsp:txXfrm>
        <a:off x="4716281" y="43821"/>
        <a:ext cx="4137050" cy="489600"/>
      </dsp:txXfrm>
    </dsp:sp>
    <dsp:sp modelId="{1E9A4165-3376-41BD-ADD5-33FFBE3D1DF9}">
      <dsp:nvSpPr>
        <dsp:cNvPr id="0" name=""/>
        <dsp:cNvSpPr/>
      </dsp:nvSpPr>
      <dsp:spPr>
        <a:xfrm>
          <a:off x="4716281" y="533421"/>
          <a:ext cx="4137050" cy="22399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700" kern="1200" dirty="0"/>
            <a:t>Parametri elettrici: spesso manca il connettore elettrico, cioè il luogo dove hanno sede tutti i parametri circuitali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700" kern="1200" dirty="0"/>
            <a:t>Altri parametri: i parametri rimanenti sono legati alla famiglia del produttore e a modelli specifici</a:t>
          </a:r>
        </a:p>
      </dsp:txBody>
      <dsp:txXfrm>
        <a:off x="4716281" y="533421"/>
        <a:ext cx="4137050" cy="2239920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723E14-0AF7-4ED3-BC9F-E3A5E4A8385E}">
      <dsp:nvSpPr>
        <dsp:cNvPr id="0" name=""/>
        <dsp:cNvSpPr/>
      </dsp:nvSpPr>
      <dsp:spPr>
        <a:xfrm>
          <a:off x="4755" y="184112"/>
          <a:ext cx="1350917" cy="2754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>
              <a:solidFill>
                <a:schemeClr val="bg1"/>
              </a:solidFill>
            </a:rPr>
            <a:t>LOG</a:t>
          </a:r>
        </a:p>
      </dsp:txBody>
      <dsp:txXfrm>
        <a:off x="12822" y="192179"/>
        <a:ext cx="1334783" cy="259277"/>
      </dsp:txXfrm>
    </dsp:sp>
    <dsp:sp modelId="{38E2FC00-0F81-4121-A4E0-93701EF6F361}">
      <dsp:nvSpPr>
        <dsp:cNvPr id="0" name=""/>
        <dsp:cNvSpPr/>
      </dsp:nvSpPr>
      <dsp:spPr>
        <a:xfrm>
          <a:off x="139847" y="459524"/>
          <a:ext cx="135091" cy="506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6594"/>
              </a:lnTo>
              <a:lnTo>
                <a:pt x="135091" y="5065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071AA7-2931-45F3-8775-E07184D1912C}">
      <dsp:nvSpPr>
        <dsp:cNvPr id="0" name=""/>
        <dsp:cNvSpPr/>
      </dsp:nvSpPr>
      <dsp:spPr>
        <a:xfrm>
          <a:off x="274938" y="628389"/>
          <a:ext cx="4152094" cy="6754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Parametri di Vincolo: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Definiscono le quote e i vincoli del componente modellato </a:t>
          </a:r>
        </a:p>
      </dsp:txBody>
      <dsp:txXfrm>
        <a:off x="294721" y="648172"/>
        <a:ext cx="4112528" cy="635892"/>
      </dsp:txXfrm>
    </dsp:sp>
    <dsp:sp modelId="{B520A562-D071-4898-B7B2-DB98EEF1D760}">
      <dsp:nvSpPr>
        <dsp:cNvPr id="0" name=""/>
        <dsp:cNvSpPr/>
      </dsp:nvSpPr>
      <dsp:spPr>
        <a:xfrm>
          <a:off x="139847" y="459524"/>
          <a:ext cx="135091" cy="13509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0917"/>
              </a:lnTo>
              <a:lnTo>
                <a:pt x="135091" y="135091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5AFAB1-A924-4E2D-8656-B62E7DB98742}">
      <dsp:nvSpPr>
        <dsp:cNvPr id="0" name=""/>
        <dsp:cNvSpPr/>
      </dsp:nvSpPr>
      <dsp:spPr>
        <a:xfrm>
          <a:off x="274938" y="1472712"/>
          <a:ext cx="4170402" cy="6754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Parametri di Grafica: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Gestiscono la simbologia legata al componente</a:t>
          </a:r>
        </a:p>
      </dsp:txBody>
      <dsp:txXfrm>
        <a:off x="294721" y="1492495"/>
        <a:ext cx="4130836" cy="635892"/>
      </dsp:txXfrm>
    </dsp:sp>
    <dsp:sp modelId="{F982E35D-0291-4A2B-BB5F-F654ADC7145C}">
      <dsp:nvSpPr>
        <dsp:cNvPr id="0" name=""/>
        <dsp:cNvSpPr/>
      </dsp:nvSpPr>
      <dsp:spPr>
        <a:xfrm>
          <a:off x="4512886" y="184112"/>
          <a:ext cx="1350917" cy="3104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>
              <a:solidFill>
                <a:schemeClr val="bg1"/>
              </a:solidFill>
            </a:rPr>
            <a:t>LOI</a:t>
          </a:r>
        </a:p>
      </dsp:txBody>
      <dsp:txXfrm>
        <a:off x="4521980" y="193206"/>
        <a:ext cx="1332729" cy="292300"/>
      </dsp:txXfrm>
    </dsp:sp>
    <dsp:sp modelId="{6932A7A4-62B4-4C62-B954-78CE79684FC6}">
      <dsp:nvSpPr>
        <dsp:cNvPr id="0" name=""/>
        <dsp:cNvSpPr/>
      </dsp:nvSpPr>
      <dsp:spPr>
        <a:xfrm>
          <a:off x="4647978" y="494601"/>
          <a:ext cx="135091" cy="506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6594"/>
              </a:lnTo>
              <a:lnTo>
                <a:pt x="135091" y="5065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F25726-4844-4C2B-80E6-5DAE2EC78531}">
      <dsp:nvSpPr>
        <dsp:cNvPr id="0" name=""/>
        <dsp:cNvSpPr/>
      </dsp:nvSpPr>
      <dsp:spPr>
        <a:xfrm>
          <a:off x="4783070" y="663465"/>
          <a:ext cx="4047241" cy="6754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Parametri relativi ai Materiali: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Definiscono i materiali relativi al componente</a:t>
          </a:r>
        </a:p>
      </dsp:txBody>
      <dsp:txXfrm>
        <a:off x="4802853" y="683248"/>
        <a:ext cx="4007675" cy="635892"/>
      </dsp:txXfrm>
    </dsp:sp>
    <dsp:sp modelId="{2426B7A9-E4FC-4A04-8307-2CA7677E63B9}">
      <dsp:nvSpPr>
        <dsp:cNvPr id="0" name=""/>
        <dsp:cNvSpPr/>
      </dsp:nvSpPr>
      <dsp:spPr>
        <a:xfrm>
          <a:off x="4647978" y="494601"/>
          <a:ext cx="135091" cy="13509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0917"/>
              </a:lnTo>
              <a:lnTo>
                <a:pt x="135091" y="135091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5B1FF3-E33E-4C15-9B49-42FF6FC9C194}">
      <dsp:nvSpPr>
        <dsp:cNvPr id="0" name=""/>
        <dsp:cNvSpPr/>
      </dsp:nvSpPr>
      <dsp:spPr>
        <a:xfrm>
          <a:off x="4783070" y="1507789"/>
          <a:ext cx="4047241" cy="6754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Parametri relativi a Dati progettuali: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Definiscono dati progettuali legati al componente e al progetto di cui fa parte (descrizione, schede tecniche, tariffe,…)</a:t>
          </a:r>
        </a:p>
      </dsp:txBody>
      <dsp:txXfrm>
        <a:off x="4802853" y="1527572"/>
        <a:ext cx="4007675" cy="635892"/>
      </dsp:txXfrm>
    </dsp:sp>
    <dsp:sp modelId="{C0C7A9FA-3DC8-4FCA-B101-2C1E58030A97}">
      <dsp:nvSpPr>
        <dsp:cNvPr id="0" name=""/>
        <dsp:cNvSpPr/>
      </dsp:nvSpPr>
      <dsp:spPr>
        <a:xfrm>
          <a:off x="4647978" y="494601"/>
          <a:ext cx="135091" cy="21952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5241"/>
              </a:lnTo>
              <a:lnTo>
                <a:pt x="135091" y="219524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4E1FE0-9BC5-47F3-AC59-410B5D1C0C95}">
      <dsp:nvSpPr>
        <dsp:cNvPr id="0" name=""/>
        <dsp:cNvSpPr/>
      </dsp:nvSpPr>
      <dsp:spPr>
        <a:xfrm>
          <a:off x="4783070" y="2352113"/>
          <a:ext cx="4046506" cy="6754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Parametri di Visibilità: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Gestiscono i colori per la descrizione della classificazione dell’alimentazione del componente (Classe 0, Classe 0,15,…)</a:t>
          </a:r>
        </a:p>
      </dsp:txBody>
      <dsp:txXfrm>
        <a:off x="4802853" y="2371896"/>
        <a:ext cx="4006940" cy="635892"/>
      </dsp:txXfrm>
    </dsp:sp>
    <dsp:sp modelId="{CD4A1308-906E-4669-984E-4BD64177BE56}">
      <dsp:nvSpPr>
        <dsp:cNvPr id="0" name=""/>
        <dsp:cNvSpPr/>
      </dsp:nvSpPr>
      <dsp:spPr>
        <a:xfrm>
          <a:off x="4647978" y="494601"/>
          <a:ext cx="135091" cy="30395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9565"/>
              </a:lnTo>
              <a:lnTo>
                <a:pt x="135091" y="30395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E1F813-EC7E-4C78-A6E3-37A0946911A1}">
      <dsp:nvSpPr>
        <dsp:cNvPr id="0" name=""/>
        <dsp:cNvSpPr/>
      </dsp:nvSpPr>
      <dsp:spPr>
        <a:xfrm>
          <a:off x="4783070" y="3196436"/>
          <a:ext cx="4065549" cy="6754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Parametri di Costruzione: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Gestiscono le diverse tipologie della stessa famiglia di componente e i componenti accessori</a:t>
          </a:r>
        </a:p>
      </dsp:txBody>
      <dsp:txXfrm>
        <a:off x="4802853" y="3216219"/>
        <a:ext cx="4025983" cy="635892"/>
      </dsp:txXfrm>
    </dsp:sp>
    <dsp:sp modelId="{0487F27C-BAD5-484A-8790-1E32A723E69C}">
      <dsp:nvSpPr>
        <dsp:cNvPr id="0" name=""/>
        <dsp:cNvSpPr/>
      </dsp:nvSpPr>
      <dsp:spPr>
        <a:xfrm>
          <a:off x="4647978" y="494601"/>
          <a:ext cx="135091" cy="388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83888"/>
              </a:lnTo>
              <a:lnTo>
                <a:pt x="135091" y="388388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EE804D-067A-46CC-8515-5121F8813F06}">
      <dsp:nvSpPr>
        <dsp:cNvPr id="0" name=""/>
        <dsp:cNvSpPr/>
      </dsp:nvSpPr>
      <dsp:spPr>
        <a:xfrm>
          <a:off x="4783070" y="4040760"/>
          <a:ext cx="4046506" cy="6754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Parametri Elettrici: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/>
            <a:t>Definiscono e gestiscono i dati elettrici e circuitali del componente</a:t>
          </a:r>
        </a:p>
      </dsp:txBody>
      <dsp:txXfrm>
        <a:off x="4802853" y="4060543"/>
        <a:ext cx="4006940" cy="635892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752052" y="78289"/>
          <a:ext cx="1253539" cy="105431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08277" y="167310"/>
          <a:ext cx="1308188" cy="9195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Prese elettriche civili</a:t>
          </a:r>
        </a:p>
      </dsp:txBody>
      <dsp:txXfrm>
        <a:off x="308277" y="167310"/>
        <a:ext cx="1308188" cy="919566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752052" y="78289"/>
          <a:ext cx="1253539" cy="105431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14000" b="-14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08277" y="167310"/>
          <a:ext cx="1308188" cy="9195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Prese elettriche industriali</a:t>
          </a:r>
        </a:p>
      </dsp:txBody>
      <dsp:txXfrm>
        <a:off x="308277" y="167310"/>
        <a:ext cx="1308188" cy="919566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752052" y="78289"/>
          <a:ext cx="1253539" cy="105431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08277" y="167310"/>
          <a:ext cx="1308188" cy="9195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Utenze meccaniche</a:t>
          </a:r>
        </a:p>
      </dsp:txBody>
      <dsp:txXfrm>
        <a:off x="308277" y="167310"/>
        <a:ext cx="1308188" cy="9195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2962"/>
          <a:ext cx="4368800" cy="4867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chemeClr val="bg1"/>
              </a:solidFill>
            </a:rPr>
            <a:t>Informazioni grafiche</a:t>
          </a:r>
        </a:p>
      </dsp:txBody>
      <dsp:txXfrm>
        <a:off x="23760" y="26722"/>
        <a:ext cx="4321280" cy="439200"/>
      </dsp:txXfrm>
    </dsp:sp>
    <dsp:sp modelId="{C5DBB42B-D9CC-4BE1-9E85-D3B14785096A}">
      <dsp:nvSpPr>
        <dsp:cNvPr id="0" name=""/>
        <dsp:cNvSpPr/>
      </dsp:nvSpPr>
      <dsp:spPr>
        <a:xfrm>
          <a:off x="0" y="489682"/>
          <a:ext cx="4368800" cy="9149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70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800" kern="1200" dirty="0"/>
            <a:t>Senso più utilizzato: la vista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800" kern="1200" dirty="0"/>
            <a:t>Geometrie e forme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800" kern="1200" dirty="0"/>
            <a:t>Materiali</a:t>
          </a:r>
        </a:p>
      </dsp:txBody>
      <dsp:txXfrm>
        <a:off x="0" y="489682"/>
        <a:ext cx="4368800" cy="914940"/>
      </dsp:txXfrm>
    </dsp:sp>
    <dsp:sp modelId="{4457140F-33E5-4E74-A14D-A75739D38F84}">
      <dsp:nvSpPr>
        <dsp:cNvPr id="0" name=""/>
        <dsp:cNvSpPr/>
      </dsp:nvSpPr>
      <dsp:spPr>
        <a:xfrm>
          <a:off x="0" y="1404622"/>
          <a:ext cx="4368800" cy="4867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chemeClr val="bg1"/>
              </a:solidFill>
            </a:rPr>
            <a:t>Informazioni scritte e multimediali</a:t>
          </a:r>
        </a:p>
      </dsp:txBody>
      <dsp:txXfrm>
        <a:off x="23760" y="1428382"/>
        <a:ext cx="4321280" cy="439200"/>
      </dsp:txXfrm>
    </dsp:sp>
    <dsp:sp modelId="{27E03D33-9714-43C1-8CEE-C9965C2FE2CE}">
      <dsp:nvSpPr>
        <dsp:cNvPr id="0" name=""/>
        <dsp:cNvSpPr/>
      </dsp:nvSpPr>
      <dsp:spPr>
        <a:xfrm>
          <a:off x="0" y="1891342"/>
          <a:ext cx="4368800" cy="11302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70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800" kern="1200" dirty="0"/>
            <a:t>Collegamento con il mondo fisico attraverso la matematica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800" kern="1200" dirty="0"/>
            <a:t>Descrizione attraverso il testo, video e suoni</a:t>
          </a:r>
        </a:p>
      </dsp:txBody>
      <dsp:txXfrm>
        <a:off x="0" y="1891342"/>
        <a:ext cx="4368800" cy="1130220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752052" y="78289"/>
          <a:ext cx="1253539" cy="105431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08277" y="167310"/>
          <a:ext cx="1308188" cy="9195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Torrette a pavimento</a:t>
          </a:r>
        </a:p>
      </dsp:txBody>
      <dsp:txXfrm>
        <a:off x="308277" y="167310"/>
        <a:ext cx="1308188" cy="919566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752052" y="78289"/>
          <a:ext cx="1253539" cy="105431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3000" r="-13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08277" y="167310"/>
          <a:ext cx="1308188" cy="9195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Condotti sbarre</a:t>
          </a:r>
        </a:p>
      </dsp:txBody>
      <dsp:txXfrm>
        <a:off x="308277" y="167310"/>
        <a:ext cx="1308188" cy="919566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662019" y="77837"/>
          <a:ext cx="1261146" cy="115448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3000" b="-3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70088" y="248269"/>
          <a:ext cx="1214654" cy="8538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Utenze fisse</a:t>
          </a:r>
        </a:p>
      </dsp:txBody>
      <dsp:txXfrm>
        <a:off x="370088" y="248269"/>
        <a:ext cx="1214654" cy="853818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7266"/>
          <a:ext cx="4280360" cy="3104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chemeClr val="bg1"/>
              </a:solidFill>
            </a:rPr>
            <a:t>Parametri di Vincolo</a:t>
          </a:r>
        </a:p>
      </dsp:txBody>
      <dsp:txXfrm>
        <a:off x="15155" y="22421"/>
        <a:ext cx="4250050" cy="280134"/>
      </dsp:txXfrm>
    </dsp:sp>
    <dsp:sp modelId="{C5DBB42B-D9CC-4BE1-9E85-D3B14785096A}">
      <dsp:nvSpPr>
        <dsp:cNvPr id="0" name=""/>
        <dsp:cNvSpPr/>
      </dsp:nvSpPr>
      <dsp:spPr>
        <a:xfrm>
          <a:off x="0" y="317711"/>
          <a:ext cx="4280360" cy="811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901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400" kern="1200" dirty="0"/>
            <a:t>Coordinate frutto: utili per poter posizionare i frutti all’interno della presa elettrica </a:t>
          </a:r>
        </a:p>
      </dsp:txBody>
      <dsp:txXfrm>
        <a:off x="0" y="317711"/>
        <a:ext cx="4280360" cy="811440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7266"/>
          <a:ext cx="4280360" cy="3104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chemeClr val="bg1"/>
              </a:solidFill>
            </a:rPr>
            <a:t>Parametri di Grafica</a:t>
          </a:r>
        </a:p>
      </dsp:txBody>
      <dsp:txXfrm>
        <a:off x="15155" y="22421"/>
        <a:ext cx="4250050" cy="280134"/>
      </dsp:txXfrm>
    </dsp:sp>
    <dsp:sp modelId="{C5DBB42B-D9CC-4BE1-9E85-D3B14785096A}">
      <dsp:nvSpPr>
        <dsp:cNvPr id="0" name=""/>
        <dsp:cNvSpPr/>
      </dsp:nvSpPr>
      <dsp:spPr>
        <a:xfrm>
          <a:off x="0" y="317711"/>
          <a:ext cx="4280360" cy="811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901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400" kern="1200" dirty="0"/>
            <a:t>Offset simbolo: consente di muovere il simbolo rispetto al componente </a:t>
          </a:r>
        </a:p>
      </dsp:txBody>
      <dsp:txXfrm>
        <a:off x="0" y="317711"/>
        <a:ext cx="4280360" cy="811440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7266"/>
          <a:ext cx="4280360" cy="3104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chemeClr val="bg1"/>
              </a:solidFill>
            </a:rPr>
            <a:t>Parametri relativi ai Materiali</a:t>
          </a:r>
        </a:p>
      </dsp:txBody>
      <dsp:txXfrm>
        <a:off x="15155" y="22421"/>
        <a:ext cx="4250050" cy="280134"/>
      </dsp:txXfrm>
    </dsp:sp>
    <dsp:sp modelId="{C5DBB42B-D9CC-4BE1-9E85-D3B14785096A}">
      <dsp:nvSpPr>
        <dsp:cNvPr id="0" name=""/>
        <dsp:cNvSpPr/>
      </dsp:nvSpPr>
      <dsp:spPr>
        <a:xfrm>
          <a:off x="0" y="317711"/>
          <a:ext cx="4280360" cy="811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901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400" kern="1200" dirty="0"/>
            <a:t>Materiale scatola: consentono di impostare il materiale della scatola</a:t>
          </a:r>
        </a:p>
      </dsp:txBody>
      <dsp:txXfrm>
        <a:off x="0" y="317711"/>
        <a:ext cx="4280360" cy="811440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7266"/>
          <a:ext cx="4280360" cy="3104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chemeClr val="bg1"/>
              </a:solidFill>
            </a:rPr>
            <a:t>Parametri relativi a Dati progettuali</a:t>
          </a:r>
        </a:p>
      </dsp:txBody>
      <dsp:txXfrm>
        <a:off x="15155" y="22421"/>
        <a:ext cx="4250050" cy="280134"/>
      </dsp:txXfrm>
    </dsp:sp>
    <dsp:sp modelId="{C5DBB42B-D9CC-4BE1-9E85-D3B14785096A}">
      <dsp:nvSpPr>
        <dsp:cNvPr id="0" name=""/>
        <dsp:cNvSpPr/>
      </dsp:nvSpPr>
      <dsp:spPr>
        <a:xfrm>
          <a:off x="0" y="317711"/>
          <a:ext cx="4280360" cy="811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901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400" kern="1200" dirty="0"/>
            <a:t>Caratteristiche: viene inserita la descrizione del componente da visualizzare in legenda</a:t>
          </a:r>
        </a:p>
      </dsp:txBody>
      <dsp:txXfrm>
        <a:off x="0" y="317711"/>
        <a:ext cx="4280360" cy="811440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7266"/>
          <a:ext cx="4280360" cy="3104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chemeClr val="bg1"/>
              </a:solidFill>
            </a:rPr>
            <a:t>Parametri di Visibilità</a:t>
          </a:r>
        </a:p>
      </dsp:txBody>
      <dsp:txXfrm>
        <a:off x="15155" y="22421"/>
        <a:ext cx="4250050" cy="280134"/>
      </dsp:txXfrm>
    </dsp:sp>
    <dsp:sp modelId="{C5DBB42B-D9CC-4BE1-9E85-D3B14785096A}">
      <dsp:nvSpPr>
        <dsp:cNvPr id="0" name=""/>
        <dsp:cNvSpPr/>
      </dsp:nvSpPr>
      <dsp:spPr>
        <a:xfrm>
          <a:off x="0" y="317711"/>
          <a:ext cx="4280360" cy="811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901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400" kern="1200" dirty="0"/>
            <a:t>Sezione Privilegiata: permette di colorare il simbolo secondo i colori che identificano la rete privilegiata (privilegiata = classe 15)</a:t>
          </a:r>
        </a:p>
      </dsp:txBody>
      <dsp:txXfrm>
        <a:off x="0" y="317711"/>
        <a:ext cx="4280360" cy="811440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7266"/>
          <a:ext cx="4280360" cy="3104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chemeClr val="bg1"/>
              </a:solidFill>
            </a:rPr>
            <a:t>Parametri di Costruzione</a:t>
          </a:r>
        </a:p>
      </dsp:txBody>
      <dsp:txXfrm>
        <a:off x="15155" y="22421"/>
        <a:ext cx="4250050" cy="280134"/>
      </dsp:txXfrm>
    </dsp:sp>
    <dsp:sp modelId="{C5DBB42B-D9CC-4BE1-9E85-D3B14785096A}">
      <dsp:nvSpPr>
        <dsp:cNvPr id="0" name=""/>
        <dsp:cNvSpPr/>
      </dsp:nvSpPr>
      <dsp:spPr>
        <a:xfrm>
          <a:off x="0" y="317711"/>
          <a:ext cx="4280360" cy="811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901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400" kern="1200" dirty="0"/>
            <a:t>Frutti: consente di determinare la combinazione di frutti all’interno della presa elettrica</a:t>
          </a:r>
        </a:p>
      </dsp:txBody>
      <dsp:txXfrm>
        <a:off x="0" y="317711"/>
        <a:ext cx="4280360" cy="811440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31752"/>
          <a:ext cx="4280360" cy="28606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chemeClr val="bg1"/>
              </a:solidFill>
            </a:rPr>
            <a:t>Parametri Elettrici</a:t>
          </a:r>
        </a:p>
      </dsp:txBody>
      <dsp:txXfrm>
        <a:off x="13964" y="45716"/>
        <a:ext cx="4252432" cy="258133"/>
      </dsp:txXfrm>
    </dsp:sp>
    <dsp:sp modelId="{C5DBB42B-D9CC-4BE1-9E85-D3B14785096A}">
      <dsp:nvSpPr>
        <dsp:cNvPr id="0" name=""/>
        <dsp:cNvSpPr/>
      </dsp:nvSpPr>
      <dsp:spPr>
        <a:xfrm>
          <a:off x="0" y="317814"/>
          <a:ext cx="4280360" cy="7868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901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400" kern="1200" dirty="0"/>
            <a:t>Corrente di impiego: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Tx/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it-IT" sz="1400" i="1" kern="1200" smtClean="0">
                        <a:solidFill>
                          <a:srgbClr val="836967"/>
                        </a:solidFill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m:rPr>
                        <m:sty m:val="p"/>
                      </m:rPr>
                      <a:rPr lang="it-IT" sz="1400" kern="1200">
                        <a:latin typeface="Cambria Math" panose="02040503050406030204" pitchFamily="18" charset="0"/>
                      </a:rPr>
                      <m:t>I</m:t>
                    </m:r>
                  </m:e>
                  <m:sub>
                    <m:r>
                      <m:rPr>
                        <m:sty m:val="p"/>
                      </m:rPr>
                      <a:rPr lang="it-IT" sz="1400" i="0" kern="1200">
                        <a:latin typeface="Cambria Math" panose="02040503050406030204" pitchFamily="18" charset="0"/>
                      </a:rPr>
                      <m:t>b</m:t>
                    </m:r>
                    <m:r>
                      <a:rPr lang="it-IT" sz="1400" b="0" i="1" kern="120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it-IT" sz="1400" b="0" i="1" kern="1200" smtClean="0">
                        <a:latin typeface="Cambria Math" panose="02040503050406030204" pitchFamily="18" charset="0"/>
                      </a:rPr>
                      <m:t>𝑡𝑟𝑖𝑓𝑎𝑠𝑒</m:t>
                    </m:r>
                    <m:r>
                      <a:rPr lang="it-IT" sz="1400" b="0" i="1" kern="1200" smtClean="0">
                        <a:latin typeface="Cambria Math" panose="02040503050406030204" pitchFamily="18" charset="0"/>
                      </a:rPr>
                      <m:t>)</m:t>
                    </m:r>
                  </m:sub>
                </m:sSub>
                <m:r>
                  <a:rPr lang="it-IT" sz="1400" i="0" kern="120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it-IT" sz="1400" i="1" kern="1200">
                        <a:solidFill>
                          <a:srgbClr val="836967"/>
                        </a:solidFill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it-IT" sz="1400" i="1" kern="120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it-IT" sz="1400" i="0" kern="1200">
                            <a:latin typeface="Cambria Math" panose="02040503050406030204" pitchFamily="18" charset="0"/>
                          </a:rPr>
                          <m:t>S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it-IT" sz="1400" i="0" kern="12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</m:num>
                  <m:den>
                    <m:rad>
                      <m:radPr>
                        <m:degHide m:val="on"/>
                        <m:ctrlPr>
                          <a:rPr lang="it-IT" sz="1400" i="1" kern="120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it-IT" sz="1400" i="0" kern="120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  <m:r>
                      <a:rPr lang="it-IT" sz="1400" i="0" kern="120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it-IT" sz="1400" i="1" kern="120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it-IT" sz="1400" i="0" kern="1200">
                            <a:latin typeface="Cambria Math" panose="02040503050406030204" pitchFamily="18" charset="0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it-IT" sz="1400" i="0" kern="120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den>
                </m:f>
                <m:sSub>
                  <m:sSubPr>
                    <m:ctrlPr>
                      <a:rPr lang="it-IT" sz="1400" i="1" kern="1200" smtClean="0">
                        <a:solidFill>
                          <a:srgbClr val="836967"/>
                        </a:solidFill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it-IT" sz="1400" b="0" i="0" kern="1200" smtClean="0">
                        <a:solidFill>
                          <a:srgbClr val="836967"/>
                        </a:solidFill>
                        <a:latin typeface="Cambria Math" panose="02040503050406030204" pitchFamily="18" charset="0"/>
                      </a:rPr>
                      <m:t>                       </m:t>
                    </m:r>
                    <m:r>
                      <m:rPr>
                        <m:sty m:val="p"/>
                      </m:rPr>
                      <a:rPr lang="it-IT" sz="1400" kern="1200">
                        <a:latin typeface="Cambria Math" panose="02040503050406030204" pitchFamily="18" charset="0"/>
                      </a:rPr>
                      <m:t>I</m:t>
                    </m:r>
                  </m:e>
                  <m:sub>
                    <m:r>
                      <m:rPr>
                        <m:sty m:val="p"/>
                      </m:rPr>
                      <a:rPr lang="it-IT" sz="1400" i="0" kern="1200">
                        <a:latin typeface="Cambria Math" panose="02040503050406030204" pitchFamily="18" charset="0"/>
                      </a:rPr>
                      <m:t>b</m:t>
                    </m:r>
                    <m:r>
                      <a:rPr lang="it-IT" sz="1400" b="0" i="0" kern="1200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it-IT" sz="1400" b="0" i="0" kern="1200" smtClean="0">
                        <a:latin typeface="Cambria Math" panose="02040503050406030204" pitchFamily="18" charset="0"/>
                      </a:rPr>
                      <m:t>monofase</m:t>
                    </m:r>
                    <m:r>
                      <a:rPr lang="it-IT" sz="1400" b="0" i="0" kern="1200" smtClean="0">
                        <a:latin typeface="Cambria Math" panose="02040503050406030204" pitchFamily="18" charset="0"/>
                      </a:rPr>
                      <m:t>)</m:t>
                    </m:r>
                  </m:sub>
                </m:sSub>
                <m:r>
                  <a:rPr lang="it-IT" sz="1400" i="0" kern="120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it-IT" sz="1400" i="1" kern="1200">
                        <a:solidFill>
                          <a:srgbClr val="836967"/>
                        </a:solidFill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it-IT" sz="1400" i="1" kern="120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it-IT" sz="1400" i="0" kern="1200">
                            <a:latin typeface="Cambria Math" panose="02040503050406030204" pitchFamily="18" charset="0"/>
                          </a:rPr>
                          <m:t>S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it-IT" sz="1400" i="0" kern="12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it-IT" sz="1400" i="1" kern="120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it-IT" sz="1400" i="0" kern="1200">
                            <a:latin typeface="Cambria Math" panose="02040503050406030204" pitchFamily="18" charset="0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it-IT" sz="1400" i="0" kern="120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den>
                </m:f>
              </m:oMath>
            </m:oMathPara>
          </a14:m>
          <a:endParaRPr lang="it-I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it-IT" sz="1400" kern="1200" dirty="0"/>
        </a:p>
      </dsp:txBody>
      <dsp:txXfrm>
        <a:off x="0" y="317814"/>
        <a:ext cx="4280360" cy="7868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9FE17A-CB05-45E7-9A5C-00F736BE79F4}">
      <dsp:nvSpPr>
        <dsp:cNvPr id="0" name=""/>
        <dsp:cNvSpPr/>
      </dsp:nvSpPr>
      <dsp:spPr>
        <a:xfrm>
          <a:off x="438107" y="0"/>
          <a:ext cx="1836018" cy="8298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/>
            <a:t>Potenza assorbita dall’impianto?</a:t>
          </a:r>
        </a:p>
      </dsp:txBody>
      <dsp:txXfrm>
        <a:off x="462412" y="24305"/>
        <a:ext cx="1787408" cy="781229"/>
      </dsp:txXfrm>
    </dsp:sp>
    <dsp:sp modelId="{97933F7A-7006-454F-BD1F-3B8D5F69EFFC}">
      <dsp:nvSpPr>
        <dsp:cNvPr id="0" name=""/>
        <dsp:cNvSpPr/>
      </dsp:nvSpPr>
      <dsp:spPr>
        <a:xfrm rot="5400000">
          <a:off x="1200521" y="850584"/>
          <a:ext cx="311189" cy="37342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400" kern="1200"/>
        </a:p>
      </dsp:txBody>
      <dsp:txXfrm rot="-5400000">
        <a:off x="1244088" y="881703"/>
        <a:ext cx="224057" cy="217832"/>
      </dsp:txXfrm>
    </dsp:sp>
    <dsp:sp modelId="{6701BE5C-09DE-4C6D-ACF2-1BDA204DB6C1}">
      <dsp:nvSpPr>
        <dsp:cNvPr id="0" name=""/>
        <dsp:cNvSpPr/>
      </dsp:nvSpPr>
      <dsp:spPr>
        <a:xfrm>
          <a:off x="438107" y="1244758"/>
          <a:ext cx="1836018" cy="8298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/>
            <a:t>Utente attivo o passivo?</a:t>
          </a:r>
        </a:p>
      </dsp:txBody>
      <dsp:txXfrm>
        <a:off x="462412" y="1269063"/>
        <a:ext cx="1787408" cy="781229"/>
      </dsp:txXfrm>
    </dsp:sp>
    <dsp:sp modelId="{79AD55D7-F884-4010-9445-9A6771A1E2E4}">
      <dsp:nvSpPr>
        <dsp:cNvPr id="0" name=""/>
        <dsp:cNvSpPr/>
      </dsp:nvSpPr>
      <dsp:spPr>
        <a:xfrm rot="5400000">
          <a:off x="1200521" y="2095343"/>
          <a:ext cx="311189" cy="37342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400" kern="1200"/>
        </a:p>
      </dsp:txBody>
      <dsp:txXfrm rot="-5400000">
        <a:off x="1244088" y="2126462"/>
        <a:ext cx="224057" cy="217832"/>
      </dsp:txXfrm>
    </dsp:sp>
    <dsp:sp modelId="{ECBEABD7-C85A-413A-935A-B794DBDD1E4A}">
      <dsp:nvSpPr>
        <dsp:cNvPr id="0" name=""/>
        <dsp:cNvSpPr/>
      </dsp:nvSpPr>
      <dsp:spPr>
        <a:xfrm>
          <a:off x="438107" y="2489517"/>
          <a:ext cx="1836018" cy="8298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/>
            <a:t>Livello di tensione?</a:t>
          </a:r>
        </a:p>
      </dsp:txBody>
      <dsp:txXfrm>
        <a:off x="462412" y="2513822"/>
        <a:ext cx="1787408" cy="781229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752052" y="78289"/>
          <a:ext cx="1253539" cy="105431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08277" y="167310"/>
          <a:ext cx="1308188" cy="9195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Apparecchi civili ad incasso</a:t>
          </a:r>
        </a:p>
      </dsp:txBody>
      <dsp:txXfrm>
        <a:off x="308277" y="167310"/>
        <a:ext cx="1308188" cy="919566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752052" y="78289"/>
          <a:ext cx="1253539" cy="105431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7000" b="-7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08277" y="167310"/>
          <a:ext cx="1308188" cy="9195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Apparecchi civili a plafone</a:t>
          </a:r>
        </a:p>
      </dsp:txBody>
      <dsp:txXfrm>
        <a:off x="308277" y="167310"/>
        <a:ext cx="1308188" cy="919566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752052" y="78289"/>
          <a:ext cx="1253539" cy="105431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08277" y="167310"/>
          <a:ext cx="1308188" cy="9195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Apparecchi civili a sospensione</a:t>
          </a:r>
        </a:p>
      </dsp:txBody>
      <dsp:txXfrm>
        <a:off x="308277" y="167310"/>
        <a:ext cx="1308188" cy="919566"/>
      </dsp:txXfrm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752052" y="78289"/>
          <a:ext cx="1253539" cy="105431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08277" y="167310"/>
          <a:ext cx="1308188" cy="9195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Apparecchi industriali a plafone</a:t>
          </a:r>
        </a:p>
      </dsp:txBody>
      <dsp:txXfrm>
        <a:off x="308277" y="167310"/>
        <a:ext cx="1308188" cy="919566"/>
      </dsp:txXfrm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752052" y="78289"/>
          <a:ext cx="1253539" cy="105431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3000" r="-13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08277" y="167310"/>
          <a:ext cx="1308188" cy="9195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Binari</a:t>
          </a:r>
        </a:p>
      </dsp:txBody>
      <dsp:txXfrm>
        <a:off x="308277" y="167310"/>
        <a:ext cx="1308188" cy="919566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662019" y="77837"/>
          <a:ext cx="1261146" cy="115448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4000" b="-4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70088" y="248269"/>
          <a:ext cx="1214654" cy="8538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Piantane e lampade da tavolo</a:t>
          </a:r>
        </a:p>
      </dsp:txBody>
      <dsp:txXfrm>
        <a:off x="370088" y="248269"/>
        <a:ext cx="1214654" cy="853818"/>
      </dsp:txXfrm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752052" y="78289"/>
          <a:ext cx="1253539" cy="105431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08277" y="167310"/>
          <a:ext cx="1308188" cy="9195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Apparecchi per esterni</a:t>
          </a:r>
        </a:p>
      </dsp:txBody>
      <dsp:txXfrm>
        <a:off x="308277" y="167310"/>
        <a:ext cx="1308188" cy="919566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752052" y="78289"/>
          <a:ext cx="1253539" cy="105431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08277" y="167310"/>
          <a:ext cx="1308188" cy="9195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Strip LED</a:t>
          </a:r>
        </a:p>
      </dsp:txBody>
      <dsp:txXfrm>
        <a:off x="308277" y="167310"/>
        <a:ext cx="1308188" cy="919566"/>
      </dsp:txXfrm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B6020-763B-4CF8-A19D-B2A891C24F95}">
      <dsp:nvSpPr>
        <dsp:cNvPr id="0" name=""/>
        <dsp:cNvSpPr/>
      </dsp:nvSpPr>
      <dsp:spPr>
        <a:xfrm>
          <a:off x="1662019" y="77837"/>
          <a:ext cx="1261146" cy="115448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6000" b="-6000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227977-CDEF-44C8-9434-EF412C20E203}">
      <dsp:nvSpPr>
        <dsp:cNvPr id="0" name=""/>
        <dsp:cNvSpPr/>
      </dsp:nvSpPr>
      <dsp:spPr>
        <a:xfrm>
          <a:off x="370088" y="248269"/>
          <a:ext cx="1214654" cy="8538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Apparecchi segnaletica luminosa</a:t>
          </a:r>
        </a:p>
      </dsp:txBody>
      <dsp:txXfrm>
        <a:off x="370088" y="248269"/>
        <a:ext cx="1214654" cy="853818"/>
      </dsp:txXfrm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6852C-FF96-451A-A72C-632CFE34DEC6}">
      <dsp:nvSpPr>
        <dsp:cNvPr id="0" name=""/>
        <dsp:cNvSpPr/>
      </dsp:nvSpPr>
      <dsp:spPr>
        <a:xfrm>
          <a:off x="0" y="0"/>
          <a:ext cx="1783158" cy="10698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bg1"/>
              </a:solidFill>
            </a:rPr>
            <a:t>Creazione dei circuiti su software di calcolo dedicato</a:t>
          </a:r>
        </a:p>
      </dsp:txBody>
      <dsp:txXfrm>
        <a:off x="31336" y="31336"/>
        <a:ext cx="1720486" cy="100722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2FC4F4-9824-47CB-8244-83F4DBD8D243}">
      <dsp:nvSpPr>
        <dsp:cNvPr id="0" name=""/>
        <dsp:cNvSpPr/>
      </dsp:nvSpPr>
      <dsp:spPr>
        <a:xfrm>
          <a:off x="148" y="0"/>
          <a:ext cx="8371356" cy="12345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  <a:sp3d extrusionH="28000" prstMaterial="matte"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400" kern="1200" dirty="0"/>
            <a:t>Quadri elettrici e distribuzione</a:t>
          </a:r>
        </a:p>
      </dsp:txBody>
      <dsp:txXfrm>
        <a:off x="36305" y="36157"/>
        <a:ext cx="8299042" cy="1162188"/>
      </dsp:txXfrm>
    </dsp:sp>
    <dsp:sp modelId="{8849E622-D3CB-4FDA-B443-87E2F7B78DC3}">
      <dsp:nvSpPr>
        <dsp:cNvPr id="0" name=""/>
        <dsp:cNvSpPr/>
      </dsp:nvSpPr>
      <dsp:spPr>
        <a:xfrm>
          <a:off x="8245" y="1379795"/>
          <a:ext cx="3496265" cy="12345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  <a:sp3d extrusionH="28000" prstMaterial="matte"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/>
            <a:t>Impianto di forza motrice</a:t>
          </a:r>
          <a:endParaRPr lang="it-IT" sz="2400" kern="1200" dirty="0"/>
        </a:p>
      </dsp:txBody>
      <dsp:txXfrm>
        <a:off x="44402" y="1415952"/>
        <a:ext cx="3423951" cy="1162188"/>
      </dsp:txXfrm>
    </dsp:sp>
    <dsp:sp modelId="{19F724FA-3D26-4320-9F39-C1EFB60675F2}">
      <dsp:nvSpPr>
        <dsp:cNvPr id="0" name=""/>
        <dsp:cNvSpPr/>
      </dsp:nvSpPr>
      <dsp:spPr>
        <a:xfrm>
          <a:off x="8245" y="2759196"/>
          <a:ext cx="845511" cy="12345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  <a:sp3d extrusionH="28000" prstMaterial="matte"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Impianti di generazione</a:t>
          </a:r>
          <a:endParaRPr lang="it-IT" sz="1100" kern="1200" dirty="0"/>
        </a:p>
      </dsp:txBody>
      <dsp:txXfrm>
        <a:off x="33009" y="2783960"/>
        <a:ext cx="795983" cy="1184974"/>
      </dsp:txXfrm>
    </dsp:sp>
    <dsp:sp modelId="{D979DC7E-63CC-4B64-9304-8300F6351459}">
      <dsp:nvSpPr>
        <dsp:cNvPr id="0" name=""/>
        <dsp:cNvSpPr/>
      </dsp:nvSpPr>
      <dsp:spPr>
        <a:xfrm>
          <a:off x="889268" y="2759196"/>
          <a:ext cx="1734220" cy="12345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  <a:sp3d extrusionH="28000" prstMaterial="matte"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/>
            <a:t>Impianto di terra e scariche atmosferiche</a:t>
          </a:r>
          <a:endParaRPr lang="it-IT" sz="1800" kern="1200" dirty="0"/>
        </a:p>
      </dsp:txBody>
      <dsp:txXfrm>
        <a:off x="925425" y="2795353"/>
        <a:ext cx="1661906" cy="1162188"/>
      </dsp:txXfrm>
    </dsp:sp>
    <dsp:sp modelId="{2BED66E8-9902-465E-845A-730CB142DBBE}">
      <dsp:nvSpPr>
        <dsp:cNvPr id="0" name=""/>
        <dsp:cNvSpPr/>
      </dsp:nvSpPr>
      <dsp:spPr>
        <a:xfrm>
          <a:off x="2658999" y="2759196"/>
          <a:ext cx="845511" cy="12345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  <a:sp3d extrusionH="28000" prstMaterial="matte"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Impianti speciali</a:t>
          </a:r>
          <a:endParaRPr lang="it-IT" sz="1500" kern="1200" dirty="0"/>
        </a:p>
      </dsp:txBody>
      <dsp:txXfrm>
        <a:off x="2683763" y="2783960"/>
        <a:ext cx="795983" cy="1184974"/>
      </dsp:txXfrm>
    </dsp:sp>
    <dsp:sp modelId="{D3677F25-D055-489F-BD36-982B6871C927}">
      <dsp:nvSpPr>
        <dsp:cNvPr id="0" name=""/>
        <dsp:cNvSpPr/>
      </dsp:nvSpPr>
      <dsp:spPr>
        <a:xfrm>
          <a:off x="3575534" y="1379795"/>
          <a:ext cx="1531102" cy="25725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  <a:sp3d extrusionH="28000" prstMaterial="matte"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/>
            <a:t>Impianto a servizio degli impianti meccanici</a:t>
          </a:r>
          <a:endParaRPr lang="it-IT" sz="2400" kern="1200" dirty="0"/>
        </a:p>
      </dsp:txBody>
      <dsp:txXfrm>
        <a:off x="3620378" y="1424639"/>
        <a:ext cx="1441414" cy="2482842"/>
      </dsp:txXfrm>
    </dsp:sp>
    <dsp:sp modelId="{52FCA128-159D-4BEC-A760-001B7D39912A}">
      <dsp:nvSpPr>
        <dsp:cNvPr id="0" name=""/>
        <dsp:cNvSpPr/>
      </dsp:nvSpPr>
      <dsp:spPr>
        <a:xfrm>
          <a:off x="5177660" y="1379795"/>
          <a:ext cx="3185599" cy="12345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  <a:sp3d extrusionH="28000" prstMaterial="matte"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/>
            <a:t>Impianto di illuminazione</a:t>
          </a:r>
          <a:endParaRPr lang="it-IT" sz="2400" kern="1200" dirty="0"/>
        </a:p>
      </dsp:txBody>
      <dsp:txXfrm>
        <a:off x="5213817" y="1415952"/>
        <a:ext cx="3113285" cy="1162188"/>
      </dsp:txXfrm>
    </dsp:sp>
    <dsp:sp modelId="{DF0C4B5D-A83D-45B0-9A67-D8D7A1F1BD33}">
      <dsp:nvSpPr>
        <dsp:cNvPr id="0" name=""/>
        <dsp:cNvSpPr/>
      </dsp:nvSpPr>
      <dsp:spPr>
        <a:xfrm>
          <a:off x="5177660" y="2759196"/>
          <a:ext cx="845511" cy="12345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  <a:sp3d extrusionH="28000" prstMaterial="matte"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Impianto IRAI</a:t>
          </a:r>
          <a:endParaRPr lang="it-IT" sz="1400" kern="1200" dirty="0"/>
        </a:p>
      </dsp:txBody>
      <dsp:txXfrm>
        <a:off x="5202424" y="2783960"/>
        <a:ext cx="795983" cy="1184974"/>
      </dsp:txXfrm>
    </dsp:sp>
    <dsp:sp modelId="{3CC6E8B8-9D25-4C14-913C-BC456E211B21}">
      <dsp:nvSpPr>
        <dsp:cNvPr id="0" name=""/>
        <dsp:cNvSpPr/>
      </dsp:nvSpPr>
      <dsp:spPr>
        <a:xfrm>
          <a:off x="6058682" y="2759196"/>
          <a:ext cx="2304576" cy="12345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  <a:sp3d extrusionH="28000" prstMaterial="matte"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/>
            <a:t>Impianto di cablaggio strutturato</a:t>
          </a:r>
          <a:endParaRPr lang="it-IT" sz="1800" kern="1200" dirty="0"/>
        </a:p>
      </dsp:txBody>
      <dsp:txXfrm>
        <a:off x="6094839" y="2795353"/>
        <a:ext cx="2232262" cy="1162188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6852C-FF96-451A-A72C-632CFE34DEC6}">
      <dsp:nvSpPr>
        <dsp:cNvPr id="0" name=""/>
        <dsp:cNvSpPr/>
      </dsp:nvSpPr>
      <dsp:spPr>
        <a:xfrm>
          <a:off x="1743" y="0"/>
          <a:ext cx="1783158" cy="11200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bg1"/>
              </a:solidFill>
            </a:rPr>
            <a:t>Esportazione di file formato «.</a:t>
          </a:r>
          <a:r>
            <a:rPr lang="it-IT" sz="1600" kern="1200" dirty="0" err="1">
              <a:solidFill>
                <a:schemeClr val="bg1"/>
              </a:solidFill>
            </a:rPr>
            <a:t>xls</a:t>
          </a:r>
          <a:r>
            <a:rPr lang="it-IT" sz="1600" kern="1200" dirty="0">
              <a:solidFill>
                <a:schemeClr val="bg1"/>
              </a:solidFill>
            </a:rPr>
            <a:t>» contenete l’elenco dei circuiti</a:t>
          </a:r>
        </a:p>
      </dsp:txBody>
      <dsp:txXfrm>
        <a:off x="34548" y="32805"/>
        <a:ext cx="1717548" cy="1054436"/>
      </dsp:txXfrm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6852C-FF96-451A-A72C-632CFE34DEC6}">
      <dsp:nvSpPr>
        <dsp:cNvPr id="0" name=""/>
        <dsp:cNvSpPr/>
      </dsp:nvSpPr>
      <dsp:spPr>
        <a:xfrm>
          <a:off x="0" y="0"/>
          <a:ext cx="1784902" cy="1070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Importazione dei dati nel modello tramite Dynamo</a:t>
          </a:r>
        </a:p>
      </dsp:txBody>
      <dsp:txXfrm>
        <a:off x="31367" y="31367"/>
        <a:ext cx="1722168" cy="1008207"/>
      </dsp:txXfrm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6852C-FF96-451A-A72C-632CFE34DEC6}">
      <dsp:nvSpPr>
        <dsp:cNvPr id="0" name=""/>
        <dsp:cNvSpPr/>
      </dsp:nvSpPr>
      <dsp:spPr>
        <a:xfrm>
          <a:off x="1743" y="0"/>
          <a:ext cx="1783158" cy="10698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bg1"/>
              </a:solidFill>
            </a:rPr>
            <a:t>Lettura dei dati sul software di modellazione Revit</a:t>
          </a:r>
        </a:p>
      </dsp:txBody>
      <dsp:txXfrm>
        <a:off x="33079" y="31336"/>
        <a:ext cx="1720486" cy="1007223"/>
      </dsp:txXfrm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355"/>
          <a:ext cx="4091775" cy="3961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Parametri di potenza</a:t>
          </a:r>
        </a:p>
      </dsp:txBody>
      <dsp:txXfrm>
        <a:off x="19337" y="19692"/>
        <a:ext cx="4053101" cy="357446"/>
      </dsp:txXfrm>
    </dsp:sp>
    <dsp:sp modelId="{C5DBB42B-D9CC-4BE1-9E85-D3B14785096A}">
      <dsp:nvSpPr>
        <dsp:cNvPr id="0" name=""/>
        <dsp:cNvSpPr/>
      </dsp:nvSpPr>
      <dsp:spPr>
        <a:xfrm>
          <a:off x="0" y="396475"/>
          <a:ext cx="4091775" cy="1123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914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Reception ed ingressi: 30 W/m2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Uffici: 40 W/m2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Aree tecniche: 100 W/m2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…</a:t>
          </a:r>
        </a:p>
      </dsp:txBody>
      <dsp:txXfrm>
        <a:off x="0" y="396475"/>
        <a:ext cx="4091775" cy="1123723"/>
      </dsp:txXfrm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355"/>
          <a:ext cx="4091775" cy="3961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Parametri elettrici di alimentazione</a:t>
          </a:r>
        </a:p>
      </dsp:txBody>
      <dsp:txXfrm>
        <a:off x="19337" y="19692"/>
        <a:ext cx="4053101" cy="357446"/>
      </dsp:txXfrm>
    </dsp:sp>
    <dsp:sp modelId="{C5DBB42B-D9CC-4BE1-9E85-D3B14785096A}">
      <dsp:nvSpPr>
        <dsp:cNvPr id="0" name=""/>
        <dsp:cNvSpPr/>
      </dsp:nvSpPr>
      <dsp:spPr>
        <a:xfrm>
          <a:off x="0" y="396475"/>
          <a:ext cx="4091775" cy="1123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914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Tensione di alimentazione MT (distributore)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Sistema di distribuzione: TN-S (3F+N)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Frequenza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…</a:t>
          </a:r>
        </a:p>
      </dsp:txBody>
      <dsp:txXfrm>
        <a:off x="0" y="396475"/>
        <a:ext cx="4091775" cy="1123723"/>
      </dsp:txXfrm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1125"/>
          <a:ext cx="4091775" cy="4850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Cadute di tensione ammesse</a:t>
          </a:r>
        </a:p>
      </dsp:txBody>
      <dsp:txXfrm>
        <a:off x="23677" y="24802"/>
        <a:ext cx="4044421" cy="437679"/>
      </dsp:txXfrm>
    </dsp:sp>
    <dsp:sp modelId="{C5DBB42B-D9CC-4BE1-9E85-D3B14785096A}">
      <dsp:nvSpPr>
        <dsp:cNvPr id="0" name=""/>
        <dsp:cNvSpPr/>
      </dsp:nvSpPr>
      <dsp:spPr>
        <a:xfrm>
          <a:off x="0" y="486158"/>
          <a:ext cx="4091775" cy="1033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914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C.d.t. su montanti principali: 2% di </a:t>
          </a:r>
          <a:r>
            <a:rPr lang="it-IT" sz="1600" kern="1200" dirty="0" err="1"/>
            <a:t>Vn</a:t>
          </a:r>
          <a:endParaRPr lang="it-IT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C.d.t. distribuzione secondaria: 2% di </a:t>
          </a:r>
          <a:r>
            <a:rPr lang="it-IT" sz="1600" kern="1200" dirty="0" err="1"/>
            <a:t>Vn</a:t>
          </a:r>
          <a:endParaRPr lang="it-IT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C.d.t. punto più lontano: 4% di </a:t>
          </a:r>
          <a:r>
            <a:rPr lang="it-IT" sz="1600" kern="1200" dirty="0" err="1"/>
            <a:t>Vn</a:t>
          </a:r>
          <a:endParaRPr lang="it-IT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…</a:t>
          </a:r>
        </a:p>
      </dsp:txBody>
      <dsp:txXfrm>
        <a:off x="0" y="486158"/>
        <a:ext cx="4091775" cy="1033270"/>
      </dsp:txXfrm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355"/>
          <a:ext cx="4091775" cy="3961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Coefficienti di calcolo</a:t>
          </a:r>
        </a:p>
      </dsp:txBody>
      <dsp:txXfrm>
        <a:off x="19337" y="19692"/>
        <a:ext cx="4053101" cy="357446"/>
      </dsp:txXfrm>
    </dsp:sp>
    <dsp:sp modelId="{C5DBB42B-D9CC-4BE1-9E85-D3B14785096A}">
      <dsp:nvSpPr>
        <dsp:cNvPr id="0" name=""/>
        <dsp:cNvSpPr/>
      </dsp:nvSpPr>
      <dsp:spPr>
        <a:xfrm>
          <a:off x="0" y="396475"/>
          <a:ext cx="4091775" cy="1123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914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Linee che alimentano circuiti luce: K=1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Linee che alimentano circuiti F: K=0,2-0,8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Linee che alimentano sottoquadri: K=0,8-1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…</a:t>
          </a:r>
        </a:p>
      </dsp:txBody>
      <dsp:txXfrm>
        <a:off x="0" y="396475"/>
        <a:ext cx="4091775" cy="1123723"/>
      </dsp:txXfrm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1237"/>
          <a:ext cx="4091775" cy="4601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Grado di protezione</a:t>
          </a:r>
        </a:p>
      </dsp:txBody>
      <dsp:txXfrm>
        <a:off x="22463" y="23700"/>
        <a:ext cx="4046849" cy="415225"/>
      </dsp:txXfrm>
    </dsp:sp>
    <dsp:sp modelId="{C5DBB42B-D9CC-4BE1-9E85-D3B14785096A}">
      <dsp:nvSpPr>
        <dsp:cNvPr id="0" name=""/>
        <dsp:cNvSpPr/>
      </dsp:nvSpPr>
      <dsp:spPr>
        <a:xfrm>
          <a:off x="0" y="461388"/>
          <a:ext cx="4091775" cy="1057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914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Ambienti normali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Ambienti umidi o con pericolo di incendio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Impianti in zone civili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…</a:t>
          </a:r>
        </a:p>
      </dsp:txBody>
      <dsp:txXfrm>
        <a:off x="0" y="461388"/>
        <a:ext cx="4091775" cy="1057928"/>
      </dsp:txXfrm>
    </dsp:sp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1335"/>
          <a:ext cx="4091775" cy="45875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Livelli di illuminamento medio</a:t>
          </a:r>
        </a:p>
      </dsp:txBody>
      <dsp:txXfrm>
        <a:off x="22395" y="23730"/>
        <a:ext cx="4046985" cy="413966"/>
      </dsp:txXfrm>
    </dsp:sp>
    <dsp:sp modelId="{C5DBB42B-D9CC-4BE1-9E85-D3B14785096A}">
      <dsp:nvSpPr>
        <dsp:cNvPr id="0" name=""/>
        <dsp:cNvSpPr/>
      </dsp:nvSpPr>
      <dsp:spPr>
        <a:xfrm>
          <a:off x="0" y="460092"/>
          <a:ext cx="4091775" cy="10591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914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Sale riunioni: 750 lux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Uffici: 500 lux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Corridoi interni e zone comuni: 250 lux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…</a:t>
          </a:r>
        </a:p>
      </dsp:txBody>
      <dsp:txXfrm>
        <a:off x="0" y="460092"/>
        <a:ext cx="4091775" cy="1059126"/>
      </dsp:txXfrm>
    </dsp:sp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1237"/>
          <a:ext cx="4091775" cy="4601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Protezione contro i contatti indiretti</a:t>
          </a:r>
        </a:p>
      </dsp:txBody>
      <dsp:txXfrm>
        <a:off x="22463" y="23700"/>
        <a:ext cx="4046849" cy="415225"/>
      </dsp:txXfrm>
    </dsp:sp>
    <dsp:sp modelId="{C5DBB42B-D9CC-4BE1-9E85-D3B14785096A}">
      <dsp:nvSpPr>
        <dsp:cNvPr id="0" name=""/>
        <dsp:cNvSpPr/>
      </dsp:nvSpPr>
      <dsp:spPr>
        <a:xfrm>
          <a:off x="0" y="461388"/>
          <a:ext cx="4091775" cy="1057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914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Collegamento all’impianto di terra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Interruttori differenziali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Cavi sotto guaina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…</a:t>
          </a:r>
        </a:p>
      </dsp:txBody>
      <dsp:txXfrm>
        <a:off x="0" y="461388"/>
        <a:ext cx="4091775" cy="105792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D845A7-1852-4F60-A265-7E6F8140C047}">
      <dsp:nvSpPr>
        <dsp:cNvPr id="0" name=""/>
        <dsp:cNvSpPr/>
      </dsp:nvSpPr>
      <dsp:spPr>
        <a:xfrm rot="21300000">
          <a:off x="0" y="72553"/>
          <a:ext cx="1617038" cy="1096547"/>
        </a:xfrm>
        <a:prstGeom prst="roundRect">
          <a:avLst>
            <a:gd name="adj" fmla="val 10000"/>
          </a:avLst>
        </a:prstGeom>
        <a:solidFill>
          <a:schemeClr val="accent6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  <a:sp3d extrusionH="28000" prstMaterial="matte"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700" kern="1200" dirty="0"/>
            <a:t>BMS</a:t>
          </a:r>
        </a:p>
      </dsp:txBody>
      <dsp:txXfrm>
        <a:off x="32117" y="104670"/>
        <a:ext cx="1552804" cy="1032313"/>
      </dsp:txXfrm>
    </dsp:sp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544"/>
          <a:ext cx="4091775" cy="4089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Protezione contro i contatti diretti</a:t>
          </a:r>
        </a:p>
      </dsp:txBody>
      <dsp:txXfrm>
        <a:off x="19962" y="20506"/>
        <a:ext cx="4051851" cy="369009"/>
      </dsp:txXfrm>
    </dsp:sp>
    <dsp:sp modelId="{C5DBB42B-D9CC-4BE1-9E85-D3B14785096A}">
      <dsp:nvSpPr>
        <dsp:cNvPr id="0" name=""/>
        <dsp:cNvSpPr/>
      </dsp:nvSpPr>
      <dsp:spPr>
        <a:xfrm>
          <a:off x="0" y="409478"/>
          <a:ext cx="4091775" cy="11105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914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Isolamento parti attive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Gradi di protezione IPXXB o IPXXD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Grado di protezione IP4XD (</a:t>
          </a:r>
          <a:r>
            <a:rPr lang="it-IT" sz="1600" kern="1200" dirty="0" err="1"/>
            <a:t>ma.r.c.i</a:t>
          </a:r>
          <a:r>
            <a:rPr lang="it-IT" sz="1600" kern="1200" dirty="0"/>
            <a:t>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…</a:t>
          </a:r>
        </a:p>
      </dsp:txBody>
      <dsp:txXfrm>
        <a:off x="0" y="409478"/>
        <a:ext cx="4091775" cy="1110531"/>
      </dsp:txXfrm>
    </dsp:sp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1237"/>
          <a:ext cx="4091775" cy="4601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Dimensionamento protezioni</a:t>
          </a:r>
        </a:p>
      </dsp:txBody>
      <dsp:txXfrm>
        <a:off x="22463" y="23700"/>
        <a:ext cx="4046849" cy="415225"/>
      </dsp:txXfrm>
    </dsp:sp>
    <dsp:sp modelId="{C5DBB42B-D9CC-4BE1-9E85-D3B14785096A}">
      <dsp:nvSpPr>
        <dsp:cNvPr id="0" name=""/>
        <dsp:cNvSpPr/>
      </dsp:nvSpPr>
      <dsp:spPr>
        <a:xfrm>
          <a:off x="0" y="461388"/>
          <a:ext cx="4091775" cy="1057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914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Sezione condutture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Protezione sovraccarico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Potere interruzione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…</a:t>
          </a:r>
        </a:p>
      </dsp:txBody>
      <dsp:txXfrm>
        <a:off x="0" y="461388"/>
        <a:ext cx="4091775" cy="1057928"/>
      </dsp:txXfrm>
    </dsp:sp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AA2D1-1DB6-4E85-B6F4-5FF7A96910E4}">
      <dsp:nvSpPr>
        <dsp:cNvPr id="0" name=""/>
        <dsp:cNvSpPr/>
      </dsp:nvSpPr>
      <dsp:spPr>
        <a:xfrm>
          <a:off x="0" y="1237"/>
          <a:ext cx="4091775" cy="4601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</a:rPr>
            <a:t>Impiantistica generale</a:t>
          </a:r>
        </a:p>
      </dsp:txBody>
      <dsp:txXfrm>
        <a:off x="22463" y="23700"/>
        <a:ext cx="4046849" cy="415225"/>
      </dsp:txXfrm>
    </dsp:sp>
    <dsp:sp modelId="{C5DBB42B-D9CC-4BE1-9E85-D3B14785096A}">
      <dsp:nvSpPr>
        <dsp:cNvPr id="0" name=""/>
        <dsp:cNvSpPr/>
      </dsp:nvSpPr>
      <dsp:spPr>
        <a:xfrm>
          <a:off x="0" y="461388"/>
          <a:ext cx="4091775" cy="1057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914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Interruttori luce &lt;10A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Interruttori FM &lt;16A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Setti segregazione quadri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600" kern="1200" dirty="0"/>
            <a:t>…</a:t>
          </a:r>
        </a:p>
      </dsp:txBody>
      <dsp:txXfrm>
        <a:off x="0" y="461388"/>
        <a:ext cx="4091775" cy="1057928"/>
      </dsp:txXfrm>
    </dsp:sp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6852C-FF96-451A-A72C-632CFE34DEC6}">
      <dsp:nvSpPr>
        <dsp:cNvPr id="0" name=""/>
        <dsp:cNvSpPr/>
      </dsp:nvSpPr>
      <dsp:spPr>
        <a:xfrm>
          <a:off x="0" y="0"/>
          <a:ext cx="3931462" cy="9374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solidFill>
                <a:schemeClr val="bg1"/>
              </a:solidFill>
            </a:rPr>
            <a:t>Preparazione di un template di modello e settaggio delle impostazioni elettriche generali</a:t>
          </a:r>
        </a:p>
      </dsp:txBody>
      <dsp:txXfrm>
        <a:off x="27458" y="27458"/>
        <a:ext cx="3876546" cy="882569"/>
      </dsp:txXfrm>
    </dsp:sp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6852C-FF96-451A-A72C-632CFE34DEC6}">
      <dsp:nvSpPr>
        <dsp:cNvPr id="0" name=""/>
        <dsp:cNvSpPr/>
      </dsp:nvSpPr>
      <dsp:spPr>
        <a:xfrm>
          <a:off x="0" y="0"/>
          <a:ext cx="3931462" cy="9374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>
              <a:solidFill>
                <a:schemeClr val="bg1"/>
              </a:solidFill>
            </a:rPr>
            <a:t>Caricamento del file contenente i parametri condivisi delle famiglie (ovvero i parametri utilizzati per la costruzione delle famiglie di componenti)</a:t>
          </a:r>
        </a:p>
      </dsp:txBody>
      <dsp:txXfrm>
        <a:off x="27458" y="27458"/>
        <a:ext cx="3876546" cy="882569"/>
      </dsp:txXfrm>
    </dsp:sp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6852C-FF96-451A-A72C-632CFE34DEC6}">
      <dsp:nvSpPr>
        <dsp:cNvPr id="0" name=""/>
        <dsp:cNvSpPr/>
      </dsp:nvSpPr>
      <dsp:spPr>
        <a:xfrm>
          <a:off x="0" y="0"/>
          <a:ext cx="3931462" cy="9374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 dirty="0">
              <a:solidFill>
                <a:schemeClr val="bg1"/>
              </a:solidFill>
            </a:rPr>
            <a:t>Collegamento dei modelli relativi alle altre discipline (strutturale, architettonico, meccanico, …)</a:t>
          </a:r>
        </a:p>
      </dsp:txBody>
      <dsp:txXfrm>
        <a:off x="27458" y="27458"/>
        <a:ext cx="3876546" cy="882569"/>
      </dsp:txXfrm>
    </dsp:sp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6852C-FF96-451A-A72C-632CFE34DEC6}">
      <dsp:nvSpPr>
        <dsp:cNvPr id="0" name=""/>
        <dsp:cNvSpPr/>
      </dsp:nvSpPr>
      <dsp:spPr>
        <a:xfrm>
          <a:off x="0" y="0"/>
          <a:ext cx="3931462" cy="9374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100" kern="1200" dirty="0">
              <a:solidFill>
                <a:schemeClr val="bg1"/>
              </a:solidFill>
            </a:rPr>
            <a:t>Preparazione delle viste e sezioni necessarie alla progettazione</a:t>
          </a:r>
        </a:p>
      </dsp:txBody>
      <dsp:txXfrm>
        <a:off x="27458" y="27458"/>
        <a:ext cx="3876546" cy="882569"/>
      </dsp:txXfrm>
    </dsp:sp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6852C-FF96-451A-A72C-632CFE34DEC6}">
      <dsp:nvSpPr>
        <dsp:cNvPr id="0" name=""/>
        <dsp:cNvSpPr/>
      </dsp:nvSpPr>
      <dsp:spPr>
        <a:xfrm>
          <a:off x="3843" y="0"/>
          <a:ext cx="3931462" cy="9374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>
              <a:solidFill>
                <a:schemeClr val="bg1"/>
              </a:solidFill>
            </a:rPr>
            <a:t>Progettazione delle sotto discipline elettriche: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>
              <a:solidFill>
                <a:schemeClr val="bg1"/>
              </a:solidFill>
            </a:rPr>
            <a:t>Distribuzione, Forza motrice, Illuminazione, …</a:t>
          </a:r>
        </a:p>
      </dsp:txBody>
      <dsp:txXfrm>
        <a:off x="31301" y="27458"/>
        <a:ext cx="3876546" cy="882569"/>
      </dsp:txXfrm>
    </dsp:sp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6852C-FF96-451A-A72C-632CFE34DEC6}">
      <dsp:nvSpPr>
        <dsp:cNvPr id="0" name=""/>
        <dsp:cNvSpPr/>
      </dsp:nvSpPr>
      <dsp:spPr>
        <a:xfrm>
          <a:off x="3571" y="116121"/>
          <a:ext cx="1561703" cy="13789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>
              <a:solidFill>
                <a:schemeClr val="bg1"/>
              </a:solidFill>
            </a:rPr>
            <a:t>Determinazione della superficie utile e altezza di calcolo nel modello</a:t>
          </a:r>
        </a:p>
      </dsp:txBody>
      <dsp:txXfrm>
        <a:off x="43960" y="156510"/>
        <a:ext cx="1480925" cy="1298218"/>
      </dsp:txXfrm>
    </dsp:sp>
    <dsp:sp modelId="{E0E73B25-8B53-40B2-A941-7849DC48EBF7}">
      <dsp:nvSpPr>
        <dsp:cNvPr id="0" name=""/>
        <dsp:cNvSpPr/>
      </dsp:nvSpPr>
      <dsp:spPr>
        <a:xfrm>
          <a:off x="1721445" y="611968"/>
          <a:ext cx="331081" cy="38730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100" kern="1200"/>
        </a:p>
      </dsp:txBody>
      <dsp:txXfrm>
        <a:off x="1721445" y="689428"/>
        <a:ext cx="231757" cy="232382"/>
      </dsp:txXfrm>
    </dsp:sp>
    <dsp:sp modelId="{AF05252C-2ABA-423C-B67A-8420C7F12D0C}">
      <dsp:nvSpPr>
        <dsp:cNvPr id="0" name=""/>
        <dsp:cNvSpPr/>
      </dsp:nvSpPr>
      <dsp:spPr>
        <a:xfrm>
          <a:off x="2189956" y="116121"/>
          <a:ext cx="1561703" cy="13789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>
              <a:solidFill>
                <a:schemeClr val="bg1"/>
              </a:solidFill>
            </a:rPr>
            <a:t>Aggiornamento delle famiglie degli apparecchi di illuminazione secondo le specifiche</a:t>
          </a:r>
        </a:p>
      </dsp:txBody>
      <dsp:txXfrm>
        <a:off x="2230345" y="156510"/>
        <a:ext cx="1480925" cy="1298218"/>
      </dsp:txXfrm>
    </dsp:sp>
    <dsp:sp modelId="{0C1BD8B3-4BF8-4BED-AED4-502E564AC815}">
      <dsp:nvSpPr>
        <dsp:cNvPr id="0" name=""/>
        <dsp:cNvSpPr/>
      </dsp:nvSpPr>
      <dsp:spPr>
        <a:xfrm>
          <a:off x="3907829" y="611968"/>
          <a:ext cx="331081" cy="38730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100" kern="1200"/>
        </a:p>
      </dsp:txBody>
      <dsp:txXfrm>
        <a:off x="3907829" y="689428"/>
        <a:ext cx="231757" cy="232382"/>
      </dsp:txXfrm>
    </dsp:sp>
    <dsp:sp modelId="{BF87506E-59FE-45D2-8F42-F22A7E275A3A}">
      <dsp:nvSpPr>
        <dsp:cNvPr id="0" name=""/>
        <dsp:cNvSpPr/>
      </dsp:nvSpPr>
      <dsp:spPr>
        <a:xfrm>
          <a:off x="4376340" y="116121"/>
          <a:ext cx="1561703" cy="13789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>
              <a:solidFill>
                <a:schemeClr val="bg1"/>
              </a:solidFill>
            </a:rPr>
            <a:t>Determinazione dei fattori e coefficienti per il calcolo del flusso totale</a:t>
          </a:r>
        </a:p>
      </dsp:txBody>
      <dsp:txXfrm>
        <a:off x="4416729" y="156510"/>
        <a:ext cx="1480925" cy="1298218"/>
      </dsp:txXfrm>
    </dsp:sp>
    <dsp:sp modelId="{B878177A-ADF7-4074-A6A9-0D1ACC5C171E}">
      <dsp:nvSpPr>
        <dsp:cNvPr id="0" name=""/>
        <dsp:cNvSpPr/>
      </dsp:nvSpPr>
      <dsp:spPr>
        <a:xfrm>
          <a:off x="6094214" y="611968"/>
          <a:ext cx="331081" cy="38730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100" kern="1200"/>
        </a:p>
      </dsp:txBody>
      <dsp:txXfrm>
        <a:off x="6094214" y="689428"/>
        <a:ext cx="231757" cy="232382"/>
      </dsp:txXfrm>
    </dsp:sp>
    <dsp:sp modelId="{2C632C46-62F0-4548-97C5-7A60F7D0A322}">
      <dsp:nvSpPr>
        <dsp:cNvPr id="0" name=""/>
        <dsp:cNvSpPr/>
      </dsp:nvSpPr>
      <dsp:spPr>
        <a:xfrm>
          <a:off x="6562724" y="116121"/>
          <a:ext cx="1561703" cy="13789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>
              <a:solidFill>
                <a:schemeClr val="bg1"/>
              </a:solidFill>
            </a:rPr>
            <a:t>Calcolo dell’illuminamento medio e verifica del risultato con il software di calcolo </a:t>
          </a:r>
        </a:p>
      </dsp:txBody>
      <dsp:txXfrm>
        <a:off x="6603113" y="156510"/>
        <a:ext cx="1480925" cy="129821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C37D92-E556-480D-8E4D-35D4923C305A}">
      <dsp:nvSpPr>
        <dsp:cNvPr id="0" name=""/>
        <dsp:cNvSpPr/>
      </dsp:nvSpPr>
      <dsp:spPr>
        <a:xfrm rot="5400000">
          <a:off x="3479948" y="-1009790"/>
          <a:ext cx="1611040" cy="40333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400" kern="1200" dirty="0"/>
            <a:t>Quadri principali di distribuzione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400" kern="1200" dirty="0"/>
            <a:t>Quadri secondari di distribuzione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400" kern="1200" dirty="0"/>
            <a:t>Quadri di manovra motori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400" kern="1200" dirty="0"/>
            <a:t>Quadri di comando, misura e protezione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400" kern="1200" dirty="0"/>
            <a:t>Quadri a bordo macchina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400" kern="1200" dirty="0"/>
            <a:t>Quadri per cantiere</a:t>
          </a:r>
        </a:p>
      </dsp:txBody>
      <dsp:txXfrm rot="-5400000">
        <a:off x="2268777" y="280025"/>
        <a:ext cx="3954738" cy="1453752"/>
      </dsp:txXfrm>
    </dsp:sp>
    <dsp:sp modelId="{03B9DEBE-C489-4ADA-8A4B-9C3D310F0EB6}">
      <dsp:nvSpPr>
        <dsp:cNvPr id="0" name=""/>
        <dsp:cNvSpPr/>
      </dsp:nvSpPr>
      <dsp:spPr>
        <a:xfrm>
          <a:off x="0" y="0"/>
          <a:ext cx="2268777" cy="201380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kern="1200" dirty="0">
              <a:solidFill>
                <a:schemeClr val="bg1"/>
              </a:solidFill>
            </a:rPr>
            <a:t>Classificazione funzionale</a:t>
          </a:r>
        </a:p>
      </dsp:txBody>
      <dsp:txXfrm>
        <a:off x="98306" y="98306"/>
        <a:ext cx="2072165" cy="18171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C37D92-E556-480D-8E4D-35D4923C305A}">
      <dsp:nvSpPr>
        <dsp:cNvPr id="0" name=""/>
        <dsp:cNvSpPr/>
      </dsp:nvSpPr>
      <dsp:spPr>
        <a:xfrm rot="5400000">
          <a:off x="2309580" y="-143758"/>
          <a:ext cx="1611040" cy="230131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000" kern="1200" dirty="0"/>
            <a:t>Quadri aperti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000" kern="1200" dirty="0"/>
            <a:t>Quadri chiusi</a:t>
          </a:r>
        </a:p>
      </dsp:txBody>
      <dsp:txXfrm rot="-5400000">
        <a:off x="1964441" y="280025"/>
        <a:ext cx="2222674" cy="1453752"/>
      </dsp:txXfrm>
    </dsp:sp>
    <dsp:sp modelId="{03B9DEBE-C489-4ADA-8A4B-9C3D310F0EB6}">
      <dsp:nvSpPr>
        <dsp:cNvPr id="0" name=""/>
        <dsp:cNvSpPr/>
      </dsp:nvSpPr>
      <dsp:spPr>
        <a:xfrm>
          <a:off x="879" y="0"/>
          <a:ext cx="1963562" cy="201380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100" kern="1200" dirty="0">
              <a:solidFill>
                <a:schemeClr val="bg1"/>
              </a:solidFill>
            </a:rPr>
            <a:t>Classificazione costruttiva</a:t>
          </a:r>
        </a:p>
      </dsp:txBody>
      <dsp:txXfrm>
        <a:off x="96732" y="95853"/>
        <a:ext cx="1771856" cy="182209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C37D92-E556-480D-8E4D-35D4923C305A}">
      <dsp:nvSpPr>
        <dsp:cNvPr id="0" name=""/>
        <dsp:cNvSpPr/>
      </dsp:nvSpPr>
      <dsp:spPr>
        <a:xfrm rot="5400000">
          <a:off x="2803291" y="-756841"/>
          <a:ext cx="1486116" cy="33731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/>
            <a:t>Quadri ad armadio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/>
            <a:t>Quadri a banco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/>
            <a:t>Quadri a cassetta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800" kern="1200" dirty="0"/>
            <a:t>Quadri a cassette multiple</a:t>
          </a:r>
        </a:p>
      </dsp:txBody>
      <dsp:txXfrm rot="-5400000">
        <a:off x="1859777" y="259219"/>
        <a:ext cx="3300598" cy="1341024"/>
      </dsp:txXfrm>
    </dsp:sp>
    <dsp:sp modelId="{03B9DEBE-C489-4ADA-8A4B-9C3D310F0EB6}">
      <dsp:nvSpPr>
        <dsp:cNvPr id="0" name=""/>
        <dsp:cNvSpPr/>
      </dsp:nvSpPr>
      <dsp:spPr>
        <a:xfrm>
          <a:off x="37615" y="907"/>
          <a:ext cx="1822162" cy="18576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chemeClr val="bg1"/>
              </a:solidFill>
            </a:rPr>
            <a:t>Classificazione strutturale</a:t>
          </a:r>
        </a:p>
      </dsp:txBody>
      <dsp:txXfrm>
        <a:off x="126566" y="89858"/>
        <a:ext cx="1644260" cy="16797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7603F-60A2-4C2C-9EC5-BE04C43059EC}" type="datetimeFigureOut">
              <a:rPr lang="it-IT" smtClean="0"/>
              <a:t>02/08/2022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D647F-B763-4912-A830-E4BC20B7BB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603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BFD08B-2076-5D33-4818-3F7EE87F56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C39FCDE-A13B-6850-6908-C05D69A50A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F4B7FD3-5EBE-BE2C-F941-0C20D1A5D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5C349-AAAF-456F-A1E3-5B482734E975}" type="datetimeFigureOut">
              <a:rPr lang="it-IT" smtClean="0"/>
              <a:t>02/08/2022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267195D-F9F5-177A-1338-881B0DC2A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326A9E2-61C1-C11D-026C-E70BE3B78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560B-7E29-45BF-8BF4-A4A9F56742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9873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E1704B1-3FD2-FE88-8074-7127D8740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CD9E8EB-38C5-60DD-38EB-662142537E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3C63A49-77DE-9422-EB29-63C03E176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5C349-AAAF-456F-A1E3-5B482734E975}" type="datetimeFigureOut">
              <a:rPr lang="it-IT" smtClean="0"/>
              <a:t>02/08/2022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F240845-7865-70F3-309E-FD4AB43A9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82C9D25-1593-7859-7C75-876785615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560B-7E29-45BF-8BF4-A4A9F56742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9072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54C35BF-A511-EC63-104E-3FCF383478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767ECFE-E8BE-92DF-E61F-30F4F0E1AD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1273AB8-F27C-0055-CD66-8EA465954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5C349-AAAF-456F-A1E3-5B482734E975}" type="datetimeFigureOut">
              <a:rPr lang="it-IT" smtClean="0"/>
              <a:t>02/08/2022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FA86DCB-16D5-90BC-F2BB-A689B8E88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BEC591A-E4A3-967F-DFD8-68EEDC3B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560B-7E29-45BF-8BF4-A4A9F56742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2686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AC2942-9676-030E-4BC0-F9A134CCD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6210528-F498-810C-9AB4-1B2F1E8BA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7E60CE-B5D4-489A-EFAA-75AEA2649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5C349-AAAF-456F-A1E3-5B482734E975}" type="datetimeFigureOut">
              <a:rPr lang="it-IT" smtClean="0"/>
              <a:t>02/08/2022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4FFF5D6-6F92-2AF3-AE42-4C45A1772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BA6A312-1756-B5D2-29D8-BF9A75279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560B-7E29-45BF-8BF4-A4A9F56742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7022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C67339D-A956-24AC-8348-FF8940B74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DF24C3B-98C2-A32F-A027-5C80CE31A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9F8291-36A6-DD9E-654F-B1050AADE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5C349-AAAF-456F-A1E3-5B482734E975}" type="datetimeFigureOut">
              <a:rPr lang="it-IT" smtClean="0"/>
              <a:t>02/08/2022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2BEA9F2-F34B-1555-6F3E-3442C36C2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57C3C5-6C94-6868-BF08-68EA5C724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560B-7E29-45BF-8BF4-A4A9F56742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3561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E5677CA-EE95-2496-A4A3-74631304B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E4C0B35-732B-279B-ED3F-C22AC5C80E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5AC8862-3335-38F3-7410-52DAB182A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2C28E01-9B2D-B025-2E6B-6C1264DC6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5C349-AAAF-456F-A1E3-5B482734E975}" type="datetimeFigureOut">
              <a:rPr lang="it-IT" smtClean="0"/>
              <a:t>02/08/2022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5D96812-FC4B-B438-F831-25BECF58E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CD7DBCC-A2CE-4E48-7EC5-AAAF51AAF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560B-7E29-45BF-8BF4-A4A9F56742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726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BEBD2FD-9E10-D174-86D2-0CD9C5E62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114701E-93BA-6BB9-609E-DF961B537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01455E7-9839-CBB5-2569-17A5F2273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4215FE4-1257-8755-4A15-F5EA573C56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457DC5E-61BB-C99C-53E5-0EE0A453B8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C7B2FAA-FCFE-1C51-9E9A-C85982017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5C349-AAAF-456F-A1E3-5B482734E975}" type="datetimeFigureOut">
              <a:rPr lang="it-IT" smtClean="0"/>
              <a:t>02/08/2022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958FCFA-B7F7-3E0D-B241-4F493BE45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1728D14-FE70-E7B9-1FE2-9529B458B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560B-7E29-45BF-8BF4-A4A9F56742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0252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05B482E-177D-9F74-F1A3-968D2B77C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59979E8-6F88-7A41-8D83-FCB8371BA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5C349-AAAF-456F-A1E3-5B482734E975}" type="datetimeFigureOut">
              <a:rPr lang="it-IT" smtClean="0"/>
              <a:t>02/08/2022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E68BE0E-B509-75E6-7D99-DD5B25BC0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BB25352-654C-B3CC-C44A-0A240D29C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560B-7E29-45BF-8BF4-A4A9F56742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8320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FA38854-1E9B-A9AB-E4E8-ACAF5D73B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5C349-AAAF-456F-A1E3-5B482734E975}" type="datetimeFigureOut">
              <a:rPr lang="it-IT" smtClean="0"/>
              <a:t>02/08/2022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23639147-7105-09B2-0518-AE22FBCF8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240A8D5-BD7E-FF8E-26FC-A09E25B3F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560B-7E29-45BF-8BF4-A4A9F56742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4194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50381DC-85E9-035F-CC98-65DBFF6F8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98033A0-B662-69D8-E1B5-02619CCB3E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80ED07E-6F90-D8A7-2DE5-483A3AB5AC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7072B4C-AFD5-9BF7-C482-83DFFA646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5C349-AAAF-456F-A1E3-5B482734E975}" type="datetimeFigureOut">
              <a:rPr lang="it-IT" smtClean="0"/>
              <a:t>02/08/2022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ACF9C69-69DC-21A2-9B4D-7E15530A2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67594B4-D6E0-3027-52BF-2B3E2A0E0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560B-7E29-45BF-8BF4-A4A9F56742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9901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C78213B-1DC9-7167-89AB-435E7CAAB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07520BE-F749-C8B4-C079-5A8E78DF01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C659F17-F13D-CB5F-DDE8-303C2558C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D8DD2EE-BB49-97D4-3B62-21C329F81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5C349-AAAF-456F-A1E3-5B482734E975}" type="datetimeFigureOut">
              <a:rPr lang="it-IT" smtClean="0"/>
              <a:t>02/08/2022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D21EC8B-17D8-303A-F53D-2AF3D2528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EB23A46-7F2F-FBAF-A956-7CDB6AA1F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560B-7E29-45BF-8BF4-A4A9F56742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8755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28D05DC7-2B74-98D8-E33A-FDDC70CE0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06E02F3-2A5C-3057-3804-56315559A5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DA78C87-7EE2-E959-3BB3-5A738D13D5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5C349-AAAF-456F-A1E3-5B482734E975}" type="datetimeFigureOut">
              <a:rPr lang="it-IT" smtClean="0"/>
              <a:t>02/08/2022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85C7C43-367A-ADB3-82DA-C36C03360D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579C82D-4F13-80B9-6BD5-D745AAEB3A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0560B-7E29-45BF-8BF4-A4A9F56742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33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6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3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Layout" Target="../diagrams/layout9.xml"/><Relationship Id="rId18" Type="http://schemas.openxmlformats.org/officeDocument/2006/relationships/diagramLayout" Target="../diagrams/layout10.xml"/><Relationship Id="rId3" Type="http://schemas.openxmlformats.org/officeDocument/2006/relationships/diagramLayout" Target="../diagrams/layout7.xml"/><Relationship Id="rId21" Type="http://schemas.microsoft.com/office/2007/relationships/diagramDrawing" Target="../diagrams/drawing10.xml"/><Relationship Id="rId7" Type="http://schemas.openxmlformats.org/officeDocument/2006/relationships/diagramData" Target="../diagrams/data8.xml"/><Relationship Id="rId12" Type="http://schemas.openxmlformats.org/officeDocument/2006/relationships/diagramData" Target="../diagrams/data9.xml"/><Relationship Id="rId17" Type="http://schemas.openxmlformats.org/officeDocument/2006/relationships/diagramData" Target="../diagrams/data10.xml"/><Relationship Id="rId2" Type="http://schemas.openxmlformats.org/officeDocument/2006/relationships/diagramData" Target="../diagrams/data7.xml"/><Relationship Id="rId16" Type="http://schemas.microsoft.com/office/2007/relationships/diagramDrawing" Target="../diagrams/drawing9.xml"/><Relationship Id="rId20" Type="http://schemas.openxmlformats.org/officeDocument/2006/relationships/diagramColors" Target="../diagrams/colors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10" Type="http://schemas.openxmlformats.org/officeDocument/2006/relationships/diagramColors" Target="../diagrams/colors8.xml"/><Relationship Id="rId19" Type="http://schemas.openxmlformats.org/officeDocument/2006/relationships/diagramQuickStyle" Target="../diagrams/quickStyle10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QuickStyle" Target="../diagrams/quickStyle9.xml"/></Relationships>
</file>

<file path=ppt/slides/_rels/slide25.xml.rels><?xml version="1.0" encoding="UTF-8" standalone="yes"?>
<Relationships xmlns="http://schemas.openxmlformats.org/package/2006/relationships"><Relationship Id="rId26" Type="http://schemas.openxmlformats.org/officeDocument/2006/relationships/diagramLayout" Target="../diagrams/layout13.xml"/><Relationship Id="rId21" Type="http://schemas.openxmlformats.org/officeDocument/2006/relationships/diagramLayout" Target="../diagrams/layout13.xml"/><Relationship Id="rId42" Type="http://schemas.microsoft.com/office/2007/relationships/diagramDrawing" Target="../diagrams/drawing15.xml"/><Relationship Id="rId47" Type="http://schemas.openxmlformats.org/officeDocument/2006/relationships/diagramData" Target="../diagrams/data21.xml"/><Relationship Id="rId63" Type="http://schemas.openxmlformats.org/officeDocument/2006/relationships/diagramQuickStyle" Target="../diagrams/quickStyle17.xml"/><Relationship Id="rId68" Type="http://schemas.openxmlformats.org/officeDocument/2006/relationships/diagramColors" Target="../diagrams/colors18.xml"/><Relationship Id="rId16" Type="http://schemas.openxmlformats.org/officeDocument/2006/relationships/diagramData" Target="../diagrams/data14.xml"/><Relationship Id="rId11" Type="http://schemas.openxmlformats.org/officeDocument/2006/relationships/diagramData" Target="../diagrams/data13.xml"/><Relationship Id="rId32" Type="http://schemas.openxmlformats.org/officeDocument/2006/relationships/diagramColors" Target="../diagrams/colors14.xml"/><Relationship Id="rId37" Type="http://schemas.openxmlformats.org/officeDocument/2006/relationships/diagramColors" Target="../diagrams/colors14.xml"/><Relationship Id="rId53" Type="http://schemas.openxmlformats.org/officeDocument/2006/relationships/diagramLayout" Target="../diagrams/layout16.xml"/><Relationship Id="rId58" Type="http://schemas.openxmlformats.org/officeDocument/2006/relationships/diagramQuickStyle" Target="../diagrams/quickStyle17.xml"/><Relationship Id="rId74" Type="http://schemas.openxmlformats.org/officeDocument/2006/relationships/diagramData" Target="../diagrams/data27.xml"/><Relationship Id="rId79" Type="http://schemas.openxmlformats.org/officeDocument/2006/relationships/diagramData" Target="../diagrams/data28.xml"/><Relationship Id="rId5" Type="http://schemas.openxmlformats.org/officeDocument/2006/relationships/diagramColors" Target="../diagrams/colors11.xml"/><Relationship Id="rId61" Type="http://schemas.openxmlformats.org/officeDocument/2006/relationships/diagramData" Target="../diagrams/data24.xml"/><Relationship Id="rId82" Type="http://schemas.openxmlformats.org/officeDocument/2006/relationships/diagramColors" Target="../diagrams/colors19.xml"/><Relationship Id="rId19" Type="http://schemas.openxmlformats.org/officeDocument/2006/relationships/diagramColors" Target="../diagrams/colors12.xml"/><Relationship Id="rId14" Type="http://schemas.openxmlformats.org/officeDocument/2006/relationships/diagramColors" Target="../diagrams/colors12.xml"/><Relationship Id="rId22" Type="http://schemas.openxmlformats.org/officeDocument/2006/relationships/diagramQuickStyle" Target="../diagrams/quickStyle13.xml"/><Relationship Id="rId27" Type="http://schemas.openxmlformats.org/officeDocument/2006/relationships/diagramQuickStyle" Target="../diagrams/quickStyle13.xml"/><Relationship Id="rId30" Type="http://schemas.openxmlformats.org/officeDocument/2006/relationships/diagramLayout" Target="../diagrams/layout14.xml"/><Relationship Id="rId35" Type="http://schemas.openxmlformats.org/officeDocument/2006/relationships/diagramLayout" Target="../diagrams/layout14.xml"/><Relationship Id="rId43" Type="http://schemas.openxmlformats.org/officeDocument/2006/relationships/diagramData" Target="../diagrams/data20.xml"/><Relationship Id="rId48" Type="http://schemas.openxmlformats.org/officeDocument/2006/relationships/diagramLayout" Target="../diagrams/layout16.xml"/><Relationship Id="rId56" Type="http://schemas.openxmlformats.org/officeDocument/2006/relationships/diagramData" Target="../diagrams/data23.xml"/><Relationship Id="rId64" Type="http://schemas.openxmlformats.org/officeDocument/2006/relationships/diagramColors" Target="../diagrams/colors17.xml"/><Relationship Id="rId69" Type="http://schemas.microsoft.com/office/2007/relationships/diagramDrawing" Target="../diagrams/drawing18.xml"/><Relationship Id="rId77" Type="http://schemas.openxmlformats.org/officeDocument/2006/relationships/diagramColors" Target="../diagrams/colors19.xml"/><Relationship Id="rId8" Type="http://schemas.openxmlformats.org/officeDocument/2006/relationships/diagramLayout" Target="../diagrams/layout11.xml"/><Relationship Id="rId51" Type="http://schemas.microsoft.com/office/2007/relationships/diagramDrawing" Target="../diagrams/drawing16.xml"/><Relationship Id="rId72" Type="http://schemas.openxmlformats.org/officeDocument/2006/relationships/diagramQuickStyle" Target="../diagrams/quickStyle18.xml"/><Relationship Id="rId80" Type="http://schemas.openxmlformats.org/officeDocument/2006/relationships/diagramLayout" Target="../diagrams/layout19.xml"/><Relationship Id="rId3" Type="http://schemas.openxmlformats.org/officeDocument/2006/relationships/diagramLayout" Target="../diagrams/layout11.xml"/><Relationship Id="rId12" Type="http://schemas.openxmlformats.org/officeDocument/2006/relationships/diagramLayout" Target="../diagrams/layout12.xml"/><Relationship Id="rId17" Type="http://schemas.openxmlformats.org/officeDocument/2006/relationships/diagramLayout" Target="../diagrams/layout12.xml"/><Relationship Id="rId25" Type="http://schemas.openxmlformats.org/officeDocument/2006/relationships/diagramData" Target="../diagrams/data16.xml"/><Relationship Id="rId33" Type="http://schemas.microsoft.com/office/2007/relationships/diagramDrawing" Target="../diagrams/drawing14.xml"/><Relationship Id="rId38" Type="http://schemas.openxmlformats.org/officeDocument/2006/relationships/diagramData" Target="../diagrams/data19.xml"/><Relationship Id="rId46" Type="http://schemas.openxmlformats.org/officeDocument/2006/relationships/diagramColors" Target="../diagrams/colors15.xml"/><Relationship Id="rId59" Type="http://schemas.openxmlformats.org/officeDocument/2006/relationships/diagramColors" Target="../diagrams/colors17.xml"/><Relationship Id="rId67" Type="http://schemas.openxmlformats.org/officeDocument/2006/relationships/diagramQuickStyle" Target="../diagrams/quickStyle18.xml"/><Relationship Id="rId20" Type="http://schemas.openxmlformats.org/officeDocument/2006/relationships/diagramData" Target="../diagrams/data15.xml"/><Relationship Id="rId41" Type="http://schemas.openxmlformats.org/officeDocument/2006/relationships/diagramColors" Target="../diagrams/colors15.xml"/><Relationship Id="rId54" Type="http://schemas.openxmlformats.org/officeDocument/2006/relationships/diagramQuickStyle" Target="../diagrams/quickStyle16.xml"/><Relationship Id="rId62" Type="http://schemas.openxmlformats.org/officeDocument/2006/relationships/diagramLayout" Target="../diagrams/layout17.xml"/><Relationship Id="rId70" Type="http://schemas.openxmlformats.org/officeDocument/2006/relationships/diagramData" Target="../diagrams/data26.xml"/><Relationship Id="rId75" Type="http://schemas.openxmlformats.org/officeDocument/2006/relationships/diagramLayout" Target="../diagrams/layout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5" Type="http://schemas.microsoft.com/office/2007/relationships/diagramDrawing" Target="../diagrams/drawing12.xml"/><Relationship Id="rId23" Type="http://schemas.openxmlformats.org/officeDocument/2006/relationships/diagramColors" Target="../diagrams/colors13.xml"/><Relationship Id="rId28" Type="http://schemas.openxmlformats.org/officeDocument/2006/relationships/diagramColors" Target="../diagrams/colors13.xml"/><Relationship Id="rId36" Type="http://schemas.openxmlformats.org/officeDocument/2006/relationships/diagramQuickStyle" Target="../diagrams/quickStyle14.xml"/><Relationship Id="rId49" Type="http://schemas.openxmlformats.org/officeDocument/2006/relationships/diagramQuickStyle" Target="../diagrams/quickStyle16.xml"/><Relationship Id="rId57" Type="http://schemas.openxmlformats.org/officeDocument/2006/relationships/diagramLayout" Target="../diagrams/layout17.xml"/><Relationship Id="rId10" Type="http://schemas.openxmlformats.org/officeDocument/2006/relationships/diagramColors" Target="../diagrams/colors11.xml"/><Relationship Id="rId31" Type="http://schemas.openxmlformats.org/officeDocument/2006/relationships/diagramQuickStyle" Target="../diagrams/quickStyle14.xml"/><Relationship Id="rId44" Type="http://schemas.openxmlformats.org/officeDocument/2006/relationships/diagramLayout" Target="../diagrams/layout15.xml"/><Relationship Id="rId52" Type="http://schemas.openxmlformats.org/officeDocument/2006/relationships/diagramData" Target="../diagrams/data22.xml"/><Relationship Id="rId60" Type="http://schemas.microsoft.com/office/2007/relationships/diagramDrawing" Target="../diagrams/drawing17.xml"/><Relationship Id="rId65" Type="http://schemas.openxmlformats.org/officeDocument/2006/relationships/diagramData" Target="../diagrams/data25.xml"/><Relationship Id="rId73" Type="http://schemas.openxmlformats.org/officeDocument/2006/relationships/diagramColors" Target="../diagrams/colors18.xml"/><Relationship Id="rId78" Type="http://schemas.microsoft.com/office/2007/relationships/diagramDrawing" Target="../diagrams/drawing19.xml"/><Relationship Id="rId81" Type="http://schemas.openxmlformats.org/officeDocument/2006/relationships/diagramQuickStyle" Target="../diagrams/quickStyle19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1.xml"/><Relationship Id="rId13" Type="http://schemas.openxmlformats.org/officeDocument/2006/relationships/diagramQuickStyle" Target="../diagrams/quickStyle12.xml"/><Relationship Id="rId18" Type="http://schemas.openxmlformats.org/officeDocument/2006/relationships/diagramQuickStyle" Target="../diagrams/quickStyle12.xml"/><Relationship Id="rId39" Type="http://schemas.openxmlformats.org/officeDocument/2006/relationships/diagramLayout" Target="../diagrams/layout15.xml"/><Relationship Id="rId34" Type="http://schemas.openxmlformats.org/officeDocument/2006/relationships/diagramData" Target="../diagrams/data18.xml"/><Relationship Id="rId50" Type="http://schemas.openxmlformats.org/officeDocument/2006/relationships/diagramColors" Target="../diagrams/colors16.xml"/><Relationship Id="rId55" Type="http://schemas.openxmlformats.org/officeDocument/2006/relationships/diagramColors" Target="../diagrams/colors16.xml"/><Relationship Id="rId76" Type="http://schemas.openxmlformats.org/officeDocument/2006/relationships/diagramQuickStyle" Target="../diagrams/quickStyle19.xml"/><Relationship Id="rId7" Type="http://schemas.openxmlformats.org/officeDocument/2006/relationships/diagramData" Target="../diagrams/data12.xml"/><Relationship Id="rId71" Type="http://schemas.openxmlformats.org/officeDocument/2006/relationships/diagramLayout" Target="../diagrams/layout18.xml"/><Relationship Id="rId2" Type="http://schemas.openxmlformats.org/officeDocument/2006/relationships/diagramData" Target="../diagrams/data11.xml"/><Relationship Id="rId29" Type="http://schemas.openxmlformats.org/officeDocument/2006/relationships/diagramData" Target="../diagrams/data17.xml"/><Relationship Id="rId24" Type="http://schemas.microsoft.com/office/2007/relationships/diagramDrawing" Target="../diagrams/drawing13.xml"/><Relationship Id="rId40" Type="http://schemas.openxmlformats.org/officeDocument/2006/relationships/diagramQuickStyle" Target="../diagrams/quickStyle15.xml"/><Relationship Id="rId45" Type="http://schemas.openxmlformats.org/officeDocument/2006/relationships/diagramQuickStyle" Target="../diagrams/quickStyle15.xml"/><Relationship Id="rId66" Type="http://schemas.openxmlformats.org/officeDocument/2006/relationships/diagramLayout" Target="../diagrams/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1.xml"/><Relationship Id="rId13" Type="http://schemas.openxmlformats.org/officeDocument/2006/relationships/diagramLayout" Target="../diagrams/layout22.xml"/><Relationship Id="rId18" Type="http://schemas.openxmlformats.org/officeDocument/2006/relationships/diagramLayout" Target="../diagrams/layout23.xml"/><Relationship Id="rId26" Type="http://schemas.microsoft.com/office/2007/relationships/diagramDrawing" Target="../diagrams/drawing24.xml"/><Relationship Id="rId3" Type="http://schemas.openxmlformats.org/officeDocument/2006/relationships/diagramLayout" Target="../diagrams/layout20.xml"/><Relationship Id="rId21" Type="http://schemas.microsoft.com/office/2007/relationships/diagramDrawing" Target="../diagrams/drawing23.xml"/><Relationship Id="rId7" Type="http://schemas.openxmlformats.org/officeDocument/2006/relationships/diagramData" Target="../diagrams/data30.xml"/><Relationship Id="rId12" Type="http://schemas.openxmlformats.org/officeDocument/2006/relationships/diagramData" Target="../diagrams/data31.xml"/><Relationship Id="rId17" Type="http://schemas.openxmlformats.org/officeDocument/2006/relationships/diagramData" Target="../diagrams/data32.xml"/><Relationship Id="rId25" Type="http://schemas.openxmlformats.org/officeDocument/2006/relationships/diagramColors" Target="../diagrams/colors24.xml"/><Relationship Id="rId2" Type="http://schemas.openxmlformats.org/officeDocument/2006/relationships/diagramData" Target="../diagrams/data29.xml"/><Relationship Id="rId16" Type="http://schemas.microsoft.com/office/2007/relationships/diagramDrawing" Target="../diagrams/drawing22.xml"/><Relationship Id="rId20" Type="http://schemas.openxmlformats.org/officeDocument/2006/relationships/diagramColors" Target="../diagrams/colors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11" Type="http://schemas.microsoft.com/office/2007/relationships/diagramDrawing" Target="../diagrams/drawing21.xml"/><Relationship Id="rId24" Type="http://schemas.openxmlformats.org/officeDocument/2006/relationships/diagramQuickStyle" Target="../diagrams/quickStyle24.xml"/><Relationship Id="rId5" Type="http://schemas.openxmlformats.org/officeDocument/2006/relationships/diagramColors" Target="../diagrams/colors20.xml"/><Relationship Id="rId15" Type="http://schemas.openxmlformats.org/officeDocument/2006/relationships/diagramColors" Target="../diagrams/colors22.xml"/><Relationship Id="rId23" Type="http://schemas.openxmlformats.org/officeDocument/2006/relationships/diagramLayout" Target="../diagrams/layout24.xml"/><Relationship Id="rId10" Type="http://schemas.openxmlformats.org/officeDocument/2006/relationships/diagramColors" Target="../diagrams/colors21.xml"/><Relationship Id="rId19" Type="http://schemas.openxmlformats.org/officeDocument/2006/relationships/diagramQuickStyle" Target="../diagrams/quickStyle23.xml"/><Relationship Id="rId4" Type="http://schemas.openxmlformats.org/officeDocument/2006/relationships/diagramQuickStyle" Target="../diagrams/quickStyle20.xml"/><Relationship Id="rId9" Type="http://schemas.openxmlformats.org/officeDocument/2006/relationships/diagramQuickStyle" Target="../diagrams/quickStyle21.xml"/><Relationship Id="rId14" Type="http://schemas.openxmlformats.org/officeDocument/2006/relationships/diagramQuickStyle" Target="../diagrams/quickStyle22.xml"/><Relationship Id="rId22" Type="http://schemas.openxmlformats.org/officeDocument/2006/relationships/diagramData" Target="../diagrams/data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8.xml"/><Relationship Id="rId13" Type="http://schemas.openxmlformats.org/officeDocument/2006/relationships/diagramLayout" Target="../diagrams/layout29.xml"/><Relationship Id="rId18" Type="http://schemas.openxmlformats.org/officeDocument/2006/relationships/diagramLayout" Target="../diagrams/layout30.xml"/><Relationship Id="rId26" Type="http://schemas.microsoft.com/office/2007/relationships/diagramDrawing" Target="../diagrams/drawing31.xml"/><Relationship Id="rId3" Type="http://schemas.openxmlformats.org/officeDocument/2006/relationships/diagramLayout" Target="../diagrams/layout27.xml"/><Relationship Id="rId21" Type="http://schemas.microsoft.com/office/2007/relationships/diagramDrawing" Target="../diagrams/drawing30.xml"/><Relationship Id="rId7" Type="http://schemas.openxmlformats.org/officeDocument/2006/relationships/diagramData" Target="../diagrams/data37.xml"/><Relationship Id="rId12" Type="http://schemas.openxmlformats.org/officeDocument/2006/relationships/diagramData" Target="../diagrams/data38.xml"/><Relationship Id="rId17" Type="http://schemas.openxmlformats.org/officeDocument/2006/relationships/diagramData" Target="../diagrams/data39.xml"/><Relationship Id="rId25" Type="http://schemas.openxmlformats.org/officeDocument/2006/relationships/diagramColors" Target="../diagrams/colors31.xml"/><Relationship Id="rId2" Type="http://schemas.openxmlformats.org/officeDocument/2006/relationships/diagramData" Target="../diagrams/data36.xml"/><Relationship Id="rId16" Type="http://schemas.microsoft.com/office/2007/relationships/diagramDrawing" Target="../diagrams/drawing29.xml"/><Relationship Id="rId20" Type="http://schemas.openxmlformats.org/officeDocument/2006/relationships/diagramColors" Target="../diagrams/colors30.xml"/><Relationship Id="rId29" Type="http://schemas.openxmlformats.org/officeDocument/2006/relationships/diagramQuickStyle" Target="../diagrams/quickStyle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11" Type="http://schemas.microsoft.com/office/2007/relationships/diagramDrawing" Target="../diagrams/drawing28.xml"/><Relationship Id="rId24" Type="http://schemas.openxmlformats.org/officeDocument/2006/relationships/diagramQuickStyle" Target="../diagrams/quickStyle31.xml"/><Relationship Id="rId5" Type="http://schemas.openxmlformats.org/officeDocument/2006/relationships/diagramColors" Target="../diagrams/colors27.xml"/><Relationship Id="rId15" Type="http://schemas.openxmlformats.org/officeDocument/2006/relationships/diagramColors" Target="../diagrams/colors29.xml"/><Relationship Id="rId23" Type="http://schemas.openxmlformats.org/officeDocument/2006/relationships/diagramLayout" Target="../diagrams/layout31.xml"/><Relationship Id="rId28" Type="http://schemas.openxmlformats.org/officeDocument/2006/relationships/diagramLayout" Target="../diagrams/layout32.xml"/><Relationship Id="rId10" Type="http://schemas.openxmlformats.org/officeDocument/2006/relationships/diagramColors" Target="../diagrams/colors28.xml"/><Relationship Id="rId19" Type="http://schemas.openxmlformats.org/officeDocument/2006/relationships/diagramQuickStyle" Target="../diagrams/quickStyle30.xml"/><Relationship Id="rId31" Type="http://schemas.microsoft.com/office/2007/relationships/diagramDrawing" Target="../diagrams/drawing32.xml"/><Relationship Id="rId4" Type="http://schemas.openxmlformats.org/officeDocument/2006/relationships/diagramQuickStyle" Target="../diagrams/quickStyle27.xml"/><Relationship Id="rId9" Type="http://schemas.openxmlformats.org/officeDocument/2006/relationships/diagramQuickStyle" Target="../diagrams/quickStyle28.xml"/><Relationship Id="rId14" Type="http://schemas.openxmlformats.org/officeDocument/2006/relationships/diagramQuickStyle" Target="../diagrams/quickStyle29.xml"/><Relationship Id="rId22" Type="http://schemas.openxmlformats.org/officeDocument/2006/relationships/diagramData" Target="../diagrams/data40.xml"/><Relationship Id="rId27" Type="http://schemas.openxmlformats.org/officeDocument/2006/relationships/diagramData" Target="../diagrams/data41.xml"/><Relationship Id="rId30" Type="http://schemas.openxmlformats.org/officeDocument/2006/relationships/diagramColors" Target="../diagrams/colors3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35.xml"/><Relationship Id="rId18" Type="http://schemas.openxmlformats.org/officeDocument/2006/relationships/diagramLayout" Target="../diagrams/layout36.xml"/><Relationship Id="rId26" Type="http://schemas.microsoft.com/office/2007/relationships/diagramDrawing" Target="../diagrams/drawing37.xml"/><Relationship Id="rId39" Type="http://schemas.openxmlformats.org/officeDocument/2006/relationships/diagramQuickStyle" Target="../diagrams/quickStyle39.xml"/><Relationship Id="rId21" Type="http://schemas.microsoft.com/office/2007/relationships/diagramDrawing" Target="../diagrams/drawing36.xml"/><Relationship Id="rId34" Type="http://schemas.openxmlformats.org/officeDocument/2006/relationships/diagramQuickStyle" Target="../diagrams/quickStyle39.xml"/><Relationship Id="rId7" Type="http://schemas.openxmlformats.org/officeDocument/2006/relationships/diagramData" Target="../diagrams/data43.xml"/><Relationship Id="rId12" Type="http://schemas.openxmlformats.org/officeDocument/2006/relationships/diagramData" Target="../diagrams/data44.xml"/><Relationship Id="rId17" Type="http://schemas.openxmlformats.org/officeDocument/2006/relationships/diagramData" Target="../diagrams/data45.xml"/><Relationship Id="rId25" Type="http://schemas.openxmlformats.org/officeDocument/2006/relationships/diagramColors" Target="../diagrams/colors37.xml"/><Relationship Id="rId33" Type="http://schemas.openxmlformats.org/officeDocument/2006/relationships/diagramLayout" Target="../diagrams/layout39.xml"/><Relationship Id="rId38" Type="http://schemas.openxmlformats.org/officeDocument/2006/relationships/diagramLayout" Target="../diagrams/layout39.xml"/><Relationship Id="rId2" Type="http://schemas.openxmlformats.org/officeDocument/2006/relationships/diagramData" Target="../diagrams/data42.xml"/><Relationship Id="rId16" Type="http://schemas.microsoft.com/office/2007/relationships/diagramDrawing" Target="../diagrams/drawing35.xml"/><Relationship Id="rId20" Type="http://schemas.openxmlformats.org/officeDocument/2006/relationships/diagramColors" Target="../diagrams/colors36.xml"/><Relationship Id="rId29" Type="http://schemas.openxmlformats.org/officeDocument/2006/relationships/diagramQuickStyle" Target="../diagrams/quickStyle3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11" Type="http://schemas.microsoft.com/office/2007/relationships/diagramDrawing" Target="../diagrams/drawing34.xml"/><Relationship Id="rId24" Type="http://schemas.openxmlformats.org/officeDocument/2006/relationships/diagramQuickStyle" Target="../diagrams/quickStyle37.xml"/><Relationship Id="rId32" Type="http://schemas.openxmlformats.org/officeDocument/2006/relationships/diagramData" Target="../diagrams/data48.xml"/><Relationship Id="rId37" Type="http://schemas.openxmlformats.org/officeDocument/2006/relationships/diagramData" Target="../diagrams/data49.xml"/><Relationship Id="rId40" Type="http://schemas.openxmlformats.org/officeDocument/2006/relationships/diagramColors" Target="../diagrams/colors39.xml"/><Relationship Id="rId5" Type="http://schemas.openxmlformats.org/officeDocument/2006/relationships/diagramColors" Target="../diagrams/colors33.xml"/><Relationship Id="rId15" Type="http://schemas.openxmlformats.org/officeDocument/2006/relationships/diagramColors" Target="../diagrams/colors35.xml"/><Relationship Id="rId23" Type="http://schemas.openxmlformats.org/officeDocument/2006/relationships/diagramLayout" Target="../diagrams/layout37.xml"/><Relationship Id="rId28" Type="http://schemas.openxmlformats.org/officeDocument/2006/relationships/diagramLayout" Target="../diagrams/layout38.xml"/><Relationship Id="rId36" Type="http://schemas.microsoft.com/office/2007/relationships/diagramDrawing" Target="../diagrams/drawing39.xml"/><Relationship Id="rId10" Type="http://schemas.openxmlformats.org/officeDocument/2006/relationships/diagramColors" Target="../diagrams/colors34.xml"/><Relationship Id="rId19" Type="http://schemas.openxmlformats.org/officeDocument/2006/relationships/diagramQuickStyle" Target="../diagrams/quickStyle36.xml"/><Relationship Id="rId31" Type="http://schemas.microsoft.com/office/2007/relationships/diagramDrawing" Target="../diagrams/drawing38.xml"/><Relationship Id="rId4" Type="http://schemas.openxmlformats.org/officeDocument/2006/relationships/diagramQuickStyle" Target="../diagrams/quickStyle33.xml"/><Relationship Id="rId9" Type="http://schemas.openxmlformats.org/officeDocument/2006/relationships/diagramQuickStyle" Target="../diagrams/quickStyle34.xml"/><Relationship Id="rId14" Type="http://schemas.openxmlformats.org/officeDocument/2006/relationships/diagramQuickStyle" Target="../diagrams/quickStyle35.xml"/><Relationship Id="rId22" Type="http://schemas.openxmlformats.org/officeDocument/2006/relationships/diagramData" Target="../diagrams/data46.xml"/><Relationship Id="rId27" Type="http://schemas.openxmlformats.org/officeDocument/2006/relationships/diagramData" Target="../diagrams/data47.xml"/><Relationship Id="rId30" Type="http://schemas.openxmlformats.org/officeDocument/2006/relationships/diagramColors" Target="../diagrams/colors38.xml"/><Relationship Id="rId35" Type="http://schemas.openxmlformats.org/officeDocument/2006/relationships/diagramColors" Target="../diagrams/colors39.xml"/><Relationship Id="rId8" Type="http://schemas.openxmlformats.org/officeDocument/2006/relationships/diagramLayout" Target="../diagrams/layout34.xml"/><Relationship Id="rId3" Type="http://schemas.openxmlformats.org/officeDocument/2006/relationships/diagramLayout" Target="../diagrams/layout33.xml"/></Relationships>
</file>

<file path=ppt/slides/_rels/slide47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42.xml"/><Relationship Id="rId18" Type="http://schemas.openxmlformats.org/officeDocument/2006/relationships/diagramLayout" Target="../diagrams/layout43.xml"/><Relationship Id="rId26" Type="http://schemas.microsoft.com/office/2007/relationships/diagramDrawing" Target="../diagrams/drawing44.xml"/><Relationship Id="rId39" Type="http://schemas.openxmlformats.org/officeDocument/2006/relationships/diagramQuickStyle" Target="../diagrams/quickStyle47.xml"/><Relationship Id="rId21" Type="http://schemas.microsoft.com/office/2007/relationships/diagramDrawing" Target="../diagrams/drawing43.xml"/><Relationship Id="rId34" Type="http://schemas.openxmlformats.org/officeDocument/2006/relationships/diagramQuickStyle" Target="../diagrams/quickStyle46.xml"/><Relationship Id="rId42" Type="http://schemas.openxmlformats.org/officeDocument/2006/relationships/diagramData" Target="../diagrams/data58.xml"/><Relationship Id="rId7" Type="http://schemas.openxmlformats.org/officeDocument/2006/relationships/diagramData" Target="../diagrams/data51.xml"/><Relationship Id="rId2" Type="http://schemas.openxmlformats.org/officeDocument/2006/relationships/diagramData" Target="../diagrams/data50.xml"/><Relationship Id="rId16" Type="http://schemas.microsoft.com/office/2007/relationships/diagramDrawing" Target="../diagrams/drawing42.xml"/><Relationship Id="rId29" Type="http://schemas.openxmlformats.org/officeDocument/2006/relationships/diagramQuickStyle" Target="../diagrams/quickStyle4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0.xml"/><Relationship Id="rId11" Type="http://schemas.microsoft.com/office/2007/relationships/diagramDrawing" Target="../diagrams/drawing41.xml"/><Relationship Id="rId24" Type="http://schemas.openxmlformats.org/officeDocument/2006/relationships/diagramQuickStyle" Target="../diagrams/quickStyle44.xml"/><Relationship Id="rId32" Type="http://schemas.openxmlformats.org/officeDocument/2006/relationships/diagramData" Target="../diagrams/data56.xml"/><Relationship Id="rId37" Type="http://schemas.openxmlformats.org/officeDocument/2006/relationships/diagramData" Target="../diagrams/data57.xml"/><Relationship Id="rId40" Type="http://schemas.openxmlformats.org/officeDocument/2006/relationships/diagramColors" Target="../diagrams/colors47.xml"/><Relationship Id="rId45" Type="http://schemas.openxmlformats.org/officeDocument/2006/relationships/diagramColors" Target="../diagrams/colors48.xml"/><Relationship Id="rId5" Type="http://schemas.openxmlformats.org/officeDocument/2006/relationships/diagramColors" Target="../diagrams/colors40.xml"/><Relationship Id="rId15" Type="http://schemas.openxmlformats.org/officeDocument/2006/relationships/diagramColors" Target="../diagrams/colors42.xml"/><Relationship Id="rId23" Type="http://schemas.openxmlformats.org/officeDocument/2006/relationships/diagramLayout" Target="../diagrams/layout44.xml"/><Relationship Id="rId28" Type="http://schemas.openxmlformats.org/officeDocument/2006/relationships/diagramLayout" Target="../diagrams/layout45.xml"/><Relationship Id="rId36" Type="http://schemas.microsoft.com/office/2007/relationships/diagramDrawing" Target="../diagrams/drawing46.xml"/><Relationship Id="rId10" Type="http://schemas.openxmlformats.org/officeDocument/2006/relationships/diagramColors" Target="../diagrams/colors41.xml"/><Relationship Id="rId19" Type="http://schemas.openxmlformats.org/officeDocument/2006/relationships/diagramQuickStyle" Target="../diagrams/quickStyle43.xml"/><Relationship Id="rId31" Type="http://schemas.microsoft.com/office/2007/relationships/diagramDrawing" Target="../diagrams/drawing45.xml"/><Relationship Id="rId44" Type="http://schemas.openxmlformats.org/officeDocument/2006/relationships/diagramQuickStyle" Target="../diagrams/quickStyle48.xml"/><Relationship Id="rId4" Type="http://schemas.openxmlformats.org/officeDocument/2006/relationships/diagramQuickStyle" Target="../diagrams/quickStyle40.xml"/><Relationship Id="rId9" Type="http://schemas.openxmlformats.org/officeDocument/2006/relationships/diagramQuickStyle" Target="../diagrams/quickStyle41.xml"/><Relationship Id="rId14" Type="http://schemas.openxmlformats.org/officeDocument/2006/relationships/diagramQuickStyle" Target="../diagrams/quickStyle42.xml"/><Relationship Id="rId22" Type="http://schemas.openxmlformats.org/officeDocument/2006/relationships/diagramData" Target="../diagrams/data54.xml"/><Relationship Id="rId27" Type="http://schemas.openxmlformats.org/officeDocument/2006/relationships/diagramData" Target="../diagrams/data55.xml"/><Relationship Id="rId30" Type="http://schemas.openxmlformats.org/officeDocument/2006/relationships/diagramColors" Target="../diagrams/colors45.xml"/><Relationship Id="rId35" Type="http://schemas.openxmlformats.org/officeDocument/2006/relationships/diagramColors" Target="../diagrams/colors46.xml"/><Relationship Id="rId43" Type="http://schemas.openxmlformats.org/officeDocument/2006/relationships/diagramLayout" Target="../diagrams/layout48.xml"/><Relationship Id="rId8" Type="http://schemas.openxmlformats.org/officeDocument/2006/relationships/diagramLayout" Target="../diagrams/layout41.xml"/><Relationship Id="rId3" Type="http://schemas.openxmlformats.org/officeDocument/2006/relationships/diagramLayout" Target="../diagrams/layout40.xml"/><Relationship Id="rId12" Type="http://schemas.openxmlformats.org/officeDocument/2006/relationships/diagramData" Target="../diagrams/data52.xml"/><Relationship Id="rId17" Type="http://schemas.openxmlformats.org/officeDocument/2006/relationships/diagramData" Target="../diagrams/data53.xml"/><Relationship Id="rId25" Type="http://schemas.openxmlformats.org/officeDocument/2006/relationships/diagramColors" Target="../diagrams/colors44.xml"/><Relationship Id="rId33" Type="http://schemas.openxmlformats.org/officeDocument/2006/relationships/diagramLayout" Target="../diagrams/layout46.xml"/><Relationship Id="rId38" Type="http://schemas.openxmlformats.org/officeDocument/2006/relationships/diagramLayout" Target="../diagrams/layout47.xml"/><Relationship Id="rId46" Type="http://schemas.microsoft.com/office/2007/relationships/diagramDrawing" Target="../diagrams/drawing48.xml"/><Relationship Id="rId20" Type="http://schemas.openxmlformats.org/officeDocument/2006/relationships/diagramColors" Target="../diagrams/colors43.xml"/><Relationship Id="rId41" Type="http://schemas.microsoft.com/office/2007/relationships/diagramDrawing" Target="../diagrams/drawing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tif"/><Relationship Id="rId5" Type="http://schemas.openxmlformats.org/officeDocument/2006/relationships/image" Target="../media/image17.tif"/><Relationship Id="rId4" Type="http://schemas.openxmlformats.org/officeDocument/2006/relationships/image" Target="../media/image16.ti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microsoft.com/office/2007/relationships/diagramDrawing" Target="../diagrams/drawing50.xml"/><Relationship Id="rId18" Type="http://schemas.microsoft.com/office/2007/relationships/diagramDrawing" Target="../diagrams/drawing51.xml"/><Relationship Id="rId3" Type="http://schemas.openxmlformats.org/officeDocument/2006/relationships/diagramLayout" Target="../diagrams/layout49.xml"/><Relationship Id="rId21" Type="http://schemas.openxmlformats.org/officeDocument/2006/relationships/diagramQuickStyle" Target="../diagrams/quickStyle52.xml"/><Relationship Id="rId7" Type="http://schemas.openxmlformats.org/officeDocument/2006/relationships/image" Target="../media/image94.png"/><Relationship Id="rId12" Type="http://schemas.openxmlformats.org/officeDocument/2006/relationships/diagramColors" Target="../diagrams/colors50.xml"/><Relationship Id="rId17" Type="http://schemas.openxmlformats.org/officeDocument/2006/relationships/diagramColors" Target="../diagrams/colors51.xml"/><Relationship Id="rId25" Type="http://schemas.openxmlformats.org/officeDocument/2006/relationships/image" Target="../media/image97.jpeg"/><Relationship Id="rId2" Type="http://schemas.openxmlformats.org/officeDocument/2006/relationships/diagramData" Target="../diagrams/data59.xml"/><Relationship Id="rId16" Type="http://schemas.openxmlformats.org/officeDocument/2006/relationships/diagramQuickStyle" Target="../diagrams/quickStyle51.xml"/><Relationship Id="rId20" Type="http://schemas.openxmlformats.org/officeDocument/2006/relationships/diagramLayout" Target="../diagrams/layout5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9.xml"/><Relationship Id="rId11" Type="http://schemas.openxmlformats.org/officeDocument/2006/relationships/diagramQuickStyle" Target="../diagrams/quickStyle50.xml"/><Relationship Id="rId24" Type="http://schemas.openxmlformats.org/officeDocument/2006/relationships/image" Target="../media/image96.png"/><Relationship Id="rId5" Type="http://schemas.openxmlformats.org/officeDocument/2006/relationships/diagramColors" Target="../diagrams/colors49.xml"/><Relationship Id="rId15" Type="http://schemas.openxmlformats.org/officeDocument/2006/relationships/diagramLayout" Target="../diagrams/layout51.xml"/><Relationship Id="rId23" Type="http://schemas.microsoft.com/office/2007/relationships/diagramDrawing" Target="../diagrams/drawing52.xml"/><Relationship Id="rId10" Type="http://schemas.openxmlformats.org/officeDocument/2006/relationships/diagramLayout" Target="../diagrams/layout50.xml"/><Relationship Id="rId19" Type="http://schemas.openxmlformats.org/officeDocument/2006/relationships/diagramData" Target="../diagrams/data62.xml"/><Relationship Id="rId4" Type="http://schemas.openxmlformats.org/officeDocument/2006/relationships/diagramQuickStyle" Target="../diagrams/quickStyle49.xml"/><Relationship Id="rId9" Type="http://schemas.openxmlformats.org/officeDocument/2006/relationships/diagramData" Target="../diagrams/data60.xml"/><Relationship Id="rId14" Type="http://schemas.openxmlformats.org/officeDocument/2006/relationships/diagramData" Target="../diagrams/data61.xml"/><Relationship Id="rId22" Type="http://schemas.openxmlformats.org/officeDocument/2006/relationships/diagramColors" Target="../diagrams/colors5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4.xml"/><Relationship Id="rId13" Type="http://schemas.openxmlformats.org/officeDocument/2006/relationships/diagramLayout" Target="../diagrams/layout55.xml"/><Relationship Id="rId18" Type="http://schemas.openxmlformats.org/officeDocument/2006/relationships/diagramLayout" Target="../diagrams/layout56.xml"/><Relationship Id="rId3" Type="http://schemas.openxmlformats.org/officeDocument/2006/relationships/diagramLayout" Target="../diagrams/layout53.xml"/><Relationship Id="rId21" Type="http://schemas.microsoft.com/office/2007/relationships/diagramDrawing" Target="../diagrams/drawing56.xml"/><Relationship Id="rId7" Type="http://schemas.openxmlformats.org/officeDocument/2006/relationships/diagramData" Target="../diagrams/data64.xml"/><Relationship Id="rId12" Type="http://schemas.openxmlformats.org/officeDocument/2006/relationships/diagramData" Target="../diagrams/data65.xml"/><Relationship Id="rId17" Type="http://schemas.openxmlformats.org/officeDocument/2006/relationships/diagramData" Target="../diagrams/data66.xml"/><Relationship Id="rId2" Type="http://schemas.openxmlformats.org/officeDocument/2006/relationships/diagramData" Target="../diagrams/data63.xml"/><Relationship Id="rId16" Type="http://schemas.microsoft.com/office/2007/relationships/diagramDrawing" Target="../diagrams/drawing55.xml"/><Relationship Id="rId20" Type="http://schemas.openxmlformats.org/officeDocument/2006/relationships/diagramColors" Target="../diagrams/colors5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3.xml"/><Relationship Id="rId11" Type="http://schemas.microsoft.com/office/2007/relationships/diagramDrawing" Target="../diagrams/drawing54.xml"/><Relationship Id="rId5" Type="http://schemas.openxmlformats.org/officeDocument/2006/relationships/diagramColors" Target="../diagrams/colors53.xml"/><Relationship Id="rId15" Type="http://schemas.openxmlformats.org/officeDocument/2006/relationships/diagramColors" Target="../diagrams/colors55.xml"/><Relationship Id="rId10" Type="http://schemas.openxmlformats.org/officeDocument/2006/relationships/diagramColors" Target="../diagrams/colors54.xml"/><Relationship Id="rId19" Type="http://schemas.openxmlformats.org/officeDocument/2006/relationships/diagramQuickStyle" Target="../diagrams/quickStyle56.xml"/><Relationship Id="rId4" Type="http://schemas.openxmlformats.org/officeDocument/2006/relationships/diagramQuickStyle" Target="../diagrams/quickStyle53.xml"/><Relationship Id="rId9" Type="http://schemas.openxmlformats.org/officeDocument/2006/relationships/diagramQuickStyle" Target="../diagrams/quickStyle54.xml"/><Relationship Id="rId14" Type="http://schemas.openxmlformats.org/officeDocument/2006/relationships/diagramQuickStyle" Target="../diagrams/quickStyle55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8.xml"/><Relationship Id="rId13" Type="http://schemas.openxmlformats.org/officeDocument/2006/relationships/diagramLayout" Target="../diagrams/layout59.xml"/><Relationship Id="rId18" Type="http://schemas.openxmlformats.org/officeDocument/2006/relationships/diagramLayout" Target="../diagrams/layout60.xml"/><Relationship Id="rId26" Type="http://schemas.microsoft.com/office/2007/relationships/diagramDrawing" Target="../diagrams/drawing61.xml"/><Relationship Id="rId3" Type="http://schemas.openxmlformats.org/officeDocument/2006/relationships/diagramLayout" Target="../diagrams/layout57.xml"/><Relationship Id="rId21" Type="http://schemas.microsoft.com/office/2007/relationships/diagramDrawing" Target="../diagrams/drawing60.xml"/><Relationship Id="rId7" Type="http://schemas.openxmlformats.org/officeDocument/2006/relationships/diagramData" Target="../diagrams/data68.xml"/><Relationship Id="rId12" Type="http://schemas.openxmlformats.org/officeDocument/2006/relationships/diagramData" Target="../diagrams/data69.xml"/><Relationship Id="rId17" Type="http://schemas.openxmlformats.org/officeDocument/2006/relationships/diagramData" Target="../diagrams/data70.xml"/><Relationship Id="rId25" Type="http://schemas.openxmlformats.org/officeDocument/2006/relationships/diagramColors" Target="../diagrams/colors61.xml"/><Relationship Id="rId2" Type="http://schemas.openxmlformats.org/officeDocument/2006/relationships/diagramData" Target="../diagrams/data67.xml"/><Relationship Id="rId16" Type="http://schemas.microsoft.com/office/2007/relationships/diagramDrawing" Target="../diagrams/drawing59.xml"/><Relationship Id="rId20" Type="http://schemas.openxmlformats.org/officeDocument/2006/relationships/diagramColors" Target="../diagrams/colors60.xml"/><Relationship Id="rId29" Type="http://schemas.openxmlformats.org/officeDocument/2006/relationships/diagramQuickStyle" Target="../diagrams/quickStyle6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7.xml"/><Relationship Id="rId11" Type="http://schemas.microsoft.com/office/2007/relationships/diagramDrawing" Target="../diagrams/drawing58.xml"/><Relationship Id="rId24" Type="http://schemas.openxmlformats.org/officeDocument/2006/relationships/diagramQuickStyle" Target="../diagrams/quickStyle61.xml"/><Relationship Id="rId5" Type="http://schemas.openxmlformats.org/officeDocument/2006/relationships/diagramColors" Target="../diagrams/colors57.xml"/><Relationship Id="rId15" Type="http://schemas.openxmlformats.org/officeDocument/2006/relationships/diagramColors" Target="../diagrams/colors59.xml"/><Relationship Id="rId23" Type="http://schemas.openxmlformats.org/officeDocument/2006/relationships/diagramLayout" Target="../diagrams/layout61.xml"/><Relationship Id="rId28" Type="http://schemas.openxmlformats.org/officeDocument/2006/relationships/diagramLayout" Target="../diagrams/layout62.xml"/><Relationship Id="rId10" Type="http://schemas.openxmlformats.org/officeDocument/2006/relationships/diagramColors" Target="../diagrams/colors58.xml"/><Relationship Id="rId19" Type="http://schemas.openxmlformats.org/officeDocument/2006/relationships/diagramQuickStyle" Target="../diagrams/quickStyle60.xml"/><Relationship Id="rId31" Type="http://schemas.microsoft.com/office/2007/relationships/diagramDrawing" Target="../diagrams/drawing62.xml"/><Relationship Id="rId4" Type="http://schemas.openxmlformats.org/officeDocument/2006/relationships/diagramQuickStyle" Target="../diagrams/quickStyle57.xml"/><Relationship Id="rId9" Type="http://schemas.openxmlformats.org/officeDocument/2006/relationships/diagramQuickStyle" Target="../diagrams/quickStyle58.xml"/><Relationship Id="rId14" Type="http://schemas.openxmlformats.org/officeDocument/2006/relationships/diagramQuickStyle" Target="../diagrams/quickStyle59.xml"/><Relationship Id="rId22" Type="http://schemas.openxmlformats.org/officeDocument/2006/relationships/diagramData" Target="../diagrams/data71.xml"/><Relationship Id="rId27" Type="http://schemas.openxmlformats.org/officeDocument/2006/relationships/diagramData" Target="../diagrams/data72.xml"/><Relationship Id="rId30" Type="http://schemas.openxmlformats.org/officeDocument/2006/relationships/diagramColors" Target="../diagrams/colors6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4.xml"/><Relationship Id="rId13" Type="http://schemas.openxmlformats.org/officeDocument/2006/relationships/diagramLayout" Target="../diagrams/layout65.xml"/><Relationship Id="rId18" Type="http://schemas.openxmlformats.org/officeDocument/2006/relationships/diagramLayout" Target="../diagrams/layout66.xml"/><Relationship Id="rId26" Type="http://schemas.microsoft.com/office/2007/relationships/diagramDrawing" Target="../diagrams/drawing67.xml"/><Relationship Id="rId3" Type="http://schemas.openxmlformats.org/officeDocument/2006/relationships/diagramLayout" Target="../diagrams/layout63.xml"/><Relationship Id="rId21" Type="http://schemas.microsoft.com/office/2007/relationships/diagramDrawing" Target="../diagrams/drawing66.xml"/><Relationship Id="rId7" Type="http://schemas.openxmlformats.org/officeDocument/2006/relationships/diagramData" Target="../diagrams/data74.xml"/><Relationship Id="rId12" Type="http://schemas.openxmlformats.org/officeDocument/2006/relationships/diagramData" Target="../diagrams/data75.xml"/><Relationship Id="rId17" Type="http://schemas.openxmlformats.org/officeDocument/2006/relationships/diagramData" Target="../diagrams/data76.xml"/><Relationship Id="rId25" Type="http://schemas.openxmlformats.org/officeDocument/2006/relationships/diagramColors" Target="../diagrams/colors67.xml"/><Relationship Id="rId2" Type="http://schemas.openxmlformats.org/officeDocument/2006/relationships/diagramData" Target="../diagrams/data73.xml"/><Relationship Id="rId16" Type="http://schemas.microsoft.com/office/2007/relationships/diagramDrawing" Target="../diagrams/drawing65.xml"/><Relationship Id="rId20" Type="http://schemas.openxmlformats.org/officeDocument/2006/relationships/diagramColors" Target="../diagrams/colors6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3.xml"/><Relationship Id="rId11" Type="http://schemas.microsoft.com/office/2007/relationships/diagramDrawing" Target="../diagrams/drawing64.xml"/><Relationship Id="rId24" Type="http://schemas.openxmlformats.org/officeDocument/2006/relationships/diagramQuickStyle" Target="../diagrams/quickStyle67.xml"/><Relationship Id="rId5" Type="http://schemas.openxmlformats.org/officeDocument/2006/relationships/diagramColors" Target="../diagrams/colors63.xml"/><Relationship Id="rId15" Type="http://schemas.openxmlformats.org/officeDocument/2006/relationships/diagramColors" Target="../diagrams/colors65.xml"/><Relationship Id="rId23" Type="http://schemas.openxmlformats.org/officeDocument/2006/relationships/diagramLayout" Target="../diagrams/layout67.xml"/><Relationship Id="rId10" Type="http://schemas.openxmlformats.org/officeDocument/2006/relationships/diagramColors" Target="../diagrams/colors64.xml"/><Relationship Id="rId19" Type="http://schemas.openxmlformats.org/officeDocument/2006/relationships/diagramQuickStyle" Target="../diagrams/quickStyle66.xml"/><Relationship Id="rId4" Type="http://schemas.openxmlformats.org/officeDocument/2006/relationships/diagramQuickStyle" Target="../diagrams/quickStyle63.xml"/><Relationship Id="rId9" Type="http://schemas.openxmlformats.org/officeDocument/2006/relationships/diagramQuickStyle" Target="../diagrams/quickStyle64.xml"/><Relationship Id="rId14" Type="http://schemas.openxmlformats.org/officeDocument/2006/relationships/diagramQuickStyle" Target="../diagrams/quickStyle65.xml"/><Relationship Id="rId22" Type="http://schemas.openxmlformats.org/officeDocument/2006/relationships/diagramData" Target="../diagrams/data7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4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diagramLayout" Target="../diagrams/layout68.xml"/><Relationship Id="rId7" Type="http://schemas.openxmlformats.org/officeDocument/2006/relationships/image" Target="../media/image125.png"/><Relationship Id="rId2" Type="http://schemas.openxmlformats.org/officeDocument/2006/relationships/diagramData" Target="../diagrams/data7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8.xml"/><Relationship Id="rId11" Type="http://schemas.openxmlformats.org/officeDocument/2006/relationships/image" Target="../media/image129.png"/><Relationship Id="rId5" Type="http://schemas.openxmlformats.org/officeDocument/2006/relationships/diagramColors" Target="../diagrams/colors68.xml"/><Relationship Id="rId10" Type="http://schemas.openxmlformats.org/officeDocument/2006/relationships/image" Target="../media/image128.png"/><Relationship Id="rId4" Type="http://schemas.openxmlformats.org/officeDocument/2006/relationships/diagramQuickStyle" Target="../diagrams/quickStyle68.xml"/><Relationship Id="rId9" Type="http://schemas.openxmlformats.org/officeDocument/2006/relationships/image" Target="../media/image127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5" name="Rectangle 1034">
            <a:extLst>
              <a:ext uri="{FF2B5EF4-FFF2-40B4-BE49-F238E27FC236}">
                <a16:creationId xmlns:a16="http://schemas.microsoft.com/office/drawing/2014/main" id="{C475749F-F487-4EFB-ABC7-C1359590EB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3144FD2-0217-C909-4990-048AD700EB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0028" y="3376123"/>
            <a:ext cx="4515147" cy="1529232"/>
          </a:xfrm>
        </p:spPr>
        <p:txBody>
          <a:bodyPr>
            <a:normAutofit/>
          </a:bodyPr>
          <a:lstStyle/>
          <a:p>
            <a:pPr algn="r"/>
            <a:r>
              <a:rPr lang="it-IT" sz="2400" b="1" dirty="0">
                <a:solidFill>
                  <a:srgbClr val="1B2A47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</a:rPr>
              <a:t>Impianti elettrici in BIM</a:t>
            </a:r>
            <a:br>
              <a:rPr lang="it-IT" sz="1800" dirty="0">
                <a:solidFill>
                  <a:srgbClr val="000000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</a:rPr>
            </a:br>
            <a:endParaRPr lang="it-IT" sz="44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EDBD50D-6C07-356A-63DB-A7E7E97EC2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9886" y="4905356"/>
            <a:ext cx="4165290" cy="617620"/>
          </a:xfrm>
        </p:spPr>
        <p:txBody>
          <a:bodyPr>
            <a:normAutofit/>
          </a:bodyPr>
          <a:lstStyle/>
          <a:p>
            <a:pPr algn="r"/>
            <a:r>
              <a:rPr lang="it-IT" sz="1800" dirty="0">
                <a:solidFill>
                  <a:srgbClr val="1B2A47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</a:rPr>
              <a:t>Metodi ottimali per famiglie e progettazione</a:t>
            </a:r>
            <a:endParaRPr lang="it-IT" sz="1800" dirty="0">
              <a:solidFill>
                <a:srgbClr val="000000"/>
              </a:solidFill>
              <a:effectLst/>
              <a:latin typeface="Poppins" panose="00000500000000000000" pitchFamily="2" charset="0"/>
              <a:ea typeface="Times New Roman" panose="02020603050405020304" pitchFamily="18" charset="0"/>
            </a:endParaRPr>
          </a:p>
          <a:p>
            <a:pPr algn="r"/>
            <a:endParaRPr lang="it-IT" dirty="0"/>
          </a:p>
        </p:txBody>
      </p:sp>
      <p:pic>
        <p:nvPicPr>
          <p:cNvPr id="1030" name="Picture 6" descr="The Past, Present, and Future State of BIM in Tunneling">
            <a:extLst>
              <a:ext uri="{FF2B5EF4-FFF2-40B4-BE49-F238E27FC236}">
                <a16:creationId xmlns:a16="http://schemas.microsoft.com/office/drawing/2014/main" id="{209D369F-FDAA-DA89-4E91-E3EC1A5E4F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5" r="7365" b="1"/>
          <a:stretch/>
        </p:blipFill>
        <p:spPr bwMode="auto">
          <a:xfrm>
            <a:off x="-2192" y="10"/>
            <a:ext cx="8436340" cy="6857990"/>
          </a:xfrm>
          <a:custGeom>
            <a:avLst/>
            <a:gdLst/>
            <a:ahLst/>
            <a:cxnLst/>
            <a:rect l="l" t="t" r="r" b="b"/>
            <a:pathLst>
              <a:path w="8436340" h="6858000">
                <a:moveTo>
                  <a:pt x="6950358" y="3911316"/>
                </a:moveTo>
                <a:lnTo>
                  <a:pt x="6950358" y="3925503"/>
                </a:lnTo>
                <a:lnTo>
                  <a:pt x="6948404" y="3918409"/>
                </a:lnTo>
                <a:close/>
                <a:moveTo>
                  <a:pt x="890899" y="2071857"/>
                </a:moveTo>
                <a:cubicBezTo>
                  <a:pt x="890899" y="2071857"/>
                  <a:pt x="890899" y="2071857"/>
                  <a:pt x="4934362" y="2071857"/>
                </a:cubicBezTo>
                <a:cubicBezTo>
                  <a:pt x="5187625" y="2071857"/>
                  <a:pt x="5432153" y="2211072"/>
                  <a:pt x="5554418" y="2437296"/>
                </a:cubicBezTo>
                <a:cubicBezTo>
                  <a:pt x="5554418" y="2437296"/>
                  <a:pt x="5554418" y="2437296"/>
                  <a:pt x="7580515" y="5926372"/>
                </a:cubicBezTo>
                <a:cubicBezTo>
                  <a:pt x="7711513" y="6143896"/>
                  <a:pt x="7711513" y="6422327"/>
                  <a:pt x="7580515" y="6639850"/>
                </a:cubicBezTo>
                <a:cubicBezTo>
                  <a:pt x="7580515" y="6639850"/>
                  <a:pt x="7580515" y="6639850"/>
                  <a:pt x="7473670" y="6823844"/>
                </a:cubicBezTo>
                <a:lnTo>
                  <a:pt x="7453836" y="6858000"/>
                </a:lnTo>
                <a:lnTo>
                  <a:pt x="0" y="6858000"/>
                </a:lnTo>
                <a:lnTo>
                  <a:pt x="0" y="2890622"/>
                </a:lnTo>
                <a:lnTo>
                  <a:pt x="78831" y="2754282"/>
                </a:lnTo>
                <a:cubicBezTo>
                  <a:pt x="137995" y="2651956"/>
                  <a:pt x="199068" y="2546330"/>
                  <a:pt x="262110" y="2437296"/>
                </a:cubicBezTo>
                <a:cubicBezTo>
                  <a:pt x="393108" y="2211072"/>
                  <a:pt x="628904" y="2071857"/>
                  <a:pt x="890899" y="2071857"/>
                </a:cubicBezTo>
                <a:close/>
                <a:moveTo>
                  <a:pt x="6355444" y="753840"/>
                </a:moveTo>
                <a:cubicBezTo>
                  <a:pt x="6355444" y="753840"/>
                  <a:pt x="6355444" y="753840"/>
                  <a:pt x="7595013" y="753840"/>
                </a:cubicBezTo>
                <a:cubicBezTo>
                  <a:pt x="7672653" y="753840"/>
                  <a:pt x="7747616" y="796518"/>
                  <a:pt x="7785098" y="865869"/>
                </a:cubicBezTo>
                <a:cubicBezTo>
                  <a:pt x="7785098" y="865869"/>
                  <a:pt x="7785098" y="865869"/>
                  <a:pt x="8406222" y="1935484"/>
                </a:cubicBezTo>
                <a:cubicBezTo>
                  <a:pt x="8446380" y="2002169"/>
                  <a:pt x="8446380" y="2087523"/>
                  <a:pt x="8406222" y="2154207"/>
                </a:cubicBezTo>
                <a:cubicBezTo>
                  <a:pt x="8406222" y="2154207"/>
                  <a:pt x="8406222" y="2154207"/>
                  <a:pt x="7785098" y="3223823"/>
                </a:cubicBezTo>
                <a:cubicBezTo>
                  <a:pt x="7747616" y="3293174"/>
                  <a:pt x="7672653" y="3335852"/>
                  <a:pt x="7595013" y="3335852"/>
                </a:cubicBezTo>
                <a:cubicBezTo>
                  <a:pt x="7595013" y="3335852"/>
                  <a:pt x="7595013" y="3335852"/>
                  <a:pt x="6355444" y="3335852"/>
                </a:cubicBezTo>
                <a:cubicBezTo>
                  <a:pt x="6275127" y="3335852"/>
                  <a:pt x="6202841" y="3293174"/>
                  <a:pt x="6162682" y="3223823"/>
                </a:cubicBezTo>
                <a:cubicBezTo>
                  <a:pt x="6162682" y="3223823"/>
                  <a:pt x="6162682" y="3223823"/>
                  <a:pt x="5544237" y="2154207"/>
                </a:cubicBezTo>
                <a:cubicBezTo>
                  <a:pt x="5504078" y="2087523"/>
                  <a:pt x="5504078" y="2002169"/>
                  <a:pt x="5544237" y="1935484"/>
                </a:cubicBezTo>
                <a:cubicBezTo>
                  <a:pt x="5544237" y="1935484"/>
                  <a:pt x="5544237" y="1935484"/>
                  <a:pt x="6162682" y="865869"/>
                </a:cubicBezTo>
                <a:cubicBezTo>
                  <a:pt x="6202841" y="796518"/>
                  <a:pt x="6275127" y="753840"/>
                  <a:pt x="6355444" y="753840"/>
                </a:cubicBezTo>
                <a:close/>
                <a:moveTo>
                  <a:pt x="0" y="0"/>
                </a:moveTo>
                <a:lnTo>
                  <a:pt x="6535339" y="0"/>
                </a:lnTo>
                <a:lnTo>
                  <a:pt x="6421432" y="196155"/>
                </a:lnTo>
                <a:cubicBezTo>
                  <a:pt x="6196056" y="584267"/>
                  <a:pt x="5928944" y="1044253"/>
                  <a:pt x="5612367" y="1589421"/>
                </a:cubicBezTo>
                <a:cubicBezTo>
                  <a:pt x="5490102" y="1815646"/>
                  <a:pt x="5245573" y="1954861"/>
                  <a:pt x="4992310" y="1954861"/>
                </a:cubicBezTo>
                <a:cubicBezTo>
                  <a:pt x="4992310" y="1954861"/>
                  <a:pt x="4992310" y="1954861"/>
                  <a:pt x="948847" y="1954861"/>
                </a:cubicBezTo>
                <a:cubicBezTo>
                  <a:pt x="686852" y="1954861"/>
                  <a:pt x="451057" y="1815646"/>
                  <a:pt x="320058" y="1589421"/>
                </a:cubicBezTo>
                <a:cubicBezTo>
                  <a:pt x="320058" y="1589421"/>
                  <a:pt x="320058" y="1589421"/>
                  <a:pt x="4048" y="1042874"/>
                </a:cubicBezTo>
                <a:lnTo>
                  <a:pt x="0" y="103587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60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1CD907-C891-C036-65F7-BD4F0A58B72A}"/>
              </a:ext>
            </a:extLst>
          </p:cNvPr>
          <p:cNvSpPr txBox="1"/>
          <p:nvPr/>
        </p:nvSpPr>
        <p:spPr>
          <a:xfrm>
            <a:off x="1580966" y="1431006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Per ottenere interoperabilità e condivisione non bastano degli strumenti, servono degli standard.</a:t>
            </a:r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2D537BAA-1910-21FF-E073-3C2E5EFB69B0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832013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1.3	Normativa per il BIM</a:t>
            </a:r>
            <a:endParaRPr lang="it-IT" sz="2400" dirty="0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C61504BA-5009-AAC5-1468-BF80FB0CAF6F}"/>
              </a:ext>
            </a:extLst>
          </p:cNvPr>
          <p:cNvSpPr txBox="1"/>
          <p:nvPr/>
        </p:nvSpPr>
        <p:spPr>
          <a:xfrm>
            <a:off x="1580966" y="2323675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normativa riguardante il BIM segue il classico schema gerarchico «mondo-continente-nazione» dovendo interfacciarsi con i diversi standard tecnici del mondo.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09E9ED3-654B-DF77-B6F5-1520488DD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966" y="3247005"/>
            <a:ext cx="6605208" cy="2981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FFAEAEC0-554C-E1C7-4095-89AB42A1D6F1}"/>
              </a:ext>
            </a:extLst>
          </p:cNvPr>
          <p:cNvSpPr/>
          <p:nvPr/>
        </p:nvSpPr>
        <p:spPr>
          <a:xfrm>
            <a:off x="2228265" y="4013901"/>
            <a:ext cx="1508080" cy="488887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Freccia curva 2">
            <a:extLst>
              <a:ext uri="{FF2B5EF4-FFF2-40B4-BE49-F238E27FC236}">
                <a16:creationId xmlns:a16="http://schemas.microsoft.com/office/drawing/2014/main" id="{FC2BF0CF-6314-4C2E-152C-39E32107C7DD}"/>
              </a:ext>
            </a:extLst>
          </p:cNvPr>
          <p:cNvSpPr/>
          <p:nvPr/>
        </p:nvSpPr>
        <p:spPr>
          <a:xfrm>
            <a:off x="2906163" y="3198629"/>
            <a:ext cx="4789283" cy="746560"/>
          </a:xfrm>
          <a:prstGeom prst="bentArrow">
            <a:avLst>
              <a:gd name="adj1" fmla="val 25000"/>
              <a:gd name="adj2" fmla="val 25601"/>
              <a:gd name="adj3" fmla="val 25000"/>
              <a:gd name="adj4" fmla="val 43750"/>
            </a:avLst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350FDBD7-A763-D39F-3A71-4A3951F73561}"/>
              </a:ext>
            </a:extLst>
          </p:cNvPr>
          <p:cNvSpPr txBox="1"/>
          <p:nvPr/>
        </p:nvSpPr>
        <p:spPr>
          <a:xfrm>
            <a:off x="7816874" y="3056671"/>
            <a:ext cx="36267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Una norma molto importante nell’ambito BIM è la ISO 19650, la quale descrive concetti e principi per la gestione delle informazioni nel BIM.</a:t>
            </a:r>
          </a:p>
        </p:txBody>
      </p:sp>
      <p:pic>
        <p:nvPicPr>
          <p:cNvPr id="1026" name="Picture 2" descr="ISO-19650 ESSENCIAL - Coordenar - Consultoria BIM">
            <a:extLst>
              <a:ext uri="{FF2B5EF4-FFF2-40B4-BE49-F238E27FC236}">
                <a16:creationId xmlns:a16="http://schemas.microsoft.com/office/drawing/2014/main" id="{B3751124-D841-A531-D4A5-4EBD95D84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874" y="4528393"/>
            <a:ext cx="1539769" cy="158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989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3" grpId="0" animBg="1"/>
      <p:bldP spid="3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E20ED87-754F-F3FF-47BB-B93FED75A83A}"/>
              </a:ext>
            </a:extLst>
          </p:cNvPr>
          <p:cNvSpPr txBox="1"/>
          <p:nvPr/>
        </p:nvSpPr>
        <p:spPr>
          <a:xfrm>
            <a:off x="1533843" y="756493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Alcuni importanti concetti descritti dalla norma ISO 19650 sono:</a:t>
            </a:r>
          </a:p>
        </p:txBody>
      </p:sp>
      <p:sp>
        <p:nvSpPr>
          <p:cNvPr id="5" name="Arco a tutto sesto 4">
            <a:extLst>
              <a:ext uri="{FF2B5EF4-FFF2-40B4-BE49-F238E27FC236}">
                <a16:creationId xmlns:a16="http://schemas.microsoft.com/office/drawing/2014/main" id="{6AAE895A-D772-1E8B-8718-0ECDF5467DBB}"/>
              </a:ext>
            </a:extLst>
          </p:cNvPr>
          <p:cNvSpPr/>
          <p:nvPr/>
        </p:nvSpPr>
        <p:spPr>
          <a:xfrm>
            <a:off x="-4522702" y="444251"/>
            <a:ext cx="6420032" cy="6420032"/>
          </a:xfrm>
          <a:prstGeom prst="blockArc">
            <a:avLst>
              <a:gd name="adj1" fmla="val 18900000"/>
              <a:gd name="adj2" fmla="val 2700000"/>
              <a:gd name="adj3" fmla="val 336"/>
            </a:avLst>
          </a:pr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Figura a mano libera: forma 5">
            <a:extLst>
              <a:ext uri="{FF2B5EF4-FFF2-40B4-BE49-F238E27FC236}">
                <a16:creationId xmlns:a16="http://schemas.microsoft.com/office/drawing/2014/main" id="{8CC22F02-DA44-4463-A0DE-74AC9C0A9CE3}"/>
              </a:ext>
            </a:extLst>
          </p:cNvPr>
          <p:cNvSpPr/>
          <p:nvPr/>
        </p:nvSpPr>
        <p:spPr>
          <a:xfrm>
            <a:off x="1318665" y="1567832"/>
            <a:ext cx="6514537" cy="596287"/>
          </a:xfrm>
          <a:custGeom>
            <a:avLst/>
            <a:gdLst>
              <a:gd name="connsiteX0" fmla="*/ 0 w 6514537"/>
              <a:gd name="connsiteY0" fmla="*/ 0 h 596287"/>
              <a:gd name="connsiteX1" fmla="*/ 6514537 w 6514537"/>
              <a:gd name="connsiteY1" fmla="*/ 0 h 596287"/>
              <a:gd name="connsiteX2" fmla="*/ 6514537 w 6514537"/>
              <a:gd name="connsiteY2" fmla="*/ 596287 h 596287"/>
              <a:gd name="connsiteX3" fmla="*/ 0 w 6514537"/>
              <a:gd name="connsiteY3" fmla="*/ 596287 h 596287"/>
              <a:gd name="connsiteX4" fmla="*/ 0 w 6514537"/>
              <a:gd name="connsiteY4" fmla="*/ 0 h 596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14537" h="596287">
                <a:moveTo>
                  <a:pt x="0" y="0"/>
                </a:moveTo>
                <a:lnTo>
                  <a:pt x="6514537" y="0"/>
                </a:lnTo>
                <a:lnTo>
                  <a:pt x="6514537" y="596287"/>
                </a:lnTo>
                <a:lnTo>
                  <a:pt x="0" y="596287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73303" tIns="78740" rIns="78740" bIns="78740" numCol="1" spcCol="1270" anchor="ctr" anchorCtr="0">
            <a:noAutofit/>
          </a:bodyPr>
          <a:lstStyle/>
          <a:p>
            <a:pPr marL="0" lvl="0" indent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2000" kern="1200" dirty="0">
                <a:solidFill>
                  <a:schemeClr val="bg1"/>
                </a:solidFill>
              </a:rPr>
              <a:t>Stadi di maturità della gestione delle informazioni</a:t>
            </a: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287CE112-5D86-F929-4D18-AF23C8B7B932}"/>
              </a:ext>
            </a:extLst>
          </p:cNvPr>
          <p:cNvSpPr/>
          <p:nvPr/>
        </p:nvSpPr>
        <p:spPr>
          <a:xfrm>
            <a:off x="945985" y="1493297"/>
            <a:ext cx="745359" cy="745359"/>
          </a:xfrm>
          <a:prstGeom prst="ellipse">
            <a:avLst/>
          </a:prstGeom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Figura a mano libera: forma 7">
            <a:extLst>
              <a:ext uri="{FF2B5EF4-FFF2-40B4-BE49-F238E27FC236}">
                <a16:creationId xmlns:a16="http://schemas.microsoft.com/office/drawing/2014/main" id="{FFEEDE1D-5F53-523B-EF37-886250C2727F}"/>
              </a:ext>
            </a:extLst>
          </p:cNvPr>
          <p:cNvSpPr/>
          <p:nvPr/>
        </p:nvSpPr>
        <p:spPr>
          <a:xfrm>
            <a:off x="1745947" y="2461978"/>
            <a:ext cx="6087255" cy="596287"/>
          </a:xfrm>
          <a:custGeom>
            <a:avLst/>
            <a:gdLst>
              <a:gd name="connsiteX0" fmla="*/ 0 w 6087255"/>
              <a:gd name="connsiteY0" fmla="*/ 0 h 596287"/>
              <a:gd name="connsiteX1" fmla="*/ 6087255 w 6087255"/>
              <a:gd name="connsiteY1" fmla="*/ 0 h 596287"/>
              <a:gd name="connsiteX2" fmla="*/ 6087255 w 6087255"/>
              <a:gd name="connsiteY2" fmla="*/ 596287 h 596287"/>
              <a:gd name="connsiteX3" fmla="*/ 0 w 6087255"/>
              <a:gd name="connsiteY3" fmla="*/ 596287 h 596287"/>
              <a:gd name="connsiteX4" fmla="*/ 0 w 6087255"/>
              <a:gd name="connsiteY4" fmla="*/ 0 h 596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87255" h="596287">
                <a:moveTo>
                  <a:pt x="0" y="0"/>
                </a:moveTo>
                <a:lnTo>
                  <a:pt x="6087255" y="0"/>
                </a:lnTo>
                <a:lnTo>
                  <a:pt x="6087255" y="596287"/>
                </a:lnTo>
                <a:lnTo>
                  <a:pt x="0" y="596287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73303" tIns="78740" rIns="78740" bIns="78740" numCol="1" spcCol="1270" anchor="ctr" anchorCtr="0">
            <a:noAutofit/>
          </a:bodyPr>
          <a:lstStyle/>
          <a:p>
            <a:pPr marL="0" lvl="0" indent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2000" kern="1200" dirty="0">
                <a:solidFill>
                  <a:schemeClr val="bg1"/>
                </a:solidFill>
              </a:rPr>
              <a:t>Requisiti informativi dei modelli</a:t>
            </a: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13270FC2-B174-A7C4-6EED-E501B26CB36C}"/>
              </a:ext>
            </a:extLst>
          </p:cNvPr>
          <p:cNvSpPr/>
          <p:nvPr/>
        </p:nvSpPr>
        <p:spPr>
          <a:xfrm>
            <a:off x="1373268" y="2387442"/>
            <a:ext cx="745359" cy="745359"/>
          </a:xfrm>
          <a:prstGeom prst="ellipse">
            <a:avLst/>
          </a:prstGeom>
        </p:spPr>
        <p:style>
          <a:lnRef idx="1">
            <a:schemeClr val="accent3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Figura a mano libera: forma 9">
            <a:extLst>
              <a:ext uri="{FF2B5EF4-FFF2-40B4-BE49-F238E27FC236}">
                <a16:creationId xmlns:a16="http://schemas.microsoft.com/office/drawing/2014/main" id="{4DB3F403-B79F-D4FF-A71C-0FE242510F1D}"/>
              </a:ext>
            </a:extLst>
          </p:cNvPr>
          <p:cNvSpPr/>
          <p:nvPr/>
        </p:nvSpPr>
        <p:spPr>
          <a:xfrm>
            <a:off x="1877089" y="3356123"/>
            <a:ext cx="5956114" cy="596287"/>
          </a:xfrm>
          <a:custGeom>
            <a:avLst/>
            <a:gdLst>
              <a:gd name="connsiteX0" fmla="*/ 0 w 5956114"/>
              <a:gd name="connsiteY0" fmla="*/ 0 h 596287"/>
              <a:gd name="connsiteX1" fmla="*/ 5956114 w 5956114"/>
              <a:gd name="connsiteY1" fmla="*/ 0 h 596287"/>
              <a:gd name="connsiteX2" fmla="*/ 5956114 w 5956114"/>
              <a:gd name="connsiteY2" fmla="*/ 596287 h 596287"/>
              <a:gd name="connsiteX3" fmla="*/ 0 w 5956114"/>
              <a:gd name="connsiteY3" fmla="*/ 596287 h 596287"/>
              <a:gd name="connsiteX4" fmla="*/ 0 w 5956114"/>
              <a:gd name="connsiteY4" fmla="*/ 0 h 596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56114" h="596287">
                <a:moveTo>
                  <a:pt x="0" y="0"/>
                </a:moveTo>
                <a:lnTo>
                  <a:pt x="5956114" y="0"/>
                </a:lnTo>
                <a:lnTo>
                  <a:pt x="5956114" y="596287"/>
                </a:lnTo>
                <a:lnTo>
                  <a:pt x="0" y="596287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73303" tIns="78740" rIns="78740" bIns="78740" numCol="1" spcCol="1270" anchor="ctr" anchorCtr="0">
            <a:noAutofit/>
          </a:bodyPr>
          <a:lstStyle/>
          <a:p>
            <a:pPr lvl="0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000" dirty="0">
                <a:solidFill>
                  <a:schemeClr val="bg1"/>
                </a:solidFill>
              </a:rPr>
              <a:t>Ciclo di consegna delle informazioni</a:t>
            </a: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FFCA487B-42A6-6A6E-6CBE-611CD7D21633}"/>
              </a:ext>
            </a:extLst>
          </p:cNvPr>
          <p:cNvSpPr/>
          <p:nvPr/>
        </p:nvSpPr>
        <p:spPr>
          <a:xfrm>
            <a:off x="1504409" y="3281587"/>
            <a:ext cx="745359" cy="745359"/>
          </a:xfrm>
          <a:prstGeom prst="ellipse">
            <a:avLst/>
          </a:prstGeom>
        </p:spPr>
        <p:style>
          <a:lnRef idx="1">
            <a:schemeClr val="accent4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Figura a mano libera: forma 11">
            <a:extLst>
              <a:ext uri="{FF2B5EF4-FFF2-40B4-BE49-F238E27FC236}">
                <a16:creationId xmlns:a16="http://schemas.microsoft.com/office/drawing/2014/main" id="{14F0651B-7AA0-A3A8-8E22-C8E0F793D946}"/>
              </a:ext>
            </a:extLst>
          </p:cNvPr>
          <p:cNvSpPr/>
          <p:nvPr/>
        </p:nvSpPr>
        <p:spPr>
          <a:xfrm>
            <a:off x="1745947" y="4250268"/>
            <a:ext cx="6087255" cy="596287"/>
          </a:xfrm>
          <a:custGeom>
            <a:avLst/>
            <a:gdLst>
              <a:gd name="connsiteX0" fmla="*/ 0 w 6087255"/>
              <a:gd name="connsiteY0" fmla="*/ 0 h 596287"/>
              <a:gd name="connsiteX1" fmla="*/ 6087255 w 6087255"/>
              <a:gd name="connsiteY1" fmla="*/ 0 h 596287"/>
              <a:gd name="connsiteX2" fmla="*/ 6087255 w 6087255"/>
              <a:gd name="connsiteY2" fmla="*/ 596287 h 596287"/>
              <a:gd name="connsiteX3" fmla="*/ 0 w 6087255"/>
              <a:gd name="connsiteY3" fmla="*/ 596287 h 596287"/>
              <a:gd name="connsiteX4" fmla="*/ 0 w 6087255"/>
              <a:gd name="connsiteY4" fmla="*/ 0 h 596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87255" h="596287">
                <a:moveTo>
                  <a:pt x="0" y="0"/>
                </a:moveTo>
                <a:lnTo>
                  <a:pt x="6087255" y="0"/>
                </a:lnTo>
                <a:lnTo>
                  <a:pt x="6087255" y="596287"/>
                </a:lnTo>
                <a:lnTo>
                  <a:pt x="0" y="596287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73303" tIns="78740" rIns="78740" bIns="78740" numCol="1" spcCol="1270" anchor="ctr" anchorCtr="0">
            <a:noAutofit/>
          </a:bodyPr>
          <a:lstStyle/>
          <a:p>
            <a:pPr lvl="0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000" dirty="0">
                <a:solidFill>
                  <a:schemeClr val="bg1"/>
                </a:solidFill>
              </a:rPr>
              <a:t>Gestione e produzione delle informazioni</a:t>
            </a:r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8E129B7D-4C2E-9EF5-6740-12115B0C73D2}"/>
              </a:ext>
            </a:extLst>
          </p:cNvPr>
          <p:cNvSpPr/>
          <p:nvPr/>
        </p:nvSpPr>
        <p:spPr>
          <a:xfrm>
            <a:off x="1373268" y="4175732"/>
            <a:ext cx="745359" cy="745359"/>
          </a:xfrm>
          <a:prstGeom prst="ellipse">
            <a:avLst/>
          </a:prstGeom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Figura a mano libera: forma 20">
            <a:extLst>
              <a:ext uri="{FF2B5EF4-FFF2-40B4-BE49-F238E27FC236}">
                <a16:creationId xmlns:a16="http://schemas.microsoft.com/office/drawing/2014/main" id="{5BACC57A-DAC9-2720-3C72-89B966752BF4}"/>
              </a:ext>
            </a:extLst>
          </p:cNvPr>
          <p:cNvSpPr/>
          <p:nvPr/>
        </p:nvSpPr>
        <p:spPr>
          <a:xfrm>
            <a:off x="1318665" y="5144413"/>
            <a:ext cx="6514537" cy="596287"/>
          </a:xfrm>
          <a:custGeom>
            <a:avLst/>
            <a:gdLst>
              <a:gd name="connsiteX0" fmla="*/ 0 w 6514537"/>
              <a:gd name="connsiteY0" fmla="*/ 0 h 596287"/>
              <a:gd name="connsiteX1" fmla="*/ 6514537 w 6514537"/>
              <a:gd name="connsiteY1" fmla="*/ 0 h 596287"/>
              <a:gd name="connsiteX2" fmla="*/ 6514537 w 6514537"/>
              <a:gd name="connsiteY2" fmla="*/ 596287 h 596287"/>
              <a:gd name="connsiteX3" fmla="*/ 0 w 6514537"/>
              <a:gd name="connsiteY3" fmla="*/ 596287 h 596287"/>
              <a:gd name="connsiteX4" fmla="*/ 0 w 6514537"/>
              <a:gd name="connsiteY4" fmla="*/ 0 h 596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14537" h="596287">
                <a:moveTo>
                  <a:pt x="0" y="0"/>
                </a:moveTo>
                <a:lnTo>
                  <a:pt x="6514537" y="0"/>
                </a:lnTo>
                <a:lnTo>
                  <a:pt x="6514537" y="596287"/>
                </a:lnTo>
                <a:lnTo>
                  <a:pt x="0" y="596287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6">
              <a:hueOff val="0"/>
              <a:satOff val="0"/>
              <a:lumOff val="0"/>
              <a:alphaOff val="0"/>
            </a:schemeClr>
          </a:fillRef>
          <a:effectRef idx="1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73303" tIns="78740" rIns="78740" bIns="78740" numCol="1" spcCol="1270" anchor="ctr" anchorCtr="0">
            <a:noAutofit/>
          </a:bodyPr>
          <a:lstStyle/>
          <a:p>
            <a:pPr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000" dirty="0">
                <a:solidFill>
                  <a:schemeClr val="bg1"/>
                </a:solidFill>
              </a:rPr>
              <a:t>Flusso di lavoro dell’ambiente di condivisione dati</a:t>
            </a:r>
          </a:p>
        </p:txBody>
      </p:sp>
      <p:sp>
        <p:nvSpPr>
          <p:cNvPr id="22" name="Ovale 21">
            <a:extLst>
              <a:ext uri="{FF2B5EF4-FFF2-40B4-BE49-F238E27FC236}">
                <a16:creationId xmlns:a16="http://schemas.microsoft.com/office/drawing/2014/main" id="{3F879356-270D-3ECA-3BE6-C5934274C072}"/>
              </a:ext>
            </a:extLst>
          </p:cNvPr>
          <p:cNvSpPr/>
          <p:nvPr/>
        </p:nvSpPr>
        <p:spPr>
          <a:xfrm>
            <a:off x="945985" y="5069877"/>
            <a:ext cx="745359" cy="745359"/>
          </a:xfrm>
          <a:prstGeom prst="ellipse">
            <a:avLst/>
          </a:prstGeom>
        </p:spPr>
        <p:style>
          <a:lnRef idx="1">
            <a:schemeClr val="accent6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6F2071A2-69FA-2A8B-8FE6-78AEFD97C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4005" y="1724571"/>
            <a:ext cx="3459163" cy="3794623"/>
          </a:xfrm>
          <a:prstGeom prst="rect">
            <a:avLst/>
          </a:prstGeom>
        </p:spPr>
      </p:pic>
      <p:pic>
        <p:nvPicPr>
          <p:cNvPr id="28" name="Immagine 27">
            <a:extLst>
              <a:ext uri="{FF2B5EF4-FFF2-40B4-BE49-F238E27FC236}">
                <a16:creationId xmlns:a16="http://schemas.microsoft.com/office/drawing/2014/main" id="{37E2224A-D479-F37D-FF52-0FDECC3F41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960" y="2704504"/>
            <a:ext cx="3436817" cy="1890249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A8E3B830-A5BC-13BC-2EC5-D1A7F439A6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1760" y="2016362"/>
            <a:ext cx="3343652" cy="3387170"/>
          </a:xfrm>
          <a:prstGeom prst="rect">
            <a:avLst/>
          </a:prstGeom>
        </p:spPr>
      </p:pic>
      <p:graphicFrame>
        <p:nvGraphicFramePr>
          <p:cNvPr id="31" name="Diagramma 30">
            <a:extLst>
              <a:ext uri="{FF2B5EF4-FFF2-40B4-BE49-F238E27FC236}">
                <a16:creationId xmlns:a16="http://schemas.microsoft.com/office/drawing/2014/main" id="{65D34CAD-1504-5C2B-3BF2-76F5056983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8840302"/>
              </p:ext>
            </p:extLst>
          </p:nvPr>
        </p:nvGraphicFramePr>
        <p:xfrm>
          <a:off x="8824305" y="2254504"/>
          <a:ext cx="1978562" cy="2790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3" name="Immagine 32">
            <a:extLst>
              <a:ext uri="{FF2B5EF4-FFF2-40B4-BE49-F238E27FC236}">
                <a16:creationId xmlns:a16="http://schemas.microsoft.com/office/drawing/2014/main" id="{5CAB98C4-4B80-2F88-6CC2-7E87CF767E0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42235" y="2223462"/>
            <a:ext cx="3610266" cy="3111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2276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 animBg="1"/>
      <p:bldP spid="8" grpId="0" animBg="1"/>
      <p:bldP spid="10" grpId="0" animBg="1"/>
      <p:bldP spid="12" grpId="0" animBg="1"/>
      <p:bldP spid="21" grpId="0" animBg="1"/>
      <p:bldGraphic spid="31" grpId="0">
        <p:bldAsOne/>
      </p:bldGraphic>
      <p:bldGraphic spid="31" grpId="1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E20ED87-754F-F3FF-47BB-B93FED75A83A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Per quanto riguarda la normativa italiana, il decreto ministeriale 560/2017 stabilisce modalità e tempi di progressiva introduzione della modellazione per l’edilizia.</a:t>
            </a:r>
          </a:p>
        </p:txBody>
      </p:sp>
      <p:pic>
        <p:nvPicPr>
          <p:cNvPr id="1026" name="Picture 2" descr="BIMon on Twitter: &quot;In quest' infografica che abbiamo realizzato abbiamo  voluto mettere in evidenza le #tempistiche e le #modalità con cui avverrà  la progressiva introduzione dell'obbligatorietà del BIM sia per le  amministrazioni">
            <a:extLst>
              <a:ext uri="{FF2B5EF4-FFF2-40B4-BE49-F238E27FC236}">
                <a16:creationId xmlns:a16="http://schemas.microsoft.com/office/drawing/2014/main" id="{F6499272-C131-D4D5-7C5D-D17E061B60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8"/>
          <a:stretch/>
        </p:blipFill>
        <p:spPr bwMode="auto">
          <a:xfrm>
            <a:off x="1529362" y="1811566"/>
            <a:ext cx="6958856" cy="425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574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E20ED87-754F-F3FF-47BB-B93FED75A83A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Una norma italiana molto importante per quanto riguarda l’ambito BIM in Italia è la UNI 11337, la quale è l’adattamento italiano della ISO 19650. 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E80BCD9-2598-B469-C249-7C85BAD1DEB3}"/>
              </a:ext>
            </a:extLst>
          </p:cNvPr>
          <p:cNvSpPr txBox="1"/>
          <p:nvPr/>
        </p:nvSpPr>
        <p:spPr>
          <a:xfrm>
            <a:off x="1533842" y="1489660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norma UNI 11337 è divisa in 10 parti: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5E98CE30-2525-FF94-69D4-B201532F3CFD}"/>
              </a:ext>
            </a:extLst>
          </p:cNvPr>
          <p:cNvGrpSpPr/>
          <p:nvPr/>
        </p:nvGrpSpPr>
        <p:grpSpPr>
          <a:xfrm>
            <a:off x="1533842" y="1957668"/>
            <a:ext cx="4494741" cy="733331"/>
            <a:chOff x="2032000" y="719666"/>
            <a:chExt cx="8744471" cy="1693333"/>
          </a:xfrm>
        </p:grpSpPr>
        <p:sp>
          <p:nvSpPr>
            <p:cNvPr id="4" name="Figura a mano libera: forma 3">
              <a:extLst>
                <a:ext uri="{FF2B5EF4-FFF2-40B4-BE49-F238E27FC236}">
                  <a16:creationId xmlns:a16="http://schemas.microsoft.com/office/drawing/2014/main" id="{02044DC7-1B87-755B-DC2A-A536E0B583A5}"/>
                </a:ext>
              </a:extLst>
            </p:cNvPr>
            <p:cNvSpPr/>
            <p:nvPr/>
          </p:nvSpPr>
          <p:spPr>
            <a:xfrm>
              <a:off x="2032000" y="719666"/>
              <a:ext cx="8744471" cy="1693333"/>
            </a:xfrm>
            <a:custGeom>
              <a:avLst/>
              <a:gdLst>
                <a:gd name="connsiteX0" fmla="*/ 0 w 8128000"/>
                <a:gd name="connsiteY0" fmla="*/ 169333 h 1693333"/>
                <a:gd name="connsiteX1" fmla="*/ 169333 w 8128000"/>
                <a:gd name="connsiteY1" fmla="*/ 0 h 1693333"/>
                <a:gd name="connsiteX2" fmla="*/ 7958667 w 8128000"/>
                <a:gd name="connsiteY2" fmla="*/ 0 h 1693333"/>
                <a:gd name="connsiteX3" fmla="*/ 8128000 w 8128000"/>
                <a:gd name="connsiteY3" fmla="*/ 169333 h 1693333"/>
                <a:gd name="connsiteX4" fmla="*/ 8128000 w 8128000"/>
                <a:gd name="connsiteY4" fmla="*/ 1524000 h 1693333"/>
                <a:gd name="connsiteX5" fmla="*/ 7958667 w 8128000"/>
                <a:gd name="connsiteY5" fmla="*/ 1693333 h 1693333"/>
                <a:gd name="connsiteX6" fmla="*/ 169333 w 8128000"/>
                <a:gd name="connsiteY6" fmla="*/ 1693333 h 1693333"/>
                <a:gd name="connsiteX7" fmla="*/ 0 w 8128000"/>
                <a:gd name="connsiteY7" fmla="*/ 1524000 h 1693333"/>
                <a:gd name="connsiteX8" fmla="*/ 0 w 8128000"/>
                <a:gd name="connsiteY8" fmla="*/ 169333 h 169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8000" h="1693333">
                  <a:moveTo>
                    <a:pt x="0" y="169333"/>
                  </a:moveTo>
                  <a:cubicBezTo>
                    <a:pt x="0" y="75813"/>
                    <a:pt x="75813" y="0"/>
                    <a:pt x="169333" y="0"/>
                  </a:cubicBezTo>
                  <a:lnTo>
                    <a:pt x="7958667" y="0"/>
                  </a:lnTo>
                  <a:cubicBezTo>
                    <a:pt x="8052187" y="0"/>
                    <a:pt x="8128000" y="75813"/>
                    <a:pt x="8128000" y="169333"/>
                  </a:cubicBezTo>
                  <a:lnTo>
                    <a:pt x="8128000" y="1524000"/>
                  </a:lnTo>
                  <a:cubicBezTo>
                    <a:pt x="8128000" y="1617520"/>
                    <a:pt x="8052187" y="1693333"/>
                    <a:pt x="7958667" y="1693333"/>
                  </a:cubicBezTo>
                  <a:lnTo>
                    <a:pt x="169333" y="1693333"/>
                  </a:lnTo>
                  <a:cubicBezTo>
                    <a:pt x="75813" y="1693333"/>
                    <a:pt x="0" y="1617520"/>
                    <a:pt x="0" y="1524000"/>
                  </a:cubicBezTo>
                  <a:lnTo>
                    <a:pt x="0" y="169333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1920663" tIns="125730" rIns="125731" bIns="125730" numCol="1" spcCol="1270" anchor="t" anchorCtr="0">
              <a:noAutofit/>
            </a:bodyPr>
            <a:lstStyle/>
            <a:p>
              <a:pPr marL="0" lvl="0" indent="0" algn="l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400" dirty="0">
                  <a:solidFill>
                    <a:srgbClr val="1B2A47"/>
                  </a:solidFill>
                  <a:latin typeface="Poppins" panose="00000500000000000000" pitchFamily="2" charset="0"/>
                </a:rPr>
                <a:t>Modelli, elaborati ed oggetti informativi</a:t>
              </a:r>
              <a:endParaRPr lang="it-IT" sz="14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</p:txBody>
        </p:sp>
        <p:sp>
          <p:nvSpPr>
            <p:cNvPr id="5" name="Rettangolo con angoli arrotondati 4">
              <a:extLst>
                <a:ext uri="{FF2B5EF4-FFF2-40B4-BE49-F238E27FC236}">
                  <a16:creationId xmlns:a16="http://schemas.microsoft.com/office/drawing/2014/main" id="{71B9F3C3-0521-F06E-5C8E-1F1A601024F0}"/>
                </a:ext>
              </a:extLst>
            </p:cNvPr>
            <p:cNvSpPr/>
            <p:nvPr/>
          </p:nvSpPr>
          <p:spPr>
            <a:xfrm>
              <a:off x="2277924" y="953326"/>
              <a:ext cx="2692759" cy="122601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it-IT" sz="2400" dirty="0">
                  <a:solidFill>
                    <a:schemeClr val="bg1"/>
                  </a:solidFill>
                </a:rPr>
                <a:t>Parte 1</a:t>
              </a:r>
            </a:p>
          </p:txBody>
        </p:sp>
      </p:grpSp>
      <p:grpSp>
        <p:nvGrpSpPr>
          <p:cNvPr id="27" name="Gruppo 26">
            <a:extLst>
              <a:ext uri="{FF2B5EF4-FFF2-40B4-BE49-F238E27FC236}">
                <a16:creationId xmlns:a16="http://schemas.microsoft.com/office/drawing/2014/main" id="{2C990686-997C-F2CC-4E3E-38F523EF7C0D}"/>
              </a:ext>
            </a:extLst>
          </p:cNvPr>
          <p:cNvGrpSpPr/>
          <p:nvPr/>
        </p:nvGrpSpPr>
        <p:grpSpPr>
          <a:xfrm>
            <a:off x="1533844" y="2826635"/>
            <a:ext cx="4494741" cy="733331"/>
            <a:chOff x="2032000" y="719666"/>
            <a:chExt cx="8744471" cy="1693333"/>
          </a:xfrm>
        </p:grpSpPr>
        <p:sp>
          <p:nvSpPr>
            <p:cNvPr id="28" name="Figura a mano libera: forma 27">
              <a:extLst>
                <a:ext uri="{FF2B5EF4-FFF2-40B4-BE49-F238E27FC236}">
                  <a16:creationId xmlns:a16="http://schemas.microsoft.com/office/drawing/2014/main" id="{83071949-B193-09DD-5CEF-AFF4A50A7DFF}"/>
                </a:ext>
              </a:extLst>
            </p:cNvPr>
            <p:cNvSpPr/>
            <p:nvPr/>
          </p:nvSpPr>
          <p:spPr>
            <a:xfrm>
              <a:off x="2032000" y="719666"/>
              <a:ext cx="8744471" cy="1693333"/>
            </a:xfrm>
            <a:custGeom>
              <a:avLst/>
              <a:gdLst>
                <a:gd name="connsiteX0" fmla="*/ 0 w 8128000"/>
                <a:gd name="connsiteY0" fmla="*/ 169333 h 1693333"/>
                <a:gd name="connsiteX1" fmla="*/ 169333 w 8128000"/>
                <a:gd name="connsiteY1" fmla="*/ 0 h 1693333"/>
                <a:gd name="connsiteX2" fmla="*/ 7958667 w 8128000"/>
                <a:gd name="connsiteY2" fmla="*/ 0 h 1693333"/>
                <a:gd name="connsiteX3" fmla="*/ 8128000 w 8128000"/>
                <a:gd name="connsiteY3" fmla="*/ 169333 h 1693333"/>
                <a:gd name="connsiteX4" fmla="*/ 8128000 w 8128000"/>
                <a:gd name="connsiteY4" fmla="*/ 1524000 h 1693333"/>
                <a:gd name="connsiteX5" fmla="*/ 7958667 w 8128000"/>
                <a:gd name="connsiteY5" fmla="*/ 1693333 h 1693333"/>
                <a:gd name="connsiteX6" fmla="*/ 169333 w 8128000"/>
                <a:gd name="connsiteY6" fmla="*/ 1693333 h 1693333"/>
                <a:gd name="connsiteX7" fmla="*/ 0 w 8128000"/>
                <a:gd name="connsiteY7" fmla="*/ 1524000 h 1693333"/>
                <a:gd name="connsiteX8" fmla="*/ 0 w 8128000"/>
                <a:gd name="connsiteY8" fmla="*/ 169333 h 169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8000" h="1693333">
                  <a:moveTo>
                    <a:pt x="0" y="169333"/>
                  </a:moveTo>
                  <a:cubicBezTo>
                    <a:pt x="0" y="75813"/>
                    <a:pt x="75813" y="0"/>
                    <a:pt x="169333" y="0"/>
                  </a:cubicBezTo>
                  <a:lnTo>
                    <a:pt x="7958667" y="0"/>
                  </a:lnTo>
                  <a:cubicBezTo>
                    <a:pt x="8052187" y="0"/>
                    <a:pt x="8128000" y="75813"/>
                    <a:pt x="8128000" y="169333"/>
                  </a:cubicBezTo>
                  <a:lnTo>
                    <a:pt x="8128000" y="1524000"/>
                  </a:lnTo>
                  <a:cubicBezTo>
                    <a:pt x="8128000" y="1617520"/>
                    <a:pt x="8052187" y="1693333"/>
                    <a:pt x="7958667" y="1693333"/>
                  </a:cubicBezTo>
                  <a:lnTo>
                    <a:pt x="169333" y="1693333"/>
                  </a:lnTo>
                  <a:cubicBezTo>
                    <a:pt x="75813" y="1693333"/>
                    <a:pt x="0" y="1617520"/>
                    <a:pt x="0" y="1524000"/>
                  </a:cubicBezTo>
                  <a:lnTo>
                    <a:pt x="0" y="169333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1920663" tIns="125730" rIns="125731" bIns="125730" numCol="1" spcCol="1270" anchor="t" anchorCtr="0">
              <a:noAutofit/>
            </a:bodyPr>
            <a:lstStyle/>
            <a:p>
              <a:pPr marL="0" lvl="0" indent="0" algn="l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400" dirty="0">
                  <a:solidFill>
                    <a:srgbClr val="1B2A47"/>
                  </a:solidFill>
                  <a:latin typeface="Poppins" panose="00000500000000000000" pitchFamily="2" charset="0"/>
                </a:rPr>
                <a:t>Denominazione e classificazione</a:t>
              </a:r>
              <a:endParaRPr lang="it-IT" sz="14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</p:txBody>
        </p:sp>
        <p:sp>
          <p:nvSpPr>
            <p:cNvPr id="29" name="Rettangolo con angoli arrotondati 28">
              <a:extLst>
                <a:ext uri="{FF2B5EF4-FFF2-40B4-BE49-F238E27FC236}">
                  <a16:creationId xmlns:a16="http://schemas.microsoft.com/office/drawing/2014/main" id="{9F55FE26-F0A1-1CE3-22E9-D7C694FBDF4F}"/>
                </a:ext>
              </a:extLst>
            </p:cNvPr>
            <p:cNvSpPr/>
            <p:nvPr/>
          </p:nvSpPr>
          <p:spPr>
            <a:xfrm>
              <a:off x="2277924" y="953326"/>
              <a:ext cx="2692759" cy="122601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it-IT" sz="2400" dirty="0">
                  <a:solidFill>
                    <a:schemeClr val="bg1"/>
                  </a:solidFill>
                </a:rPr>
                <a:t>Parte 2</a:t>
              </a:r>
            </a:p>
          </p:txBody>
        </p:sp>
      </p:grp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C2A71E14-D2D9-5125-A1EF-B945EB3480C8}"/>
              </a:ext>
            </a:extLst>
          </p:cNvPr>
          <p:cNvGrpSpPr/>
          <p:nvPr/>
        </p:nvGrpSpPr>
        <p:grpSpPr>
          <a:xfrm>
            <a:off x="1533842" y="3695602"/>
            <a:ext cx="4494741" cy="733331"/>
            <a:chOff x="2032000" y="719666"/>
            <a:chExt cx="8744471" cy="1693333"/>
          </a:xfrm>
        </p:grpSpPr>
        <p:sp>
          <p:nvSpPr>
            <p:cNvPr id="31" name="Figura a mano libera: forma 30">
              <a:extLst>
                <a:ext uri="{FF2B5EF4-FFF2-40B4-BE49-F238E27FC236}">
                  <a16:creationId xmlns:a16="http://schemas.microsoft.com/office/drawing/2014/main" id="{A30AACC2-C150-F441-7240-F72E0799C97E}"/>
                </a:ext>
              </a:extLst>
            </p:cNvPr>
            <p:cNvSpPr/>
            <p:nvPr/>
          </p:nvSpPr>
          <p:spPr>
            <a:xfrm>
              <a:off x="2032000" y="719666"/>
              <a:ext cx="8744471" cy="1693333"/>
            </a:xfrm>
            <a:custGeom>
              <a:avLst/>
              <a:gdLst>
                <a:gd name="connsiteX0" fmla="*/ 0 w 8128000"/>
                <a:gd name="connsiteY0" fmla="*/ 169333 h 1693333"/>
                <a:gd name="connsiteX1" fmla="*/ 169333 w 8128000"/>
                <a:gd name="connsiteY1" fmla="*/ 0 h 1693333"/>
                <a:gd name="connsiteX2" fmla="*/ 7958667 w 8128000"/>
                <a:gd name="connsiteY2" fmla="*/ 0 h 1693333"/>
                <a:gd name="connsiteX3" fmla="*/ 8128000 w 8128000"/>
                <a:gd name="connsiteY3" fmla="*/ 169333 h 1693333"/>
                <a:gd name="connsiteX4" fmla="*/ 8128000 w 8128000"/>
                <a:gd name="connsiteY4" fmla="*/ 1524000 h 1693333"/>
                <a:gd name="connsiteX5" fmla="*/ 7958667 w 8128000"/>
                <a:gd name="connsiteY5" fmla="*/ 1693333 h 1693333"/>
                <a:gd name="connsiteX6" fmla="*/ 169333 w 8128000"/>
                <a:gd name="connsiteY6" fmla="*/ 1693333 h 1693333"/>
                <a:gd name="connsiteX7" fmla="*/ 0 w 8128000"/>
                <a:gd name="connsiteY7" fmla="*/ 1524000 h 1693333"/>
                <a:gd name="connsiteX8" fmla="*/ 0 w 8128000"/>
                <a:gd name="connsiteY8" fmla="*/ 169333 h 169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8000" h="1693333">
                  <a:moveTo>
                    <a:pt x="0" y="169333"/>
                  </a:moveTo>
                  <a:cubicBezTo>
                    <a:pt x="0" y="75813"/>
                    <a:pt x="75813" y="0"/>
                    <a:pt x="169333" y="0"/>
                  </a:cubicBezTo>
                  <a:lnTo>
                    <a:pt x="7958667" y="0"/>
                  </a:lnTo>
                  <a:cubicBezTo>
                    <a:pt x="8052187" y="0"/>
                    <a:pt x="8128000" y="75813"/>
                    <a:pt x="8128000" y="169333"/>
                  </a:cubicBezTo>
                  <a:lnTo>
                    <a:pt x="8128000" y="1524000"/>
                  </a:lnTo>
                  <a:cubicBezTo>
                    <a:pt x="8128000" y="1617520"/>
                    <a:pt x="8052187" y="1693333"/>
                    <a:pt x="7958667" y="1693333"/>
                  </a:cubicBezTo>
                  <a:lnTo>
                    <a:pt x="169333" y="1693333"/>
                  </a:lnTo>
                  <a:cubicBezTo>
                    <a:pt x="75813" y="1693333"/>
                    <a:pt x="0" y="1617520"/>
                    <a:pt x="0" y="1524000"/>
                  </a:cubicBezTo>
                  <a:lnTo>
                    <a:pt x="0" y="169333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1920663" tIns="125730" rIns="125731" bIns="125730" numCol="1" spcCol="1270" anchor="t" anchorCtr="0">
              <a:noAutofit/>
            </a:bodyPr>
            <a:lstStyle/>
            <a:p>
              <a:pPr marL="0" lvl="0" indent="0" algn="l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400" kern="1200" dirty="0">
                  <a:solidFill>
                    <a:srgbClr val="1B2A47"/>
                  </a:solidFill>
                  <a:latin typeface="Poppins" panose="00000500000000000000" pitchFamily="2" charset="0"/>
                </a:rPr>
                <a:t>Organizzazione e archiviazione, suddivisione tra LOI e LOG</a:t>
              </a:r>
              <a:endParaRPr lang="it-IT" sz="14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</p:txBody>
        </p:sp>
        <p:sp>
          <p:nvSpPr>
            <p:cNvPr id="32" name="Rettangolo con angoli arrotondati 31">
              <a:extLst>
                <a:ext uri="{FF2B5EF4-FFF2-40B4-BE49-F238E27FC236}">
                  <a16:creationId xmlns:a16="http://schemas.microsoft.com/office/drawing/2014/main" id="{330DCD09-A186-BDE1-8E56-F92CCBAAA9D7}"/>
                </a:ext>
              </a:extLst>
            </p:cNvPr>
            <p:cNvSpPr/>
            <p:nvPr/>
          </p:nvSpPr>
          <p:spPr>
            <a:xfrm>
              <a:off x="2277924" y="953326"/>
              <a:ext cx="2692759" cy="122601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it-IT" sz="2400" dirty="0">
                  <a:solidFill>
                    <a:schemeClr val="bg1"/>
                  </a:solidFill>
                </a:rPr>
                <a:t>Parte 3</a:t>
              </a:r>
            </a:p>
          </p:txBody>
        </p:sp>
      </p:grpSp>
      <p:grpSp>
        <p:nvGrpSpPr>
          <p:cNvPr id="33" name="Gruppo 32">
            <a:extLst>
              <a:ext uri="{FF2B5EF4-FFF2-40B4-BE49-F238E27FC236}">
                <a16:creationId xmlns:a16="http://schemas.microsoft.com/office/drawing/2014/main" id="{1CBD0CBB-762D-FE27-4B6D-235274BCBF71}"/>
              </a:ext>
            </a:extLst>
          </p:cNvPr>
          <p:cNvGrpSpPr/>
          <p:nvPr/>
        </p:nvGrpSpPr>
        <p:grpSpPr>
          <a:xfrm>
            <a:off x="1533842" y="4564569"/>
            <a:ext cx="4494741" cy="733331"/>
            <a:chOff x="2032000" y="719666"/>
            <a:chExt cx="8744471" cy="1693333"/>
          </a:xfrm>
        </p:grpSpPr>
        <p:sp>
          <p:nvSpPr>
            <p:cNvPr id="34" name="Figura a mano libera: forma 33">
              <a:extLst>
                <a:ext uri="{FF2B5EF4-FFF2-40B4-BE49-F238E27FC236}">
                  <a16:creationId xmlns:a16="http://schemas.microsoft.com/office/drawing/2014/main" id="{E5458FC8-36B7-28A8-BE35-9F2FA3294621}"/>
                </a:ext>
              </a:extLst>
            </p:cNvPr>
            <p:cNvSpPr/>
            <p:nvPr/>
          </p:nvSpPr>
          <p:spPr>
            <a:xfrm>
              <a:off x="2032000" y="719666"/>
              <a:ext cx="8744471" cy="1693333"/>
            </a:xfrm>
            <a:custGeom>
              <a:avLst/>
              <a:gdLst>
                <a:gd name="connsiteX0" fmla="*/ 0 w 8128000"/>
                <a:gd name="connsiteY0" fmla="*/ 169333 h 1693333"/>
                <a:gd name="connsiteX1" fmla="*/ 169333 w 8128000"/>
                <a:gd name="connsiteY1" fmla="*/ 0 h 1693333"/>
                <a:gd name="connsiteX2" fmla="*/ 7958667 w 8128000"/>
                <a:gd name="connsiteY2" fmla="*/ 0 h 1693333"/>
                <a:gd name="connsiteX3" fmla="*/ 8128000 w 8128000"/>
                <a:gd name="connsiteY3" fmla="*/ 169333 h 1693333"/>
                <a:gd name="connsiteX4" fmla="*/ 8128000 w 8128000"/>
                <a:gd name="connsiteY4" fmla="*/ 1524000 h 1693333"/>
                <a:gd name="connsiteX5" fmla="*/ 7958667 w 8128000"/>
                <a:gd name="connsiteY5" fmla="*/ 1693333 h 1693333"/>
                <a:gd name="connsiteX6" fmla="*/ 169333 w 8128000"/>
                <a:gd name="connsiteY6" fmla="*/ 1693333 h 1693333"/>
                <a:gd name="connsiteX7" fmla="*/ 0 w 8128000"/>
                <a:gd name="connsiteY7" fmla="*/ 1524000 h 1693333"/>
                <a:gd name="connsiteX8" fmla="*/ 0 w 8128000"/>
                <a:gd name="connsiteY8" fmla="*/ 169333 h 169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8000" h="1693333">
                  <a:moveTo>
                    <a:pt x="0" y="169333"/>
                  </a:moveTo>
                  <a:cubicBezTo>
                    <a:pt x="0" y="75813"/>
                    <a:pt x="75813" y="0"/>
                    <a:pt x="169333" y="0"/>
                  </a:cubicBezTo>
                  <a:lnTo>
                    <a:pt x="7958667" y="0"/>
                  </a:lnTo>
                  <a:cubicBezTo>
                    <a:pt x="8052187" y="0"/>
                    <a:pt x="8128000" y="75813"/>
                    <a:pt x="8128000" y="169333"/>
                  </a:cubicBezTo>
                  <a:lnTo>
                    <a:pt x="8128000" y="1524000"/>
                  </a:lnTo>
                  <a:cubicBezTo>
                    <a:pt x="8128000" y="1617520"/>
                    <a:pt x="8052187" y="1693333"/>
                    <a:pt x="7958667" y="1693333"/>
                  </a:cubicBezTo>
                  <a:lnTo>
                    <a:pt x="169333" y="1693333"/>
                  </a:lnTo>
                  <a:cubicBezTo>
                    <a:pt x="75813" y="1693333"/>
                    <a:pt x="0" y="1617520"/>
                    <a:pt x="0" y="1524000"/>
                  </a:cubicBezTo>
                  <a:lnTo>
                    <a:pt x="0" y="169333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1920663" tIns="125730" rIns="125731" bIns="125730" numCol="1" spcCol="1270" anchor="t" anchorCtr="0">
              <a:noAutofit/>
            </a:bodyPr>
            <a:lstStyle/>
            <a:p>
              <a:pPr marL="0" lvl="0" indent="0" algn="l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400" kern="1200" dirty="0">
                  <a:solidFill>
                    <a:srgbClr val="1B2A47"/>
                  </a:solidFill>
                  <a:latin typeface="Poppins" panose="00000500000000000000" pitchFamily="2" charset="0"/>
                </a:rPr>
                <a:t>Evoluzione e sviluppo informativo di modelli, elaborati e oggetti</a:t>
              </a:r>
              <a:endParaRPr lang="it-IT" sz="14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</p:txBody>
        </p:sp>
        <p:sp>
          <p:nvSpPr>
            <p:cNvPr id="35" name="Rettangolo con angoli arrotondati 34">
              <a:extLst>
                <a:ext uri="{FF2B5EF4-FFF2-40B4-BE49-F238E27FC236}">
                  <a16:creationId xmlns:a16="http://schemas.microsoft.com/office/drawing/2014/main" id="{3449CE51-C9A6-5DF1-0BEC-38DD3AECD82C}"/>
                </a:ext>
              </a:extLst>
            </p:cNvPr>
            <p:cNvSpPr/>
            <p:nvPr/>
          </p:nvSpPr>
          <p:spPr>
            <a:xfrm>
              <a:off x="2277924" y="953326"/>
              <a:ext cx="2692759" cy="122601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it-IT" sz="2400" dirty="0">
                  <a:solidFill>
                    <a:schemeClr val="bg1"/>
                  </a:solidFill>
                </a:rPr>
                <a:t>Parte 4</a:t>
              </a:r>
            </a:p>
          </p:txBody>
        </p:sp>
      </p:grpSp>
      <p:grpSp>
        <p:nvGrpSpPr>
          <p:cNvPr id="39" name="Gruppo 38">
            <a:extLst>
              <a:ext uri="{FF2B5EF4-FFF2-40B4-BE49-F238E27FC236}">
                <a16:creationId xmlns:a16="http://schemas.microsoft.com/office/drawing/2014/main" id="{C6684B3B-3253-3465-0C52-DAF4B4B6A2C2}"/>
              </a:ext>
            </a:extLst>
          </p:cNvPr>
          <p:cNvGrpSpPr/>
          <p:nvPr/>
        </p:nvGrpSpPr>
        <p:grpSpPr>
          <a:xfrm>
            <a:off x="1533841" y="5433536"/>
            <a:ext cx="4494741" cy="733331"/>
            <a:chOff x="2032000" y="719666"/>
            <a:chExt cx="8744471" cy="1693333"/>
          </a:xfrm>
        </p:grpSpPr>
        <p:sp>
          <p:nvSpPr>
            <p:cNvPr id="40" name="Figura a mano libera: forma 39">
              <a:extLst>
                <a:ext uri="{FF2B5EF4-FFF2-40B4-BE49-F238E27FC236}">
                  <a16:creationId xmlns:a16="http://schemas.microsoft.com/office/drawing/2014/main" id="{DFB389D2-3832-93AD-00FF-8B5424A6EAE2}"/>
                </a:ext>
              </a:extLst>
            </p:cNvPr>
            <p:cNvSpPr/>
            <p:nvPr/>
          </p:nvSpPr>
          <p:spPr>
            <a:xfrm>
              <a:off x="2032000" y="719666"/>
              <a:ext cx="8744471" cy="1693333"/>
            </a:xfrm>
            <a:custGeom>
              <a:avLst/>
              <a:gdLst>
                <a:gd name="connsiteX0" fmla="*/ 0 w 8128000"/>
                <a:gd name="connsiteY0" fmla="*/ 169333 h 1693333"/>
                <a:gd name="connsiteX1" fmla="*/ 169333 w 8128000"/>
                <a:gd name="connsiteY1" fmla="*/ 0 h 1693333"/>
                <a:gd name="connsiteX2" fmla="*/ 7958667 w 8128000"/>
                <a:gd name="connsiteY2" fmla="*/ 0 h 1693333"/>
                <a:gd name="connsiteX3" fmla="*/ 8128000 w 8128000"/>
                <a:gd name="connsiteY3" fmla="*/ 169333 h 1693333"/>
                <a:gd name="connsiteX4" fmla="*/ 8128000 w 8128000"/>
                <a:gd name="connsiteY4" fmla="*/ 1524000 h 1693333"/>
                <a:gd name="connsiteX5" fmla="*/ 7958667 w 8128000"/>
                <a:gd name="connsiteY5" fmla="*/ 1693333 h 1693333"/>
                <a:gd name="connsiteX6" fmla="*/ 169333 w 8128000"/>
                <a:gd name="connsiteY6" fmla="*/ 1693333 h 1693333"/>
                <a:gd name="connsiteX7" fmla="*/ 0 w 8128000"/>
                <a:gd name="connsiteY7" fmla="*/ 1524000 h 1693333"/>
                <a:gd name="connsiteX8" fmla="*/ 0 w 8128000"/>
                <a:gd name="connsiteY8" fmla="*/ 169333 h 169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8000" h="1693333">
                  <a:moveTo>
                    <a:pt x="0" y="169333"/>
                  </a:moveTo>
                  <a:cubicBezTo>
                    <a:pt x="0" y="75813"/>
                    <a:pt x="75813" y="0"/>
                    <a:pt x="169333" y="0"/>
                  </a:cubicBezTo>
                  <a:lnTo>
                    <a:pt x="7958667" y="0"/>
                  </a:lnTo>
                  <a:cubicBezTo>
                    <a:pt x="8052187" y="0"/>
                    <a:pt x="8128000" y="75813"/>
                    <a:pt x="8128000" y="169333"/>
                  </a:cubicBezTo>
                  <a:lnTo>
                    <a:pt x="8128000" y="1524000"/>
                  </a:lnTo>
                  <a:cubicBezTo>
                    <a:pt x="8128000" y="1617520"/>
                    <a:pt x="8052187" y="1693333"/>
                    <a:pt x="7958667" y="1693333"/>
                  </a:cubicBezTo>
                  <a:lnTo>
                    <a:pt x="169333" y="1693333"/>
                  </a:lnTo>
                  <a:cubicBezTo>
                    <a:pt x="75813" y="1693333"/>
                    <a:pt x="0" y="1617520"/>
                    <a:pt x="0" y="1524000"/>
                  </a:cubicBezTo>
                  <a:lnTo>
                    <a:pt x="0" y="169333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1920663" tIns="125730" rIns="125731" bIns="125730" numCol="1" spcCol="1270" anchor="t" anchorCtr="0">
              <a:noAutofit/>
            </a:bodyPr>
            <a:lstStyle/>
            <a:p>
              <a:pPr marL="0" lvl="0" indent="0" algn="l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400" kern="1200" dirty="0">
                  <a:solidFill>
                    <a:srgbClr val="1B2A47"/>
                  </a:solidFill>
                  <a:latin typeface="Poppins" panose="00000500000000000000" pitchFamily="2" charset="0"/>
                </a:rPr>
                <a:t>Flussi informativi, gestione modelli ed elaborati</a:t>
              </a:r>
              <a:endParaRPr lang="it-IT" sz="14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</p:txBody>
        </p:sp>
        <p:sp>
          <p:nvSpPr>
            <p:cNvPr id="41" name="Rettangolo con angoli arrotondati 40">
              <a:extLst>
                <a:ext uri="{FF2B5EF4-FFF2-40B4-BE49-F238E27FC236}">
                  <a16:creationId xmlns:a16="http://schemas.microsoft.com/office/drawing/2014/main" id="{8D0B5808-E4CA-2A95-B1BF-2CD0DD6460C8}"/>
                </a:ext>
              </a:extLst>
            </p:cNvPr>
            <p:cNvSpPr/>
            <p:nvPr/>
          </p:nvSpPr>
          <p:spPr>
            <a:xfrm>
              <a:off x="2277924" y="953326"/>
              <a:ext cx="2692759" cy="122601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it-IT" sz="2400" dirty="0">
                  <a:solidFill>
                    <a:schemeClr val="bg1"/>
                  </a:solidFill>
                </a:rPr>
                <a:t>Parte 5</a:t>
              </a:r>
            </a:p>
          </p:txBody>
        </p: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29068B64-F889-8907-B7CA-1E7A3EA32D64}"/>
              </a:ext>
            </a:extLst>
          </p:cNvPr>
          <p:cNvGrpSpPr/>
          <p:nvPr/>
        </p:nvGrpSpPr>
        <p:grpSpPr>
          <a:xfrm>
            <a:off x="6171612" y="1957667"/>
            <a:ext cx="4494741" cy="733331"/>
            <a:chOff x="2032000" y="719666"/>
            <a:chExt cx="8744471" cy="1693333"/>
          </a:xfrm>
        </p:grpSpPr>
        <p:sp>
          <p:nvSpPr>
            <p:cNvPr id="43" name="Figura a mano libera: forma 42">
              <a:extLst>
                <a:ext uri="{FF2B5EF4-FFF2-40B4-BE49-F238E27FC236}">
                  <a16:creationId xmlns:a16="http://schemas.microsoft.com/office/drawing/2014/main" id="{109BF39B-F461-557B-AEF1-B32C80EE9370}"/>
                </a:ext>
              </a:extLst>
            </p:cNvPr>
            <p:cNvSpPr/>
            <p:nvPr/>
          </p:nvSpPr>
          <p:spPr>
            <a:xfrm>
              <a:off x="2032000" y="719666"/>
              <a:ext cx="8744471" cy="1693333"/>
            </a:xfrm>
            <a:custGeom>
              <a:avLst/>
              <a:gdLst>
                <a:gd name="connsiteX0" fmla="*/ 0 w 8128000"/>
                <a:gd name="connsiteY0" fmla="*/ 169333 h 1693333"/>
                <a:gd name="connsiteX1" fmla="*/ 169333 w 8128000"/>
                <a:gd name="connsiteY1" fmla="*/ 0 h 1693333"/>
                <a:gd name="connsiteX2" fmla="*/ 7958667 w 8128000"/>
                <a:gd name="connsiteY2" fmla="*/ 0 h 1693333"/>
                <a:gd name="connsiteX3" fmla="*/ 8128000 w 8128000"/>
                <a:gd name="connsiteY3" fmla="*/ 169333 h 1693333"/>
                <a:gd name="connsiteX4" fmla="*/ 8128000 w 8128000"/>
                <a:gd name="connsiteY4" fmla="*/ 1524000 h 1693333"/>
                <a:gd name="connsiteX5" fmla="*/ 7958667 w 8128000"/>
                <a:gd name="connsiteY5" fmla="*/ 1693333 h 1693333"/>
                <a:gd name="connsiteX6" fmla="*/ 169333 w 8128000"/>
                <a:gd name="connsiteY6" fmla="*/ 1693333 h 1693333"/>
                <a:gd name="connsiteX7" fmla="*/ 0 w 8128000"/>
                <a:gd name="connsiteY7" fmla="*/ 1524000 h 1693333"/>
                <a:gd name="connsiteX8" fmla="*/ 0 w 8128000"/>
                <a:gd name="connsiteY8" fmla="*/ 169333 h 169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8000" h="1693333">
                  <a:moveTo>
                    <a:pt x="0" y="169333"/>
                  </a:moveTo>
                  <a:cubicBezTo>
                    <a:pt x="0" y="75813"/>
                    <a:pt x="75813" y="0"/>
                    <a:pt x="169333" y="0"/>
                  </a:cubicBezTo>
                  <a:lnTo>
                    <a:pt x="7958667" y="0"/>
                  </a:lnTo>
                  <a:cubicBezTo>
                    <a:pt x="8052187" y="0"/>
                    <a:pt x="8128000" y="75813"/>
                    <a:pt x="8128000" y="169333"/>
                  </a:cubicBezTo>
                  <a:lnTo>
                    <a:pt x="8128000" y="1524000"/>
                  </a:lnTo>
                  <a:cubicBezTo>
                    <a:pt x="8128000" y="1617520"/>
                    <a:pt x="8052187" y="1693333"/>
                    <a:pt x="7958667" y="1693333"/>
                  </a:cubicBezTo>
                  <a:lnTo>
                    <a:pt x="169333" y="1693333"/>
                  </a:lnTo>
                  <a:cubicBezTo>
                    <a:pt x="75813" y="1693333"/>
                    <a:pt x="0" y="1617520"/>
                    <a:pt x="0" y="1524000"/>
                  </a:cubicBezTo>
                  <a:lnTo>
                    <a:pt x="0" y="169333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1920663" tIns="125730" rIns="125731" bIns="125730" numCol="1" spcCol="1270" anchor="t" anchorCtr="0">
              <a:noAutofit/>
            </a:bodyPr>
            <a:lstStyle/>
            <a:p>
              <a:pPr marL="0" lvl="0" indent="0" algn="l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400" kern="1200" dirty="0">
                  <a:solidFill>
                    <a:srgbClr val="1B2A47"/>
                  </a:solidFill>
                  <a:latin typeface="Poppins" panose="00000500000000000000" pitchFamily="2" charset="0"/>
                </a:rPr>
                <a:t>Redazione capitolato informativo</a:t>
              </a:r>
              <a:endParaRPr lang="it-IT" sz="14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</p:txBody>
        </p:sp>
        <p:sp>
          <p:nvSpPr>
            <p:cNvPr id="44" name="Rettangolo con angoli arrotondati 43">
              <a:extLst>
                <a:ext uri="{FF2B5EF4-FFF2-40B4-BE49-F238E27FC236}">
                  <a16:creationId xmlns:a16="http://schemas.microsoft.com/office/drawing/2014/main" id="{992EB7F2-92A4-20F8-52EE-74AF5F21A9A6}"/>
                </a:ext>
              </a:extLst>
            </p:cNvPr>
            <p:cNvSpPr/>
            <p:nvPr/>
          </p:nvSpPr>
          <p:spPr>
            <a:xfrm>
              <a:off x="2277924" y="953326"/>
              <a:ext cx="2692759" cy="122601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it-IT" sz="2400" dirty="0">
                  <a:solidFill>
                    <a:schemeClr val="bg1"/>
                  </a:solidFill>
                </a:rPr>
                <a:t>Parte 6</a:t>
              </a:r>
            </a:p>
          </p:txBody>
        </p: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F9C2C2A7-2931-B70D-55D8-F079D4AD8D78}"/>
              </a:ext>
            </a:extLst>
          </p:cNvPr>
          <p:cNvGrpSpPr/>
          <p:nvPr/>
        </p:nvGrpSpPr>
        <p:grpSpPr>
          <a:xfrm>
            <a:off x="6171611" y="2826634"/>
            <a:ext cx="4494741" cy="733331"/>
            <a:chOff x="2032000" y="719666"/>
            <a:chExt cx="8744471" cy="1693333"/>
          </a:xfrm>
        </p:grpSpPr>
        <p:sp>
          <p:nvSpPr>
            <p:cNvPr id="46" name="Figura a mano libera: forma 45">
              <a:extLst>
                <a:ext uri="{FF2B5EF4-FFF2-40B4-BE49-F238E27FC236}">
                  <a16:creationId xmlns:a16="http://schemas.microsoft.com/office/drawing/2014/main" id="{6E19446A-84B2-D50F-CBC9-219073D3B569}"/>
                </a:ext>
              </a:extLst>
            </p:cNvPr>
            <p:cNvSpPr/>
            <p:nvPr/>
          </p:nvSpPr>
          <p:spPr>
            <a:xfrm>
              <a:off x="2032000" y="719666"/>
              <a:ext cx="8744471" cy="1693333"/>
            </a:xfrm>
            <a:custGeom>
              <a:avLst/>
              <a:gdLst>
                <a:gd name="connsiteX0" fmla="*/ 0 w 8128000"/>
                <a:gd name="connsiteY0" fmla="*/ 169333 h 1693333"/>
                <a:gd name="connsiteX1" fmla="*/ 169333 w 8128000"/>
                <a:gd name="connsiteY1" fmla="*/ 0 h 1693333"/>
                <a:gd name="connsiteX2" fmla="*/ 7958667 w 8128000"/>
                <a:gd name="connsiteY2" fmla="*/ 0 h 1693333"/>
                <a:gd name="connsiteX3" fmla="*/ 8128000 w 8128000"/>
                <a:gd name="connsiteY3" fmla="*/ 169333 h 1693333"/>
                <a:gd name="connsiteX4" fmla="*/ 8128000 w 8128000"/>
                <a:gd name="connsiteY4" fmla="*/ 1524000 h 1693333"/>
                <a:gd name="connsiteX5" fmla="*/ 7958667 w 8128000"/>
                <a:gd name="connsiteY5" fmla="*/ 1693333 h 1693333"/>
                <a:gd name="connsiteX6" fmla="*/ 169333 w 8128000"/>
                <a:gd name="connsiteY6" fmla="*/ 1693333 h 1693333"/>
                <a:gd name="connsiteX7" fmla="*/ 0 w 8128000"/>
                <a:gd name="connsiteY7" fmla="*/ 1524000 h 1693333"/>
                <a:gd name="connsiteX8" fmla="*/ 0 w 8128000"/>
                <a:gd name="connsiteY8" fmla="*/ 169333 h 169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8000" h="1693333">
                  <a:moveTo>
                    <a:pt x="0" y="169333"/>
                  </a:moveTo>
                  <a:cubicBezTo>
                    <a:pt x="0" y="75813"/>
                    <a:pt x="75813" y="0"/>
                    <a:pt x="169333" y="0"/>
                  </a:cubicBezTo>
                  <a:lnTo>
                    <a:pt x="7958667" y="0"/>
                  </a:lnTo>
                  <a:cubicBezTo>
                    <a:pt x="8052187" y="0"/>
                    <a:pt x="8128000" y="75813"/>
                    <a:pt x="8128000" y="169333"/>
                  </a:cubicBezTo>
                  <a:lnTo>
                    <a:pt x="8128000" y="1524000"/>
                  </a:lnTo>
                  <a:cubicBezTo>
                    <a:pt x="8128000" y="1617520"/>
                    <a:pt x="8052187" y="1693333"/>
                    <a:pt x="7958667" y="1693333"/>
                  </a:cubicBezTo>
                  <a:lnTo>
                    <a:pt x="169333" y="1693333"/>
                  </a:lnTo>
                  <a:cubicBezTo>
                    <a:pt x="75813" y="1693333"/>
                    <a:pt x="0" y="1617520"/>
                    <a:pt x="0" y="1524000"/>
                  </a:cubicBezTo>
                  <a:lnTo>
                    <a:pt x="0" y="169333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1920663" tIns="125730" rIns="125731" bIns="125730" numCol="1" spcCol="1270" anchor="t" anchorCtr="0">
              <a:noAutofit/>
            </a:bodyPr>
            <a:lstStyle/>
            <a:p>
              <a:pPr marL="0" lvl="0" indent="0" algn="l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400" kern="1200" dirty="0">
                  <a:solidFill>
                    <a:srgbClr val="1B2A47"/>
                  </a:solidFill>
                  <a:latin typeface="Poppins" panose="00000500000000000000" pitchFamily="2" charset="0"/>
                </a:rPr>
                <a:t>Figure coinvolte nella gestione e modellazione</a:t>
              </a:r>
              <a:endParaRPr lang="it-IT" sz="14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</p:txBody>
        </p:sp>
        <p:sp>
          <p:nvSpPr>
            <p:cNvPr id="47" name="Rettangolo con angoli arrotondati 46">
              <a:extLst>
                <a:ext uri="{FF2B5EF4-FFF2-40B4-BE49-F238E27FC236}">
                  <a16:creationId xmlns:a16="http://schemas.microsoft.com/office/drawing/2014/main" id="{7FD17E13-6F46-3F01-0FB7-9FAF4B9F4606}"/>
                </a:ext>
              </a:extLst>
            </p:cNvPr>
            <p:cNvSpPr/>
            <p:nvPr/>
          </p:nvSpPr>
          <p:spPr>
            <a:xfrm>
              <a:off x="2277924" y="953326"/>
              <a:ext cx="2692759" cy="122601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it-IT" sz="2400" dirty="0">
                  <a:solidFill>
                    <a:schemeClr val="bg1"/>
                  </a:solidFill>
                </a:rPr>
                <a:t>Parte 7</a:t>
              </a:r>
            </a:p>
          </p:txBody>
        </p:sp>
      </p:grpSp>
      <p:grpSp>
        <p:nvGrpSpPr>
          <p:cNvPr id="48" name="Gruppo 47">
            <a:extLst>
              <a:ext uri="{FF2B5EF4-FFF2-40B4-BE49-F238E27FC236}">
                <a16:creationId xmlns:a16="http://schemas.microsoft.com/office/drawing/2014/main" id="{A5E44F23-00D7-4305-4783-431EF3641004}"/>
              </a:ext>
            </a:extLst>
          </p:cNvPr>
          <p:cNvGrpSpPr/>
          <p:nvPr/>
        </p:nvGrpSpPr>
        <p:grpSpPr>
          <a:xfrm>
            <a:off x="6171611" y="3695601"/>
            <a:ext cx="4494741" cy="733331"/>
            <a:chOff x="2032000" y="719666"/>
            <a:chExt cx="8744471" cy="1693333"/>
          </a:xfrm>
        </p:grpSpPr>
        <p:sp>
          <p:nvSpPr>
            <p:cNvPr id="49" name="Figura a mano libera: forma 48">
              <a:extLst>
                <a:ext uri="{FF2B5EF4-FFF2-40B4-BE49-F238E27FC236}">
                  <a16:creationId xmlns:a16="http://schemas.microsoft.com/office/drawing/2014/main" id="{C7A2184D-FF3B-CA85-E5C2-79F6932B59C9}"/>
                </a:ext>
              </a:extLst>
            </p:cNvPr>
            <p:cNvSpPr/>
            <p:nvPr/>
          </p:nvSpPr>
          <p:spPr>
            <a:xfrm>
              <a:off x="2032000" y="719666"/>
              <a:ext cx="8744471" cy="1693333"/>
            </a:xfrm>
            <a:custGeom>
              <a:avLst/>
              <a:gdLst>
                <a:gd name="connsiteX0" fmla="*/ 0 w 8128000"/>
                <a:gd name="connsiteY0" fmla="*/ 169333 h 1693333"/>
                <a:gd name="connsiteX1" fmla="*/ 169333 w 8128000"/>
                <a:gd name="connsiteY1" fmla="*/ 0 h 1693333"/>
                <a:gd name="connsiteX2" fmla="*/ 7958667 w 8128000"/>
                <a:gd name="connsiteY2" fmla="*/ 0 h 1693333"/>
                <a:gd name="connsiteX3" fmla="*/ 8128000 w 8128000"/>
                <a:gd name="connsiteY3" fmla="*/ 169333 h 1693333"/>
                <a:gd name="connsiteX4" fmla="*/ 8128000 w 8128000"/>
                <a:gd name="connsiteY4" fmla="*/ 1524000 h 1693333"/>
                <a:gd name="connsiteX5" fmla="*/ 7958667 w 8128000"/>
                <a:gd name="connsiteY5" fmla="*/ 1693333 h 1693333"/>
                <a:gd name="connsiteX6" fmla="*/ 169333 w 8128000"/>
                <a:gd name="connsiteY6" fmla="*/ 1693333 h 1693333"/>
                <a:gd name="connsiteX7" fmla="*/ 0 w 8128000"/>
                <a:gd name="connsiteY7" fmla="*/ 1524000 h 1693333"/>
                <a:gd name="connsiteX8" fmla="*/ 0 w 8128000"/>
                <a:gd name="connsiteY8" fmla="*/ 169333 h 169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8000" h="1693333">
                  <a:moveTo>
                    <a:pt x="0" y="169333"/>
                  </a:moveTo>
                  <a:cubicBezTo>
                    <a:pt x="0" y="75813"/>
                    <a:pt x="75813" y="0"/>
                    <a:pt x="169333" y="0"/>
                  </a:cubicBezTo>
                  <a:lnTo>
                    <a:pt x="7958667" y="0"/>
                  </a:lnTo>
                  <a:cubicBezTo>
                    <a:pt x="8052187" y="0"/>
                    <a:pt x="8128000" y="75813"/>
                    <a:pt x="8128000" y="169333"/>
                  </a:cubicBezTo>
                  <a:lnTo>
                    <a:pt x="8128000" y="1524000"/>
                  </a:lnTo>
                  <a:cubicBezTo>
                    <a:pt x="8128000" y="1617520"/>
                    <a:pt x="8052187" y="1693333"/>
                    <a:pt x="7958667" y="1693333"/>
                  </a:cubicBezTo>
                  <a:lnTo>
                    <a:pt x="169333" y="1693333"/>
                  </a:lnTo>
                  <a:cubicBezTo>
                    <a:pt x="75813" y="1693333"/>
                    <a:pt x="0" y="1617520"/>
                    <a:pt x="0" y="1524000"/>
                  </a:cubicBezTo>
                  <a:lnTo>
                    <a:pt x="0" y="169333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1920663" tIns="125730" rIns="125731" bIns="125730" numCol="1" spcCol="1270" anchor="t" anchorCtr="0">
              <a:noAutofit/>
            </a:bodyPr>
            <a:lstStyle/>
            <a:p>
              <a:pPr marL="0" lvl="0" indent="0" algn="l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400" kern="1200" dirty="0">
                  <a:solidFill>
                    <a:srgbClr val="1B2A47"/>
                  </a:solidFill>
                  <a:latin typeface="Poppins" panose="00000500000000000000" pitchFamily="2" charset="0"/>
                </a:rPr>
                <a:t>Processi tra attività e figure del settore costruzioni</a:t>
              </a:r>
              <a:endParaRPr lang="it-IT" sz="14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</p:txBody>
        </p:sp>
        <p:sp>
          <p:nvSpPr>
            <p:cNvPr id="50" name="Rettangolo con angoli arrotondati 49">
              <a:extLst>
                <a:ext uri="{FF2B5EF4-FFF2-40B4-BE49-F238E27FC236}">
                  <a16:creationId xmlns:a16="http://schemas.microsoft.com/office/drawing/2014/main" id="{959BD7CB-B83B-C387-0C22-3C9A7260F122}"/>
                </a:ext>
              </a:extLst>
            </p:cNvPr>
            <p:cNvSpPr/>
            <p:nvPr/>
          </p:nvSpPr>
          <p:spPr>
            <a:xfrm>
              <a:off x="2277924" y="953326"/>
              <a:ext cx="2692759" cy="122601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it-IT" sz="2400" dirty="0">
                  <a:solidFill>
                    <a:schemeClr val="bg1"/>
                  </a:solidFill>
                </a:rPr>
                <a:t>Parte 8</a:t>
              </a:r>
            </a:p>
          </p:txBody>
        </p: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CA7B5F77-CEE6-2EAE-C6ED-B957D795961D}"/>
              </a:ext>
            </a:extLst>
          </p:cNvPr>
          <p:cNvGrpSpPr/>
          <p:nvPr/>
        </p:nvGrpSpPr>
        <p:grpSpPr>
          <a:xfrm>
            <a:off x="6172639" y="4564568"/>
            <a:ext cx="4494741" cy="733331"/>
            <a:chOff x="2032000" y="719666"/>
            <a:chExt cx="8744471" cy="1693333"/>
          </a:xfrm>
        </p:grpSpPr>
        <p:sp>
          <p:nvSpPr>
            <p:cNvPr id="52" name="Figura a mano libera: forma 51">
              <a:extLst>
                <a:ext uri="{FF2B5EF4-FFF2-40B4-BE49-F238E27FC236}">
                  <a16:creationId xmlns:a16="http://schemas.microsoft.com/office/drawing/2014/main" id="{1F94F4F4-69B4-9DC7-7C17-D2F5C2B4310E}"/>
                </a:ext>
              </a:extLst>
            </p:cNvPr>
            <p:cNvSpPr/>
            <p:nvPr/>
          </p:nvSpPr>
          <p:spPr>
            <a:xfrm>
              <a:off x="2032000" y="719666"/>
              <a:ext cx="8744471" cy="1693333"/>
            </a:xfrm>
            <a:custGeom>
              <a:avLst/>
              <a:gdLst>
                <a:gd name="connsiteX0" fmla="*/ 0 w 8128000"/>
                <a:gd name="connsiteY0" fmla="*/ 169333 h 1693333"/>
                <a:gd name="connsiteX1" fmla="*/ 169333 w 8128000"/>
                <a:gd name="connsiteY1" fmla="*/ 0 h 1693333"/>
                <a:gd name="connsiteX2" fmla="*/ 7958667 w 8128000"/>
                <a:gd name="connsiteY2" fmla="*/ 0 h 1693333"/>
                <a:gd name="connsiteX3" fmla="*/ 8128000 w 8128000"/>
                <a:gd name="connsiteY3" fmla="*/ 169333 h 1693333"/>
                <a:gd name="connsiteX4" fmla="*/ 8128000 w 8128000"/>
                <a:gd name="connsiteY4" fmla="*/ 1524000 h 1693333"/>
                <a:gd name="connsiteX5" fmla="*/ 7958667 w 8128000"/>
                <a:gd name="connsiteY5" fmla="*/ 1693333 h 1693333"/>
                <a:gd name="connsiteX6" fmla="*/ 169333 w 8128000"/>
                <a:gd name="connsiteY6" fmla="*/ 1693333 h 1693333"/>
                <a:gd name="connsiteX7" fmla="*/ 0 w 8128000"/>
                <a:gd name="connsiteY7" fmla="*/ 1524000 h 1693333"/>
                <a:gd name="connsiteX8" fmla="*/ 0 w 8128000"/>
                <a:gd name="connsiteY8" fmla="*/ 169333 h 169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8000" h="1693333">
                  <a:moveTo>
                    <a:pt x="0" y="169333"/>
                  </a:moveTo>
                  <a:cubicBezTo>
                    <a:pt x="0" y="75813"/>
                    <a:pt x="75813" y="0"/>
                    <a:pt x="169333" y="0"/>
                  </a:cubicBezTo>
                  <a:lnTo>
                    <a:pt x="7958667" y="0"/>
                  </a:lnTo>
                  <a:cubicBezTo>
                    <a:pt x="8052187" y="0"/>
                    <a:pt x="8128000" y="75813"/>
                    <a:pt x="8128000" y="169333"/>
                  </a:cubicBezTo>
                  <a:lnTo>
                    <a:pt x="8128000" y="1524000"/>
                  </a:lnTo>
                  <a:cubicBezTo>
                    <a:pt x="8128000" y="1617520"/>
                    <a:pt x="8052187" y="1693333"/>
                    <a:pt x="7958667" y="1693333"/>
                  </a:cubicBezTo>
                  <a:lnTo>
                    <a:pt x="169333" y="1693333"/>
                  </a:lnTo>
                  <a:cubicBezTo>
                    <a:pt x="75813" y="1693333"/>
                    <a:pt x="0" y="1617520"/>
                    <a:pt x="0" y="1524000"/>
                  </a:cubicBezTo>
                  <a:lnTo>
                    <a:pt x="0" y="169333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1920663" tIns="125730" rIns="125731" bIns="125730" numCol="1" spcCol="1270" anchor="t" anchorCtr="0">
              <a:noAutofit/>
            </a:bodyPr>
            <a:lstStyle/>
            <a:p>
              <a:pPr marL="0" lvl="0" indent="0" algn="l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400" kern="1200" dirty="0">
                  <a:solidFill>
                    <a:srgbClr val="1B2A47"/>
                  </a:solidFill>
                  <a:latin typeface="Poppins" panose="00000500000000000000" pitchFamily="2" charset="0"/>
                </a:rPr>
                <a:t>Gestione informativa in fase di esercizio</a:t>
              </a:r>
              <a:endParaRPr lang="it-IT" sz="14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</p:txBody>
        </p:sp>
        <p:sp>
          <p:nvSpPr>
            <p:cNvPr id="53" name="Rettangolo con angoli arrotondati 52">
              <a:extLst>
                <a:ext uri="{FF2B5EF4-FFF2-40B4-BE49-F238E27FC236}">
                  <a16:creationId xmlns:a16="http://schemas.microsoft.com/office/drawing/2014/main" id="{1D22F5C4-4846-D990-054E-C10BDBB7A525}"/>
                </a:ext>
              </a:extLst>
            </p:cNvPr>
            <p:cNvSpPr/>
            <p:nvPr/>
          </p:nvSpPr>
          <p:spPr>
            <a:xfrm>
              <a:off x="2277924" y="953326"/>
              <a:ext cx="2692759" cy="122601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it-IT" sz="2400" dirty="0">
                  <a:solidFill>
                    <a:schemeClr val="bg1"/>
                  </a:solidFill>
                </a:rPr>
                <a:t>Parte 9</a:t>
              </a:r>
            </a:p>
          </p:txBody>
        </p:sp>
      </p:grpSp>
      <p:grpSp>
        <p:nvGrpSpPr>
          <p:cNvPr id="54" name="Gruppo 53">
            <a:extLst>
              <a:ext uri="{FF2B5EF4-FFF2-40B4-BE49-F238E27FC236}">
                <a16:creationId xmlns:a16="http://schemas.microsoft.com/office/drawing/2014/main" id="{5582C76D-68B2-2EE1-FB94-DACF0F1C2534}"/>
              </a:ext>
            </a:extLst>
          </p:cNvPr>
          <p:cNvGrpSpPr/>
          <p:nvPr/>
        </p:nvGrpSpPr>
        <p:grpSpPr>
          <a:xfrm>
            <a:off x="6171610" y="5437987"/>
            <a:ext cx="4494741" cy="733331"/>
            <a:chOff x="2032000" y="719666"/>
            <a:chExt cx="8744471" cy="1693333"/>
          </a:xfrm>
        </p:grpSpPr>
        <p:sp>
          <p:nvSpPr>
            <p:cNvPr id="55" name="Figura a mano libera: forma 54">
              <a:extLst>
                <a:ext uri="{FF2B5EF4-FFF2-40B4-BE49-F238E27FC236}">
                  <a16:creationId xmlns:a16="http://schemas.microsoft.com/office/drawing/2014/main" id="{68F77335-EECE-77BF-5024-FB3161443335}"/>
                </a:ext>
              </a:extLst>
            </p:cNvPr>
            <p:cNvSpPr/>
            <p:nvPr/>
          </p:nvSpPr>
          <p:spPr>
            <a:xfrm>
              <a:off x="2032000" y="719666"/>
              <a:ext cx="8744471" cy="1693333"/>
            </a:xfrm>
            <a:custGeom>
              <a:avLst/>
              <a:gdLst>
                <a:gd name="connsiteX0" fmla="*/ 0 w 8128000"/>
                <a:gd name="connsiteY0" fmla="*/ 169333 h 1693333"/>
                <a:gd name="connsiteX1" fmla="*/ 169333 w 8128000"/>
                <a:gd name="connsiteY1" fmla="*/ 0 h 1693333"/>
                <a:gd name="connsiteX2" fmla="*/ 7958667 w 8128000"/>
                <a:gd name="connsiteY2" fmla="*/ 0 h 1693333"/>
                <a:gd name="connsiteX3" fmla="*/ 8128000 w 8128000"/>
                <a:gd name="connsiteY3" fmla="*/ 169333 h 1693333"/>
                <a:gd name="connsiteX4" fmla="*/ 8128000 w 8128000"/>
                <a:gd name="connsiteY4" fmla="*/ 1524000 h 1693333"/>
                <a:gd name="connsiteX5" fmla="*/ 7958667 w 8128000"/>
                <a:gd name="connsiteY5" fmla="*/ 1693333 h 1693333"/>
                <a:gd name="connsiteX6" fmla="*/ 169333 w 8128000"/>
                <a:gd name="connsiteY6" fmla="*/ 1693333 h 1693333"/>
                <a:gd name="connsiteX7" fmla="*/ 0 w 8128000"/>
                <a:gd name="connsiteY7" fmla="*/ 1524000 h 1693333"/>
                <a:gd name="connsiteX8" fmla="*/ 0 w 8128000"/>
                <a:gd name="connsiteY8" fmla="*/ 169333 h 169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8000" h="1693333">
                  <a:moveTo>
                    <a:pt x="0" y="169333"/>
                  </a:moveTo>
                  <a:cubicBezTo>
                    <a:pt x="0" y="75813"/>
                    <a:pt x="75813" y="0"/>
                    <a:pt x="169333" y="0"/>
                  </a:cubicBezTo>
                  <a:lnTo>
                    <a:pt x="7958667" y="0"/>
                  </a:lnTo>
                  <a:cubicBezTo>
                    <a:pt x="8052187" y="0"/>
                    <a:pt x="8128000" y="75813"/>
                    <a:pt x="8128000" y="169333"/>
                  </a:cubicBezTo>
                  <a:lnTo>
                    <a:pt x="8128000" y="1524000"/>
                  </a:lnTo>
                  <a:cubicBezTo>
                    <a:pt x="8128000" y="1617520"/>
                    <a:pt x="8052187" y="1693333"/>
                    <a:pt x="7958667" y="1693333"/>
                  </a:cubicBezTo>
                  <a:lnTo>
                    <a:pt x="169333" y="1693333"/>
                  </a:lnTo>
                  <a:cubicBezTo>
                    <a:pt x="75813" y="1693333"/>
                    <a:pt x="0" y="1617520"/>
                    <a:pt x="0" y="1524000"/>
                  </a:cubicBezTo>
                  <a:lnTo>
                    <a:pt x="0" y="169333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1920663" tIns="125730" rIns="125731" bIns="125730" numCol="1" spcCol="1270" anchor="t" anchorCtr="0">
              <a:noAutofit/>
            </a:bodyPr>
            <a:lstStyle/>
            <a:p>
              <a:pPr marL="0" lvl="0" indent="0" algn="l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400" kern="1200" dirty="0">
                  <a:solidFill>
                    <a:srgbClr val="1B2A47"/>
                  </a:solidFill>
                  <a:latin typeface="Poppins" panose="00000500000000000000" pitchFamily="2" charset="0"/>
                </a:rPr>
                <a:t>Gestione informativa per le pratiche amministrative</a:t>
              </a:r>
              <a:endParaRPr lang="it-IT" sz="14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t-IT" sz="2600" kern="1200" dirty="0"/>
            </a:p>
          </p:txBody>
        </p:sp>
        <p:sp>
          <p:nvSpPr>
            <p:cNvPr id="56" name="Rettangolo con angoli arrotondati 55">
              <a:extLst>
                <a:ext uri="{FF2B5EF4-FFF2-40B4-BE49-F238E27FC236}">
                  <a16:creationId xmlns:a16="http://schemas.microsoft.com/office/drawing/2014/main" id="{EDE43863-190E-9EDD-2E84-327946E7FD20}"/>
                </a:ext>
              </a:extLst>
            </p:cNvPr>
            <p:cNvSpPr/>
            <p:nvPr/>
          </p:nvSpPr>
          <p:spPr>
            <a:xfrm>
              <a:off x="2277924" y="953326"/>
              <a:ext cx="2692759" cy="122601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it-IT" sz="2400" dirty="0">
                  <a:solidFill>
                    <a:schemeClr val="bg1"/>
                  </a:solidFill>
                </a:rPr>
                <a:t>Parte 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76627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E20ED87-754F-F3FF-47BB-B93FED75A83A}"/>
              </a:ext>
            </a:extLst>
          </p:cNvPr>
          <p:cNvSpPr txBox="1"/>
          <p:nvPr/>
        </p:nvSpPr>
        <p:spPr>
          <a:xfrm>
            <a:off x="1533843" y="756493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Un esempio di concetto definito dalla norma UNI 11337?</a:t>
            </a:r>
          </a:p>
        </p:txBody>
      </p: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DBC27191-B700-C182-533E-A5661EA89171}"/>
              </a:ext>
            </a:extLst>
          </p:cNvPr>
          <p:cNvSpPr txBox="1"/>
          <p:nvPr/>
        </p:nvSpPr>
        <p:spPr>
          <a:xfrm>
            <a:off x="1533842" y="1489660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parte 4 definisce il concetto di LOD:</a:t>
            </a:r>
          </a:p>
        </p:txBody>
      </p:sp>
      <p:sp>
        <p:nvSpPr>
          <p:cNvPr id="62" name="CasellaDiTesto 61">
            <a:extLst>
              <a:ext uri="{FF2B5EF4-FFF2-40B4-BE49-F238E27FC236}">
                <a16:creationId xmlns:a16="http://schemas.microsoft.com/office/drawing/2014/main" id="{0AFF8CA2-B9D4-80A6-C9B9-0D5265371C51}"/>
              </a:ext>
            </a:extLst>
          </p:cNvPr>
          <p:cNvSpPr txBox="1"/>
          <p:nvPr/>
        </p:nvSpPr>
        <p:spPr>
          <a:xfrm>
            <a:off x="1533841" y="1931804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«Natura, quantità, qualità e stabilità di dati e informazioni costituenti ciascun oggetto di un modello.»</a:t>
            </a:r>
          </a:p>
        </p:txBody>
      </p:sp>
      <p:pic>
        <p:nvPicPr>
          <p:cNvPr id="63" name="Immagine 62">
            <a:extLst>
              <a:ext uri="{FF2B5EF4-FFF2-40B4-BE49-F238E27FC236}">
                <a16:creationId xmlns:a16="http://schemas.microsoft.com/office/drawing/2014/main" id="{AE681333-8FE3-C738-3FA0-166D80E3C9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20"/>
          <a:stretch/>
        </p:blipFill>
        <p:spPr bwMode="auto">
          <a:xfrm>
            <a:off x="1533841" y="2650947"/>
            <a:ext cx="5368925" cy="25749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4" name="CasellaDiTesto 63">
            <a:extLst>
              <a:ext uri="{FF2B5EF4-FFF2-40B4-BE49-F238E27FC236}">
                <a16:creationId xmlns:a16="http://schemas.microsoft.com/office/drawing/2014/main" id="{CAB939F0-A5F0-53EC-9EBD-78F7A39888F8}"/>
              </a:ext>
            </a:extLst>
          </p:cNvPr>
          <p:cNvSpPr txBox="1"/>
          <p:nvPr/>
        </p:nvSpPr>
        <p:spPr>
          <a:xfrm>
            <a:off x="7095665" y="2612265"/>
            <a:ext cx="3626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Un componente è composto di due insiemi di informazioni:</a:t>
            </a:r>
          </a:p>
        </p:txBody>
      </p:sp>
      <p:graphicFrame>
        <p:nvGraphicFramePr>
          <p:cNvPr id="9" name="Diagramma 8">
            <a:extLst>
              <a:ext uri="{FF2B5EF4-FFF2-40B4-BE49-F238E27FC236}">
                <a16:creationId xmlns:a16="http://schemas.microsoft.com/office/drawing/2014/main" id="{0221431F-58AB-00C5-0572-86F2D6A607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9972806"/>
              </p:ext>
            </p:extLst>
          </p:nvPr>
        </p:nvGraphicFramePr>
        <p:xfrm>
          <a:off x="7095665" y="3320717"/>
          <a:ext cx="4368800" cy="3024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6" name="CasellaDiTesto 65">
            <a:extLst>
              <a:ext uri="{FF2B5EF4-FFF2-40B4-BE49-F238E27FC236}">
                <a16:creationId xmlns:a16="http://schemas.microsoft.com/office/drawing/2014/main" id="{7BAD0B0D-8C4E-2C40-246D-7004F821A5E7}"/>
              </a:ext>
            </a:extLst>
          </p:cNvPr>
          <p:cNvSpPr txBox="1"/>
          <p:nvPr/>
        </p:nvSpPr>
        <p:spPr>
          <a:xfrm>
            <a:off x="1533841" y="5428798"/>
            <a:ext cx="5368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settore MEP spesso ha più informazioni descrittive che grafiche!</a:t>
            </a:r>
          </a:p>
        </p:txBody>
      </p:sp>
    </p:spTree>
    <p:extLst>
      <p:ext uri="{BB962C8B-B14F-4D97-AF65-F5344CB8AC3E}">
        <p14:creationId xmlns:p14="http://schemas.microsoft.com/office/powerpoint/2010/main" val="4054537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7" grpId="0"/>
      <p:bldP spid="62" grpId="0"/>
      <p:bldP spid="64" grpId="0"/>
      <p:bldGraphic spid="9" grpId="0">
        <p:bldAsOne/>
      </p:bldGraphic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3EDF7593-F59C-EA15-B853-BA0F0C7F6382}"/>
              </a:ext>
            </a:extLst>
          </p:cNvPr>
          <p:cNvSpPr txBox="1">
            <a:spLocks/>
          </p:cNvSpPr>
          <p:nvPr/>
        </p:nvSpPr>
        <p:spPr>
          <a:xfrm>
            <a:off x="2162269" y="2907634"/>
            <a:ext cx="7867461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800" b="1" dirty="0">
                <a:solidFill>
                  <a:srgbClr val="1B2A47"/>
                </a:solidFill>
                <a:latin typeface="Poppins" panose="00000500000000000000" pitchFamily="2" charset="0"/>
              </a:rPr>
              <a:t>2.	Impianti elettrici e BIM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4078107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1CD907-C891-C036-65F7-BD4F0A58B72A}"/>
              </a:ext>
            </a:extLst>
          </p:cNvPr>
          <p:cNvSpPr txBox="1"/>
          <p:nvPr/>
        </p:nvSpPr>
        <p:spPr>
          <a:xfrm>
            <a:off x="1580966" y="1431006"/>
            <a:ext cx="91473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Gli impianti elettrici per le costruzioni hanno solide radici che provengono dall’esperienza storica dell’ingegneria nell’ambito degli edifici.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Tuttavia, il settore impiantistico è un settore che necessita di ottimizzazione dal punto di vista dell’informazione, per potersi interfacciare con il metodo BIM.</a:t>
            </a:r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2D537BAA-1910-21FF-E073-3C2E5EFB69B0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832013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2.1	Progettazione di impianti elettrici</a:t>
            </a:r>
            <a:endParaRPr lang="it-IT" sz="2400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8E117EE-7B8C-924C-B57E-A549558198B2}"/>
              </a:ext>
            </a:extLst>
          </p:cNvPr>
          <p:cNvSpPr txBox="1"/>
          <p:nvPr/>
        </p:nvSpPr>
        <p:spPr>
          <a:xfrm>
            <a:off x="1580964" y="2762185"/>
            <a:ext cx="914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 principi fondamentali su cui dovrebbe basarsi la progettazione di un impianto elettrico sono: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FDD7FA1D-CDF7-B026-EBC4-64CB7331D24E}"/>
              </a:ext>
            </a:extLst>
          </p:cNvPr>
          <p:cNvSpPr txBox="1"/>
          <p:nvPr/>
        </p:nvSpPr>
        <p:spPr>
          <a:xfrm>
            <a:off x="1580964" y="3519153"/>
            <a:ext cx="914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1- Obiettivi: l’impianto elettrico deve essere progettato a partire da uno o più obiettivi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74AC1ADD-AC17-70E8-9583-061607AB98BB}"/>
              </a:ext>
            </a:extLst>
          </p:cNvPr>
          <p:cNvSpPr txBox="1"/>
          <p:nvPr/>
        </p:nvSpPr>
        <p:spPr>
          <a:xfrm>
            <a:off x="1533841" y="4279945"/>
            <a:ext cx="9194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2- Funzionalità: l’impianto elettrico deve funzionare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7A463D52-B315-672C-A414-309F538850B9}"/>
              </a:ext>
            </a:extLst>
          </p:cNvPr>
          <p:cNvSpPr txBox="1"/>
          <p:nvPr/>
        </p:nvSpPr>
        <p:spPr>
          <a:xfrm>
            <a:off x="1533841" y="4785955"/>
            <a:ext cx="9194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3- Sicurezza: l’impianto elettrico deve essere sicuro nei confronti delle persone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D49F3B2E-7D2D-15C3-0F3C-7D165EE4FE09}"/>
              </a:ext>
            </a:extLst>
          </p:cNvPr>
          <p:cNvSpPr txBox="1"/>
          <p:nvPr/>
        </p:nvSpPr>
        <p:spPr>
          <a:xfrm>
            <a:off x="1533840" y="5266062"/>
            <a:ext cx="9194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4- Normativa: l’impianto elettrico deve essere costruito «a regola d’arte» o comunque rispettare le normative vigenti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ED81F870-5BFA-6DFD-881E-54CAB768B17E}"/>
              </a:ext>
            </a:extLst>
          </p:cNvPr>
          <p:cNvSpPr txBox="1"/>
          <p:nvPr/>
        </p:nvSpPr>
        <p:spPr>
          <a:xfrm>
            <a:off x="1533839" y="5943822"/>
            <a:ext cx="9194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5- Sostenibilità: l’impianto elettrico deve essere sostenibile</a:t>
            </a:r>
          </a:p>
        </p:txBody>
      </p:sp>
    </p:spTree>
    <p:extLst>
      <p:ext uri="{BB962C8B-B14F-4D97-AF65-F5344CB8AC3E}">
        <p14:creationId xmlns:p14="http://schemas.microsoft.com/office/powerpoint/2010/main" val="3033200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D5560A6-8525-DDF8-9F28-19EEE08E0E94}"/>
              </a:ext>
            </a:extLst>
          </p:cNvPr>
          <p:cNvSpPr txBox="1"/>
          <p:nvPr/>
        </p:nvSpPr>
        <p:spPr>
          <a:xfrm>
            <a:off x="1533843" y="756493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In Italia gli impianti elettrici sono soggetti al Decreto Ministeriale 37/2008…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6F323A22-48CA-54E4-A7F7-5645896155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2" y="2106353"/>
            <a:ext cx="4244856" cy="1963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388A5B3-A468-B423-0750-259EB5509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842" y="1309804"/>
            <a:ext cx="4244856" cy="647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82A8F06B-3C5F-E4D4-88CE-F9437E14C109}"/>
              </a:ext>
            </a:extLst>
          </p:cNvPr>
          <p:cNvSpPr txBox="1"/>
          <p:nvPr/>
        </p:nvSpPr>
        <p:spPr>
          <a:xfrm>
            <a:off x="7208624" y="1438904"/>
            <a:ext cx="4102050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DM 37/2008: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Quando è richiesta la progettazione e chi deve redigere il progetto</a:t>
            </a:r>
          </a:p>
        </p:txBody>
      </p:sp>
      <p:sp>
        <p:nvSpPr>
          <p:cNvPr id="10" name="Freccia a destra 9">
            <a:extLst>
              <a:ext uri="{FF2B5EF4-FFF2-40B4-BE49-F238E27FC236}">
                <a16:creationId xmlns:a16="http://schemas.microsoft.com/office/drawing/2014/main" id="{D0457E12-CD04-33A6-831E-ECAD126B52ED}"/>
              </a:ext>
            </a:extLst>
          </p:cNvPr>
          <p:cNvSpPr/>
          <p:nvPr/>
        </p:nvSpPr>
        <p:spPr>
          <a:xfrm>
            <a:off x="6096000" y="1609626"/>
            <a:ext cx="969818" cy="822036"/>
          </a:xfrm>
          <a:prstGeom prst="right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F3D29425-2B32-5342-FDCD-EDD9CE8FD1C9}"/>
              </a:ext>
            </a:extLst>
          </p:cNvPr>
          <p:cNvSpPr txBox="1"/>
          <p:nvPr/>
        </p:nvSpPr>
        <p:spPr>
          <a:xfrm>
            <a:off x="1533842" y="4393841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…e al Decreto Legislativo 50/2016.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A2D8563D-FBEF-0D2E-A264-ED9D2E8FA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209" y="4314364"/>
            <a:ext cx="4241466" cy="1493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Immagine 31">
            <a:extLst>
              <a:ext uri="{FF2B5EF4-FFF2-40B4-BE49-F238E27FC236}">
                <a16:creationId xmlns:a16="http://schemas.microsoft.com/office/drawing/2014/main" id="{82A61C94-DE5C-6034-7E33-622F64478F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818" y="3527921"/>
            <a:ext cx="4244856" cy="647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41E4553-BDE4-3ED4-F00B-5B492FCB9B41}"/>
              </a:ext>
            </a:extLst>
          </p:cNvPr>
          <p:cNvSpPr txBox="1"/>
          <p:nvPr/>
        </p:nvSpPr>
        <p:spPr>
          <a:xfrm>
            <a:off x="1533842" y="5210247"/>
            <a:ext cx="4102050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DL 50/2016: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Fasi di progettazione nel settore pubblico</a:t>
            </a:r>
          </a:p>
        </p:txBody>
      </p:sp>
      <p:sp>
        <p:nvSpPr>
          <p:cNvPr id="34" name="Freccia a destra 33">
            <a:extLst>
              <a:ext uri="{FF2B5EF4-FFF2-40B4-BE49-F238E27FC236}">
                <a16:creationId xmlns:a16="http://schemas.microsoft.com/office/drawing/2014/main" id="{180E5402-31F9-02E5-01B3-A089A8C222C0}"/>
              </a:ext>
            </a:extLst>
          </p:cNvPr>
          <p:cNvSpPr/>
          <p:nvPr/>
        </p:nvSpPr>
        <p:spPr>
          <a:xfrm rot="10800000">
            <a:off x="5801719" y="5225684"/>
            <a:ext cx="969818" cy="822036"/>
          </a:xfrm>
          <a:prstGeom prst="right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218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 animBg="1"/>
      <p:bldP spid="10" grpId="0" animBg="1"/>
      <p:bldP spid="29" grpId="0"/>
      <p:bldP spid="33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D5560A6-8525-DDF8-9F28-19EEE08E0E94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Sempre in Italia, il Decreto del Presidente della Repubblica 207/2010, regola la documentazione relativa alle fasi progettuali.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1A0753D-227C-BC18-781A-BBAE6ADCE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888" y="2272778"/>
            <a:ext cx="4244856" cy="17280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FD7F2889-4737-736B-8A0B-1EA1F432E4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888" y="1484993"/>
            <a:ext cx="4244856" cy="647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A82F05CF-324A-4DF6-90CE-185FC9CE55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190" y="3141633"/>
            <a:ext cx="4244856" cy="1816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94D3961-3C01-F42E-F5BE-0C8E54E39A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9224" y="4132939"/>
            <a:ext cx="4244856" cy="18479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Ovale 29">
            <a:extLst>
              <a:ext uri="{FF2B5EF4-FFF2-40B4-BE49-F238E27FC236}">
                <a16:creationId xmlns:a16="http://schemas.microsoft.com/office/drawing/2014/main" id="{51C7CCDC-87B8-9CF7-2AD7-A558910512A1}"/>
              </a:ext>
            </a:extLst>
          </p:cNvPr>
          <p:cNvSpPr/>
          <p:nvPr/>
        </p:nvSpPr>
        <p:spPr>
          <a:xfrm>
            <a:off x="3575862" y="2669347"/>
            <a:ext cx="1508080" cy="281245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Ovale 35">
            <a:extLst>
              <a:ext uri="{FF2B5EF4-FFF2-40B4-BE49-F238E27FC236}">
                <a16:creationId xmlns:a16="http://schemas.microsoft.com/office/drawing/2014/main" id="{B6930EAD-B94D-6BC6-4E2B-B90672A43426}"/>
              </a:ext>
            </a:extLst>
          </p:cNvPr>
          <p:cNvSpPr/>
          <p:nvPr/>
        </p:nvSpPr>
        <p:spPr>
          <a:xfrm>
            <a:off x="4255130" y="3379408"/>
            <a:ext cx="2117958" cy="281245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Ovale 36">
            <a:extLst>
              <a:ext uri="{FF2B5EF4-FFF2-40B4-BE49-F238E27FC236}">
                <a16:creationId xmlns:a16="http://schemas.microsoft.com/office/drawing/2014/main" id="{E9CC1C2B-65B8-21BA-537D-6FC1B8992FAE}"/>
              </a:ext>
            </a:extLst>
          </p:cNvPr>
          <p:cNvSpPr/>
          <p:nvPr/>
        </p:nvSpPr>
        <p:spPr>
          <a:xfrm>
            <a:off x="5083942" y="4528830"/>
            <a:ext cx="2117958" cy="281245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Fumetto: rettangolo 39">
            <a:extLst>
              <a:ext uri="{FF2B5EF4-FFF2-40B4-BE49-F238E27FC236}">
                <a16:creationId xmlns:a16="http://schemas.microsoft.com/office/drawing/2014/main" id="{8EFEF914-B2DB-FAA9-E124-8004E56DFD7E}"/>
              </a:ext>
            </a:extLst>
          </p:cNvPr>
          <p:cNvSpPr/>
          <p:nvPr/>
        </p:nvSpPr>
        <p:spPr>
          <a:xfrm>
            <a:off x="7862796" y="1372870"/>
            <a:ext cx="2272420" cy="1393564"/>
          </a:xfrm>
          <a:prstGeom prst="wedgeRectCallout">
            <a:avLst>
              <a:gd name="adj1" fmla="val -167446"/>
              <a:gd name="adj2" fmla="val 456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000" dirty="0">
                <a:solidFill>
                  <a:schemeClr val="bg1"/>
                </a:solidFill>
              </a:rPr>
              <a:t>Documentazione per il progetto di fattibilità tecnica ed economica</a:t>
            </a:r>
          </a:p>
        </p:txBody>
      </p:sp>
      <p:sp>
        <p:nvSpPr>
          <p:cNvPr id="41" name="Fumetto: rettangolo 40">
            <a:extLst>
              <a:ext uri="{FF2B5EF4-FFF2-40B4-BE49-F238E27FC236}">
                <a16:creationId xmlns:a16="http://schemas.microsoft.com/office/drawing/2014/main" id="{02ECBDA6-D048-2613-4007-14DEE50D7B5F}"/>
              </a:ext>
            </a:extLst>
          </p:cNvPr>
          <p:cNvSpPr/>
          <p:nvPr/>
        </p:nvSpPr>
        <p:spPr>
          <a:xfrm>
            <a:off x="8386692" y="3021161"/>
            <a:ext cx="2272420" cy="1393564"/>
          </a:xfrm>
          <a:prstGeom prst="wedgeRectCallout">
            <a:avLst>
              <a:gd name="adj1" fmla="val -133980"/>
              <a:gd name="adj2" fmla="val -1805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000" dirty="0">
                <a:solidFill>
                  <a:schemeClr val="bg1"/>
                </a:solidFill>
              </a:rPr>
              <a:t>Documentazione per il progetto definitivo</a:t>
            </a:r>
          </a:p>
        </p:txBody>
      </p:sp>
      <p:sp>
        <p:nvSpPr>
          <p:cNvPr id="42" name="Fumetto: rettangolo 41">
            <a:extLst>
              <a:ext uri="{FF2B5EF4-FFF2-40B4-BE49-F238E27FC236}">
                <a16:creationId xmlns:a16="http://schemas.microsoft.com/office/drawing/2014/main" id="{171D4CCF-E235-1E63-D7A7-F96842BCFB19}"/>
              </a:ext>
            </a:extLst>
          </p:cNvPr>
          <p:cNvSpPr/>
          <p:nvPr/>
        </p:nvSpPr>
        <p:spPr>
          <a:xfrm>
            <a:off x="8928060" y="4669452"/>
            <a:ext cx="2272420" cy="1393564"/>
          </a:xfrm>
          <a:prstGeom prst="wedgeRectCallout">
            <a:avLst>
              <a:gd name="adj1" fmla="val -122824"/>
              <a:gd name="adj2" fmla="val -4664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000" dirty="0">
                <a:solidFill>
                  <a:schemeClr val="bg1"/>
                </a:solidFill>
              </a:rPr>
              <a:t>Documentazione per il progetto esecutivo</a:t>
            </a:r>
          </a:p>
        </p:txBody>
      </p:sp>
    </p:spTree>
    <p:extLst>
      <p:ext uri="{BB962C8B-B14F-4D97-AF65-F5344CB8AC3E}">
        <p14:creationId xmlns:p14="http://schemas.microsoft.com/office/powerpoint/2010/main" val="39229531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 animBg="1"/>
      <p:bldP spid="36" grpId="0" animBg="1"/>
      <p:bldP spid="37" grpId="0" animBg="1"/>
      <p:bldP spid="40" grpId="0" animBg="1"/>
      <p:bldP spid="41" grpId="0" animBg="1"/>
      <p:bldP spid="4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D5560A6-8525-DDF8-9F28-19EEE08E0E94}"/>
              </a:ext>
            </a:extLst>
          </p:cNvPr>
          <p:cNvSpPr txBox="1"/>
          <p:nvPr/>
        </p:nvSpPr>
        <p:spPr>
          <a:xfrm>
            <a:off x="1533843" y="756493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E il «costruttivo»?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C6327C80-DCDF-E810-45A5-76FFDC4EA8D4}"/>
              </a:ext>
            </a:extLst>
          </p:cNvPr>
          <p:cNvSpPr txBox="1"/>
          <p:nvPr/>
        </p:nvSpPr>
        <p:spPr>
          <a:xfrm>
            <a:off x="1533842" y="1670430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Non sono fasi progettuali in senso normativo…ma possono coinvolgere il progettista direttamente o indirettamente!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0517611D-31B6-8391-F53B-317CFC792310}"/>
              </a:ext>
            </a:extLst>
          </p:cNvPr>
          <p:cNvSpPr txBox="1"/>
          <p:nvPr/>
        </p:nvSpPr>
        <p:spPr>
          <a:xfrm>
            <a:off x="1533842" y="1251137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E l’«</a:t>
            </a:r>
            <a:r>
              <a:rPr lang="it-IT" dirty="0" err="1">
                <a:solidFill>
                  <a:srgbClr val="1B2A47"/>
                </a:solidFill>
                <a:latin typeface="Poppins" panose="00000500000000000000" pitchFamily="2" charset="0"/>
              </a:rPr>
              <a:t>As-Built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»?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BC07D0C7-45BE-AAA2-5973-A88CDBBE738B}"/>
              </a:ext>
            </a:extLst>
          </p:cNvPr>
          <p:cNvSpPr txBox="1"/>
          <p:nvPr/>
        </p:nvSpPr>
        <p:spPr>
          <a:xfrm>
            <a:off x="1533841" y="2366722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Direttamente: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	ad esempio se il progettista lavora per l’impresa durante la fase 	realizzativa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2EAB2ECE-355A-84D2-1FEB-62E44BB4209F}"/>
              </a:ext>
            </a:extLst>
          </p:cNvPr>
          <p:cNvSpPr txBox="1"/>
          <p:nvPr/>
        </p:nvSpPr>
        <p:spPr>
          <a:xfrm>
            <a:off x="1533841" y="3417840"/>
            <a:ext cx="88533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Indirettamente: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	il progettista, attraverso la metodologia BIM, ricca di informazioni, si 	trova spesso ad affrontare problematiche che, una volta risolte, 	portano alla risoluzione di eventuali problemi in fase costruttiva e in 	</a:t>
            </a:r>
            <a:r>
              <a:rPr lang="it-IT" dirty="0" err="1">
                <a:solidFill>
                  <a:srgbClr val="1B2A47"/>
                </a:solidFill>
                <a:latin typeface="Poppins" panose="00000500000000000000" pitchFamily="2" charset="0"/>
              </a:rPr>
              <a:t>As-Built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.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D8BC6A8E-5278-815A-8258-46BD72428B03}"/>
              </a:ext>
            </a:extLst>
          </p:cNvPr>
          <p:cNvSpPr txBox="1"/>
          <p:nvPr/>
        </p:nvSpPr>
        <p:spPr>
          <a:xfrm>
            <a:off x="1533841" y="4951336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Inoltre le scelte progettuali hanno ripercussioni anche sulla futura gestione dell’impianto dell’edificio…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761F1E93-683A-49CA-133E-4670FC1A379B}"/>
              </a:ext>
            </a:extLst>
          </p:cNvPr>
          <p:cNvSpPr txBox="1"/>
          <p:nvPr/>
        </p:nvSpPr>
        <p:spPr>
          <a:xfrm>
            <a:off x="1533841" y="5643905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Il ciclo di vita di un impianto non si ferma alla sola progettazione,</a:t>
            </a:r>
          </a:p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Il progettista può trovarsi in qualsiasi punto di questo ciclo!</a:t>
            </a:r>
          </a:p>
        </p:txBody>
      </p:sp>
    </p:spTree>
    <p:extLst>
      <p:ext uri="{BB962C8B-B14F-4D97-AF65-F5344CB8AC3E}">
        <p14:creationId xmlns:p14="http://schemas.microsoft.com/office/powerpoint/2010/main" val="23484123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3EDF7593-F59C-EA15-B853-BA0F0C7F6382}"/>
              </a:ext>
            </a:extLst>
          </p:cNvPr>
          <p:cNvSpPr txBox="1">
            <a:spLocks/>
          </p:cNvSpPr>
          <p:nvPr/>
        </p:nvSpPr>
        <p:spPr>
          <a:xfrm>
            <a:off x="2162269" y="2907634"/>
            <a:ext cx="7867461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800" b="1" dirty="0">
                <a:solidFill>
                  <a:srgbClr val="1B2A47"/>
                </a:solidFill>
                <a:latin typeface="Poppins" panose="00000500000000000000" pitchFamily="2" charset="0"/>
              </a:rPr>
              <a:t>1.	Building Information Modeling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1140488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D5560A6-8525-DDF8-9F28-19EEE08E0E94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Tornando alla normativa italiana, il DM 37/2008 riporta che gli impianti elettrici e speciali progettati secondo la normativa nazionale ed europea (es. UNI e CEI), sono da considerarsi redatti secondo la regola dell’arte.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440C7D1-3C9C-FF12-B8F0-A07F2B9B950E}"/>
              </a:ext>
            </a:extLst>
          </p:cNvPr>
          <p:cNvSpPr txBox="1"/>
          <p:nvPr/>
        </p:nvSpPr>
        <p:spPr>
          <a:xfrm>
            <a:off x="1533842" y="1769322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Ad esempio, un primo step di progettazione di un impianto è sicuramente la questione dell’allaccio alla rete elettrica per poter richiedere una certa potenza. </a:t>
            </a:r>
          </a:p>
        </p:txBody>
      </p:sp>
      <p:graphicFrame>
        <p:nvGraphicFramePr>
          <p:cNvPr id="17" name="Diagramma 16">
            <a:extLst>
              <a:ext uri="{FF2B5EF4-FFF2-40B4-BE49-F238E27FC236}">
                <a16:creationId xmlns:a16="http://schemas.microsoft.com/office/drawing/2014/main" id="{A5B9799D-D373-92DA-8D36-B4BBFA336F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2696047"/>
              </p:ext>
            </p:extLst>
          </p:nvPr>
        </p:nvGraphicFramePr>
        <p:xfrm>
          <a:off x="1533842" y="2883061"/>
          <a:ext cx="2712233" cy="3319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Callout: freccia a destra 1">
            <a:extLst>
              <a:ext uri="{FF2B5EF4-FFF2-40B4-BE49-F238E27FC236}">
                <a16:creationId xmlns:a16="http://schemas.microsoft.com/office/drawing/2014/main" id="{FCD3BC4E-6A69-1A35-8FB5-630206D44D35}"/>
              </a:ext>
            </a:extLst>
          </p:cNvPr>
          <p:cNvSpPr/>
          <p:nvPr/>
        </p:nvSpPr>
        <p:spPr>
          <a:xfrm>
            <a:off x="1801638" y="2775492"/>
            <a:ext cx="3376943" cy="3534494"/>
          </a:xfrm>
          <a:prstGeom prst="rightArrowCallou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F4BB04E-E361-A179-FBE8-C2A5F1F052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2821" y="2782151"/>
            <a:ext cx="5650514" cy="3420266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EC955F16-767C-45F8-D925-86DEC69DBDCC}"/>
              </a:ext>
            </a:extLst>
          </p:cNvPr>
          <p:cNvSpPr/>
          <p:nvPr/>
        </p:nvSpPr>
        <p:spPr>
          <a:xfrm>
            <a:off x="9777743" y="3429000"/>
            <a:ext cx="977774" cy="419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6711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6" grpId="0"/>
      <p:bldGraphic spid="17" grpId="0">
        <p:bldAsOne/>
      </p:bldGraphic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D5560A6-8525-DDF8-9F28-19EEE08E0E94}"/>
              </a:ext>
            </a:extLst>
          </p:cNvPr>
          <p:cNvSpPr txBox="1"/>
          <p:nvPr/>
        </p:nvSpPr>
        <p:spPr>
          <a:xfrm>
            <a:off x="1533843" y="756493"/>
            <a:ext cx="88533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Ma un impianto non è dipendente dalla sola rete elettrica dell’ente distributore…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Sono molti i casi in cui si necessita di continuità di servizio perché le funzioni assolte dall’edificio, dai suoi impianti e da chi lo occupa sono importanti o addirittura essenziali (si pensi ad un ospedale).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97C77AC-57DA-A53B-48EE-D313E3283E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3" y="2339482"/>
            <a:ext cx="4423337" cy="1735309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8E34492-E0A4-E82A-B5C8-EF05F157F4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4822" y="2339481"/>
            <a:ext cx="5153568" cy="1735309"/>
          </a:xfrm>
          <a:prstGeom prst="rect">
            <a:avLst/>
          </a:prstGeom>
        </p:spPr>
      </p:pic>
      <p:sp>
        <p:nvSpPr>
          <p:cNvPr id="19" name="Rettangolo 18">
            <a:extLst>
              <a:ext uri="{FF2B5EF4-FFF2-40B4-BE49-F238E27FC236}">
                <a16:creationId xmlns:a16="http://schemas.microsoft.com/office/drawing/2014/main" id="{1350C365-0990-C778-1F27-208A0A50294A}"/>
              </a:ext>
            </a:extLst>
          </p:cNvPr>
          <p:cNvSpPr/>
          <p:nvPr/>
        </p:nvSpPr>
        <p:spPr>
          <a:xfrm>
            <a:off x="4892324" y="2788061"/>
            <a:ext cx="977774" cy="419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AB6E8AD3-0B00-35CC-2B4C-B5ABDEDF0A60}"/>
              </a:ext>
            </a:extLst>
          </p:cNvPr>
          <p:cNvSpPr txBox="1"/>
          <p:nvPr/>
        </p:nvSpPr>
        <p:spPr>
          <a:xfrm>
            <a:off x="1533843" y="4271114"/>
            <a:ext cx="88533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Diversi tipi di alimentazione, significano diversi tipi di sorgenti: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Gruppi elettrogeni endotermici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Gruppi elettrogeni elettrici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UPS rotanti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UPS statici</a:t>
            </a:r>
          </a:p>
        </p:txBody>
      </p:sp>
    </p:spTree>
    <p:extLst>
      <p:ext uri="{BB962C8B-B14F-4D97-AF65-F5344CB8AC3E}">
        <p14:creationId xmlns:p14="http://schemas.microsoft.com/office/powerpoint/2010/main" val="3497493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FFB57B31-A197-FC81-EEDC-6D32D2FD2C2D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progettazione di un impianto elettrico include poi diversi «sotto impianti» e impianti non prettamente elettrici ma che necessitano di alimentazione o che sono legati al funzionamento dell’impianto elettrico stesso:</a:t>
            </a: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E8506AEE-17DB-6957-3BBE-F3E345FBDA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3646176"/>
              </p:ext>
            </p:extLst>
          </p:nvPr>
        </p:nvGraphicFramePr>
        <p:xfrm>
          <a:off x="1420954" y="1638119"/>
          <a:ext cx="8371505" cy="3994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DC7D3A7D-18EC-CB30-EE97-99B45E0A7C37}"/>
              </a:ext>
            </a:extLst>
          </p:cNvPr>
          <p:cNvCxnSpPr>
            <a:cxnSpLocks/>
          </p:cNvCxnSpPr>
          <p:nvPr/>
        </p:nvCxnSpPr>
        <p:spPr>
          <a:xfrm>
            <a:off x="839628" y="2829765"/>
            <a:ext cx="689478" cy="3623378"/>
          </a:xfrm>
          <a:prstGeom prst="line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347840D4-8B16-8E98-7028-929F4041FFE3}"/>
              </a:ext>
            </a:extLst>
          </p:cNvPr>
          <p:cNvCxnSpPr>
            <a:cxnSpLocks/>
          </p:cNvCxnSpPr>
          <p:nvPr/>
        </p:nvCxnSpPr>
        <p:spPr>
          <a:xfrm>
            <a:off x="8418983" y="1818479"/>
            <a:ext cx="2076921" cy="2723551"/>
          </a:xfrm>
          <a:prstGeom prst="line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4D313AF6-EC05-EAF5-4386-F44C31ABA51B}"/>
              </a:ext>
            </a:extLst>
          </p:cNvPr>
          <p:cNvCxnSpPr>
            <a:cxnSpLocks/>
          </p:cNvCxnSpPr>
          <p:nvPr/>
        </p:nvCxnSpPr>
        <p:spPr>
          <a:xfrm flipV="1">
            <a:off x="830932" y="1829006"/>
            <a:ext cx="7588051" cy="1000759"/>
          </a:xfrm>
          <a:prstGeom prst="line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B34427BD-6946-E37A-D758-70EEDF95834E}"/>
              </a:ext>
            </a:extLst>
          </p:cNvPr>
          <p:cNvCxnSpPr>
            <a:cxnSpLocks/>
          </p:cNvCxnSpPr>
          <p:nvPr/>
        </p:nvCxnSpPr>
        <p:spPr>
          <a:xfrm flipV="1">
            <a:off x="1540146" y="4533087"/>
            <a:ext cx="8955758" cy="1920056"/>
          </a:xfrm>
          <a:prstGeom prst="line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aphicFrame>
        <p:nvGraphicFramePr>
          <p:cNvPr id="26" name="Diagramma 25">
            <a:extLst>
              <a:ext uri="{FF2B5EF4-FFF2-40B4-BE49-F238E27FC236}">
                <a16:creationId xmlns:a16="http://schemas.microsoft.com/office/drawing/2014/main" id="{EBC027B7-AAEF-7FE8-47CE-9129892D5D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6804652"/>
              </p:ext>
            </p:extLst>
          </p:nvPr>
        </p:nvGraphicFramePr>
        <p:xfrm>
          <a:off x="9335663" y="4641454"/>
          <a:ext cx="1617038" cy="1096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849786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Graphic spid="2" grpId="0">
        <p:bldAsOne/>
      </p:bldGraphic>
      <p:bldGraphic spid="26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FFB57B31-A197-FC81-EEDC-6D32D2FD2C2D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L’impianto elettrico è dunque sede di molteplici informazioni, le quali devono essere opportunamente trattate nell’ambito BIM.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74042A4-CCCD-6A5E-AD34-90987EE7C517}"/>
              </a:ext>
            </a:extLst>
          </p:cNvPr>
          <p:cNvSpPr txBox="1"/>
          <p:nvPr/>
        </p:nvSpPr>
        <p:spPr>
          <a:xfrm>
            <a:off x="1533843" y="1512986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Le informazioni si trovano racchiuse nei diversi componenti, quindi serve definire e classificare le diverse apparecchiature elettriche e decidere quali e quante informazioni sono utili per la loro descrizione e che concorrono alla completezza delle informazioni di tutto l’impianto.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55AC4D26-FE0F-2812-83C0-BB1AE147CABD}"/>
              </a:ext>
            </a:extLst>
          </p:cNvPr>
          <p:cNvSpPr txBox="1"/>
          <p:nvPr/>
        </p:nvSpPr>
        <p:spPr>
          <a:xfrm>
            <a:off x="1533841" y="5643905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Non tutte le informazioni sono necessarie, esse dipendono dalla fase progettuale, dalle necessità e richieste…serve definire il LOD!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43678A9-B13E-26B2-8E3B-5DD17E9821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192" y="2861249"/>
            <a:ext cx="1485491" cy="148549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C3E8F84B-CE9A-A6F7-77BC-D717C4829A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42" t="8442" r="9145" b="10773"/>
          <a:stretch/>
        </p:blipFill>
        <p:spPr>
          <a:xfrm>
            <a:off x="2990151" y="3012366"/>
            <a:ext cx="1228978" cy="1200329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5C1C882D-B7B8-C24B-0E56-9902ECE78F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4983" y="2939656"/>
            <a:ext cx="1823506" cy="1345747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6E95D81-CF4C-9C24-52AE-3622662DC3B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511"/>
          <a:stretch/>
        </p:blipFill>
        <p:spPr>
          <a:xfrm>
            <a:off x="8311220" y="3057135"/>
            <a:ext cx="952938" cy="90876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F14B0186-06E1-BD21-2D58-7E6607EFFF0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214" t="17131" r="21482" b="20737"/>
          <a:stretch/>
        </p:blipFill>
        <p:spPr>
          <a:xfrm>
            <a:off x="9461481" y="3935215"/>
            <a:ext cx="1182594" cy="1409799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CE8774C7-6BFA-DE65-F710-ECDDE23EA2D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33722"/>
          <a:stretch/>
        </p:blipFill>
        <p:spPr>
          <a:xfrm>
            <a:off x="5345595" y="3037669"/>
            <a:ext cx="1112290" cy="2127844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4354130B-17D5-1EFE-A2BF-3A22C8BD2D1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436" b="12436"/>
          <a:stretch/>
        </p:blipFill>
        <p:spPr>
          <a:xfrm>
            <a:off x="7872303" y="4190052"/>
            <a:ext cx="1470479" cy="1104762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6B5C083F-05A1-9824-53AC-5F99E1BE7D0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2122" r="10588" b="27780"/>
          <a:stretch/>
        </p:blipFill>
        <p:spPr>
          <a:xfrm>
            <a:off x="1525164" y="4511748"/>
            <a:ext cx="1422519" cy="597014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8A838106-7851-FE89-D449-9EEF9FF1E8D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65081" y="4282554"/>
            <a:ext cx="1948371" cy="1291491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9B3F7CB6-51BC-321E-C705-2C3D7C0916F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49888" y="4344633"/>
            <a:ext cx="1399261" cy="1104762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648499E9-F870-D59B-50EB-AFFF37376108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19694" b="20174"/>
          <a:stretch/>
        </p:blipFill>
        <p:spPr>
          <a:xfrm>
            <a:off x="9404285" y="3082388"/>
            <a:ext cx="1205167" cy="724687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31AFF7AC-59C4-91CC-78B4-E3A780B03E92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9219" r="20568" b="8159"/>
          <a:stretch/>
        </p:blipFill>
        <p:spPr>
          <a:xfrm>
            <a:off x="4334921" y="3012366"/>
            <a:ext cx="1090359" cy="110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1595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FFB57B31-A197-FC81-EEDC-6D32D2FD2C2D}"/>
              </a:ext>
            </a:extLst>
          </p:cNvPr>
          <p:cNvSpPr txBox="1"/>
          <p:nvPr/>
        </p:nvSpPr>
        <p:spPr>
          <a:xfrm>
            <a:off x="1533843" y="756493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Un esempio? i quadri elettrici:</a:t>
            </a:r>
          </a:p>
        </p:txBody>
      </p:sp>
      <p:graphicFrame>
        <p:nvGraphicFramePr>
          <p:cNvPr id="3" name="Diagramma 2">
            <a:extLst>
              <a:ext uri="{FF2B5EF4-FFF2-40B4-BE49-F238E27FC236}">
                <a16:creationId xmlns:a16="http://schemas.microsoft.com/office/drawing/2014/main" id="{2D4ECBF6-A7E1-A269-9DEE-143FE5AE50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8551845"/>
              </p:ext>
            </p:extLst>
          </p:nvPr>
        </p:nvGraphicFramePr>
        <p:xfrm>
          <a:off x="738930" y="1317424"/>
          <a:ext cx="6302160" cy="2013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Diagramma 11">
            <a:extLst>
              <a:ext uri="{FF2B5EF4-FFF2-40B4-BE49-F238E27FC236}">
                <a16:creationId xmlns:a16="http://schemas.microsoft.com/office/drawing/2014/main" id="{C97992EF-36E0-DEFD-CF1D-E85434F379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1299308"/>
              </p:ext>
            </p:extLst>
          </p:nvPr>
        </p:nvGraphicFramePr>
        <p:xfrm>
          <a:off x="6377538" y="1757993"/>
          <a:ext cx="4266639" cy="2013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Diagramma 12">
            <a:extLst>
              <a:ext uri="{FF2B5EF4-FFF2-40B4-BE49-F238E27FC236}">
                <a16:creationId xmlns:a16="http://schemas.microsoft.com/office/drawing/2014/main" id="{D22CF7A4-99A7-1F0B-865C-D48263921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0830669"/>
              </p:ext>
            </p:extLst>
          </p:nvPr>
        </p:nvGraphicFramePr>
        <p:xfrm>
          <a:off x="1489871" y="3588839"/>
          <a:ext cx="5270538" cy="18594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4" name="Diagramma 13">
            <a:extLst>
              <a:ext uri="{FF2B5EF4-FFF2-40B4-BE49-F238E27FC236}">
                <a16:creationId xmlns:a16="http://schemas.microsoft.com/office/drawing/2014/main" id="{B8D4AB0A-8568-AAF5-339D-4CD7F91CF2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8919895"/>
              </p:ext>
            </p:extLst>
          </p:nvPr>
        </p:nvGraphicFramePr>
        <p:xfrm>
          <a:off x="6507682" y="4029408"/>
          <a:ext cx="4503218" cy="2440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6E08C90-B3CE-6961-8C6A-5FB6AF831E79}"/>
              </a:ext>
            </a:extLst>
          </p:cNvPr>
          <p:cNvSpPr txBox="1"/>
          <p:nvPr/>
        </p:nvSpPr>
        <p:spPr>
          <a:xfrm>
            <a:off x="1489871" y="5573384"/>
            <a:ext cx="48436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Le informazioni sono molte, quindi è fondamentale fare ordine all’interno del modello BIM</a:t>
            </a:r>
          </a:p>
        </p:txBody>
      </p:sp>
    </p:spTree>
    <p:extLst>
      <p:ext uri="{BB962C8B-B14F-4D97-AF65-F5344CB8AC3E}">
        <p14:creationId xmlns:p14="http://schemas.microsoft.com/office/powerpoint/2010/main" val="3396692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Graphic spid="3" grpId="0">
        <p:bldAsOne/>
      </p:bldGraphic>
      <p:bldGraphic spid="12" grpId="0">
        <p:bldAsOne/>
      </p:bldGraphic>
      <p:bldGraphic spid="13" grpId="0">
        <p:bldAsOne/>
      </p:bldGraphic>
      <p:bldGraphic spid="14" grpId="0">
        <p:bldAsOne/>
      </p:bldGraphic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FFB57B31-A197-FC81-EEDC-6D32D2FD2C2D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Le informazioni all’interno del modello non sono soltanto quelle intrinseche nei componenti, ma possono provenire anche da calcoli effettuati all’esterno del modello.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6C47A95D-D60F-EE7F-A58B-3F449DBC7567}"/>
              </a:ext>
            </a:extLst>
          </p:cNvPr>
          <p:cNvSpPr txBox="1"/>
          <p:nvPr/>
        </p:nvSpPr>
        <p:spPr>
          <a:xfrm>
            <a:off x="1533842" y="1695910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progettista di impianti elettrici segue determinati step di calcolo per poter progettare l’impianto a monte dei componenti: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0" name="Diagramma 19">
                <a:extLst>
                  <a:ext uri="{FF2B5EF4-FFF2-40B4-BE49-F238E27FC236}">
                    <a16:creationId xmlns:a16="http://schemas.microsoft.com/office/drawing/2014/main" id="{6CF016F3-9E9D-FC94-E309-FFCFA3463C1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241678274"/>
                  </p:ext>
                </p:extLst>
              </p:nvPr>
            </p:nvGraphicFramePr>
            <p:xfrm>
              <a:off x="4295672" y="2548531"/>
              <a:ext cx="2123759" cy="122336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20" name="Diagramma 19">
                <a:extLst>
                  <a:ext uri="{FF2B5EF4-FFF2-40B4-BE49-F238E27FC236}">
                    <a16:creationId xmlns:a16="http://schemas.microsoft.com/office/drawing/2014/main" id="{6CF016F3-9E9D-FC94-E309-FFCFA3463C1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241678274"/>
                  </p:ext>
                </p:extLst>
              </p:nvPr>
            </p:nvGraphicFramePr>
            <p:xfrm>
              <a:off x="4295672" y="2548531"/>
              <a:ext cx="2123759" cy="122336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Diagramma 20">
                <a:extLst>
                  <a:ext uri="{FF2B5EF4-FFF2-40B4-BE49-F238E27FC236}">
                    <a16:creationId xmlns:a16="http://schemas.microsoft.com/office/drawing/2014/main" id="{FD25E6EE-F730-5791-C236-E22C4BEE26D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485704928"/>
                  </p:ext>
                </p:extLst>
              </p:nvPr>
            </p:nvGraphicFramePr>
            <p:xfrm>
              <a:off x="1533842" y="2583037"/>
              <a:ext cx="2723833" cy="118886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1" r:lo="rId12" r:qs="rId13" r:cs="rId14"/>
              </a:graphicData>
            </a:graphic>
          </p:graphicFrame>
        </mc:Choice>
        <mc:Fallback xmlns="">
          <p:graphicFrame>
            <p:nvGraphicFramePr>
              <p:cNvPr id="21" name="Diagramma 20">
                <a:extLst>
                  <a:ext uri="{FF2B5EF4-FFF2-40B4-BE49-F238E27FC236}">
                    <a16:creationId xmlns:a16="http://schemas.microsoft.com/office/drawing/2014/main" id="{FD25E6EE-F730-5791-C236-E22C4BEE26D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485704928"/>
                  </p:ext>
                </p:extLst>
              </p:nvPr>
            </p:nvGraphicFramePr>
            <p:xfrm>
              <a:off x="1533842" y="2583037"/>
              <a:ext cx="2723833" cy="118886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6" r:lo="rId17" r:qs="rId18" r:cs="rId19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Diagramma 21">
                <a:extLst>
                  <a:ext uri="{FF2B5EF4-FFF2-40B4-BE49-F238E27FC236}">
                    <a16:creationId xmlns:a16="http://schemas.microsoft.com/office/drawing/2014/main" id="{AD84AD8F-E49E-7D80-7726-6E889E1471B4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591519631"/>
                  </p:ext>
                </p:extLst>
              </p:nvPr>
            </p:nvGraphicFramePr>
            <p:xfrm>
              <a:off x="6482208" y="2598034"/>
              <a:ext cx="2233167" cy="117386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0" r:lo="rId21" r:qs="rId22" r:cs="rId23"/>
              </a:graphicData>
            </a:graphic>
          </p:graphicFrame>
        </mc:Choice>
        <mc:Fallback xmlns="">
          <p:graphicFrame>
            <p:nvGraphicFramePr>
              <p:cNvPr id="22" name="Diagramma 21">
                <a:extLst>
                  <a:ext uri="{FF2B5EF4-FFF2-40B4-BE49-F238E27FC236}">
                    <a16:creationId xmlns:a16="http://schemas.microsoft.com/office/drawing/2014/main" id="{AD84AD8F-E49E-7D80-7726-6E889E1471B4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591519631"/>
                  </p:ext>
                </p:extLst>
              </p:nvPr>
            </p:nvGraphicFramePr>
            <p:xfrm>
              <a:off x="6482208" y="2598034"/>
              <a:ext cx="2233167" cy="117386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5" r:lo="rId26" r:qs="rId27" r:cs="rId28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Diagramma 22">
                <a:extLst>
                  <a:ext uri="{FF2B5EF4-FFF2-40B4-BE49-F238E27FC236}">
                    <a16:creationId xmlns:a16="http://schemas.microsoft.com/office/drawing/2014/main" id="{18936C8F-287C-432F-3806-10772865D9B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275337740"/>
                  </p:ext>
                </p:extLst>
              </p:nvPr>
            </p:nvGraphicFramePr>
            <p:xfrm>
              <a:off x="8775037" y="2548531"/>
              <a:ext cx="2123759" cy="190642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9" r:lo="rId30" r:qs="rId31" r:cs="rId32"/>
              </a:graphicData>
            </a:graphic>
          </p:graphicFrame>
        </mc:Choice>
        <mc:Fallback xmlns="">
          <p:graphicFrame>
            <p:nvGraphicFramePr>
              <p:cNvPr id="23" name="Diagramma 22">
                <a:extLst>
                  <a:ext uri="{FF2B5EF4-FFF2-40B4-BE49-F238E27FC236}">
                    <a16:creationId xmlns:a16="http://schemas.microsoft.com/office/drawing/2014/main" id="{18936C8F-287C-432F-3806-10772865D9B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275337740"/>
                  </p:ext>
                </p:extLst>
              </p:nvPr>
            </p:nvGraphicFramePr>
            <p:xfrm>
              <a:off x="8775037" y="2548531"/>
              <a:ext cx="2123759" cy="190642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4" r:lo="rId35" r:qs="rId36" r:cs="rId37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4" name="Diagramma 23">
                <a:extLst>
                  <a:ext uri="{FF2B5EF4-FFF2-40B4-BE49-F238E27FC236}">
                    <a16:creationId xmlns:a16="http://schemas.microsoft.com/office/drawing/2014/main" id="{FCCA8972-02E8-62A2-E944-600A02F85FB8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791593960"/>
                  </p:ext>
                </p:extLst>
              </p:nvPr>
            </p:nvGraphicFramePr>
            <p:xfrm>
              <a:off x="1533842" y="3832575"/>
              <a:ext cx="2057083" cy="118886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8" r:lo="rId39" r:qs="rId40" r:cs="rId41"/>
              </a:graphicData>
            </a:graphic>
          </p:graphicFrame>
        </mc:Choice>
        <mc:Fallback xmlns="">
          <p:graphicFrame>
            <p:nvGraphicFramePr>
              <p:cNvPr id="24" name="Diagramma 23">
                <a:extLst>
                  <a:ext uri="{FF2B5EF4-FFF2-40B4-BE49-F238E27FC236}">
                    <a16:creationId xmlns:a16="http://schemas.microsoft.com/office/drawing/2014/main" id="{FCCA8972-02E8-62A2-E944-600A02F85FB8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791593960"/>
                  </p:ext>
                </p:extLst>
              </p:nvPr>
            </p:nvGraphicFramePr>
            <p:xfrm>
              <a:off x="1533842" y="3832575"/>
              <a:ext cx="2057083" cy="118886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3" r:lo="rId44" r:qs="rId45" r:cs="rId46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Diagramma 24">
                <a:extLst>
                  <a:ext uri="{FF2B5EF4-FFF2-40B4-BE49-F238E27FC236}">
                    <a16:creationId xmlns:a16="http://schemas.microsoft.com/office/drawing/2014/main" id="{04E3A9FB-BFDE-28BE-44FD-400EA2CBE13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479120779"/>
                  </p:ext>
                </p:extLst>
              </p:nvPr>
            </p:nvGraphicFramePr>
            <p:xfrm>
              <a:off x="3641350" y="3820487"/>
              <a:ext cx="5074026" cy="117386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7" r:lo="rId48" r:qs="rId49" r:cs="rId50"/>
              </a:graphicData>
            </a:graphic>
          </p:graphicFrame>
        </mc:Choice>
        <mc:Fallback xmlns="">
          <p:graphicFrame>
            <p:nvGraphicFramePr>
              <p:cNvPr id="25" name="Diagramma 24">
                <a:extLst>
                  <a:ext uri="{FF2B5EF4-FFF2-40B4-BE49-F238E27FC236}">
                    <a16:creationId xmlns:a16="http://schemas.microsoft.com/office/drawing/2014/main" id="{04E3A9FB-BFDE-28BE-44FD-400EA2CBE13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479120779"/>
                  </p:ext>
                </p:extLst>
              </p:nvPr>
            </p:nvGraphicFramePr>
            <p:xfrm>
              <a:off x="3641350" y="3820487"/>
              <a:ext cx="5074026" cy="117386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52" r:lo="rId53" r:qs="rId54" r:cs="rId55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Diagramma 25">
                <a:extLst>
                  <a:ext uri="{FF2B5EF4-FFF2-40B4-BE49-F238E27FC236}">
                    <a16:creationId xmlns:a16="http://schemas.microsoft.com/office/drawing/2014/main" id="{78773C9D-55FC-5E25-1E5F-D4424D1A48A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776036137"/>
                  </p:ext>
                </p:extLst>
              </p:nvPr>
            </p:nvGraphicFramePr>
            <p:xfrm>
              <a:off x="1533842" y="5082113"/>
              <a:ext cx="4390707" cy="103338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56" r:lo="rId57" r:qs="rId58" r:cs="rId59"/>
              </a:graphicData>
            </a:graphic>
          </p:graphicFrame>
        </mc:Choice>
        <mc:Fallback xmlns="">
          <p:graphicFrame>
            <p:nvGraphicFramePr>
              <p:cNvPr id="26" name="Diagramma 25">
                <a:extLst>
                  <a:ext uri="{FF2B5EF4-FFF2-40B4-BE49-F238E27FC236}">
                    <a16:creationId xmlns:a16="http://schemas.microsoft.com/office/drawing/2014/main" id="{78773C9D-55FC-5E25-1E5F-D4424D1A48A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776036137"/>
                  </p:ext>
                </p:extLst>
              </p:nvPr>
            </p:nvGraphicFramePr>
            <p:xfrm>
              <a:off x="1533842" y="5082113"/>
              <a:ext cx="4390707" cy="103338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61" r:lo="rId62" r:qs="rId63" r:cs="rId64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0" name="Diagramma 29">
                <a:extLst>
                  <a:ext uri="{FF2B5EF4-FFF2-40B4-BE49-F238E27FC236}">
                    <a16:creationId xmlns:a16="http://schemas.microsoft.com/office/drawing/2014/main" id="{95ED2515-4C15-43E4-C7B3-3033B45FBE9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11228881"/>
                  </p:ext>
                </p:extLst>
              </p:nvPr>
            </p:nvGraphicFramePr>
            <p:xfrm>
              <a:off x="8762683" y="4487680"/>
              <a:ext cx="2123759" cy="161382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65" r:lo="rId66" r:qs="rId67" r:cs="rId68"/>
              </a:graphicData>
            </a:graphic>
          </p:graphicFrame>
        </mc:Choice>
        <mc:Fallback xmlns="">
          <p:graphicFrame>
            <p:nvGraphicFramePr>
              <p:cNvPr id="30" name="Diagramma 29">
                <a:extLst>
                  <a:ext uri="{FF2B5EF4-FFF2-40B4-BE49-F238E27FC236}">
                    <a16:creationId xmlns:a16="http://schemas.microsoft.com/office/drawing/2014/main" id="{95ED2515-4C15-43E4-C7B3-3033B45FBE9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11228881"/>
                  </p:ext>
                </p:extLst>
              </p:nvPr>
            </p:nvGraphicFramePr>
            <p:xfrm>
              <a:off x="8762683" y="4487680"/>
              <a:ext cx="2123759" cy="161382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0" r:lo="rId71" r:qs="rId72" r:cs="rId73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Diagramma 30">
                <a:extLst>
                  <a:ext uri="{FF2B5EF4-FFF2-40B4-BE49-F238E27FC236}">
                    <a16:creationId xmlns:a16="http://schemas.microsoft.com/office/drawing/2014/main" id="{AB0C6BCA-EC69-2F2D-C52E-B4071A51737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43357400"/>
                  </p:ext>
                </p:extLst>
              </p:nvPr>
            </p:nvGraphicFramePr>
            <p:xfrm>
              <a:off x="5974974" y="5082113"/>
              <a:ext cx="2740402" cy="101939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4" r:lo="rId75" r:qs="rId76" r:cs="rId77"/>
              </a:graphicData>
            </a:graphic>
          </p:graphicFrame>
        </mc:Choice>
        <mc:Fallback xmlns="">
          <p:graphicFrame>
            <p:nvGraphicFramePr>
              <p:cNvPr id="31" name="Diagramma 30">
                <a:extLst>
                  <a:ext uri="{FF2B5EF4-FFF2-40B4-BE49-F238E27FC236}">
                    <a16:creationId xmlns:a16="http://schemas.microsoft.com/office/drawing/2014/main" id="{AB0C6BCA-EC69-2F2D-C52E-B4071A51737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43357400"/>
                  </p:ext>
                </p:extLst>
              </p:nvPr>
            </p:nvGraphicFramePr>
            <p:xfrm>
              <a:off x="5974974" y="5082113"/>
              <a:ext cx="2740402" cy="101939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9" r:lo="rId80" r:qs="rId81" r:cs="rId82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157754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Graphic spid="20" grpId="0">
        <p:bldAsOne/>
      </p:bldGraphic>
      <p:bldGraphic spid="21" grpId="0">
        <p:bldAsOne/>
      </p:bldGraphic>
      <p:bldGraphic spid="22" grpId="0">
        <p:bldAsOne/>
      </p:bldGraphic>
      <p:bldGraphic spid="23" grpId="0">
        <p:bldAsOne/>
      </p:bldGraphic>
      <p:bldGraphic spid="24" grpId="0">
        <p:bldAsOne/>
      </p:bldGraphic>
      <p:bldGraphic spid="25" grpId="0">
        <p:bldAsOne/>
      </p:bldGraphic>
      <p:bldGraphic spid="26" grpId="0">
        <p:bldAsOne/>
      </p:bldGraphic>
      <p:bldGraphic spid="30" grpId="0">
        <p:bldAsOne/>
      </p:bldGraphic>
      <p:bldGraphic spid="31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1CD907-C891-C036-65F7-BD4F0A58B72A}"/>
              </a:ext>
            </a:extLst>
          </p:cNvPr>
          <p:cNvSpPr txBox="1"/>
          <p:nvPr/>
        </p:nvSpPr>
        <p:spPr>
          <a:xfrm>
            <a:off x="1580966" y="1431006"/>
            <a:ext cx="91473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modello BIM generalmente non è unico, ma nasce dalla composizione di più modelli. Questo perché le diverse discipline spesso appartengono a progettazioni differenti e necessitano di differenti software per la costruzione e gestione dei modelli stessi.</a:t>
            </a:r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2D537BAA-1910-21FF-E073-3C2E5EFB69B0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832013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2.2	Il modello del progettista elettrico</a:t>
            </a:r>
            <a:endParaRPr lang="it-IT" sz="2400" dirty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13886F0-484F-1C94-21FD-AD77CF2E3A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966" y="2931294"/>
            <a:ext cx="4109720" cy="205168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EF1829CE-FA7B-A2F4-3E89-A5767D72F3D0}"/>
              </a:ext>
            </a:extLst>
          </p:cNvPr>
          <p:cNvSpPr/>
          <p:nvPr/>
        </p:nvSpPr>
        <p:spPr>
          <a:xfrm>
            <a:off x="4400678" y="4442192"/>
            <a:ext cx="594016" cy="608243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Freccia curva 15">
            <a:extLst>
              <a:ext uri="{FF2B5EF4-FFF2-40B4-BE49-F238E27FC236}">
                <a16:creationId xmlns:a16="http://schemas.microsoft.com/office/drawing/2014/main" id="{97F68596-545E-0745-0DD4-DD11E5A3601B}"/>
              </a:ext>
            </a:extLst>
          </p:cNvPr>
          <p:cNvSpPr/>
          <p:nvPr/>
        </p:nvSpPr>
        <p:spPr>
          <a:xfrm rot="10800000" flipH="1">
            <a:off x="4563374" y="5148629"/>
            <a:ext cx="2410516" cy="106506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8929"/>
            </a:avLst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D4D7F9A-7F55-A5BE-BBE8-F0943600F855}"/>
              </a:ext>
            </a:extLst>
          </p:cNvPr>
          <p:cNvSpPr txBox="1"/>
          <p:nvPr/>
        </p:nvSpPr>
        <p:spPr>
          <a:xfrm>
            <a:off x="7081388" y="2501399"/>
            <a:ext cx="4242311" cy="224742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Meccanico e Idraulico: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Modello Aeraulica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Modello Idrico-Sanitario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Modello Scarichi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Modello Antincendio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Modello Climatizzazione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…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2C65C971-DEA5-8C88-6DAD-CC5B985CBAD8}"/>
              </a:ext>
            </a:extLst>
          </p:cNvPr>
          <p:cNvSpPr txBox="1"/>
          <p:nvPr/>
        </p:nvSpPr>
        <p:spPr>
          <a:xfrm>
            <a:off x="7081387" y="4904078"/>
            <a:ext cx="4242311" cy="163449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Elettrico e Speciali: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Modello Impianti elettrici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Modello IRAI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Modello Impianti Speciali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…</a:t>
            </a:r>
          </a:p>
        </p:txBody>
      </p:sp>
      <p:sp>
        <p:nvSpPr>
          <p:cNvPr id="3" name="Freccia curva 2">
            <a:extLst>
              <a:ext uri="{FF2B5EF4-FFF2-40B4-BE49-F238E27FC236}">
                <a16:creationId xmlns:a16="http://schemas.microsoft.com/office/drawing/2014/main" id="{610BD0B8-62A0-894A-8FA2-B59341090754}"/>
              </a:ext>
            </a:extLst>
          </p:cNvPr>
          <p:cNvSpPr/>
          <p:nvPr/>
        </p:nvSpPr>
        <p:spPr>
          <a:xfrm>
            <a:off x="5320137" y="3344873"/>
            <a:ext cx="1653753" cy="999125"/>
          </a:xfrm>
          <a:prstGeom prst="bent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2A24AF20-96A7-3521-294C-29F713459BBD}"/>
              </a:ext>
            </a:extLst>
          </p:cNvPr>
          <p:cNvSpPr/>
          <p:nvPr/>
        </p:nvSpPr>
        <p:spPr>
          <a:xfrm>
            <a:off x="5131836" y="4442192"/>
            <a:ext cx="594016" cy="608243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758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3" grpId="0" animBg="1"/>
      <p:bldP spid="16" grpId="0" animBg="1"/>
      <p:bldP spid="17" grpId="0" animBg="1"/>
      <p:bldP spid="18" grpId="0" animBg="1"/>
      <p:bldP spid="3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A841BF5-BE80-A824-CCA2-E177732221BB}"/>
              </a:ext>
            </a:extLst>
          </p:cNvPr>
          <p:cNvSpPr txBox="1"/>
          <p:nvPr/>
        </p:nvSpPr>
        <p:spPr>
          <a:xfrm>
            <a:off x="1533843" y="756493"/>
            <a:ext cx="9145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risultato è un modello federato, l’output prodotto dal lavoro di progettazione.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371E8F93-44DE-269D-3B47-3C4E6997AD33}"/>
              </a:ext>
            </a:extLst>
          </p:cNvPr>
          <p:cNvSpPr txBox="1"/>
          <p:nvPr/>
        </p:nvSpPr>
        <p:spPr>
          <a:xfrm>
            <a:off x="7604080" y="1309629"/>
            <a:ext cx="33342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L’interoperabilità e il coordinamento tra modelli è fondamentale, per il fatto che il modello federato risultante deve potersi interfacciare con un ambiente di condivisione e deve poter essere «gestito» a livello informativo.</a:t>
            </a:r>
          </a:p>
        </p:txBody>
      </p:sp>
      <p:pic>
        <p:nvPicPr>
          <p:cNvPr id="22" name="Immagine 21">
            <a:extLst>
              <a:ext uri="{FF2B5EF4-FFF2-40B4-BE49-F238E27FC236}">
                <a16:creationId xmlns:a16="http://schemas.microsoft.com/office/drawing/2014/main" id="{5F51EE9A-9D28-E441-70CC-1A5A2EE02A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324" y="1257429"/>
            <a:ext cx="6017895" cy="269494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161A0335-DA35-FB6D-A4E8-D1E9CD403CB5}"/>
              </a:ext>
            </a:extLst>
          </p:cNvPr>
          <p:cNvSpPr txBox="1"/>
          <p:nvPr/>
        </p:nvSpPr>
        <p:spPr>
          <a:xfrm>
            <a:off x="1042622" y="4132480"/>
            <a:ext cx="23739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Scambio dati: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le informazioni  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devono poter 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essere condivise  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tra due o più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modelli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56A8A323-8096-9B32-E72C-DA6E41C45405}"/>
              </a:ext>
            </a:extLst>
          </p:cNvPr>
          <p:cNvSpPr txBox="1"/>
          <p:nvPr/>
        </p:nvSpPr>
        <p:spPr>
          <a:xfrm>
            <a:off x="3483396" y="4131794"/>
            <a:ext cx="23739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Interoperabilità: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le informazioni 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devono poter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essere utilizzate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tra due o più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modelli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6CE24ECD-E6BF-C578-6B2B-127BE0606A28}"/>
              </a:ext>
            </a:extLst>
          </p:cNvPr>
          <p:cNvSpPr txBox="1"/>
          <p:nvPr/>
        </p:nvSpPr>
        <p:spPr>
          <a:xfrm>
            <a:off x="5924169" y="4131794"/>
            <a:ext cx="25647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Federazione: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le informazioni di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due o più modelli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diventano parte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di una singola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base dati federata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EF7C5D79-E404-1AE4-C654-0F576DB93E8C}"/>
              </a:ext>
            </a:extLst>
          </p:cNvPr>
          <p:cNvSpPr txBox="1"/>
          <p:nvPr/>
        </p:nvSpPr>
        <p:spPr>
          <a:xfrm>
            <a:off x="8555726" y="4136173"/>
            <a:ext cx="2690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Integrazione: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le informazioni 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di due o più modelli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vengono unificate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ed elaborate per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essere fruibili</a:t>
            </a:r>
          </a:p>
        </p:txBody>
      </p:sp>
    </p:spTree>
    <p:extLst>
      <p:ext uri="{BB962C8B-B14F-4D97-AF65-F5344CB8AC3E}">
        <p14:creationId xmlns:p14="http://schemas.microsoft.com/office/powerpoint/2010/main" val="4111006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6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A841BF5-BE80-A824-CCA2-E177732221BB}"/>
              </a:ext>
            </a:extLst>
          </p:cNvPr>
          <p:cNvSpPr txBox="1"/>
          <p:nvPr/>
        </p:nvSpPr>
        <p:spPr>
          <a:xfrm>
            <a:off x="1533843" y="756493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Quali sono le necessità di un progettista, nell’utilizzo di un modello BIM?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161A0335-DA35-FB6D-A4E8-D1E9CD403CB5}"/>
              </a:ext>
            </a:extLst>
          </p:cNvPr>
          <p:cNvSpPr txBox="1"/>
          <p:nvPr/>
        </p:nvSpPr>
        <p:spPr>
          <a:xfrm>
            <a:off x="1533843" y="1498923"/>
            <a:ext cx="8973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Definizione di impostazioni elettriche di partenza.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B637F07-25A7-2B44-72D3-51E49C455F41}"/>
              </a:ext>
            </a:extLst>
          </p:cNvPr>
          <p:cNvSpPr txBox="1"/>
          <p:nvPr/>
        </p:nvSpPr>
        <p:spPr>
          <a:xfrm>
            <a:off x="1533843" y="1981337"/>
            <a:ext cx="8973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Definizione di un template di partenza.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DE6AF808-EF83-CB88-1E42-717F83FB311A}"/>
              </a:ext>
            </a:extLst>
          </p:cNvPr>
          <p:cNvSpPr txBox="1"/>
          <p:nvPr/>
        </p:nvSpPr>
        <p:spPr>
          <a:xfrm>
            <a:off x="1533842" y="2463751"/>
            <a:ext cx="8973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Componentistica adattabile e manipolabile in funzione dei calcoli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effettuati dal progettista.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FF5176D-AAEC-75F1-6DC5-1492E9C76E83}"/>
              </a:ext>
            </a:extLst>
          </p:cNvPr>
          <p:cNvSpPr txBox="1"/>
          <p:nvPr/>
        </p:nvSpPr>
        <p:spPr>
          <a:xfrm>
            <a:off x="1533841" y="3223164"/>
            <a:ext cx="8973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Completa gestione dei circuiti elettrici, i quali sono veicolo informativo nel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modello BIM .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42A4C5F-6F28-78CA-22D4-1DA3EC370F20}"/>
              </a:ext>
            </a:extLst>
          </p:cNvPr>
          <p:cNvSpPr txBox="1"/>
          <p:nvPr/>
        </p:nvSpPr>
        <p:spPr>
          <a:xfrm>
            <a:off x="1533840" y="3982577"/>
            <a:ext cx="8973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Interazione circuitale con componenti non strettamente di proprietà del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progetto elettrico.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BF476DC3-D2C5-6C5F-D4B2-98AD1F801086}"/>
              </a:ext>
            </a:extLst>
          </p:cNvPr>
          <p:cNvSpPr txBox="1"/>
          <p:nvPr/>
        </p:nvSpPr>
        <p:spPr>
          <a:xfrm>
            <a:off x="1533840" y="4741990"/>
            <a:ext cx="8973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Definizione e ottimizzazione di un sistema di classificazione.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17CD87A2-98C7-9CDF-3141-0EF8174492DB}"/>
              </a:ext>
            </a:extLst>
          </p:cNvPr>
          <p:cNvSpPr txBox="1"/>
          <p:nvPr/>
        </p:nvSpPr>
        <p:spPr>
          <a:xfrm>
            <a:off x="1533839" y="5228234"/>
            <a:ext cx="8973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Modello funzionale per il cantiere e per la realizzazione (si progetta per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realizzare, non per progettare!)</a:t>
            </a:r>
          </a:p>
        </p:txBody>
      </p:sp>
    </p:spTree>
    <p:extLst>
      <p:ext uri="{BB962C8B-B14F-4D97-AF65-F5344CB8AC3E}">
        <p14:creationId xmlns:p14="http://schemas.microsoft.com/office/powerpoint/2010/main" val="913512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16" grpId="0"/>
      <p:bldP spid="17" grpId="0"/>
      <p:bldP spid="18" grpId="0"/>
      <p:bldP spid="20" grpId="0"/>
      <p:bldP spid="24" grpId="0"/>
      <p:bldP spid="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1CD907-C891-C036-65F7-BD4F0A58B72A}"/>
              </a:ext>
            </a:extLst>
          </p:cNvPr>
          <p:cNvSpPr txBox="1"/>
          <p:nvPr/>
        </p:nvSpPr>
        <p:spPr>
          <a:xfrm>
            <a:off x="1580966" y="1431006"/>
            <a:ext cx="9147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progettista elettrico, all’interno del modello, si trova a dover inserire e utilizzare un certo numero di componenti che realizzano una o più funzioni di uno specifico oggetto reale.</a:t>
            </a:r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2D537BAA-1910-21FF-E073-3C2E5EFB69B0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832013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2.3	Analisi dei componenti offerti dai produttori</a:t>
            </a:r>
            <a:endParaRPr lang="it-IT" sz="2400" dirty="0"/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8B5B87C3-63E3-36DA-1190-A966A4535754}"/>
              </a:ext>
            </a:extLst>
          </p:cNvPr>
          <p:cNvSpPr txBox="1"/>
          <p:nvPr/>
        </p:nvSpPr>
        <p:spPr>
          <a:xfrm>
            <a:off x="1580966" y="2475277"/>
            <a:ext cx="914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Quali sono le problematiche che può incontrare il progettista elettrico in questo processo di inserimento informativo?</a:t>
            </a: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D8FEB8AD-DF0E-6AF7-09C9-82DCA50C74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6630576"/>
              </p:ext>
            </p:extLst>
          </p:nvPr>
        </p:nvGraphicFramePr>
        <p:xfrm>
          <a:off x="1580966" y="3193962"/>
          <a:ext cx="4515034" cy="860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5" name="Diagramma 24">
            <a:extLst>
              <a:ext uri="{FF2B5EF4-FFF2-40B4-BE49-F238E27FC236}">
                <a16:creationId xmlns:a16="http://schemas.microsoft.com/office/drawing/2014/main" id="{A71B2EB0-6C49-D261-1A1E-4A351A83E8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0391513"/>
              </p:ext>
            </p:extLst>
          </p:nvPr>
        </p:nvGraphicFramePr>
        <p:xfrm>
          <a:off x="1580966" y="4179014"/>
          <a:ext cx="4515034" cy="1108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6" name="Diagramma 25">
            <a:extLst>
              <a:ext uri="{FF2B5EF4-FFF2-40B4-BE49-F238E27FC236}">
                <a16:creationId xmlns:a16="http://schemas.microsoft.com/office/drawing/2014/main" id="{6FDED26A-9F05-8182-00B5-63C9321A6F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9832203"/>
              </p:ext>
            </p:extLst>
          </p:nvPr>
        </p:nvGraphicFramePr>
        <p:xfrm>
          <a:off x="1575215" y="5412590"/>
          <a:ext cx="4515034" cy="860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6" name="Diagramma 15">
            <a:extLst>
              <a:ext uri="{FF2B5EF4-FFF2-40B4-BE49-F238E27FC236}">
                <a16:creationId xmlns:a16="http://schemas.microsoft.com/office/drawing/2014/main" id="{47687A34-7900-4121-1281-91C67D862E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0269441"/>
              </p:ext>
            </p:extLst>
          </p:nvPr>
        </p:nvGraphicFramePr>
        <p:xfrm>
          <a:off x="6161466" y="3193724"/>
          <a:ext cx="4515034" cy="860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7" name="Diagramma 16">
            <a:extLst>
              <a:ext uri="{FF2B5EF4-FFF2-40B4-BE49-F238E27FC236}">
                <a16:creationId xmlns:a16="http://schemas.microsoft.com/office/drawing/2014/main" id="{C2A4A561-1118-9A4E-D59F-CF534A3A3E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8954212"/>
              </p:ext>
            </p:extLst>
          </p:nvPr>
        </p:nvGraphicFramePr>
        <p:xfrm>
          <a:off x="6158063" y="4195810"/>
          <a:ext cx="4521839" cy="860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  <p:extLst>
      <p:ext uri="{BB962C8B-B14F-4D97-AF65-F5344CB8AC3E}">
        <p14:creationId xmlns:p14="http://schemas.microsoft.com/office/powerpoint/2010/main" val="540560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Graphic spid="2" grpId="0">
        <p:bldAsOne/>
      </p:bldGraphic>
      <p:bldGraphic spid="25" grpId="0">
        <p:bldAsOne/>
      </p:bldGraphic>
      <p:bldGraphic spid="26" grpId="0">
        <p:bldAsOne/>
      </p:bldGraphic>
      <p:bldGraphic spid="16" grpId="0">
        <p:bldAsOne/>
      </p:bldGraphic>
      <p:bldGraphic spid="17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8A51FFE5-207F-CB9A-B92D-022EEAAEDAE7}"/>
              </a:ext>
            </a:extLst>
          </p:cNvPr>
          <p:cNvSpPr txBox="1"/>
          <p:nvPr/>
        </p:nvSpPr>
        <p:spPr>
          <a:xfrm>
            <a:off x="1669312" y="2174881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«Progettare e gestire modelli digitali relativi a costruzioni, i quali contengono le informazioni stesse della costruzione e del suo ciclo di vita, all’interno di un unico ambiente virtuale»</a:t>
            </a:r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3EDF7593-F59C-EA15-B853-BA0F0C7F6382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832013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1.1	Introduzione al </a:t>
            </a:r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</a:rPr>
              <a:t>Building Information Modeling</a:t>
            </a:r>
            <a:endParaRPr lang="it-IT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BA84B2A-D117-07FA-F2EF-C7517B1732F5}"/>
              </a:ext>
            </a:extLst>
          </p:cNvPr>
          <p:cNvSpPr txBox="1"/>
          <p:nvPr/>
        </p:nvSpPr>
        <p:spPr>
          <a:xfrm>
            <a:off x="1669312" y="3435853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Ma un edificio, quali informazioni contiene?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1CD907-C891-C036-65F7-BD4F0A58B72A}"/>
              </a:ext>
            </a:extLst>
          </p:cNvPr>
          <p:cNvSpPr txBox="1"/>
          <p:nvPr/>
        </p:nvSpPr>
        <p:spPr>
          <a:xfrm>
            <a:off x="1669312" y="1549608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Cosa si intende per BIM?</a:t>
            </a:r>
          </a:p>
        </p:txBody>
      </p:sp>
    </p:spTree>
    <p:extLst>
      <p:ext uri="{BB962C8B-B14F-4D97-AF65-F5344CB8AC3E}">
        <p14:creationId xmlns:p14="http://schemas.microsoft.com/office/powerpoint/2010/main" val="1368241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0897E48D-5B70-E29D-EBC4-A65F7851CD78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 componenti utili al progettista possono essere quelli offerti dai produttori oppure componenti creati appositamente per la progettazione.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9E05F98-0386-387A-9120-5DE5797A8355}"/>
              </a:ext>
            </a:extLst>
          </p:cNvPr>
          <p:cNvSpPr txBox="1"/>
          <p:nvPr/>
        </p:nvSpPr>
        <p:spPr>
          <a:xfrm>
            <a:off x="1533843" y="1547666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Un’analisi dei maggiori produttori di «famiglie di componenti» per impianti elettrici ha evidenziato che:</a:t>
            </a: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756C1444-7966-D463-31D3-CB6B02CC36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7920025"/>
              </p:ext>
            </p:extLst>
          </p:nvPr>
        </p:nvGraphicFramePr>
        <p:xfrm>
          <a:off x="1533843" y="2332926"/>
          <a:ext cx="8853375" cy="2817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6240D79-5176-0E4A-E940-D2C382E14A26}"/>
              </a:ext>
            </a:extLst>
          </p:cNvPr>
          <p:cNvSpPr txBox="1"/>
          <p:nvPr/>
        </p:nvSpPr>
        <p:spPr>
          <a:xfrm>
            <a:off x="1533842" y="5360992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In ambiente CAD come funzionava? Il progettista si costruiva simbologie e informazioni per la componentistica, una strada percorribile anche in BIM.</a:t>
            </a:r>
          </a:p>
        </p:txBody>
      </p:sp>
    </p:spTree>
    <p:extLst>
      <p:ext uri="{BB962C8B-B14F-4D97-AF65-F5344CB8AC3E}">
        <p14:creationId xmlns:p14="http://schemas.microsoft.com/office/powerpoint/2010/main" val="2989684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Graphic spid="2" grpId="0">
        <p:bldAsOne/>
      </p:bldGraphic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1CD907-C891-C036-65F7-BD4F0A58B72A}"/>
              </a:ext>
            </a:extLst>
          </p:cNvPr>
          <p:cNvSpPr txBox="1"/>
          <p:nvPr/>
        </p:nvSpPr>
        <p:spPr>
          <a:xfrm>
            <a:off x="1580966" y="1431006"/>
            <a:ext cx="914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 componenti del progettista elettrico vengono «modellati», ovvero rappresentati graficamente e definiti attraverso opportuni parametri.</a:t>
            </a:r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2D537BAA-1910-21FF-E073-3C2E5EFB69B0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832013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2.4	I componenti del progettista elettrico</a:t>
            </a:r>
            <a:endParaRPr lang="it-IT" sz="2400" dirty="0"/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8B5B87C3-63E3-36DA-1190-A966A4535754}"/>
              </a:ext>
            </a:extLst>
          </p:cNvPr>
          <p:cNvSpPr txBox="1"/>
          <p:nvPr/>
        </p:nvSpPr>
        <p:spPr>
          <a:xfrm>
            <a:off x="1580966" y="2179020"/>
            <a:ext cx="914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L’obiettivo è quello di creare una libreria di componenti adattabili ai diversi progetti e definire uno standard.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D6E184C6-3567-1A27-6BE0-DAC22144B52E}"/>
              </a:ext>
            </a:extLst>
          </p:cNvPr>
          <p:cNvSpPr txBox="1"/>
          <p:nvPr/>
        </p:nvSpPr>
        <p:spPr>
          <a:xfrm>
            <a:off x="1580966" y="2927034"/>
            <a:ext cx="91473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È fondamentale che i componenti modellati siano utili dal punto di vista funzionale a chiunque acceda al modello:</a:t>
            </a:r>
          </a:p>
          <a:p>
            <a:pPr marL="285750" indent="-285750">
              <a:buFontTx/>
              <a:buChar char="-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Progettisti</a:t>
            </a:r>
          </a:p>
          <a:p>
            <a:pPr marL="285750" indent="-285750">
              <a:buFontTx/>
              <a:buChar char="-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Impresa</a:t>
            </a:r>
          </a:p>
          <a:p>
            <a:pPr marL="285750" indent="-285750">
              <a:buFontTx/>
              <a:buChar char="-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Cantiere</a:t>
            </a:r>
          </a:p>
          <a:p>
            <a:pPr marL="285750" indent="-285750">
              <a:buFontTx/>
              <a:buChar char="-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Committente</a:t>
            </a:r>
          </a:p>
          <a:p>
            <a:pPr marL="285750" indent="-285750">
              <a:buFontTx/>
              <a:buChar char="-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Direzione Lavori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 …</a:t>
            </a:r>
          </a:p>
        </p:txBody>
      </p:sp>
    </p:spTree>
    <p:extLst>
      <p:ext uri="{BB962C8B-B14F-4D97-AF65-F5344CB8AC3E}">
        <p14:creationId xmlns:p14="http://schemas.microsoft.com/office/powerpoint/2010/main" val="1317458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0897E48D-5B70-E29D-EBC4-A65F7851CD78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creazione di uno standard di famiglia di componenti si è basato sulla definizione dei parametri necessari e sulla loro classificazione:</a:t>
            </a: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2C95AC0E-13B9-D2A3-E6D1-2FC2FE5FBB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6580663"/>
              </p:ext>
            </p:extLst>
          </p:nvPr>
        </p:nvGraphicFramePr>
        <p:xfrm>
          <a:off x="1533842" y="1444909"/>
          <a:ext cx="8853375" cy="4900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2995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Graphic spid="2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0897E48D-5B70-E29D-EBC4-A65F7851CD78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È stato inoltre definito un criterio generale di visualizzazione dei componenti, basato su tre livelli: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7C3CEC5-A268-14C6-511C-A52519E50850}"/>
              </a:ext>
            </a:extLst>
          </p:cNvPr>
          <p:cNvSpPr txBox="1"/>
          <p:nvPr/>
        </p:nvSpPr>
        <p:spPr>
          <a:xfrm>
            <a:off x="1533843" y="1498923"/>
            <a:ext cx="8973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Livello Alto: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sono visibili le forme e le geometrie dei componenti ma non la simbologia  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373A10F-8136-3D93-1601-8A816AF23A4F}"/>
              </a:ext>
            </a:extLst>
          </p:cNvPr>
          <p:cNvSpPr txBox="1"/>
          <p:nvPr/>
        </p:nvSpPr>
        <p:spPr>
          <a:xfrm>
            <a:off x="1473964" y="2518352"/>
            <a:ext cx="8973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Livello Medio: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sono visibili le forme e le geometrie dei componenti e la simbologia 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EE45DC5-66A3-586A-5371-BF4B4D6D564E}"/>
              </a:ext>
            </a:extLst>
          </p:cNvPr>
          <p:cNvSpPr txBox="1"/>
          <p:nvPr/>
        </p:nvSpPr>
        <p:spPr>
          <a:xfrm>
            <a:off x="1473964" y="3537781"/>
            <a:ext cx="8973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Livello Basso: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è visibile la simbologia ma non le forme e le geometrie dei componenti</a:t>
            </a:r>
          </a:p>
        </p:txBody>
      </p:sp>
    </p:spTree>
    <p:extLst>
      <p:ext uri="{BB962C8B-B14F-4D97-AF65-F5344CB8AC3E}">
        <p14:creationId xmlns:p14="http://schemas.microsoft.com/office/powerpoint/2010/main" val="3647082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3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3EDF7593-F59C-EA15-B853-BA0F0C7F6382}"/>
              </a:ext>
            </a:extLst>
          </p:cNvPr>
          <p:cNvSpPr txBox="1">
            <a:spLocks/>
          </p:cNvSpPr>
          <p:nvPr/>
        </p:nvSpPr>
        <p:spPr>
          <a:xfrm>
            <a:off x="2162269" y="2907634"/>
            <a:ext cx="7867461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800" b="1" dirty="0">
                <a:solidFill>
                  <a:srgbClr val="1B2A47"/>
                </a:solidFill>
                <a:latin typeface="Poppins" panose="00000500000000000000" pitchFamily="2" charset="0"/>
              </a:rPr>
              <a:t>3.	Famiglie per gli impianti elettrici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3116688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1CD907-C891-C036-65F7-BD4F0A58B72A}"/>
              </a:ext>
            </a:extLst>
          </p:cNvPr>
          <p:cNvSpPr txBox="1"/>
          <p:nvPr/>
        </p:nvSpPr>
        <p:spPr>
          <a:xfrm>
            <a:off x="1580966" y="1431006"/>
            <a:ext cx="9147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Le passerelle portacavi sono una particolare tipologia di «vie cavo» e contengono le informazioni riguardanti i cavi e i circuiti passanti nelle passerelle stesse.</a:t>
            </a:r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2D537BAA-1910-21FF-E073-3C2E5EFB69B0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832013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3.1	Passerelle portacavi in BIM</a:t>
            </a:r>
            <a:endParaRPr lang="it-IT" sz="2400" dirty="0"/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E9E0E53A-A252-46CA-C163-C5B66A1F78A0}"/>
              </a:ext>
            </a:extLst>
          </p:cNvPr>
          <p:cNvSpPr txBox="1"/>
          <p:nvPr/>
        </p:nvSpPr>
        <p:spPr>
          <a:xfrm>
            <a:off x="1580966" y="2458024"/>
            <a:ext cx="9147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lavoro di ottimizzazione si è tradotto in un’organizzazione delle passerelle nelle diverse tipologie e ad esse sono stati associati i diversi pezzi speciali (curve, raccordi,…).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99C0643-0244-3403-123C-1E4D7FB9EA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966" y="3549989"/>
            <a:ext cx="4975109" cy="2767722"/>
          </a:xfrm>
          <a:prstGeom prst="rect">
            <a:avLst/>
          </a:prstGeom>
        </p:spPr>
      </p:pic>
      <p:pic>
        <p:nvPicPr>
          <p:cNvPr id="26" name="Immagine 25" descr="Immagine che contiene freccia&#10;&#10;Descrizione generata automaticamente">
            <a:extLst>
              <a:ext uri="{FF2B5EF4-FFF2-40B4-BE49-F238E27FC236}">
                <a16:creationId xmlns:a16="http://schemas.microsoft.com/office/drawing/2014/main" id="{FD07C4F1-69E5-4A6B-18B7-A35B17DFA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978" y="3549989"/>
            <a:ext cx="1718310" cy="1295400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2DE3949F-B12B-53F2-DD00-54E086E751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1279" y="3549989"/>
            <a:ext cx="1577125" cy="1295400"/>
          </a:xfrm>
          <a:prstGeom prst="rect">
            <a:avLst/>
          </a:prstGeom>
        </p:spPr>
      </p:pic>
      <p:pic>
        <p:nvPicPr>
          <p:cNvPr id="28" name="Immagine 27">
            <a:extLst>
              <a:ext uri="{FF2B5EF4-FFF2-40B4-BE49-F238E27FC236}">
                <a16:creationId xmlns:a16="http://schemas.microsoft.com/office/drawing/2014/main" id="{C3DD8A8C-21DF-5EE6-CD27-359423EADE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2978" y="4927696"/>
            <a:ext cx="1495425" cy="1390015"/>
          </a:xfrm>
          <a:prstGeom prst="rect">
            <a:avLst/>
          </a:prstGeom>
        </p:spPr>
      </p:pic>
      <p:pic>
        <p:nvPicPr>
          <p:cNvPr id="29" name="Immagine 28" descr="Immagine che contiene silhouette&#10;&#10;Descrizione generata automaticamente">
            <a:extLst>
              <a:ext uri="{FF2B5EF4-FFF2-40B4-BE49-F238E27FC236}">
                <a16:creationId xmlns:a16="http://schemas.microsoft.com/office/drawing/2014/main" id="{B2B3BB71-1CDA-D90B-1EE1-C5BC913FBE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31279" y="4924521"/>
            <a:ext cx="1501520" cy="139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427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Sono stati successivamente creati e compilati i parametri relativi alle dimensioni, agli angoli e sono state create delle «</a:t>
            </a:r>
            <a:r>
              <a:rPr lang="it-IT" dirty="0" err="1">
                <a:solidFill>
                  <a:srgbClr val="1B2A47"/>
                </a:solidFill>
                <a:latin typeface="Poppins" panose="00000500000000000000" pitchFamily="2" charset="0"/>
              </a:rPr>
              <a:t>Lookup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</a:t>
            </a:r>
            <a:r>
              <a:rPr lang="it-IT" dirty="0" err="1">
                <a:solidFill>
                  <a:srgbClr val="1B2A47"/>
                </a:solidFill>
                <a:latin typeface="Poppins" panose="00000500000000000000" pitchFamily="2" charset="0"/>
              </a:rPr>
              <a:t>table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» per permettere il corretto abbinamento tra la larghezza e il raggio di curvatura.</a:t>
            </a:r>
          </a:p>
        </p:txBody>
      </p:sp>
      <p:pic>
        <p:nvPicPr>
          <p:cNvPr id="18" name="Immagine 17" descr="Immagine che contiene tavolo&#10;&#10;Descrizione generata automaticamente">
            <a:extLst>
              <a:ext uri="{FF2B5EF4-FFF2-40B4-BE49-F238E27FC236}">
                <a16:creationId xmlns:a16="http://schemas.microsoft.com/office/drawing/2014/main" id="{094D4A78-AEBD-AA6D-C97A-97406D693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3" y="1811566"/>
            <a:ext cx="4751705" cy="24003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DE1DCA18-408D-78AE-F904-9EF43D779E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339" y="1811566"/>
            <a:ext cx="2122880" cy="207722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E4113A2E-0291-97F4-E3C1-B87D6B58ED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8010" y="1811566"/>
            <a:ext cx="2403535" cy="237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40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33843" y="756493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Infine sono stati creati e compilati i parametri utili per la progettazione.</a:t>
            </a:r>
          </a:p>
        </p:txBody>
      </p: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C7CFBBC1-950B-CF40-868E-C314FB954DF2}"/>
              </a:ext>
            </a:extLst>
          </p:cNvPr>
          <p:cNvGrpSpPr/>
          <p:nvPr/>
        </p:nvGrpSpPr>
        <p:grpSpPr>
          <a:xfrm>
            <a:off x="1606323" y="1302116"/>
            <a:ext cx="4368800" cy="486720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14" name="Rettangolo con angoli arrotondati 13">
              <a:extLst>
                <a:ext uri="{FF2B5EF4-FFF2-40B4-BE49-F238E27FC236}">
                  <a16:creationId xmlns:a16="http://schemas.microsoft.com/office/drawing/2014/main" id="{CC16F8F5-0AC7-4F06-5911-A44AB65E626D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2F39C7CA-C525-673E-D233-BF8BE20BA5DC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kern="1200" dirty="0">
                  <a:solidFill>
                    <a:schemeClr val="bg1"/>
                  </a:solidFill>
                </a:rPr>
                <a:t>Materiale</a:t>
              </a:r>
            </a:p>
          </p:txBody>
        </p:sp>
      </p:grp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3E533021-8A0E-C048-3F93-352A9E63B063}"/>
              </a:ext>
            </a:extLst>
          </p:cNvPr>
          <p:cNvGrpSpPr/>
          <p:nvPr/>
        </p:nvGrpSpPr>
        <p:grpSpPr>
          <a:xfrm>
            <a:off x="1603340" y="1912750"/>
            <a:ext cx="4368800" cy="486720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19" name="Rettangolo con angoli arrotondati 18">
              <a:extLst>
                <a:ext uri="{FF2B5EF4-FFF2-40B4-BE49-F238E27FC236}">
                  <a16:creationId xmlns:a16="http://schemas.microsoft.com/office/drawing/2014/main" id="{27B03BB3-EF55-463F-CD15-CD294EC2DB9B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0" name="CasellaDiTesto 19">
              <a:extLst>
                <a:ext uri="{FF2B5EF4-FFF2-40B4-BE49-F238E27FC236}">
                  <a16:creationId xmlns:a16="http://schemas.microsoft.com/office/drawing/2014/main" id="{9BC8A315-2717-C314-9893-644D9D761328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dirty="0">
                  <a:solidFill>
                    <a:schemeClr val="bg1"/>
                  </a:solidFill>
                </a:rPr>
                <a:t>Dimensioni</a:t>
              </a:r>
              <a:endParaRPr lang="it-IT" sz="20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uppo 20">
            <a:extLst>
              <a:ext uri="{FF2B5EF4-FFF2-40B4-BE49-F238E27FC236}">
                <a16:creationId xmlns:a16="http://schemas.microsoft.com/office/drawing/2014/main" id="{3E885460-B10F-914A-E86C-202D29B169F5}"/>
              </a:ext>
            </a:extLst>
          </p:cNvPr>
          <p:cNvGrpSpPr/>
          <p:nvPr/>
        </p:nvGrpSpPr>
        <p:grpSpPr>
          <a:xfrm>
            <a:off x="1612508" y="2523384"/>
            <a:ext cx="4368800" cy="486720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22" name="Rettangolo con angoli arrotondati 21">
              <a:extLst>
                <a:ext uri="{FF2B5EF4-FFF2-40B4-BE49-F238E27FC236}">
                  <a16:creationId xmlns:a16="http://schemas.microsoft.com/office/drawing/2014/main" id="{7143AB45-8847-714E-47CB-E955C4D6DA13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305ED61A-6F0D-D0A6-E9CB-08559F1BBBC5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dirty="0">
                  <a:solidFill>
                    <a:schemeClr val="bg1"/>
                  </a:solidFill>
                </a:rPr>
                <a:t>Coperchio</a:t>
              </a:r>
              <a:endParaRPr lang="it-IT" sz="20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uppo 23">
            <a:extLst>
              <a:ext uri="{FF2B5EF4-FFF2-40B4-BE49-F238E27FC236}">
                <a16:creationId xmlns:a16="http://schemas.microsoft.com/office/drawing/2014/main" id="{D384BA00-16D6-589C-ECC7-1455DC6C74AF}"/>
              </a:ext>
            </a:extLst>
          </p:cNvPr>
          <p:cNvGrpSpPr/>
          <p:nvPr/>
        </p:nvGrpSpPr>
        <p:grpSpPr>
          <a:xfrm>
            <a:off x="1603340" y="3145614"/>
            <a:ext cx="4368800" cy="486720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25" name="Rettangolo con angoli arrotondati 24">
              <a:extLst>
                <a:ext uri="{FF2B5EF4-FFF2-40B4-BE49-F238E27FC236}">
                  <a16:creationId xmlns:a16="http://schemas.microsoft.com/office/drawing/2014/main" id="{5B1EED98-FE9C-C3FB-6674-E598047B5097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8982EDA6-7A5D-CCC2-70AB-6866ECEA4CAC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dirty="0">
                  <a:solidFill>
                    <a:schemeClr val="bg1"/>
                  </a:solidFill>
                </a:rPr>
                <a:t>Numero di setti</a:t>
              </a:r>
              <a:endParaRPr lang="it-IT" sz="20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uppo 26">
            <a:extLst>
              <a:ext uri="{FF2B5EF4-FFF2-40B4-BE49-F238E27FC236}">
                <a16:creationId xmlns:a16="http://schemas.microsoft.com/office/drawing/2014/main" id="{25E42A9B-4F7C-D9D7-67BC-05489559D8E2}"/>
              </a:ext>
            </a:extLst>
          </p:cNvPr>
          <p:cNvGrpSpPr/>
          <p:nvPr/>
        </p:nvGrpSpPr>
        <p:grpSpPr>
          <a:xfrm>
            <a:off x="1612508" y="3783024"/>
            <a:ext cx="4368800" cy="486720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28" name="Rettangolo con angoli arrotondati 27">
              <a:extLst>
                <a:ext uri="{FF2B5EF4-FFF2-40B4-BE49-F238E27FC236}">
                  <a16:creationId xmlns:a16="http://schemas.microsoft.com/office/drawing/2014/main" id="{6CD0E34D-C50E-D3F1-28E2-3F94BF076CC7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BDDDB04D-58CD-801B-568D-64E5F7129814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dirty="0">
                  <a:solidFill>
                    <a:schemeClr val="bg1"/>
                  </a:solidFill>
                </a:rPr>
                <a:t>Grado di protezione</a:t>
              </a:r>
              <a:endParaRPr lang="it-IT" sz="20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A39B3FA7-C4D6-26F4-2906-690E39D1CD4F}"/>
              </a:ext>
            </a:extLst>
          </p:cNvPr>
          <p:cNvGrpSpPr/>
          <p:nvPr/>
        </p:nvGrpSpPr>
        <p:grpSpPr>
          <a:xfrm>
            <a:off x="1612508" y="4415861"/>
            <a:ext cx="4368800" cy="486720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31" name="Rettangolo con angoli arrotondati 30">
              <a:extLst>
                <a:ext uri="{FF2B5EF4-FFF2-40B4-BE49-F238E27FC236}">
                  <a16:creationId xmlns:a16="http://schemas.microsoft.com/office/drawing/2014/main" id="{B8D37D3F-1D46-CB49-F40A-3DEEE266B3DF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2" name="CasellaDiTesto 31">
              <a:extLst>
                <a:ext uri="{FF2B5EF4-FFF2-40B4-BE49-F238E27FC236}">
                  <a16:creationId xmlns:a16="http://schemas.microsoft.com/office/drawing/2014/main" id="{D0DF4C40-E1FC-8952-CB0C-E61910DC8885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dirty="0">
                  <a:solidFill>
                    <a:schemeClr val="bg1"/>
                  </a:solidFill>
                </a:rPr>
                <a:t>Servizio (tipo di alimentazione)</a:t>
              </a:r>
              <a:endParaRPr lang="it-IT" sz="2000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92D03096-F88D-FBBF-589E-4AA842B3B448}"/>
              </a:ext>
            </a:extLst>
          </p:cNvPr>
          <p:cNvSpPr txBox="1"/>
          <p:nvPr/>
        </p:nvSpPr>
        <p:spPr>
          <a:xfrm>
            <a:off x="6630806" y="1301857"/>
            <a:ext cx="39789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Per la tipologia di servizio si è scelto di creare una lista di filtri in grado di colorare la passerella e i suoi raccordi di un colore specifico, per una più rapida identificazione in pianta:</a:t>
            </a:r>
          </a:p>
        </p:txBody>
      </p:sp>
      <p:pic>
        <p:nvPicPr>
          <p:cNvPr id="34" name="Immagine 33">
            <a:extLst>
              <a:ext uri="{FF2B5EF4-FFF2-40B4-BE49-F238E27FC236}">
                <a16:creationId xmlns:a16="http://schemas.microsoft.com/office/drawing/2014/main" id="{E428BAC5-5B6E-002E-A7F4-4123BE922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377" y="3202300"/>
            <a:ext cx="4242529" cy="160547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reccia a inversione 6">
            <a:extLst>
              <a:ext uri="{FF2B5EF4-FFF2-40B4-BE49-F238E27FC236}">
                <a16:creationId xmlns:a16="http://schemas.microsoft.com/office/drawing/2014/main" id="{50C4F4DE-BCD0-A433-3059-B4259D10A191}"/>
              </a:ext>
            </a:extLst>
          </p:cNvPr>
          <p:cNvSpPr/>
          <p:nvPr/>
        </p:nvSpPr>
        <p:spPr>
          <a:xfrm rot="10800000" flipH="1">
            <a:off x="5531322" y="5042664"/>
            <a:ext cx="3440150" cy="1099242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84378"/>
            </a:avLst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EE3FF052-F534-1903-6C26-931C7732A212}"/>
              </a:ext>
            </a:extLst>
          </p:cNvPr>
          <p:cNvSpPr/>
          <p:nvPr/>
        </p:nvSpPr>
        <p:spPr>
          <a:xfrm>
            <a:off x="6392174" y="1201175"/>
            <a:ext cx="4641011" cy="3914289"/>
          </a:xfrm>
          <a:prstGeom prst="round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2075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3" grpId="0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1CD907-C891-C036-65F7-BD4F0A58B72A}"/>
              </a:ext>
            </a:extLst>
          </p:cNvPr>
          <p:cNvSpPr txBox="1"/>
          <p:nvPr/>
        </p:nvSpPr>
        <p:spPr>
          <a:xfrm>
            <a:off x="1580966" y="1431006"/>
            <a:ext cx="9147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 quadri elettrici in BIM rappresentano il cuore dei circuiti e devono poter realizzare le funzioni circuitali relative al collegamento dei componenti ad un’alimentazione.</a:t>
            </a:r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2D537BAA-1910-21FF-E073-3C2E5EFB69B0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832013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3.2	Quadri elettrici in BIM</a:t>
            </a:r>
            <a:endParaRPr lang="it-IT" sz="2400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9479B96-01B5-1A28-59F4-EA1ED132C2F6}"/>
              </a:ext>
            </a:extLst>
          </p:cNvPr>
          <p:cNvSpPr txBox="1"/>
          <p:nvPr/>
        </p:nvSpPr>
        <p:spPr>
          <a:xfrm>
            <a:off x="1580966" y="2458024"/>
            <a:ext cx="9147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 passaggi realizzativi di una quadro elettrico sono stati i seguenti: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74D3D06-AA38-20E0-D7F3-3D2C0EC155AF}"/>
              </a:ext>
            </a:extLst>
          </p:cNvPr>
          <p:cNvSpPr txBox="1"/>
          <p:nvPr/>
        </p:nvSpPr>
        <p:spPr>
          <a:xfrm>
            <a:off x="1580966" y="2942161"/>
            <a:ext cx="9147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1- Scelta di un produttore per la determinazione di uno standard costruttivo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E5CE918-0CD4-2BF1-24C7-61E110880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611" y="3439238"/>
            <a:ext cx="4922389" cy="1275366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09AE7FEF-9425-A558-2E8F-29783321D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610" y="4842349"/>
            <a:ext cx="4922389" cy="1421253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5E859392-7971-2921-68F7-07263530BF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4545" y="3433608"/>
            <a:ext cx="3683811" cy="24575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7724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FE81821-0CEF-BA44-AF15-1B3DA8751003}"/>
              </a:ext>
            </a:extLst>
          </p:cNvPr>
          <p:cNvSpPr txBox="1"/>
          <p:nvPr/>
        </p:nvSpPr>
        <p:spPr>
          <a:xfrm>
            <a:off x="1533843" y="756493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2- Modellazione della geometria</a:t>
            </a:r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B0B97EB3-91A3-08C9-C644-52CB78B9C9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948" y="1280195"/>
            <a:ext cx="2201959" cy="2266016"/>
          </a:xfrm>
          <a:prstGeom prst="rect">
            <a:avLst/>
          </a:prstGeom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F1F6B83F-8C7C-C00B-1B55-DDBFC044E66B}"/>
              </a:ext>
            </a:extLst>
          </p:cNvPr>
          <p:cNvSpPr txBox="1"/>
          <p:nvPr/>
        </p:nvSpPr>
        <p:spPr>
          <a:xfrm>
            <a:off x="1725945" y="3636981"/>
            <a:ext cx="9147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3- Parametrizzazione delle informazioni geometriche</a:t>
            </a:r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C0CF1F02-94FD-B5C1-55B7-A28DE3195A2C}"/>
              </a:ext>
            </a:extLst>
          </p:cNvPr>
          <p:cNvGrpSpPr/>
          <p:nvPr/>
        </p:nvGrpSpPr>
        <p:grpSpPr>
          <a:xfrm>
            <a:off x="2170575" y="4553809"/>
            <a:ext cx="3946213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24" name="Rettangolo con angoli arrotondati 23">
              <a:extLst>
                <a:ext uri="{FF2B5EF4-FFF2-40B4-BE49-F238E27FC236}">
                  <a16:creationId xmlns:a16="http://schemas.microsoft.com/office/drawing/2014/main" id="{E3DE1110-5526-3A76-89C5-643340DEB0D5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D467B08A-123B-395D-5E81-3E12DFB25565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kern="1200" dirty="0">
                  <a:solidFill>
                    <a:schemeClr val="bg1"/>
                  </a:solidFill>
                </a:rPr>
                <a:t>Altezza (senza zoccolo)</a:t>
              </a:r>
            </a:p>
          </p:txBody>
        </p:sp>
      </p:grpSp>
      <p:grpSp>
        <p:nvGrpSpPr>
          <p:cNvPr id="26" name="Gruppo 25">
            <a:extLst>
              <a:ext uri="{FF2B5EF4-FFF2-40B4-BE49-F238E27FC236}">
                <a16:creationId xmlns:a16="http://schemas.microsoft.com/office/drawing/2014/main" id="{D27E1BB0-6D23-E86A-2414-E0F8331715C4}"/>
              </a:ext>
            </a:extLst>
          </p:cNvPr>
          <p:cNvGrpSpPr/>
          <p:nvPr/>
        </p:nvGrpSpPr>
        <p:grpSpPr>
          <a:xfrm>
            <a:off x="2170574" y="4067672"/>
            <a:ext cx="3946213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27" name="Rettangolo con angoli arrotondati 26">
              <a:extLst>
                <a:ext uri="{FF2B5EF4-FFF2-40B4-BE49-F238E27FC236}">
                  <a16:creationId xmlns:a16="http://schemas.microsoft.com/office/drawing/2014/main" id="{B825A562-7F05-7530-9B72-A684502BE431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6B48B42B-0BCE-9254-FA71-77563CD379F0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kern="1200" dirty="0">
                  <a:solidFill>
                    <a:schemeClr val="bg1"/>
                  </a:solidFill>
                </a:rPr>
                <a:t>Larghezza</a:t>
              </a:r>
            </a:p>
          </p:txBody>
        </p:sp>
      </p:grp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2DEB49D7-A0CE-F98B-55F9-7C58D2E02CAB}"/>
              </a:ext>
            </a:extLst>
          </p:cNvPr>
          <p:cNvGrpSpPr/>
          <p:nvPr/>
        </p:nvGrpSpPr>
        <p:grpSpPr>
          <a:xfrm>
            <a:off x="2170576" y="5021916"/>
            <a:ext cx="3946213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30" name="Rettangolo con angoli arrotondati 29">
              <a:extLst>
                <a:ext uri="{FF2B5EF4-FFF2-40B4-BE49-F238E27FC236}">
                  <a16:creationId xmlns:a16="http://schemas.microsoft.com/office/drawing/2014/main" id="{8ADE88E4-3BCE-1FFB-976E-84DC76D906A6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1" name="CasellaDiTesto 30">
              <a:extLst>
                <a:ext uri="{FF2B5EF4-FFF2-40B4-BE49-F238E27FC236}">
                  <a16:creationId xmlns:a16="http://schemas.microsoft.com/office/drawing/2014/main" id="{68411523-9602-C6D9-E0AD-77F647B1601B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kern="1200" dirty="0">
                  <a:solidFill>
                    <a:schemeClr val="bg1"/>
                  </a:solidFill>
                </a:rPr>
                <a:t>Profondità (senza porta)</a:t>
              </a:r>
            </a:p>
          </p:txBody>
        </p:sp>
      </p:grpSp>
      <p:grpSp>
        <p:nvGrpSpPr>
          <p:cNvPr id="32" name="Gruppo 31">
            <a:extLst>
              <a:ext uri="{FF2B5EF4-FFF2-40B4-BE49-F238E27FC236}">
                <a16:creationId xmlns:a16="http://schemas.microsoft.com/office/drawing/2014/main" id="{62D712C2-79AB-94AE-406D-143104AEF350}"/>
              </a:ext>
            </a:extLst>
          </p:cNvPr>
          <p:cNvGrpSpPr/>
          <p:nvPr/>
        </p:nvGrpSpPr>
        <p:grpSpPr>
          <a:xfrm>
            <a:off x="2171237" y="5516394"/>
            <a:ext cx="3946213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33" name="Rettangolo con angoli arrotondati 32">
              <a:extLst>
                <a:ext uri="{FF2B5EF4-FFF2-40B4-BE49-F238E27FC236}">
                  <a16:creationId xmlns:a16="http://schemas.microsoft.com/office/drawing/2014/main" id="{92D9EB5C-064E-8B92-6DF4-09AC06BBCECF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F5D9CCBA-5BA0-4C0B-7C83-415A05506B36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kern="1200" dirty="0">
                  <a:solidFill>
                    <a:schemeClr val="bg1"/>
                  </a:solidFill>
                </a:rPr>
                <a:t>Altezza zoccolo</a:t>
              </a:r>
            </a:p>
          </p:txBody>
        </p: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120F29A3-E5D5-46B8-FFD4-6E1F90B06CBF}"/>
              </a:ext>
            </a:extLst>
          </p:cNvPr>
          <p:cNvGrpSpPr/>
          <p:nvPr/>
        </p:nvGrpSpPr>
        <p:grpSpPr>
          <a:xfrm>
            <a:off x="2175446" y="6002531"/>
            <a:ext cx="3946213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36" name="Rettangolo con angoli arrotondati 35">
              <a:extLst>
                <a:ext uri="{FF2B5EF4-FFF2-40B4-BE49-F238E27FC236}">
                  <a16:creationId xmlns:a16="http://schemas.microsoft.com/office/drawing/2014/main" id="{707D33A0-6C2F-276F-6C92-E30CDE268565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41CC03BE-1C29-0D6D-5723-83AF6BE5C5B5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kern="1200" dirty="0">
                  <a:solidFill>
                    <a:schemeClr val="bg1"/>
                  </a:solidFill>
                </a:rPr>
                <a:t>Profondità porta</a:t>
              </a:r>
            </a:p>
          </p:txBody>
        </p:sp>
      </p:grp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0746886F-7C66-BD8F-7883-689158636E10}"/>
              </a:ext>
            </a:extLst>
          </p:cNvPr>
          <p:cNvSpPr txBox="1"/>
          <p:nvPr/>
        </p:nvSpPr>
        <p:spPr>
          <a:xfrm>
            <a:off x="4846385" y="1502445"/>
            <a:ext cx="4875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Lo spazio di manutenzione è da considerare in fase progettuale!</a:t>
            </a:r>
          </a:p>
        </p:txBody>
      </p:sp>
    </p:spTree>
    <p:extLst>
      <p:ext uri="{BB962C8B-B14F-4D97-AF65-F5344CB8AC3E}">
        <p14:creationId xmlns:p14="http://schemas.microsoft.com/office/powerpoint/2010/main" val="1684104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What is BIM and what is it for? Everything you need to know - BibLus">
            <a:extLst>
              <a:ext uri="{FF2B5EF4-FFF2-40B4-BE49-F238E27FC236}">
                <a16:creationId xmlns:a16="http://schemas.microsoft.com/office/drawing/2014/main" id="{E0D9AA75-5C02-D043-6303-478C34CE20A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0467" y="643467"/>
            <a:ext cx="5571065" cy="5571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ttangolo 38">
            <a:extLst>
              <a:ext uri="{FF2B5EF4-FFF2-40B4-BE49-F238E27FC236}">
                <a16:creationId xmlns:a16="http://schemas.microsoft.com/office/drawing/2014/main" id="{C9031DB0-5643-7C96-F19F-215F94862214}"/>
              </a:ext>
            </a:extLst>
          </p:cNvPr>
          <p:cNvSpPr/>
          <p:nvPr/>
        </p:nvSpPr>
        <p:spPr>
          <a:xfrm>
            <a:off x="4604605" y="2064028"/>
            <a:ext cx="1098475" cy="846269"/>
          </a:xfrm>
          <a:prstGeom prst="rect">
            <a:avLst/>
          </a:prstGeom>
          <a:blipFill rotWithShape="1">
            <a:blip r:embed="rId3"/>
            <a:srcRect/>
            <a:stretch>
              <a:fillRect l="-6000" r="-6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Figura a mano libera: forma 39">
            <a:extLst>
              <a:ext uri="{FF2B5EF4-FFF2-40B4-BE49-F238E27FC236}">
                <a16:creationId xmlns:a16="http://schemas.microsoft.com/office/drawing/2014/main" id="{95933F6D-47AD-B7FD-061A-D124FC2F9CC0}"/>
              </a:ext>
            </a:extLst>
          </p:cNvPr>
          <p:cNvSpPr/>
          <p:nvPr/>
        </p:nvSpPr>
        <p:spPr>
          <a:xfrm>
            <a:off x="3908499" y="2358738"/>
            <a:ext cx="921698" cy="921698"/>
          </a:xfrm>
          <a:custGeom>
            <a:avLst/>
            <a:gdLst>
              <a:gd name="connsiteX0" fmla="*/ 0 w 921698"/>
              <a:gd name="connsiteY0" fmla="*/ 0 h 921698"/>
              <a:gd name="connsiteX1" fmla="*/ 921698 w 921698"/>
              <a:gd name="connsiteY1" fmla="*/ 0 h 921698"/>
              <a:gd name="connsiteX2" fmla="*/ 921698 w 921698"/>
              <a:gd name="connsiteY2" fmla="*/ 921698 h 921698"/>
              <a:gd name="connsiteX3" fmla="*/ 0 w 921698"/>
              <a:gd name="connsiteY3" fmla="*/ 921698 h 921698"/>
              <a:gd name="connsiteX4" fmla="*/ 0 w 921698"/>
              <a:gd name="connsiteY4" fmla="*/ 0 h 92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1698" h="921698">
                <a:moveTo>
                  <a:pt x="0" y="0"/>
                </a:moveTo>
                <a:lnTo>
                  <a:pt x="921698" y="0"/>
                </a:lnTo>
                <a:lnTo>
                  <a:pt x="921698" y="921698"/>
                </a:lnTo>
                <a:lnTo>
                  <a:pt x="0" y="92169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200" kern="120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</a:rPr>
              <a:t>MATERIALS</a:t>
            </a:r>
          </a:p>
        </p:txBody>
      </p:sp>
      <p:sp>
        <p:nvSpPr>
          <p:cNvPr id="41" name="Rettangolo 40">
            <a:extLst>
              <a:ext uri="{FF2B5EF4-FFF2-40B4-BE49-F238E27FC236}">
                <a16:creationId xmlns:a16="http://schemas.microsoft.com/office/drawing/2014/main" id="{ABA606B4-9ADB-315E-5145-4975F558791B}"/>
              </a:ext>
            </a:extLst>
          </p:cNvPr>
          <p:cNvSpPr/>
          <p:nvPr/>
        </p:nvSpPr>
        <p:spPr>
          <a:xfrm>
            <a:off x="1957813" y="618196"/>
            <a:ext cx="1700662" cy="1430378"/>
          </a:xfrm>
          <a:prstGeom prst="rect">
            <a:avLst/>
          </a:prstGeom>
          <a:blipFill rotWithShape="1">
            <a:blip r:embed="rId4"/>
            <a:srcRect/>
            <a:stretch>
              <a:fillRect l="-2000" r="-2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Figura a mano libera: forma 41">
            <a:extLst>
              <a:ext uri="{FF2B5EF4-FFF2-40B4-BE49-F238E27FC236}">
                <a16:creationId xmlns:a16="http://schemas.microsoft.com/office/drawing/2014/main" id="{DF3DF8B1-AC2E-457F-2ED0-404A3630B179}"/>
              </a:ext>
            </a:extLst>
          </p:cNvPr>
          <p:cNvSpPr/>
          <p:nvPr/>
        </p:nvSpPr>
        <p:spPr>
          <a:xfrm>
            <a:off x="1324258" y="1219505"/>
            <a:ext cx="921698" cy="921698"/>
          </a:xfrm>
          <a:custGeom>
            <a:avLst/>
            <a:gdLst>
              <a:gd name="connsiteX0" fmla="*/ 0 w 921698"/>
              <a:gd name="connsiteY0" fmla="*/ 0 h 921698"/>
              <a:gd name="connsiteX1" fmla="*/ 921698 w 921698"/>
              <a:gd name="connsiteY1" fmla="*/ 0 h 921698"/>
              <a:gd name="connsiteX2" fmla="*/ 921698 w 921698"/>
              <a:gd name="connsiteY2" fmla="*/ 921698 h 921698"/>
              <a:gd name="connsiteX3" fmla="*/ 0 w 921698"/>
              <a:gd name="connsiteY3" fmla="*/ 921698 h 921698"/>
              <a:gd name="connsiteX4" fmla="*/ 0 w 921698"/>
              <a:gd name="connsiteY4" fmla="*/ 0 h 92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1698" h="921698">
                <a:moveTo>
                  <a:pt x="0" y="0"/>
                </a:moveTo>
                <a:lnTo>
                  <a:pt x="921698" y="0"/>
                </a:lnTo>
                <a:lnTo>
                  <a:pt x="921698" y="921698"/>
                </a:lnTo>
                <a:lnTo>
                  <a:pt x="0" y="92169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200" kern="120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</a:rPr>
              <a:t>COSTS</a:t>
            </a:r>
          </a:p>
        </p:txBody>
      </p:sp>
      <p:sp>
        <p:nvSpPr>
          <p:cNvPr id="43" name="Rettangolo 42">
            <a:extLst>
              <a:ext uri="{FF2B5EF4-FFF2-40B4-BE49-F238E27FC236}">
                <a16:creationId xmlns:a16="http://schemas.microsoft.com/office/drawing/2014/main" id="{56A36D9B-74B9-AB69-83E5-723B1B229207}"/>
              </a:ext>
            </a:extLst>
          </p:cNvPr>
          <p:cNvSpPr/>
          <p:nvPr/>
        </p:nvSpPr>
        <p:spPr>
          <a:xfrm>
            <a:off x="7266461" y="4437419"/>
            <a:ext cx="1415172" cy="1004740"/>
          </a:xfrm>
          <a:prstGeom prst="rect">
            <a:avLst/>
          </a:prstGeom>
          <a:blipFill rotWithShape="1">
            <a:blip r:embed="rId5"/>
            <a:srcRect/>
            <a:stretch>
              <a:fillRect l="-1000" r="-1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4" name="Figura a mano libera: forma 43">
            <a:extLst>
              <a:ext uri="{FF2B5EF4-FFF2-40B4-BE49-F238E27FC236}">
                <a16:creationId xmlns:a16="http://schemas.microsoft.com/office/drawing/2014/main" id="{7F31BEE3-C0A5-7A4A-E4A9-04ECCCBF383F}"/>
              </a:ext>
            </a:extLst>
          </p:cNvPr>
          <p:cNvSpPr/>
          <p:nvPr/>
        </p:nvSpPr>
        <p:spPr>
          <a:xfrm>
            <a:off x="6447506" y="4817398"/>
            <a:ext cx="1058091" cy="921698"/>
          </a:xfrm>
          <a:custGeom>
            <a:avLst/>
            <a:gdLst>
              <a:gd name="connsiteX0" fmla="*/ 0 w 1058091"/>
              <a:gd name="connsiteY0" fmla="*/ 0 h 921698"/>
              <a:gd name="connsiteX1" fmla="*/ 1058091 w 1058091"/>
              <a:gd name="connsiteY1" fmla="*/ 0 h 921698"/>
              <a:gd name="connsiteX2" fmla="*/ 1058091 w 1058091"/>
              <a:gd name="connsiteY2" fmla="*/ 921698 h 921698"/>
              <a:gd name="connsiteX3" fmla="*/ 0 w 1058091"/>
              <a:gd name="connsiteY3" fmla="*/ 921698 h 921698"/>
              <a:gd name="connsiteX4" fmla="*/ 0 w 1058091"/>
              <a:gd name="connsiteY4" fmla="*/ 0 h 92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091" h="921698">
                <a:moveTo>
                  <a:pt x="0" y="0"/>
                </a:moveTo>
                <a:lnTo>
                  <a:pt x="1058091" y="0"/>
                </a:lnTo>
                <a:lnTo>
                  <a:pt x="1058091" y="921698"/>
                </a:lnTo>
                <a:lnTo>
                  <a:pt x="0" y="92169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200" kern="120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</a:rPr>
              <a:t>DISMANTLING</a:t>
            </a:r>
          </a:p>
        </p:txBody>
      </p:sp>
      <p:sp>
        <p:nvSpPr>
          <p:cNvPr id="47" name="Rettangolo 46">
            <a:extLst>
              <a:ext uri="{FF2B5EF4-FFF2-40B4-BE49-F238E27FC236}">
                <a16:creationId xmlns:a16="http://schemas.microsoft.com/office/drawing/2014/main" id="{19F60FBB-0353-617A-330C-86AD085626BC}"/>
              </a:ext>
            </a:extLst>
          </p:cNvPr>
          <p:cNvSpPr/>
          <p:nvPr/>
        </p:nvSpPr>
        <p:spPr>
          <a:xfrm>
            <a:off x="9686165" y="4827407"/>
            <a:ext cx="1700662" cy="1430378"/>
          </a:xfrm>
          <a:prstGeom prst="rect">
            <a:avLst/>
          </a:prstGeom>
          <a:blipFill rotWithShape="1">
            <a:blip r:embed="rId6"/>
            <a:srcRect/>
            <a:stretch>
              <a:fillRect t="-3000" b="-3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8" name="Figura a mano libera: forma 47">
            <a:extLst>
              <a:ext uri="{FF2B5EF4-FFF2-40B4-BE49-F238E27FC236}">
                <a16:creationId xmlns:a16="http://schemas.microsoft.com/office/drawing/2014/main" id="{9701C38E-2EB0-D535-E3B1-B8B51646A74D}"/>
              </a:ext>
            </a:extLst>
          </p:cNvPr>
          <p:cNvSpPr/>
          <p:nvPr/>
        </p:nvSpPr>
        <p:spPr>
          <a:xfrm>
            <a:off x="9028112" y="5428714"/>
            <a:ext cx="970695" cy="921698"/>
          </a:xfrm>
          <a:custGeom>
            <a:avLst/>
            <a:gdLst>
              <a:gd name="connsiteX0" fmla="*/ 0 w 970695"/>
              <a:gd name="connsiteY0" fmla="*/ 0 h 921698"/>
              <a:gd name="connsiteX1" fmla="*/ 970695 w 970695"/>
              <a:gd name="connsiteY1" fmla="*/ 0 h 921698"/>
              <a:gd name="connsiteX2" fmla="*/ 970695 w 970695"/>
              <a:gd name="connsiteY2" fmla="*/ 921698 h 921698"/>
              <a:gd name="connsiteX3" fmla="*/ 0 w 970695"/>
              <a:gd name="connsiteY3" fmla="*/ 921698 h 921698"/>
              <a:gd name="connsiteX4" fmla="*/ 0 w 970695"/>
              <a:gd name="connsiteY4" fmla="*/ 0 h 92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0695" h="921698">
                <a:moveTo>
                  <a:pt x="0" y="0"/>
                </a:moveTo>
                <a:lnTo>
                  <a:pt x="970695" y="0"/>
                </a:lnTo>
                <a:lnTo>
                  <a:pt x="970695" y="921698"/>
                </a:lnTo>
                <a:lnTo>
                  <a:pt x="0" y="92169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200" kern="120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</a:rPr>
              <a:t>INSTALLATION SYSTEMS</a:t>
            </a:r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71C9A5F4-8B67-CFAF-3CA3-549FDA1FBBD6}"/>
              </a:ext>
            </a:extLst>
          </p:cNvPr>
          <p:cNvSpPr/>
          <p:nvPr/>
        </p:nvSpPr>
        <p:spPr>
          <a:xfrm>
            <a:off x="4264759" y="4963347"/>
            <a:ext cx="1378114" cy="930733"/>
          </a:xfrm>
          <a:prstGeom prst="rect">
            <a:avLst/>
          </a:prstGeom>
          <a:blipFill rotWithShape="1">
            <a:blip r:embed="rId7"/>
            <a:srcRect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0" name="Figura a mano libera: forma 49">
            <a:extLst>
              <a:ext uri="{FF2B5EF4-FFF2-40B4-BE49-F238E27FC236}">
                <a16:creationId xmlns:a16="http://schemas.microsoft.com/office/drawing/2014/main" id="{6E3ECA6F-D85E-4A17-291F-5E93582EA167}"/>
              </a:ext>
            </a:extLst>
          </p:cNvPr>
          <p:cNvSpPr/>
          <p:nvPr/>
        </p:nvSpPr>
        <p:spPr>
          <a:xfrm>
            <a:off x="3469930" y="5314833"/>
            <a:ext cx="921698" cy="921698"/>
          </a:xfrm>
          <a:custGeom>
            <a:avLst/>
            <a:gdLst>
              <a:gd name="connsiteX0" fmla="*/ 0 w 921698"/>
              <a:gd name="connsiteY0" fmla="*/ 0 h 921698"/>
              <a:gd name="connsiteX1" fmla="*/ 921698 w 921698"/>
              <a:gd name="connsiteY1" fmla="*/ 0 h 921698"/>
              <a:gd name="connsiteX2" fmla="*/ 921698 w 921698"/>
              <a:gd name="connsiteY2" fmla="*/ 921698 h 921698"/>
              <a:gd name="connsiteX3" fmla="*/ 0 w 921698"/>
              <a:gd name="connsiteY3" fmla="*/ 921698 h 921698"/>
              <a:gd name="connsiteX4" fmla="*/ 0 w 921698"/>
              <a:gd name="connsiteY4" fmla="*/ 0 h 92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1698" h="921698">
                <a:moveTo>
                  <a:pt x="0" y="0"/>
                </a:moveTo>
                <a:lnTo>
                  <a:pt x="921698" y="0"/>
                </a:lnTo>
                <a:lnTo>
                  <a:pt x="921698" y="921698"/>
                </a:lnTo>
                <a:lnTo>
                  <a:pt x="0" y="92169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200" kern="120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</a:rPr>
              <a:t>DEMOLITION</a:t>
            </a:r>
          </a:p>
        </p:txBody>
      </p:sp>
      <p:sp>
        <p:nvSpPr>
          <p:cNvPr id="51" name="Rettangolo 50">
            <a:extLst>
              <a:ext uri="{FF2B5EF4-FFF2-40B4-BE49-F238E27FC236}">
                <a16:creationId xmlns:a16="http://schemas.microsoft.com/office/drawing/2014/main" id="{FB666357-D5B8-6F7D-A8BC-376FAEBFA0F0}"/>
              </a:ext>
            </a:extLst>
          </p:cNvPr>
          <p:cNvSpPr/>
          <p:nvPr/>
        </p:nvSpPr>
        <p:spPr>
          <a:xfrm>
            <a:off x="1391210" y="4861172"/>
            <a:ext cx="1528759" cy="1256602"/>
          </a:xfrm>
          <a:prstGeom prst="rect">
            <a:avLst/>
          </a:prstGeom>
          <a:blipFill rotWithShape="1">
            <a:blip r:embed="rId8"/>
            <a:srcRect/>
            <a:stretch>
              <a:fillRect l="-2000" r="-2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2" name="Figura a mano libera: forma 51">
            <a:extLst>
              <a:ext uri="{FF2B5EF4-FFF2-40B4-BE49-F238E27FC236}">
                <a16:creationId xmlns:a16="http://schemas.microsoft.com/office/drawing/2014/main" id="{7350B02F-8CCC-1578-C99A-3BFFB54B156D}"/>
              </a:ext>
            </a:extLst>
          </p:cNvPr>
          <p:cNvSpPr/>
          <p:nvPr/>
        </p:nvSpPr>
        <p:spPr>
          <a:xfrm>
            <a:off x="671702" y="5375584"/>
            <a:ext cx="921698" cy="921698"/>
          </a:xfrm>
          <a:custGeom>
            <a:avLst/>
            <a:gdLst>
              <a:gd name="connsiteX0" fmla="*/ 0 w 921698"/>
              <a:gd name="connsiteY0" fmla="*/ 0 h 921698"/>
              <a:gd name="connsiteX1" fmla="*/ 921698 w 921698"/>
              <a:gd name="connsiteY1" fmla="*/ 0 h 921698"/>
              <a:gd name="connsiteX2" fmla="*/ 921698 w 921698"/>
              <a:gd name="connsiteY2" fmla="*/ 921698 h 921698"/>
              <a:gd name="connsiteX3" fmla="*/ 0 w 921698"/>
              <a:gd name="connsiteY3" fmla="*/ 921698 h 921698"/>
              <a:gd name="connsiteX4" fmla="*/ 0 w 921698"/>
              <a:gd name="connsiteY4" fmla="*/ 0 h 92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1698" h="921698">
                <a:moveTo>
                  <a:pt x="0" y="0"/>
                </a:moveTo>
                <a:lnTo>
                  <a:pt x="921698" y="0"/>
                </a:lnTo>
                <a:lnTo>
                  <a:pt x="921698" y="921698"/>
                </a:lnTo>
                <a:lnTo>
                  <a:pt x="0" y="92169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200" kern="120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</a:rPr>
              <a:t>GEOMETRY</a:t>
            </a:r>
          </a:p>
        </p:txBody>
      </p:sp>
      <p:sp>
        <p:nvSpPr>
          <p:cNvPr id="53" name="Rettangolo 52">
            <a:extLst>
              <a:ext uri="{FF2B5EF4-FFF2-40B4-BE49-F238E27FC236}">
                <a16:creationId xmlns:a16="http://schemas.microsoft.com/office/drawing/2014/main" id="{CAD97885-9443-B142-A7AD-F90DEF922076}"/>
              </a:ext>
            </a:extLst>
          </p:cNvPr>
          <p:cNvSpPr/>
          <p:nvPr/>
        </p:nvSpPr>
        <p:spPr>
          <a:xfrm>
            <a:off x="9302134" y="2806586"/>
            <a:ext cx="1208116" cy="902511"/>
          </a:xfrm>
          <a:prstGeom prst="rect">
            <a:avLst/>
          </a:prstGeom>
          <a:blipFill rotWithShape="1">
            <a:blip r:embed="rId9"/>
            <a:srcRect/>
            <a:stretch>
              <a:fillRect l="-3000" r="-3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4" name="Figura a mano libera: forma 53">
            <a:extLst>
              <a:ext uri="{FF2B5EF4-FFF2-40B4-BE49-F238E27FC236}">
                <a16:creationId xmlns:a16="http://schemas.microsoft.com/office/drawing/2014/main" id="{37F3BC68-C531-32D5-DBE7-541B8D397DA5}"/>
              </a:ext>
            </a:extLst>
          </p:cNvPr>
          <p:cNvSpPr/>
          <p:nvPr/>
        </p:nvSpPr>
        <p:spPr>
          <a:xfrm>
            <a:off x="8475322" y="3079760"/>
            <a:ext cx="1075594" cy="921698"/>
          </a:xfrm>
          <a:custGeom>
            <a:avLst/>
            <a:gdLst>
              <a:gd name="connsiteX0" fmla="*/ 0 w 1075594"/>
              <a:gd name="connsiteY0" fmla="*/ 0 h 921698"/>
              <a:gd name="connsiteX1" fmla="*/ 1075594 w 1075594"/>
              <a:gd name="connsiteY1" fmla="*/ 0 h 921698"/>
              <a:gd name="connsiteX2" fmla="*/ 1075594 w 1075594"/>
              <a:gd name="connsiteY2" fmla="*/ 921698 h 921698"/>
              <a:gd name="connsiteX3" fmla="*/ 0 w 1075594"/>
              <a:gd name="connsiteY3" fmla="*/ 921698 h 921698"/>
              <a:gd name="connsiteX4" fmla="*/ 0 w 1075594"/>
              <a:gd name="connsiteY4" fmla="*/ 0 h 92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5594" h="921698">
                <a:moveTo>
                  <a:pt x="0" y="0"/>
                </a:moveTo>
                <a:lnTo>
                  <a:pt x="1075594" y="0"/>
                </a:lnTo>
                <a:lnTo>
                  <a:pt x="1075594" y="921698"/>
                </a:lnTo>
                <a:lnTo>
                  <a:pt x="0" y="92169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200" kern="120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</a:rPr>
              <a:t>MAINTENANCE</a:t>
            </a:r>
          </a:p>
        </p:txBody>
      </p:sp>
      <p:sp>
        <p:nvSpPr>
          <p:cNvPr id="55" name="Rettangolo 54">
            <a:extLst>
              <a:ext uri="{FF2B5EF4-FFF2-40B4-BE49-F238E27FC236}">
                <a16:creationId xmlns:a16="http://schemas.microsoft.com/office/drawing/2014/main" id="{78ACB723-3D88-BA1B-861E-224BB4966AC6}"/>
              </a:ext>
            </a:extLst>
          </p:cNvPr>
          <p:cNvSpPr/>
          <p:nvPr/>
        </p:nvSpPr>
        <p:spPr>
          <a:xfrm>
            <a:off x="2285475" y="2941505"/>
            <a:ext cx="1308115" cy="965934"/>
          </a:xfrm>
          <a:prstGeom prst="rect">
            <a:avLst/>
          </a:prstGeom>
          <a:blipFill rotWithShape="1">
            <a:blip r:embed="rId10"/>
            <a:srcRect/>
            <a:stretch>
              <a:fillRect t="-3000" b="-3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6" name="Figura a mano libera: forma 55">
            <a:extLst>
              <a:ext uri="{FF2B5EF4-FFF2-40B4-BE49-F238E27FC236}">
                <a16:creationId xmlns:a16="http://schemas.microsoft.com/office/drawing/2014/main" id="{BB2D78E7-20B2-F35D-5385-1CEECEF957C3}"/>
              </a:ext>
            </a:extLst>
          </p:cNvPr>
          <p:cNvSpPr/>
          <p:nvPr/>
        </p:nvSpPr>
        <p:spPr>
          <a:xfrm>
            <a:off x="1292815" y="3310585"/>
            <a:ext cx="1247352" cy="921698"/>
          </a:xfrm>
          <a:custGeom>
            <a:avLst/>
            <a:gdLst>
              <a:gd name="connsiteX0" fmla="*/ 0 w 1247352"/>
              <a:gd name="connsiteY0" fmla="*/ 0 h 921698"/>
              <a:gd name="connsiteX1" fmla="*/ 1247352 w 1247352"/>
              <a:gd name="connsiteY1" fmla="*/ 0 h 921698"/>
              <a:gd name="connsiteX2" fmla="*/ 1247352 w 1247352"/>
              <a:gd name="connsiteY2" fmla="*/ 921698 h 921698"/>
              <a:gd name="connsiteX3" fmla="*/ 0 w 1247352"/>
              <a:gd name="connsiteY3" fmla="*/ 921698 h 921698"/>
              <a:gd name="connsiteX4" fmla="*/ 0 w 1247352"/>
              <a:gd name="connsiteY4" fmla="*/ 0 h 92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7352" h="921698">
                <a:moveTo>
                  <a:pt x="0" y="0"/>
                </a:moveTo>
                <a:lnTo>
                  <a:pt x="1247352" y="0"/>
                </a:lnTo>
                <a:lnTo>
                  <a:pt x="1247352" y="921698"/>
                </a:lnTo>
                <a:lnTo>
                  <a:pt x="0" y="92169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200" kern="120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</a:rPr>
              <a:t>THERMAL CHARACTERISTICS</a:t>
            </a:r>
          </a:p>
        </p:txBody>
      </p:sp>
      <p:sp>
        <p:nvSpPr>
          <p:cNvPr id="57" name="Rettangolo 56">
            <a:extLst>
              <a:ext uri="{FF2B5EF4-FFF2-40B4-BE49-F238E27FC236}">
                <a16:creationId xmlns:a16="http://schemas.microsoft.com/office/drawing/2014/main" id="{00A9E1A2-EADA-1D3D-9933-205090D0782C}"/>
              </a:ext>
            </a:extLst>
          </p:cNvPr>
          <p:cNvSpPr/>
          <p:nvPr/>
        </p:nvSpPr>
        <p:spPr>
          <a:xfrm>
            <a:off x="6793269" y="2828628"/>
            <a:ext cx="1021230" cy="980939"/>
          </a:xfrm>
          <a:prstGeom prst="rect">
            <a:avLst/>
          </a:prstGeom>
          <a:blipFill rotWithShape="1">
            <a:blip r:embed="rId11"/>
            <a:srcRect/>
            <a:stretch>
              <a:fillRect t="-5000" b="-5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8" name="Figura a mano libera: forma 57">
            <a:extLst>
              <a:ext uri="{FF2B5EF4-FFF2-40B4-BE49-F238E27FC236}">
                <a16:creationId xmlns:a16="http://schemas.microsoft.com/office/drawing/2014/main" id="{27CB4C30-E0BC-240F-C6CA-CD48DABA2B8E}"/>
              </a:ext>
            </a:extLst>
          </p:cNvPr>
          <p:cNvSpPr/>
          <p:nvPr/>
        </p:nvSpPr>
        <p:spPr>
          <a:xfrm>
            <a:off x="6054853" y="3264509"/>
            <a:ext cx="921698" cy="921698"/>
          </a:xfrm>
          <a:custGeom>
            <a:avLst/>
            <a:gdLst>
              <a:gd name="connsiteX0" fmla="*/ 0 w 921698"/>
              <a:gd name="connsiteY0" fmla="*/ 0 h 921698"/>
              <a:gd name="connsiteX1" fmla="*/ 921698 w 921698"/>
              <a:gd name="connsiteY1" fmla="*/ 0 h 921698"/>
              <a:gd name="connsiteX2" fmla="*/ 921698 w 921698"/>
              <a:gd name="connsiteY2" fmla="*/ 921698 h 921698"/>
              <a:gd name="connsiteX3" fmla="*/ 0 w 921698"/>
              <a:gd name="connsiteY3" fmla="*/ 921698 h 921698"/>
              <a:gd name="connsiteX4" fmla="*/ 0 w 921698"/>
              <a:gd name="connsiteY4" fmla="*/ 0 h 92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1698" h="921698">
                <a:moveTo>
                  <a:pt x="0" y="0"/>
                </a:moveTo>
                <a:lnTo>
                  <a:pt x="921698" y="0"/>
                </a:lnTo>
                <a:lnTo>
                  <a:pt x="921698" y="921698"/>
                </a:lnTo>
                <a:lnTo>
                  <a:pt x="0" y="92169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200" kern="120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</a:rPr>
              <a:t>HEALTH AND SAFETY</a:t>
            </a:r>
          </a:p>
        </p:txBody>
      </p:sp>
      <p:sp>
        <p:nvSpPr>
          <p:cNvPr id="59" name="Rettangolo 58">
            <a:extLst>
              <a:ext uri="{FF2B5EF4-FFF2-40B4-BE49-F238E27FC236}">
                <a16:creationId xmlns:a16="http://schemas.microsoft.com/office/drawing/2014/main" id="{55DCE23D-0DF5-D1EF-3AD8-6839B19B6BC3}"/>
              </a:ext>
            </a:extLst>
          </p:cNvPr>
          <p:cNvSpPr/>
          <p:nvPr/>
        </p:nvSpPr>
        <p:spPr>
          <a:xfrm>
            <a:off x="9714297" y="581141"/>
            <a:ext cx="1700662" cy="1430378"/>
          </a:xfrm>
          <a:prstGeom prst="rect">
            <a:avLst/>
          </a:prstGeom>
          <a:blipFill rotWithShape="1">
            <a:blip r:embed="rId12"/>
            <a:srcRect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0" name="Figura a mano libera: forma 59">
            <a:extLst>
              <a:ext uri="{FF2B5EF4-FFF2-40B4-BE49-F238E27FC236}">
                <a16:creationId xmlns:a16="http://schemas.microsoft.com/office/drawing/2014/main" id="{C6281FCD-FB74-83EB-7658-9A1BBBCD346E}"/>
              </a:ext>
            </a:extLst>
          </p:cNvPr>
          <p:cNvSpPr/>
          <p:nvPr/>
        </p:nvSpPr>
        <p:spPr>
          <a:xfrm>
            <a:off x="9068336" y="1365026"/>
            <a:ext cx="921698" cy="921698"/>
          </a:xfrm>
          <a:custGeom>
            <a:avLst/>
            <a:gdLst>
              <a:gd name="connsiteX0" fmla="*/ 0 w 921698"/>
              <a:gd name="connsiteY0" fmla="*/ 0 h 921698"/>
              <a:gd name="connsiteX1" fmla="*/ 921698 w 921698"/>
              <a:gd name="connsiteY1" fmla="*/ 0 h 921698"/>
              <a:gd name="connsiteX2" fmla="*/ 921698 w 921698"/>
              <a:gd name="connsiteY2" fmla="*/ 921698 h 921698"/>
              <a:gd name="connsiteX3" fmla="*/ 0 w 921698"/>
              <a:gd name="connsiteY3" fmla="*/ 921698 h 921698"/>
              <a:gd name="connsiteX4" fmla="*/ 0 w 921698"/>
              <a:gd name="connsiteY4" fmla="*/ 0 h 92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1698" h="921698">
                <a:moveTo>
                  <a:pt x="0" y="0"/>
                </a:moveTo>
                <a:lnTo>
                  <a:pt x="921698" y="0"/>
                </a:lnTo>
                <a:lnTo>
                  <a:pt x="921698" y="921698"/>
                </a:lnTo>
                <a:lnTo>
                  <a:pt x="0" y="92169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200" kern="120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</a:rPr>
              <a:t>LOAD-BEARING STRUCTURE</a:t>
            </a:r>
          </a:p>
        </p:txBody>
      </p:sp>
      <p:sp>
        <p:nvSpPr>
          <p:cNvPr id="63" name="Rettangolo 62">
            <a:extLst>
              <a:ext uri="{FF2B5EF4-FFF2-40B4-BE49-F238E27FC236}">
                <a16:creationId xmlns:a16="http://schemas.microsoft.com/office/drawing/2014/main" id="{EDBC6BF8-9421-B262-2A57-5FD5AAFFFEFC}"/>
              </a:ext>
            </a:extLst>
          </p:cNvPr>
          <p:cNvSpPr/>
          <p:nvPr/>
        </p:nvSpPr>
        <p:spPr>
          <a:xfrm>
            <a:off x="6719060" y="377258"/>
            <a:ext cx="1700662" cy="1430378"/>
          </a:xfrm>
          <a:prstGeom prst="rect">
            <a:avLst/>
          </a:prstGeom>
          <a:blipFill rotWithShape="1">
            <a:blip r:embed="rId13"/>
            <a:srcRect/>
            <a:stretch>
              <a:fillRect t="-3000" b="-3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4" name="Figura a mano libera: forma 63">
            <a:extLst>
              <a:ext uri="{FF2B5EF4-FFF2-40B4-BE49-F238E27FC236}">
                <a16:creationId xmlns:a16="http://schemas.microsoft.com/office/drawing/2014/main" id="{18B021DB-AA61-7445-F5B2-182461F782D8}"/>
              </a:ext>
            </a:extLst>
          </p:cNvPr>
          <p:cNvSpPr/>
          <p:nvPr/>
        </p:nvSpPr>
        <p:spPr>
          <a:xfrm>
            <a:off x="6047244" y="1039833"/>
            <a:ext cx="921698" cy="921698"/>
          </a:xfrm>
          <a:custGeom>
            <a:avLst/>
            <a:gdLst>
              <a:gd name="connsiteX0" fmla="*/ 0 w 921698"/>
              <a:gd name="connsiteY0" fmla="*/ 0 h 921698"/>
              <a:gd name="connsiteX1" fmla="*/ 921698 w 921698"/>
              <a:gd name="connsiteY1" fmla="*/ 0 h 921698"/>
              <a:gd name="connsiteX2" fmla="*/ 921698 w 921698"/>
              <a:gd name="connsiteY2" fmla="*/ 921698 h 921698"/>
              <a:gd name="connsiteX3" fmla="*/ 0 w 921698"/>
              <a:gd name="connsiteY3" fmla="*/ 921698 h 921698"/>
              <a:gd name="connsiteX4" fmla="*/ 0 w 921698"/>
              <a:gd name="connsiteY4" fmla="*/ 0 h 92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1698" h="921698">
                <a:moveTo>
                  <a:pt x="0" y="0"/>
                </a:moveTo>
                <a:lnTo>
                  <a:pt x="921698" y="0"/>
                </a:lnTo>
                <a:lnTo>
                  <a:pt x="921698" y="921698"/>
                </a:lnTo>
                <a:lnTo>
                  <a:pt x="0" y="92169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200" kern="120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</a:rPr>
              <a:t>LIFECYCLE</a:t>
            </a:r>
          </a:p>
        </p:txBody>
      </p:sp>
    </p:spTree>
    <p:extLst>
      <p:ext uri="{BB962C8B-B14F-4D97-AF65-F5344CB8AC3E}">
        <p14:creationId xmlns:p14="http://schemas.microsoft.com/office/powerpoint/2010/main" val="2606126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9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5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7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3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9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1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7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3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9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5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1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7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3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8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9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" dur="2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2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2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1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7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2" grpId="0" animBg="1"/>
      <p:bldP spid="42" grpId="1" animBg="1"/>
      <p:bldP spid="44" grpId="0" animBg="1"/>
      <p:bldP spid="44" grpId="1" animBg="1"/>
      <p:bldP spid="48" grpId="0" animBg="1"/>
      <p:bldP spid="48" grpId="1" animBg="1"/>
      <p:bldP spid="50" grpId="0" animBg="1"/>
      <p:bldP spid="50" grpId="1" animBg="1"/>
      <p:bldP spid="52" grpId="0" animBg="1"/>
      <p:bldP spid="52" grpId="1" animBg="1"/>
      <p:bldP spid="54" grpId="0" animBg="1"/>
      <p:bldP spid="54" grpId="1" animBg="1"/>
      <p:bldP spid="56" grpId="0" animBg="1"/>
      <p:bldP spid="56" grpId="1" animBg="1"/>
      <p:bldP spid="58" grpId="0" animBg="1"/>
      <p:bldP spid="58" grpId="1" animBg="1"/>
      <p:bldP spid="60" grpId="0" animBg="1"/>
      <p:bldP spid="60" grpId="1" animBg="1"/>
      <p:bldP spid="64" grpId="0" animBg="1"/>
      <p:bldP spid="64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FE81821-0CEF-BA44-AF15-1B3DA8751003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4- Parametrizzazione delle informazioni non geometriche e definizione del 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 connettore elettrico</a:t>
            </a:r>
          </a:p>
        </p:txBody>
      </p: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F18B2B07-8CC4-EF3E-C03F-A6B937EB3160}"/>
              </a:ext>
            </a:extLst>
          </p:cNvPr>
          <p:cNvGrpSpPr/>
          <p:nvPr/>
        </p:nvGrpSpPr>
        <p:grpSpPr>
          <a:xfrm>
            <a:off x="1929036" y="2053969"/>
            <a:ext cx="3946213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15" name="Rettangolo con angoli arrotondati 14">
              <a:extLst>
                <a:ext uri="{FF2B5EF4-FFF2-40B4-BE49-F238E27FC236}">
                  <a16:creationId xmlns:a16="http://schemas.microsoft.com/office/drawing/2014/main" id="{F84B951F-1F4D-141A-BD47-DE3609F9B9FA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80A990FC-2627-BD2F-E3D9-0ED352875CC0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kern="1200" dirty="0">
                  <a:solidFill>
                    <a:schemeClr val="bg1"/>
                  </a:solidFill>
                </a:rPr>
                <a:t>Classificazione carico (tipo di carico)</a:t>
              </a:r>
            </a:p>
          </p:txBody>
        </p:sp>
      </p:grpSp>
      <p:grpSp>
        <p:nvGrpSpPr>
          <p:cNvPr id="22" name="Gruppo 21">
            <a:extLst>
              <a:ext uri="{FF2B5EF4-FFF2-40B4-BE49-F238E27FC236}">
                <a16:creationId xmlns:a16="http://schemas.microsoft.com/office/drawing/2014/main" id="{90DE3AEE-D5D8-5F3F-1FC0-F6C309A5D334}"/>
              </a:ext>
            </a:extLst>
          </p:cNvPr>
          <p:cNvGrpSpPr/>
          <p:nvPr/>
        </p:nvGrpSpPr>
        <p:grpSpPr>
          <a:xfrm>
            <a:off x="1929035" y="1567832"/>
            <a:ext cx="3946213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23" name="Rettangolo con angoli arrotondati 22">
              <a:extLst>
                <a:ext uri="{FF2B5EF4-FFF2-40B4-BE49-F238E27FC236}">
                  <a16:creationId xmlns:a16="http://schemas.microsoft.com/office/drawing/2014/main" id="{5E8E8628-2E12-3FEA-EF69-8643632D6F41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B7BCB79D-471F-9276-218E-8EA6B56D38BE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kern="1200" dirty="0">
                  <a:solidFill>
                    <a:schemeClr val="bg1"/>
                  </a:solidFill>
                </a:rPr>
                <a:t>Materiali</a:t>
              </a:r>
            </a:p>
          </p:txBody>
        </p:sp>
      </p:grpSp>
      <p:grpSp>
        <p:nvGrpSpPr>
          <p:cNvPr id="25" name="Gruppo 24">
            <a:extLst>
              <a:ext uri="{FF2B5EF4-FFF2-40B4-BE49-F238E27FC236}">
                <a16:creationId xmlns:a16="http://schemas.microsoft.com/office/drawing/2014/main" id="{8678E52B-020D-B8DA-E91D-CEB8F37FA963}"/>
              </a:ext>
            </a:extLst>
          </p:cNvPr>
          <p:cNvGrpSpPr/>
          <p:nvPr/>
        </p:nvGrpSpPr>
        <p:grpSpPr>
          <a:xfrm>
            <a:off x="1929037" y="2522076"/>
            <a:ext cx="3946213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26" name="Rettangolo con angoli arrotondati 25">
              <a:extLst>
                <a:ext uri="{FF2B5EF4-FFF2-40B4-BE49-F238E27FC236}">
                  <a16:creationId xmlns:a16="http://schemas.microsoft.com/office/drawing/2014/main" id="{20E94941-0C25-0C0C-81F7-2FDFBDAEBBCD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A166D843-F858-3C9F-7935-76FC4B9D2A48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kern="1200" dirty="0">
                  <a:solidFill>
                    <a:schemeClr val="bg1"/>
                  </a:solidFill>
                </a:rPr>
                <a:t>Numero di poli</a:t>
              </a:r>
            </a:p>
          </p:txBody>
        </p:sp>
      </p:grp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870421C2-65EB-97D4-D45A-BB314662F32A}"/>
              </a:ext>
            </a:extLst>
          </p:cNvPr>
          <p:cNvGrpSpPr/>
          <p:nvPr/>
        </p:nvGrpSpPr>
        <p:grpSpPr>
          <a:xfrm>
            <a:off x="1929698" y="3016554"/>
            <a:ext cx="3946213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29" name="Rettangolo con angoli arrotondati 28">
              <a:extLst>
                <a:ext uri="{FF2B5EF4-FFF2-40B4-BE49-F238E27FC236}">
                  <a16:creationId xmlns:a16="http://schemas.microsoft.com/office/drawing/2014/main" id="{55E74D04-772B-74C6-7D53-4AD950C9A02B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0" name="CasellaDiTesto 29">
              <a:extLst>
                <a:ext uri="{FF2B5EF4-FFF2-40B4-BE49-F238E27FC236}">
                  <a16:creationId xmlns:a16="http://schemas.microsoft.com/office/drawing/2014/main" id="{E52EBBE1-E7B5-387C-A635-1DCD3572726B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kern="1200" dirty="0">
                  <a:solidFill>
                    <a:schemeClr val="bg1"/>
                  </a:solidFill>
                </a:rPr>
                <a:t>Tensione nominale</a:t>
              </a:r>
            </a:p>
          </p:txBody>
        </p:sp>
      </p:grpSp>
      <p:grpSp>
        <p:nvGrpSpPr>
          <p:cNvPr id="31" name="Gruppo 30">
            <a:extLst>
              <a:ext uri="{FF2B5EF4-FFF2-40B4-BE49-F238E27FC236}">
                <a16:creationId xmlns:a16="http://schemas.microsoft.com/office/drawing/2014/main" id="{3C5F0782-C9D5-1AB9-3F62-8DC8EC8790E7}"/>
              </a:ext>
            </a:extLst>
          </p:cNvPr>
          <p:cNvGrpSpPr/>
          <p:nvPr/>
        </p:nvGrpSpPr>
        <p:grpSpPr>
          <a:xfrm>
            <a:off x="1933907" y="3502691"/>
            <a:ext cx="3946213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32" name="Rettangolo con angoli arrotondati 31">
              <a:extLst>
                <a:ext uri="{FF2B5EF4-FFF2-40B4-BE49-F238E27FC236}">
                  <a16:creationId xmlns:a16="http://schemas.microsoft.com/office/drawing/2014/main" id="{A972BF6B-C8BB-D144-6BE4-0233CFC7089E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22BBE340-C836-EC7D-F685-2A6A9E033472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kern="1200" dirty="0">
                  <a:solidFill>
                    <a:schemeClr val="bg1"/>
                  </a:solidFill>
                </a:rPr>
                <a:t>Forma di segregazione</a:t>
              </a:r>
            </a:p>
          </p:txBody>
        </p:sp>
      </p:grpSp>
      <p:grpSp>
        <p:nvGrpSpPr>
          <p:cNvPr id="34" name="Gruppo 33">
            <a:extLst>
              <a:ext uri="{FF2B5EF4-FFF2-40B4-BE49-F238E27FC236}">
                <a16:creationId xmlns:a16="http://schemas.microsoft.com/office/drawing/2014/main" id="{D51174CC-CB08-91E6-6D58-8AB2D061F4C7}"/>
              </a:ext>
            </a:extLst>
          </p:cNvPr>
          <p:cNvGrpSpPr/>
          <p:nvPr/>
        </p:nvGrpSpPr>
        <p:grpSpPr>
          <a:xfrm>
            <a:off x="1929035" y="3981204"/>
            <a:ext cx="3946213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35" name="Rettangolo con angoli arrotondati 34">
              <a:extLst>
                <a:ext uri="{FF2B5EF4-FFF2-40B4-BE49-F238E27FC236}">
                  <a16:creationId xmlns:a16="http://schemas.microsoft.com/office/drawing/2014/main" id="{1C985E38-849B-A013-1162-15CB9530CF48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6" name="CasellaDiTesto 35">
              <a:extLst>
                <a:ext uri="{FF2B5EF4-FFF2-40B4-BE49-F238E27FC236}">
                  <a16:creationId xmlns:a16="http://schemas.microsoft.com/office/drawing/2014/main" id="{52BE6E64-FC54-0FD5-C0EA-25BC5F1E5345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kern="1200" dirty="0">
                  <a:solidFill>
                    <a:schemeClr val="bg1"/>
                  </a:solidFill>
                </a:rPr>
                <a:t>Nome del quadro (nel progetto)</a:t>
              </a:r>
            </a:p>
          </p:txBody>
        </p:sp>
      </p:grp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CFC4E135-6F2D-F46A-A400-331C8FDE16A8}"/>
              </a:ext>
            </a:extLst>
          </p:cNvPr>
          <p:cNvSpPr txBox="1"/>
          <p:nvPr/>
        </p:nvSpPr>
        <p:spPr>
          <a:xfrm>
            <a:off x="1533842" y="5360992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Per altre caratteristiche si può allegare una specifica tecnica (vedere capitolo 5.7). Al momento sono state inserite le informazioni che servono a far «funzionare» il quadro nel modello. </a:t>
            </a:r>
          </a:p>
        </p:txBody>
      </p:sp>
    </p:spTree>
    <p:extLst>
      <p:ext uri="{BB962C8B-B14F-4D97-AF65-F5344CB8AC3E}">
        <p14:creationId xmlns:p14="http://schemas.microsoft.com/office/powerpoint/2010/main" val="1361511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FE81821-0CEF-BA44-AF15-1B3DA8751003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5- Definizione di un simbolo e dei tre livelli di visualizzazione (livelli basso,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 medio e alto)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1437C3E9-CE1D-4FA4-40B6-C3E501C64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353" y="1491108"/>
            <a:ext cx="3225534" cy="1739528"/>
          </a:xfrm>
          <a:prstGeom prst="rect">
            <a:avLst/>
          </a:prstGeom>
        </p:spPr>
      </p:pic>
      <p:sp>
        <p:nvSpPr>
          <p:cNvPr id="14" name="Fumetto: rettangolo 13">
            <a:extLst>
              <a:ext uri="{FF2B5EF4-FFF2-40B4-BE49-F238E27FC236}">
                <a16:creationId xmlns:a16="http://schemas.microsoft.com/office/drawing/2014/main" id="{1B522BD1-3539-3AB6-FBD1-D5894FD1F253}"/>
              </a:ext>
            </a:extLst>
          </p:cNvPr>
          <p:cNvSpPr/>
          <p:nvPr/>
        </p:nvSpPr>
        <p:spPr>
          <a:xfrm>
            <a:off x="1670670" y="3928819"/>
            <a:ext cx="1710885" cy="979611"/>
          </a:xfrm>
          <a:prstGeom prst="wedgeRectCallout">
            <a:avLst>
              <a:gd name="adj1" fmla="val -14307"/>
              <a:gd name="adj2" fmla="val -9909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bg1"/>
                </a:solidFill>
              </a:rPr>
              <a:t>Livello Basso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DE4C406B-A192-C5D7-490E-A7E8561D2A29}"/>
              </a:ext>
            </a:extLst>
          </p:cNvPr>
          <p:cNvSpPr txBox="1"/>
          <p:nvPr/>
        </p:nvSpPr>
        <p:spPr>
          <a:xfrm>
            <a:off x="5342907" y="1345056"/>
            <a:ext cx="33202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La realizzazione del fronte quadro è solo geometrica, non variabile con i circuiti inseriti, ma permette comunque di definire un dimensionamento di massima delle file di interruttori necessarie.</a:t>
            </a:r>
          </a:p>
        </p:txBody>
      </p:sp>
      <p:sp>
        <p:nvSpPr>
          <p:cNvPr id="17" name="Fumetto: rettangolo 16">
            <a:extLst>
              <a:ext uri="{FF2B5EF4-FFF2-40B4-BE49-F238E27FC236}">
                <a16:creationId xmlns:a16="http://schemas.microsoft.com/office/drawing/2014/main" id="{2CC2E37A-A341-2112-3986-AA3249C41310}"/>
              </a:ext>
            </a:extLst>
          </p:cNvPr>
          <p:cNvSpPr/>
          <p:nvPr/>
        </p:nvSpPr>
        <p:spPr>
          <a:xfrm>
            <a:off x="3348391" y="5282600"/>
            <a:ext cx="1710885" cy="979611"/>
          </a:xfrm>
          <a:prstGeom prst="wedgeRectCallout">
            <a:avLst>
              <a:gd name="adj1" fmla="val -26912"/>
              <a:gd name="adj2" fmla="val -2708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bg1"/>
                </a:solidFill>
              </a:rPr>
              <a:t>Livello Medio</a:t>
            </a:r>
          </a:p>
        </p:txBody>
      </p:sp>
      <p:sp>
        <p:nvSpPr>
          <p:cNvPr id="18" name="Fumetto: rettangolo 17">
            <a:extLst>
              <a:ext uri="{FF2B5EF4-FFF2-40B4-BE49-F238E27FC236}">
                <a16:creationId xmlns:a16="http://schemas.microsoft.com/office/drawing/2014/main" id="{877AE538-B8DD-AC3E-52E0-7F2C4508F598}"/>
              </a:ext>
            </a:extLst>
          </p:cNvPr>
          <p:cNvSpPr/>
          <p:nvPr/>
        </p:nvSpPr>
        <p:spPr>
          <a:xfrm>
            <a:off x="4385115" y="4149898"/>
            <a:ext cx="1710885" cy="979611"/>
          </a:xfrm>
          <a:prstGeom prst="wedgeRectCallout">
            <a:avLst>
              <a:gd name="adj1" fmla="val -31954"/>
              <a:gd name="adj2" fmla="val -15721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bg1"/>
                </a:solidFill>
              </a:rPr>
              <a:t>Livello Alto</a:t>
            </a: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678EEFF1-DAD4-F368-52EC-9C34E39FC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7509" y="1436655"/>
            <a:ext cx="2001456" cy="467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670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 animBg="1"/>
      <p:bldP spid="22" grpId="0"/>
      <p:bldP spid="17" grpId="0" animBg="1"/>
      <p:bldP spid="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1CD907-C891-C036-65F7-BD4F0A58B72A}"/>
              </a:ext>
            </a:extLst>
          </p:cNvPr>
          <p:cNvSpPr txBox="1"/>
          <p:nvPr/>
        </p:nvSpPr>
        <p:spPr>
          <a:xfrm>
            <a:off x="1580966" y="1431006"/>
            <a:ext cx="91473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Le famiglie di componenti chiamate «apparecchi elettrici» comprendono tutti quei componenti utili a fornire forza motrice ad un utenza elettrica e non strettamente legati ad un sistema specifico (sicurezza, chiamata infermiera, sgancio emergenza, …).</a:t>
            </a:r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2D537BAA-1910-21FF-E073-3C2E5EFB69B0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832013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3.3	Apparecchi elettrici in BIM</a:t>
            </a:r>
            <a:endParaRPr lang="it-IT" sz="2400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47ED710-EC52-8564-39A1-A83756D9B900}"/>
              </a:ext>
            </a:extLst>
          </p:cNvPr>
          <p:cNvSpPr txBox="1"/>
          <p:nvPr/>
        </p:nvSpPr>
        <p:spPr>
          <a:xfrm>
            <a:off x="1580965" y="2699566"/>
            <a:ext cx="9147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Fanno parte di queste famiglie:</a:t>
            </a: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C127345A-21C2-0D36-B652-1484ED97EF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4814534"/>
              </p:ext>
            </p:extLst>
          </p:nvPr>
        </p:nvGraphicFramePr>
        <p:xfrm>
          <a:off x="1580966" y="3214163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Diagramma 15">
            <a:extLst>
              <a:ext uri="{FF2B5EF4-FFF2-40B4-BE49-F238E27FC236}">
                <a16:creationId xmlns:a16="http://schemas.microsoft.com/office/drawing/2014/main" id="{EA31DA67-136C-181B-452B-6B340FB520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1928888"/>
              </p:ext>
            </p:extLst>
          </p:nvPr>
        </p:nvGraphicFramePr>
        <p:xfrm>
          <a:off x="4578539" y="3214163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7" name="Diagramma 16">
            <a:extLst>
              <a:ext uri="{FF2B5EF4-FFF2-40B4-BE49-F238E27FC236}">
                <a16:creationId xmlns:a16="http://schemas.microsoft.com/office/drawing/2014/main" id="{D4BD96C1-DD72-44C5-4926-91E4B3BD6A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4055445"/>
              </p:ext>
            </p:extLst>
          </p:nvPr>
        </p:nvGraphicFramePr>
        <p:xfrm>
          <a:off x="7573703" y="3214163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8" name="Diagramma 17">
            <a:extLst>
              <a:ext uri="{FF2B5EF4-FFF2-40B4-BE49-F238E27FC236}">
                <a16:creationId xmlns:a16="http://schemas.microsoft.com/office/drawing/2014/main" id="{A628D63B-3717-9EC3-2B13-E3FA682852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6369054"/>
              </p:ext>
            </p:extLst>
          </p:nvPr>
        </p:nvGraphicFramePr>
        <p:xfrm>
          <a:off x="1609253" y="4725085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9" name="Diagramma 18">
            <a:extLst>
              <a:ext uri="{FF2B5EF4-FFF2-40B4-BE49-F238E27FC236}">
                <a16:creationId xmlns:a16="http://schemas.microsoft.com/office/drawing/2014/main" id="{5A92ECBF-2637-21AA-979C-47C7E1870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8565492"/>
              </p:ext>
            </p:extLst>
          </p:nvPr>
        </p:nvGraphicFramePr>
        <p:xfrm>
          <a:off x="4606506" y="4725085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20" name="Diagramma 19">
            <a:extLst>
              <a:ext uri="{FF2B5EF4-FFF2-40B4-BE49-F238E27FC236}">
                <a16:creationId xmlns:a16="http://schemas.microsoft.com/office/drawing/2014/main" id="{A0543FC3-DAEF-77A3-B3BA-A82D333B27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4822562"/>
              </p:ext>
            </p:extLst>
          </p:nvPr>
        </p:nvGraphicFramePr>
        <p:xfrm>
          <a:off x="7573703" y="4725085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</p:spTree>
    <p:extLst>
      <p:ext uri="{BB962C8B-B14F-4D97-AF65-F5344CB8AC3E}">
        <p14:creationId xmlns:p14="http://schemas.microsoft.com/office/powerpoint/2010/main" val="2256975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2" grpId="0"/>
      <p:bldGraphic spid="2" grpId="0">
        <p:bldAsOne/>
      </p:bldGraphic>
      <p:bldGraphic spid="16" grpId="0">
        <p:bldAsOne/>
      </p:bldGraphic>
      <p:bldGraphic spid="17" grpId="0">
        <p:bldAsOne/>
      </p:bldGraphic>
      <p:bldGraphic spid="18" grpId="0">
        <p:bldAsOne/>
      </p:bldGraphic>
      <p:bldGraphic spid="19" grpId="0">
        <p:bldAsOne/>
      </p:bldGraphic>
      <p:bldGraphic spid="20" grpId="0">
        <p:bldAsOne/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Per la modellazione degli apparecchi elettrici si è scelto di organizzare un processo di modellazione tipico, da applicare successivamente anche ad altre famiglie e per definire uno standard di lavoro in BIM:</a:t>
            </a: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2B51FD5F-FE13-7BF8-E277-D01940224B2C}"/>
              </a:ext>
            </a:extLst>
          </p:cNvPr>
          <p:cNvSpPr txBox="1"/>
          <p:nvPr/>
        </p:nvSpPr>
        <p:spPr>
          <a:xfrm>
            <a:off x="1533843" y="1808930"/>
            <a:ext cx="9147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1- Creazione di un simbolo per le viste in pianta:</a:t>
            </a:r>
          </a:p>
        </p:txBody>
      </p:sp>
      <p:pic>
        <p:nvPicPr>
          <p:cNvPr id="39" name="Immagine 38">
            <a:extLst>
              <a:ext uri="{FF2B5EF4-FFF2-40B4-BE49-F238E27FC236}">
                <a16:creationId xmlns:a16="http://schemas.microsoft.com/office/drawing/2014/main" id="{DF22731C-B250-99B0-B1BE-19870C2516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187" y="2436316"/>
            <a:ext cx="1114425" cy="1764030"/>
          </a:xfrm>
          <a:prstGeom prst="rect">
            <a:avLst/>
          </a:prstGeom>
        </p:spPr>
      </p:pic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A2C5B94F-77BA-4901-C13A-7B9287B45D98}"/>
              </a:ext>
            </a:extLst>
          </p:cNvPr>
          <p:cNvSpPr txBox="1"/>
          <p:nvPr/>
        </p:nvSpPr>
        <p:spPr>
          <a:xfrm>
            <a:off x="3525296" y="2446020"/>
            <a:ext cx="6861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Simbolo non variabile con la scala</a:t>
            </a: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058DCDD5-DC33-4031-1813-92965C80EBC2}"/>
              </a:ext>
            </a:extLst>
          </p:cNvPr>
          <p:cNvSpPr txBox="1"/>
          <p:nvPr/>
        </p:nvSpPr>
        <p:spPr>
          <a:xfrm>
            <a:off x="3525296" y="2944720"/>
            <a:ext cx="6861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Simbologia come da normativa CEI 3-14[…]27</a:t>
            </a: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145B488F-C947-7D6A-663E-396B229A6BE6}"/>
              </a:ext>
            </a:extLst>
          </p:cNvPr>
          <p:cNvSpPr txBox="1"/>
          <p:nvPr/>
        </p:nvSpPr>
        <p:spPr>
          <a:xfrm>
            <a:off x="3498470" y="3443420"/>
            <a:ext cx="6861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Simbologia con posizione «mobile» rispetto al componente reale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A191A7E0-8B50-A2F0-C481-9A601598ABE7}"/>
              </a:ext>
            </a:extLst>
          </p:cNvPr>
          <p:cNvSpPr txBox="1"/>
          <p:nvPr/>
        </p:nvSpPr>
        <p:spPr>
          <a:xfrm>
            <a:off x="1533842" y="5360992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La pianta e di conseguenza la tavola, riveste ancora un’importanza fondamentale per la realizzazione in cantiere.</a:t>
            </a:r>
          </a:p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La «visualizzazione» è più rapida della «lettura di informazioni»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059C32DF-5970-6113-05DE-1B1EE46AD7BB}"/>
              </a:ext>
            </a:extLst>
          </p:cNvPr>
          <p:cNvSpPr txBox="1"/>
          <p:nvPr/>
        </p:nvSpPr>
        <p:spPr>
          <a:xfrm>
            <a:off x="1533842" y="4431579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L’obiettivo del simbolo è quello di trasmettere un’informazione visiva in modo semplice e rapido, non ha lo scopo di sostituire il componente modellato!</a:t>
            </a:r>
          </a:p>
        </p:txBody>
      </p:sp>
    </p:spTree>
    <p:extLst>
      <p:ext uri="{BB962C8B-B14F-4D97-AF65-F5344CB8AC3E}">
        <p14:creationId xmlns:p14="http://schemas.microsoft.com/office/powerpoint/2010/main" val="1127762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8" grpId="0"/>
      <p:bldP spid="40" grpId="0"/>
      <p:bldP spid="41" grpId="0"/>
      <p:bldP spid="42" grpId="0"/>
      <p:bldP spid="43" grpId="0"/>
      <p:bldP spid="4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D7009D59-9DD7-D43F-1273-2A052E755C06}"/>
              </a:ext>
            </a:extLst>
          </p:cNvPr>
          <p:cNvSpPr txBox="1"/>
          <p:nvPr/>
        </p:nvSpPr>
        <p:spPr>
          <a:xfrm>
            <a:off x="1533843" y="756493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2- Modellazione delle parti costituenti l’apparecchio elettrico:</a:t>
            </a: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42331BA5-5BE6-9CE3-EC8E-FAB7C319E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346" y="1746391"/>
            <a:ext cx="1273784" cy="1065820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CB4E0C67-6F41-2C3C-2E09-304CBBCCC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735" y="2921436"/>
            <a:ext cx="1283751" cy="1066874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2A621B3E-59F9-443F-A623-2978D7284C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689" y="4097535"/>
            <a:ext cx="1243744" cy="1066874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347C00D8-65DE-AD14-5CC0-E5EE07323131}"/>
              </a:ext>
            </a:extLst>
          </p:cNvPr>
          <p:cNvSpPr txBox="1"/>
          <p:nvPr/>
        </p:nvSpPr>
        <p:spPr>
          <a:xfrm>
            <a:off x="1844393" y="1224501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Un esempio è dato dalla modellazione di una presa elettrica civile.</a:t>
            </a:r>
          </a:p>
        </p:txBody>
      </p: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51713ECD-83C1-84DE-AD7A-2F937962DA96}"/>
              </a:ext>
            </a:extLst>
          </p:cNvPr>
          <p:cNvGrpSpPr/>
          <p:nvPr/>
        </p:nvGrpSpPr>
        <p:grpSpPr>
          <a:xfrm>
            <a:off x="3501335" y="2072968"/>
            <a:ext cx="5099201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30" name="Rettangolo con angoli arrotondati 29">
              <a:extLst>
                <a:ext uri="{FF2B5EF4-FFF2-40B4-BE49-F238E27FC236}">
                  <a16:creationId xmlns:a16="http://schemas.microsoft.com/office/drawing/2014/main" id="{582D6309-310C-D6BC-33CD-D0F63799121B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1" name="CasellaDiTesto 30">
              <a:extLst>
                <a:ext uri="{FF2B5EF4-FFF2-40B4-BE49-F238E27FC236}">
                  <a16:creationId xmlns:a16="http://schemas.microsoft.com/office/drawing/2014/main" id="{ACD49725-6B53-6518-FDB1-F96E53331D57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1400" dirty="0">
                  <a:solidFill>
                    <a:schemeClr val="bg1"/>
                  </a:solidFill>
                  <a:latin typeface="Poppins" panose="00000500000000000000" pitchFamily="2" charset="0"/>
                </a:rPr>
                <a:t>Modellazione della scatola elettrica</a:t>
              </a:r>
            </a:p>
          </p:txBody>
        </p:sp>
      </p:grpSp>
      <p:grpSp>
        <p:nvGrpSpPr>
          <p:cNvPr id="32" name="Gruppo 31">
            <a:extLst>
              <a:ext uri="{FF2B5EF4-FFF2-40B4-BE49-F238E27FC236}">
                <a16:creationId xmlns:a16="http://schemas.microsoft.com/office/drawing/2014/main" id="{7A6802DC-E903-D4C7-E9DC-BDA6FC0A0E7B}"/>
              </a:ext>
            </a:extLst>
          </p:cNvPr>
          <p:cNvGrpSpPr/>
          <p:nvPr/>
        </p:nvGrpSpPr>
        <p:grpSpPr>
          <a:xfrm>
            <a:off x="3501335" y="3270207"/>
            <a:ext cx="5099201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33" name="Rettangolo con angoli arrotondati 32">
              <a:extLst>
                <a:ext uri="{FF2B5EF4-FFF2-40B4-BE49-F238E27FC236}">
                  <a16:creationId xmlns:a16="http://schemas.microsoft.com/office/drawing/2014/main" id="{6A011F7F-8D19-5E7C-F185-3D0093330EB4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E5E7E4C3-B799-8F68-7023-EA7FBE94245F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1400" dirty="0">
                  <a:solidFill>
                    <a:schemeClr val="bg1"/>
                  </a:solidFill>
                  <a:latin typeface="Poppins" panose="00000500000000000000" pitchFamily="2" charset="0"/>
                </a:rPr>
                <a:t>Modellazione del supporto </a:t>
              </a:r>
              <a:r>
                <a:rPr lang="it-IT" sz="1400" dirty="0" err="1">
                  <a:solidFill>
                    <a:schemeClr val="bg1"/>
                  </a:solidFill>
                  <a:latin typeface="Poppins" panose="00000500000000000000" pitchFamily="2" charset="0"/>
                </a:rPr>
                <a:t>portafrutti</a:t>
              </a:r>
              <a:endParaRPr lang="it-IT" sz="1400" dirty="0">
                <a:solidFill>
                  <a:schemeClr val="bg1"/>
                </a:solidFill>
                <a:latin typeface="Poppins" panose="00000500000000000000" pitchFamily="2" charset="0"/>
              </a:endParaRPr>
            </a:p>
          </p:txBody>
        </p: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C403225E-80E9-635D-0E21-6EF3CC4D426F}"/>
              </a:ext>
            </a:extLst>
          </p:cNvPr>
          <p:cNvGrpSpPr/>
          <p:nvPr/>
        </p:nvGrpSpPr>
        <p:grpSpPr>
          <a:xfrm>
            <a:off x="3501335" y="4467446"/>
            <a:ext cx="5099201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36" name="Rettangolo con angoli arrotondati 35">
              <a:extLst>
                <a:ext uri="{FF2B5EF4-FFF2-40B4-BE49-F238E27FC236}">
                  <a16:creationId xmlns:a16="http://schemas.microsoft.com/office/drawing/2014/main" id="{1D671F70-8F95-992C-E14B-9919FD395F2D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4195F82B-7D8B-7306-343F-1EAA2E7E705C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1400" dirty="0">
                  <a:solidFill>
                    <a:schemeClr val="bg1"/>
                  </a:solidFill>
                  <a:latin typeface="Poppins" panose="00000500000000000000" pitchFamily="2" charset="0"/>
                </a:rPr>
                <a:t>Modellazione della placca e delle eventuali protezioni</a:t>
              </a:r>
            </a:p>
          </p:txBody>
        </p: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4690180A-E941-2D70-993E-ABEBB13AB4D0}"/>
              </a:ext>
            </a:extLst>
          </p:cNvPr>
          <p:cNvGrpSpPr/>
          <p:nvPr/>
        </p:nvGrpSpPr>
        <p:grpSpPr>
          <a:xfrm>
            <a:off x="3501335" y="5633499"/>
            <a:ext cx="5099201" cy="369332"/>
            <a:chOff x="0" y="2962"/>
            <a:chExt cx="4368800" cy="486720"/>
          </a:xfrm>
          <a:scene3d>
            <a:camera prst="orthographicFront"/>
            <a:lightRig rig="flat" dir="t"/>
          </a:scene3d>
        </p:grpSpPr>
        <p:sp>
          <p:nvSpPr>
            <p:cNvPr id="46" name="Rettangolo con angoli arrotondati 45">
              <a:extLst>
                <a:ext uri="{FF2B5EF4-FFF2-40B4-BE49-F238E27FC236}">
                  <a16:creationId xmlns:a16="http://schemas.microsoft.com/office/drawing/2014/main" id="{DD0776F5-E4BA-77BF-8D2F-C258F5F125BC}"/>
                </a:ext>
              </a:extLst>
            </p:cNvPr>
            <p:cNvSpPr/>
            <p:nvPr/>
          </p:nvSpPr>
          <p:spPr>
            <a:xfrm>
              <a:off x="0" y="2962"/>
              <a:ext cx="4368800" cy="4867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7" name="CasellaDiTesto 46">
              <a:extLst>
                <a:ext uri="{FF2B5EF4-FFF2-40B4-BE49-F238E27FC236}">
                  <a16:creationId xmlns:a16="http://schemas.microsoft.com/office/drawing/2014/main" id="{4B74F41A-6937-1296-B2FA-9DE039C542DD}"/>
                </a:ext>
              </a:extLst>
            </p:cNvPr>
            <p:cNvSpPr txBox="1"/>
            <p:nvPr/>
          </p:nvSpPr>
          <p:spPr>
            <a:xfrm>
              <a:off x="23760" y="26722"/>
              <a:ext cx="4321280" cy="4392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1400" dirty="0">
                  <a:solidFill>
                    <a:schemeClr val="bg1"/>
                  </a:solidFill>
                  <a:latin typeface="Poppins" panose="00000500000000000000" pitchFamily="2" charset="0"/>
                </a:rPr>
                <a:t>Modellazione dei frutti</a:t>
              </a:r>
            </a:p>
          </p:txBody>
        </p:sp>
      </p:grpSp>
      <p:sp>
        <p:nvSpPr>
          <p:cNvPr id="7" name="Freccia in giù 6">
            <a:extLst>
              <a:ext uri="{FF2B5EF4-FFF2-40B4-BE49-F238E27FC236}">
                <a16:creationId xmlns:a16="http://schemas.microsoft.com/office/drawing/2014/main" id="{DAF3FD88-2F85-7ACE-E940-EEB4952B84C6}"/>
              </a:ext>
            </a:extLst>
          </p:cNvPr>
          <p:cNvSpPr/>
          <p:nvPr/>
        </p:nvSpPr>
        <p:spPr>
          <a:xfrm>
            <a:off x="6546953" y="2592137"/>
            <a:ext cx="569344" cy="543932"/>
          </a:xfrm>
          <a:prstGeom prst="down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49" name="Freccia in giù 48">
            <a:extLst>
              <a:ext uri="{FF2B5EF4-FFF2-40B4-BE49-F238E27FC236}">
                <a16:creationId xmlns:a16="http://schemas.microsoft.com/office/drawing/2014/main" id="{E7CA55B0-A77D-9A00-7728-024D3E52E96F}"/>
              </a:ext>
            </a:extLst>
          </p:cNvPr>
          <p:cNvSpPr/>
          <p:nvPr/>
        </p:nvSpPr>
        <p:spPr>
          <a:xfrm>
            <a:off x="6546953" y="3795157"/>
            <a:ext cx="569344" cy="543932"/>
          </a:xfrm>
          <a:prstGeom prst="down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0" name="Freccia in giù 49">
            <a:extLst>
              <a:ext uri="{FF2B5EF4-FFF2-40B4-BE49-F238E27FC236}">
                <a16:creationId xmlns:a16="http://schemas.microsoft.com/office/drawing/2014/main" id="{6EA6387E-0046-04BA-B751-EB3BDEE5EA74}"/>
              </a:ext>
            </a:extLst>
          </p:cNvPr>
          <p:cNvSpPr/>
          <p:nvPr/>
        </p:nvSpPr>
        <p:spPr>
          <a:xfrm>
            <a:off x="6546953" y="4985708"/>
            <a:ext cx="569344" cy="543932"/>
          </a:xfrm>
          <a:prstGeom prst="down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3DA41C72-52A8-A064-6502-4E12B9C581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8912" y="5315913"/>
            <a:ext cx="985395" cy="957870"/>
          </a:xfrm>
          <a:prstGeom prst="rect">
            <a:avLst/>
          </a:prstGeom>
        </p:spPr>
      </p:pic>
      <p:sp>
        <p:nvSpPr>
          <p:cNvPr id="2" name="Parentesi quadra chiusa 1">
            <a:extLst>
              <a:ext uri="{FF2B5EF4-FFF2-40B4-BE49-F238E27FC236}">
                <a16:creationId xmlns:a16="http://schemas.microsoft.com/office/drawing/2014/main" id="{9FB58E15-DD29-2282-0BDC-41CBC9704E36}"/>
              </a:ext>
            </a:extLst>
          </p:cNvPr>
          <p:cNvSpPr/>
          <p:nvPr/>
        </p:nvSpPr>
        <p:spPr>
          <a:xfrm>
            <a:off x="8600535" y="1697442"/>
            <a:ext cx="232914" cy="3535099"/>
          </a:xfrm>
          <a:prstGeom prst="rightBracket">
            <a:avLst>
              <a:gd name="adj" fmla="val 0"/>
            </a:avLst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6C85A2F-8AC8-4996-024C-3EF32803B0E6}"/>
              </a:ext>
            </a:extLst>
          </p:cNvPr>
          <p:cNvSpPr txBox="1"/>
          <p:nvPr/>
        </p:nvSpPr>
        <p:spPr>
          <a:xfrm>
            <a:off x="8911873" y="3208335"/>
            <a:ext cx="2078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Famiglia scatole elettriche</a:t>
            </a: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D322CC17-BCD9-050C-CA58-AC91811F1D5A}"/>
              </a:ext>
            </a:extLst>
          </p:cNvPr>
          <p:cNvSpPr txBox="1"/>
          <p:nvPr/>
        </p:nvSpPr>
        <p:spPr>
          <a:xfrm>
            <a:off x="8911873" y="5494999"/>
            <a:ext cx="19904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Famiglia frutti elettrici</a:t>
            </a:r>
          </a:p>
        </p:txBody>
      </p:sp>
      <p:sp>
        <p:nvSpPr>
          <p:cNvPr id="41" name="Parentesi quadra chiusa 40">
            <a:extLst>
              <a:ext uri="{FF2B5EF4-FFF2-40B4-BE49-F238E27FC236}">
                <a16:creationId xmlns:a16="http://schemas.microsoft.com/office/drawing/2014/main" id="{B94DB1E5-FE6B-BCE2-1999-FC88B4808E2C}"/>
              </a:ext>
            </a:extLst>
          </p:cNvPr>
          <p:cNvSpPr/>
          <p:nvPr/>
        </p:nvSpPr>
        <p:spPr>
          <a:xfrm>
            <a:off x="8597659" y="5394296"/>
            <a:ext cx="232914" cy="879488"/>
          </a:xfrm>
          <a:prstGeom prst="rightBracket">
            <a:avLst>
              <a:gd name="adj" fmla="val 0"/>
            </a:avLst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563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7" grpId="0" animBg="1"/>
      <p:bldP spid="49" grpId="0" animBg="1"/>
      <p:bldP spid="50" grpId="0" animBg="1"/>
      <p:bldP spid="2" grpId="0" animBg="1"/>
      <p:bldP spid="3" grpId="0"/>
      <p:bldP spid="40" grpId="0"/>
      <p:bldP spid="4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D7009D59-9DD7-D43F-1273-2A052E755C06}"/>
              </a:ext>
            </a:extLst>
          </p:cNvPr>
          <p:cNvSpPr txBox="1"/>
          <p:nvPr/>
        </p:nvSpPr>
        <p:spPr>
          <a:xfrm>
            <a:off x="1533843" y="756493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3- Composizione e parametrizzazione della famiglia finale:</a:t>
            </a: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7498029D-9BA2-0008-F0A1-B7E4F68F8153}"/>
              </a:ext>
            </a:extLst>
          </p:cNvPr>
          <p:cNvSpPr txBox="1"/>
          <p:nvPr/>
        </p:nvSpPr>
        <p:spPr>
          <a:xfrm>
            <a:off x="1844393" y="1224501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Per quanto riguarda la famiglia delle prese elettriche civili, essa è stata ricavata dalla composizione delle sotto famiglie «scatole elettriche» e «frutti elettrici». 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C7656BA1-84C5-6541-4EE8-866D2A4CDF69}"/>
              </a:ext>
            </a:extLst>
          </p:cNvPr>
          <p:cNvSpPr txBox="1"/>
          <p:nvPr/>
        </p:nvSpPr>
        <p:spPr>
          <a:xfrm>
            <a:off x="1844392" y="2248498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Nella famiglia finale sono stati realizzati dei «connettori», cioè strumenti che permettono il collegamento della famiglia con il mondo esterno:</a:t>
            </a: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D497FD03-3510-4510-13E3-B7AB2762D583}"/>
              </a:ext>
            </a:extLst>
          </p:cNvPr>
          <p:cNvSpPr txBox="1"/>
          <p:nvPr/>
        </p:nvSpPr>
        <p:spPr>
          <a:xfrm>
            <a:off x="1861678" y="2995496"/>
            <a:ext cx="8853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Connettori a tubi protettivi (per il collegamento alle tubazioni)</a:t>
            </a: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ACFEF15B-A878-9C0D-92F9-E8BB29448AC2}"/>
              </a:ext>
            </a:extLst>
          </p:cNvPr>
          <p:cNvSpPr txBox="1"/>
          <p:nvPr/>
        </p:nvSpPr>
        <p:spPr>
          <a:xfrm>
            <a:off x="1844392" y="3465495"/>
            <a:ext cx="8853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Connettore elettrico (per la creazione di un circuito)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4B1885E-67DB-A3CE-07EE-96DC47E850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678" y="4015395"/>
            <a:ext cx="3844562" cy="2125982"/>
          </a:xfrm>
          <a:prstGeom prst="rect">
            <a:avLst/>
          </a:prstGeom>
        </p:spPr>
      </p:pic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BA61AD39-27F6-74FD-5D29-7ED837EF2247}"/>
              </a:ext>
            </a:extLst>
          </p:cNvPr>
          <p:cNvSpPr txBox="1"/>
          <p:nvPr/>
        </p:nvSpPr>
        <p:spPr>
          <a:xfrm>
            <a:off x="5705948" y="4015395"/>
            <a:ext cx="49915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Infine la famiglia è stata parametrizzata seguendo lo standard che è stato illustrato nel capitolo 2.4, ovvero creando una serie di parametri suddivisi in diversi gruppi (parametri di vincolo, parametri di materiale, parametri elettrici, … ).</a:t>
            </a:r>
          </a:p>
        </p:txBody>
      </p:sp>
    </p:spTree>
    <p:extLst>
      <p:ext uri="{BB962C8B-B14F-4D97-AF65-F5344CB8AC3E}">
        <p14:creationId xmlns:p14="http://schemas.microsoft.com/office/powerpoint/2010/main" val="2136525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8" grpId="0"/>
      <p:bldP spid="39" grpId="0"/>
      <p:bldP spid="40" grpId="0"/>
      <p:bldP spid="41" grpId="0"/>
      <p:bldP spid="4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33843" y="756493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Alcuni esempi di parametri creati nella famiglia delle prese elettriche sono:</a:t>
            </a:r>
          </a:p>
        </p:txBody>
      </p:sp>
      <p:graphicFrame>
        <p:nvGraphicFramePr>
          <p:cNvPr id="14" name="Diagramma 13">
            <a:extLst>
              <a:ext uri="{FF2B5EF4-FFF2-40B4-BE49-F238E27FC236}">
                <a16:creationId xmlns:a16="http://schemas.microsoft.com/office/drawing/2014/main" id="{92855CEC-5CC2-7B56-22A6-ECE43B8E43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1164620"/>
              </p:ext>
            </p:extLst>
          </p:nvPr>
        </p:nvGraphicFramePr>
        <p:xfrm>
          <a:off x="1594192" y="1471588"/>
          <a:ext cx="4280360" cy="1136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Diagramma 14">
            <a:extLst>
              <a:ext uri="{FF2B5EF4-FFF2-40B4-BE49-F238E27FC236}">
                <a16:creationId xmlns:a16="http://schemas.microsoft.com/office/drawing/2014/main" id="{C15A2624-7866-B0A1-725A-6D1F1CA87B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3720882"/>
              </p:ext>
            </p:extLst>
          </p:nvPr>
        </p:nvGraphicFramePr>
        <p:xfrm>
          <a:off x="1594190" y="2329613"/>
          <a:ext cx="4280360" cy="1136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8" name="Diagramma 17">
            <a:extLst>
              <a:ext uri="{FF2B5EF4-FFF2-40B4-BE49-F238E27FC236}">
                <a16:creationId xmlns:a16="http://schemas.microsoft.com/office/drawing/2014/main" id="{32489BD0-7E24-255F-3F14-EABFD8D2FA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4382081"/>
              </p:ext>
            </p:extLst>
          </p:nvPr>
        </p:nvGraphicFramePr>
        <p:xfrm>
          <a:off x="6253790" y="1461954"/>
          <a:ext cx="4280360" cy="1136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9" name="Diagramma 18">
            <a:extLst>
              <a:ext uri="{FF2B5EF4-FFF2-40B4-BE49-F238E27FC236}">
                <a16:creationId xmlns:a16="http://schemas.microsoft.com/office/drawing/2014/main" id="{1575AFEC-E2CA-497B-CEE2-2A66F0EE7A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1214572"/>
              </p:ext>
            </p:extLst>
          </p:nvPr>
        </p:nvGraphicFramePr>
        <p:xfrm>
          <a:off x="6253790" y="2325191"/>
          <a:ext cx="4280360" cy="1136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0" name="Diagramma 19">
            <a:extLst>
              <a:ext uri="{FF2B5EF4-FFF2-40B4-BE49-F238E27FC236}">
                <a16:creationId xmlns:a16="http://schemas.microsoft.com/office/drawing/2014/main" id="{370EFD5D-529F-66BD-646F-92B4530F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7824600"/>
              </p:ext>
            </p:extLst>
          </p:nvPr>
        </p:nvGraphicFramePr>
        <p:xfrm>
          <a:off x="6253790" y="3221854"/>
          <a:ext cx="4280360" cy="1136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21" name="Diagramma 20">
            <a:extLst>
              <a:ext uri="{FF2B5EF4-FFF2-40B4-BE49-F238E27FC236}">
                <a16:creationId xmlns:a16="http://schemas.microsoft.com/office/drawing/2014/main" id="{2DD40DB2-6859-681F-48BF-DF8834ADC7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1375341"/>
              </p:ext>
            </p:extLst>
          </p:nvPr>
        </p:nvGraphicFramePr>
        <p:xfrm>
          <a:off x="6253790" y="4301235"/>
          <a:ext cx="4280360" cy="1136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Diagramma 21">
                <a:extLst>
                  <a:ext uri="{FF2B5EF4-FFF2-40B4-BE49-F238E27FC236}">
                    <a16:creationId xmlns:a16="http://schemas.microsoft.com/office/drawing/2014/main" id="{55EC2DF3-5AA2-227A-DA76-32E4D67F64E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777850029"/>
                  </p:ext>
                </p:extLst>
              </p:nvPr>
            </p:nvGraphicFramePr>
            <p:xfrm>
              <a:off x="6253790" y="5199466"/>
              <a:ext cx="4280360" cy="113641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2" r:lo="rId33" r:qs="rId34" r:cs="rId35"/>
              </a:graphicData>
            </a:graphic>
          </p:graphicFrame>
        </mc:Choice>
        <mc:Fallback xmlns="">
          <p:graphicFrame>
            <p:nvGraphicFramePr>
              <p:cNvPr id="22" name="Diagramma 21">
                <a:extLst>
                  <a:ext uri="{FF2B5EF4-FFF2-40B4-BE49-F238E27FC236}">
                    <a16:creationId xmlns:a16="http://schemas.microsoft.com/office/drawing/2014/main" id="{55EC2DF3-5AA2-227A-DA76-32E4D67F64E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777850029"/>
                  </p:ext>
                </p:extLst>
              </p:nvPr>
            </p:nvGraphicFramePr>
            <p:xfrm>
              <a:off x="6253790" y="5199466"/>
              <a:ext cx="4280360" cy="113641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7" r:lo="rId38" r:qs="rId39" r:cs="rId40"/>
              </a:graphicData>
            </a:graphic>
          </p:graphicFrame>
        </mc:Fallback>
      </mc:AlternateContent>
      <p:sp>
        <p:nvSpPr>
          <p:cNvPr id="24" name="Fumetto: rettangolo 23">
            <a:extLst>
              <a:ext uri="{FF2B5EF4-FFF2-40B4-BE49-F238E27FC236}">
                <a16:creationId xmlns:a16="http://schemas.microsoft.com/office/drawing/2014/main" id="{FC61E390-F4FE-4EA8-1731-6B45D68A1ABE}"/>
              </a:ext>
            </a:extLst>
          </p:cNvPr>
          <p:cNvSpPr/>
          <p:nvPr/>
        </p:nvSpPr>
        <p:spPr>
          <a:xfrm>
            <a:off x="2067447" y="3595925"/>
            <a:ext cx="1341597" cy="803662"/>
          </a:xfrm>
          <a:prstGeom prst="wedgeRectCallout">
            <a:avLst>
              <a:gd name="adj1" fmla="val -5799"/>
              <a:gd name="adj2" fmla="val -9982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bg1"/>
                </a:solidFill>
              </a:rPr>
              <a:t>LOG</a:t>
            </a:r>
          </a:p>
        </p:txBody>
      </p:sp>
      <p:sp>
        <p:nvSpPr>
          <p:cNvPr id="25" name="Fumetto: rettangolo 24">
            <a:extLst>
              <a:ext uri="{FF2B5EF4-FFF2-40B4-BE49-F238E27FC236}">
                <a16:creationId xmlns:a16="http://schemas.microsoft.com/office/drawing/2014/main" id="{FE3616DA-3D69-2460-D405-640B8B84A123}"/>
              </a:ext>
            </a:extLst>
          </p:cNvPr>
          <p:cNvSpPr/>
          <p:nvPr/>
        </p:nvSpPr>
        <p:spPr>
          <a:xfrm>
            <a:off x="3943723" y="4155677"/>
            <a:ext cx="1341597" cy="803662"/>
          </a:xfrm>
          <a:prstGeom prst="wedgeRectCallout">
            <a:avLst>
              <a:gd name="adj1" fmla="val 109297"/>
              <a:gd name="adj2" fmla="val 3962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bg1"/>
                </a:solidFill>
              </a:rPr>
              <a:t>LOI</a:t>
            </a: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EFF26D1C-4137-8BBF-066A-E47FD0C20361}"/>
              </a:ext>
            </a:extLst>
          </p:cNvPr>
          <p:cNvSpPr/>
          <p:nvPr/>
        </p:nvSpPr>
        <p:spPr>
          <a:xfrm>
            <a:off x="1475079" y="1331958"/>
            <a:ext cx="4494362" cy="1837604"/>
          </a:xfrm>
          <a:prstGeom prst="roundRect">
            <a:avLst>
              <a:gd name="adj" fmla="val 10435"/>
            </a:avLst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8" name="Rettangolo con angoli arrotondati 27">
            <a:extLst>
              <a:ext uri="{FF2B5EF4-FFF2-40B4-BE49-F238E27FC236}">
                <a16:creationId xmlns:a16="http://schemas.microsoft.com/office/drawing/2014/main" id="{861A58DC-1D77-67E8-4447-77BCBCF513D0}"/>
              </a:ext>
            </a:extLst>
          </p:cNvPr>
          <p:cNvSpPr/>
          <p:nvPr/>
        </p:nvSpPr>
        <p:spPr>
          <a:xfrm>
            <a:off x="6146789" y="1337851"/>
            <a:ext cx="4494362" cy="5007389"/>
          </a:xfrm>
          <a:prstGeom prst="roundRect">
            <a:avLst>
              <a:gd name="adj" fmla="val 4869"/>
            </a:avLst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0C61CF1-9C04-B7F2-B4AA-69D7B3FD5DE8}"/>
              </a:ext>
            </a:extLst>
          </p:cNvPr>
          <p:cNvSpPr txBox="1"/>
          <p:nvPr/>
        </p:nvSpPr>
        <p:spPr>
          <a:xfrm>
            <a:off x="1533843" y="5306010"/>
            <a:ext cx="4340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Per maggiori dettagli sui parametri elettrici, vedere capitolo 4.</a:t>
            </a:r>
          </a:p>
        </p:txBody>
      </p:sp>
    </p:spTree>
    <p:extLst>
      <p:ext uri="{BB962C8B-B14F-4D97-AF65-F5344CB8AC3E}">
        <p14:creationId xmlns:p14="http://schemas.microsoft.com/office/powerpoint/2010/main" val="3912918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Graphic spid="14" grpId="0">
        <p:bldAsOne/>
      </p:bldGraphic>
      <p:bldGraphic spid="15" grpId="0">
        <p:bldAsOne/>
      </p:bldGraphic>
      <p:bldGraphic spid="18" grpId="0">
        <p:bldAsOne/>
      </p:bldGraphic>
      <p:bldGraphic spid="19" grpId="0">
        <p:bldAsOne/>
      </p:bldGraphic>
      <p:bldGraphic spid="20" grpId="0">
        <p:bldAsOne/>
      </p:bldGraphic>
      <p:bldGraphic spid="21" grpId="0">
        <p:bldAsOne/>
      </p:bldGraphic>
      <p:bldGraphic spid="22" grpId="0">
        <p:bldAsOne/>
      </p:bldGraphic>
      <p:bldP spid="24" grpId="0" animBg="1"/>
      <p:bldP spid="25" grpId="0" animBg="1"/>
      <p:bldP spid="5" grpId="0" animBg="1"/>
      <p:bldP spid="28" grpId="0" animBg="1"/>
      <p:bldP spid="2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1CD907-C891-C036-65F7-BD4F0A58B72A}"/>
              </a:ext>
            </a:extLst>
          </p:cNvPr>
          <p:cNvSpPr txBox="1"/>
          <p:nvPr/>
        </p:nvSpPr>
        <p:spPr>
          <a:xfrm>
            <a:off x="1580966" y="1431006"/>
            <a:ext cx="914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Le famiglie di componenti chiamate «apparecchi per illuminazione» comprendono tutti quei componenti utili a fornire illuminazione.</a:t>
            </a:r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2D537BAA-1910-21FF-E073-3C2E5EFB69B0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832013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3.4	Apparecchi per illuminazione in BIM</a:t>
            </a:r>
            <a:endParaRPr lang="it-IT" sz="2400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47ED710-EC52-8564-39A1-A83756D9B900}"/>
              </a:ext>
            </a:extLst>
          </p:cNvPr>
          <p:cNvSpPr txBox="1"/>
          <p:nvPr/>
        </p:nvSpPr>
        <p:spPr>
          <a:xfrm>
            <a:off x="1580966" y="2140669"/>
            <a:ext cx="9147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Fanno parte di queste famiglie (classificazione per posa e ambito di utilizzo):</a:t>
            </a: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C127345A-21C2-0D36-B652-1484ED97EF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7498260"/>
              </p:ext>
            </p:extLst>
          </p:nvPr>
        </p:nvGraphicFramePr>
        <p:xfrm>
          <a:off x="1580967" y="2549923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Diagramma 15">
            <a:extLst>
              <a:ext uri="{FF2B5EF4-FFF2-40B4-BE49-F238E27FC236}">
                <a16:creationId xmlns:a16="http://schemas.microsoft.com/office/drawing/2014/main" id="{EA31DA67-136C-181B-452B-6B340FB520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4232505"/>
              </p:ext>
            </p:extLst>
          </p:nvPr>
        </p:nvGraphicFramePr>
        <p:xfrm>
          <a:off x="4578540" y="2549923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7" name="Diagramma 16">
            <a:extLst>
              <a:ext uri="{FF2B5EF4-FFF2-40B4-BE49-F238E27FC236}">
                <a16:creationId xmlns:a16="http://schemas.microsoft.com/office/drawing/2014/main" id="{D4BD96C1-DD72-44C5-4926-91E4B3BD6A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5609990"/>
              </p:ext>
            </p:extLst>
          </p:nvPr>
        </p:nvGraphicFramePr>
        <p:xfrm>
          <a:off x="7573704" y="2549923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8" name="Diagramma 17">
            <a:extLst>
              <a:ext uri="{FF2B5EF4-FFF2-40B4-BE49-F238E27FC236}">
                <a16:creationId xmlns:a16="http://schemas.microsoft.com/office/drawing/2014/main" id="{A628D63B-3717-9EC3-2B13-E3FA682852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216463"/>
              </p:ext>
            </p:extLst>
          </p:nvPr>
        </p:nvGraphicFramePr>
        <p:xfrm>
          <a:off x="1592756" y="3883089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9" name="Diagramma 18">
            <a:extLst>
              <a:ext uri="{FF2B5EF4-FFF2-40B4-BE49-F238E27FC236}">
                <a16:creationId xmlns:a16="http://schemas.microsoft.com/office/drawing/2014/main" id="{5A92ECBF-2637-21AA-979C-47C7E1870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3763602"/>
              </p:ext>
            </p:extLst>
          </p:nvPr>
        </p:nvGraphicFramePr>
        <p:xfrm>
          <a:off x="4590009" y="3883089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20" name="Diagramma 19">
            <a:extLst>
              <a:ext uri="{FF2B5EF4-FFF2-40B4-BE49-F238E27FC236}">
                <a16:creationId xmlns:a16="http://schemas.microsoft.com/office/drawing/2014/main" id="{A0543FC3-DAEF-77A3-B3BA-A82D333B27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7898179"/>
              </p:ext>
            </p:extLst>
          </p:nvPr>
        </p:nvGraphicFramePr>
        <p:xfrm>
          <a:off x="7557206" y="3812537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aphicFrame>
        <p:nvGraphicFramePr>
          <p:cNvPr id="22" name="Diagramma 21">
            <a:extLst>
              <a:ext uri="{FF2B5EF4-FFF2-40B4-BE49-F238E27FC236}">
                <a16:creationId xmlns:a16="http://schemas.microsoft.com/office/drawing/2014/main" id="{007193B4-6A13-BEA5-4BF4-4DFDEEFA92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7726429"/>
              </p:ext>
            </p:extLst>
          </p:nvPr>
        </p:nvGraphicFramePr>
        <p:xfrm>
          <a:off x="1592756" y="5267072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2" r:lo="rId33" r:qs="rId34" r:cs="rId35"/>
          </a:graphicData>
        </a:graphic>
      </p:graphicFrame>
      <p:graphicFrame>
        <p:nvGraphicFramePr>
          <p:cNvPr id="23" name="Diagramma 22">
            <a:extLst>
              <a:ext uri="{FF2B5EF4-FFF2-40B4-BE49-F238E27FC236}">
                <a16:creationId xmlns:a16="http://schemas.microsoft.com/office/drawing/2014/main" id="{6FB67786-8E1C-C9E1-448E-CF465E24C2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9652712"/>
              </p:ext>
            </p:extLst>
          </p:nvPr>
        </p:nvGraphicFramePr>
        <p:xfrm>
          <a:off x="4590009" y="5267072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7" r:lo="rId38" r:qs="rId39" r:cs="rId40"/>
          </a:graphicData>
        </a:graphic>
      </p:graphicFrame>
      <p:graphicFrame>
        <p:nvGraphicFramePr>
          <p:cNvPr id="24" name="Diagramma 23">
            <a:extLst>
              <a:ext uri="{FF2B5EF4-FFF2-40B4-BE49-F238E27FC236}">
                <a16:creationId xmlns:a16="http://schemas.microsoft.com/office/drawing/2014/main" id="{4667C176-D2B4-641C-EC0E-2954C2AAD5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5112208"/>
              </p:ext>
            </p:extLst>
          </p:nvPr>
        </p:nvGraphicFramePr>
        <p:xfrm>
          <a:off x="7557206" y="5216255"/>
          <a:ext cx="302554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2" r:lo="rId43" r:qs="rId44" r:cs="rId45"/>
          </a:graphicData>
        </a:graphic>
      </p:graphicFrame>
    </p:spTree>
    <p:extLst>
      <p:ext uri="{BB962C8B-B14F-4D97-AF65-F5344CB8AC3E}">
        <p14:creationId xmlns:p14="http://schemas.microsoft.com/office/powerpoint/2010/main" val="1116794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2" grpId="0"/>
      <p:bldGraphic spid="2" grpId="0">
        <p:bldAsOne/>
      </p:bldGraphic>
      <p:bldGraphic spid="16" grpId="0">
        <p:bldAsOne/>
      </p:bldGraphic>
      <p:bldGraphic spid="17" grpId="0">
        <p:bldAsOne/>
      </p:bldGraphic>
      <p:bldGraphic spid="18" grpId="0">
        <p:bldAsOne/>
      </p:bldGraphic>
      <p:bldGraphic spid="19" grpId="0">
        <p:bldAsOne/>
      </p:bldGraphic>
      <p:bldGraphic spid="20" grpId="0">
        <p:bldAsOne/>
      </p:bldGraphic>
      <p:bldGraphic spid="22" grpId="0">
        <p:bldAsOne/>
      </p:bldGraphic>
      <p:bldGraphic spid="23" grpId="0">
        <p:bldAsOne/>
      </p:bldGraphic>
      <p:bldGraphic spid="24" grpId="0">
        <p:bldAsOne/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Gli apparecchi per illuminazione sono tra gli elementi più complessi da gestire dal punto di vista geometrico, in quanto possono presentare forme e geometrie differenti.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C2B6BDEF-B43E-5C01-BE93-0619728EF6F0}"/>
              </a:ext>
            </a:extLst>
          </p:cNvPr>
          <p:cNvSpPr txBox="1"/>
          <p:nvPr/>
        </p:nvSpPr>
        <p:spPr>
          <a:xfrm>
            <a:off x="1533839" y="1758149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Inoltre si presenta nuovamente il problema relativo agli ordini di grandezza: nelle prese elettriche serviva un simbolo per identificare un componente di piccole dimensioni, mentre per questa famiglia le dimensioni in pianta devono poter essere identificate per conoscere gli ingombri.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914B3EB2-2297-F9F1-52BF-F0BA6D80223D}"/>
              </a:ext>
            </a:extLst>
          </p:cNvPr>
          <p:cNvSpPr txBox="1"/>
          <p:nvPr/>
        </p:nvSpPr>
        <p:spPr>
          <a:xfrm>
            <a:off x="1533839" y="3111320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Per risolvere questi problemi si è scelto di adottare le seguenti soluzioni: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0AA5F5F8-3F72-6BB0-2825-66E0C6119E47}"/>
              </a:ext>
            </a:extLst>
          </p:cNvPr>
          <p:cNvSpPr txBox="1"/>
          <p:nvPr/>
        </p:nvSpPr>
        <p:spPr>
          <a:xfrm>
            <a:off x="1533839" y="3619692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Le famiglie degli apparecchi per illuminazione verranno modellate secondo la dimensione massima, la forma principale e riducendo al minimo la complessità dell’oggetto.  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4E13C7BF-344F-C490-ABCC-0FAF44E2178C}"/>
              </a:ext>
            </a:extLst>
          </p:cNvPr>
          <p:cNvSpPr txBox="1"/>
          <p:nvPr/>
        </p:nvSpPr>
        <p:spPr>
          <a:xfrm>
            <a:off x="1533839" y="46768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simbolo ricalca la forma e la dimensione massima del componente e si modifica con la scala, in modo tale da non perdere l’informazione dell’ingombro massimo.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82D412BC-06AE-F0CB-F847-D1771B0BC489}"/>
              </a:ext>
            </a:extLst>
          </p:cNvPr>
          <p:cNvSpPr txBox="1"/>
          <p:nvPr/>
        </p:nvSpPr>
        <p:spPr>
          <a:xfrm>
            <a:off x="1533838" y="5734094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Per quanto riguarda gli apparecchi di sicurezza, dati i minimi ingombri, si è preferito invece mantenere la simbologia fissa (senza scala).</a:t>
            </a:r>
          </a:p>
        </p:txBody>
      </p:sp>
    </p:spTree>
    <p:extLst>
      <p:ext uri="{BB962C8B-B14F-4D97-AF65-F5344CB8AC3E}">
        <p14:creationId xmlns:p14="http://schemas.microsoft.com/office/powerpoint/2010/main" val="1666017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26" grpId="0"/>
      <p:bldP spid="27" grpId="0"/>
      <p:bldP spid="29" grpId="0"/>
      <p:bldP spid="3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33843" y="756493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Una particolarità relativa a questa famiglia, è la fotometria.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Gli apparecchi per illuminazione devono poter contenere l’informazione relativa alla fotometria, un parametro legato ad un file fotometrico, il quale potrà essere aggiornato dall’utente secondo.</a:t>
            </a:r>
          </a:p>
        </p:txBody>
      </p:sp>
      <p:pic>
        <p:nvPicPr>
          <p:cNvPr id="15" name="Immagine 14" descr="Immagine che contiene freccia&#10;&#10;Descrizione generata automaticamente">
            <a:extLst>
              <a:ext uri="{FF2B5EF4-FFF2-40B4-BE49-F238E27FC236}">
                <a16:creationId xmlns:a16="http://schemas.microsoft.com/office/drawing/2014/main" id="{2A02B077-8511-47B1-8FC0-9D144F2B2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2" y="2740773"/>
            <a:ext cx="4944110" cy="1647825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C6B17752-F18B-9FD6-C20E-64B8462979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624" y="2094788"/>
            <a:ext cx="4381500" cy="2257425"/>
          </a:xfrm>
          <a:prstGeom prst="rect">
            <a:avLst/>
          </a:prstGeom>
        </p:spPr>
      </p:pic>
      <p:pic>
        <p:nvPicPr>
          <p:cNvPr id="18" name="Immagine 17" descr="Immagine che contiene freccia&#10;&#10;Descrizione generata automaticamente">
            <a:extLst>
              <a:ext uri="{FF2B5EF4-FFF2-40B4-BE49-F238E27FC236}">
                <a16:creationId xmlns:a16="http://schemas.microsoft.com/office/drawing/2014/main" id="{3D383C2F-60E9-A4D3-AAC9-6A56648E31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0989" y="4433182"/>
            <a:ext cx="4944110" cy="1995984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CCC2975-F204-8D32-9DB8-A5FE30B3C879}"/>
              </a:ext>
            </a:extLst>
          </p:cNvPr>
          <p:cNvSpPr txBox="1"/>
          <p:nvPr/>
        </p:nvSpPr>
        <p:spPr>
          <a:xfrm>
            <a:off x="1533842" y="2089511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Di seguito alcuni risultati delle famiglie create:</a:t>
            </a:r>
          </a:p>
        </p:txBody>
      </p:sp>
    </p:spTree>
    <p:extLst>
      <p:ext uri="{BB962C8B-B14F-4D97-AF65-F5344CB8AC3E}">
        <p14:creationId xmlns:p14="http://schemas.microsoft.com/office/powerpoint/2010/main" val="41825193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672B9B4B-7507-ADCC-99BA-A618AC33BF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48" t="29672"/>
          <a:stretch/>
        </p:blipFill>
        <p:spPr>
          <a:xfrm>
            <a:off x="5288565" y="2300038"/>
            <a:ext cx="3592968" cy="3914493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37329D1B-B003-8214-4CE9-0DDB03BF0A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39" r="54260"/>
          <a:stretch/>
        </p:blipFill>
        <p:spPr>
          <a:xfrm>
            <a:off x="3310466" y="3428998"/>
            <a:ext cx="2555298" cy="2785533"/>
          </a:xfrm>
          <a:prstGeom prst="rect">
            <a:avLst/>
          </a:prstGeom>
        </p:spPr>
      </p:pic>
      <p:pic>
        <p:nvPicPr>
          <p:cNvPr id="17" name="Immagine 16" descr="Immagine che contiene testo, calibro, dispositivo">
            <a:extLst>
              <a:ext uri="{FF2B5EF4-FFF2-40B4-BE49-F238E27FC236}">
                <a16:creationId xmlns:a16="http://schemas.microsoft.com/office/drawing/2014/main" id="{67D33F1F-A1C2-4AB3-4BA8-141640B933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79" b="43023"/>
          <a:stretch/>
        </p:blipFill>
        <p:spPr>
          <a:xfrm>
            <a:off x="3310466" y="643466"/>
            <a:ext cx="2954514" cy="3180975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D3518BA3-783D-D72B-8172-80E792B325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6919" b="57477"/>
          <a:stretch/>
        </p:blipFill>
        <p:spPr>
          <a:xfrm>
            <a:off x="6095999" y="644429"/>
            <a:ext cx="2396517" cy="2365471"/>
          </a:xfrm>
          <a:prstGeom prst="rect">
            <a:avLst/>
          </a:prstGeom>
        </p:spPr>
      </p:pic>
      <p:sp>
        <p:nvSpPr>
          <p:cNvPr id="27" name="Fumetto: rettangolo 26">
            <a:extLst>
              <a:ext uri="{FF2B5EF4-FFF2-40B4-BE49-F238E27FC236}">
                <a16:creationId xmlns:a16="http://schemas.microsoft.com/office/drawing/2014/main" id="{AF86AC9E-A6E7-7898-422A-EC21EC1F2323}"/>
              </a:ext>
            </a:extLst>
          </p:cNvPr>
          <p:cNvSpPr/>
          <p:nvPr/>
        </p:nvSpPr>
        <p:spPr>
          <a:xfrm>
            <a:off x="8818075" y="643466"/>
            <a:ext cx="2272420" cy="1393564"/>
          </a:xfrm>
          <a:prstGeom prst="wedgeRectCallout">
            <a:avLst>
              <a:gd name="adj1" fmla="val -91749"/>
              <a:gd name="adj2" fmla="val -376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bg1"/>
                </a:solidFill>
              </a:rPr>
              <a:t>Progettazione</a:t>
            </a:r>
          </a:p>
        </p:txBody>
      </p:sp>
      <p:sp>
        <p:nvSpPr>
          <p:cNvPr id="38" name="Fumetto: rettangolo 37">
            <a:extLst>
              <a:ext uri="{FF2B5EF4-FFF2-40B4-BE49-F238E27FC236}">
                <a16:creationId xmlns:a16="http://schemas.microsoft.com/office/drawing/2014/main" id="{DA95DD52-9B00-A152-FBE7-3958FF8F22E2}"/>
              </a:ext>
            </a:extLst>
          </p:cNvPr>
          <p:cNvSpPr/>
          <p:nvPr/>
        </p:nvSpPr>
        <p:spPr>
          <a:xfrm>
            <a:off x="9251008" y="4569537"/>
            <a:ext cx="2272420" cy="1393564"/>
          </a:xfrm>
          <a:prstGeom prst="wedgeRectCallout">
            <a:avLst>
              <a:gd name="adj1" fmla="val -77406"/>
              <a:gd name="adj2" fmla="val -6158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bg1"/>
                </a:solidFill>
              </a:rPr>
              <a:t>Costruzione</a:t>
            </a:r>
          </a:p>
        </p:txBody>
      </p:sp>
      <p:sp>
        <p:nvSpPr>
          <p:cNvPr id="39" name="Fumetto: rettangolo 38">
            <a:extLst>
              <a:ext uri="{FF2B5EF4-FFF2-40B4-BE49-F238E27FC236}">
                <a16:creationId xmlns:a16="http://schemas.microsoft.com/office/drawing/2014/main" id="{96299A2B-C5DF-3D8C-2DAF-A5D52FCCD950}"/>
              </a:ext>
            </a:extLst>
          </p:cNvPr>
          <p:cNvSpPr/>
          <p:nvPr/>
        </p:nvSpPr>
        <p:spPr>
          <a:xfrm>
            <a:off x="573498" y="4569537"/>
            <a:ext cx="2272420" cy="1393564"/>
          </a:xfrm>
          <a:prstGeom prst="wedgeRectCallout">
            <a:avLst>
              <a:gd name="adj1" fmla="val 79566"/>
              <a:gd name="adj2" fmla="val -6678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bg1"/>
                </a:solidFill>
              </a:rPr>
              <a:t>Gestione</a:t>
            </a:r>
          </a:p>
        </p:txBody>
      </p:sp>
      <p:sp>
        <p:nvSpPr>
          <p:cNvPr id="40" name="Fumetto: rettangolo 39">
            <a:extLst>
              <a:ext uri="{FF2B5EF4-FFF2-40B4-BE49-F238E27FC236}">
                <a16:creationId xmlns:a16="http://schemas.microsoft.com/office/drawing/2014/main" id="{A87A9FCF-9D54-A301-D585-D5B43101C72A}"/>
              </a:ext>
            </a:extLst>
          </p:cNvPr>
          <p:cNvSpPr/>
          <p:nvPr/>
        </p:nvSpPr>
        <p:spPr>
          <a:xfrm>
            <a:off x="534461" y="643466"/>
            <a:ext cx="2272420" cy="1393564"/>
          </a:xfrm>
          <a:prstGeom prst="wedgeRectCallout">
            <a:avLst>
              <a:gd name="adj1" fmla="val 96697"/>
              <a:gd name="adj2" fmla="val 3326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bg1"/>
                </a:solidFill>
              </a:rPr>
              <a:t>Demolizione</a:t>
            </a:r>
          </a:p>
        </p:txBody>
      </p:sp>
      <p:pic>
        <p:nvPicPr>
          <p:cNvPr id="31" name="Immagine 30">
            <a:extLst>
              <a:ext uri="{FF2B5EF4-FFF2-40B4-BE49-F238E27FC236}">
                <a16:creationId xmlns:a16="http://schemas.microsoft.com/office/drawing/2014/main" id="{9D565C08-34EA-482F-BF79-4AF71D77D64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0" t="34879" r="35762" b="41479"/>
          <a:stretch/>
        </p:blipFill>
        <p:spPr>
          <a:xfrm>
            <a:off x="5120880" y="2589788"/>
            <a:ext cx="1765695" cy="131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666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8" grpId="0" animBg="1"/>
      <p:bldP spid="39" grpId="0" animBg="1"/>
      <p:bldP spid="4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3EDF7593-F59C-EA15-B853-BA0F0C7F6382}"/>
              </a:ext>
            </a:extLst>
          </p:cNvPr>
          <p:cNvSpPr txBox="1">
            <a:spLocks/>
          </p:cNvSpPr>
          <p:nvPr/>
        </p:nvSpPr>
        <p:spPr>
          <a:xfrm>
            <a:off x="2162269" y="2907634"/>
            <a:ext cx="7867461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800" b="1" dirty="0">
                <a:solidFill>
                  <a:srgbClr val="1B2A47"/>
                </a:solidFill>
                <a:latin typeface="Poppins" panose="00000500000000000000" pitchFamily="2" charset="0"/>
              </a:rPr>
              <a:t>4.	Circuiti elettrici in BIM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683959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80966" y="1313745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Le informazioni circuitali, come già accennato nel capitolo 3, sono contenute nel «connettore elettrico» sede dei parametri utili al collegamento dell’utenza ad un dato circuito.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FFDE2DAB-56B4-AD2B-A9CB-4853E7AF289C}"/>
              </a:ext>
            </a:extLst>
          </p:cNvPr>
          <p:cNvSpPr txBox="1"/>
          <p:nvPr/>
        </p:nvSpPr>
        <p:spPr>
          <a:xfrm>
            <a:off x="1580965" y="2332917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 parametri elettrici creati, utili alla definizione del circuito, sono i seguenti: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3F0B7FD-D868-C469-15E6-FCBE43478E49}"/>
              </a:ext>
            </a:extLst>
          </p:cNvPr>
          <p:cNvSpPr txBox="1"/>
          <p:nvPr/>
        </p:nvSpPr>
        <p:spPr>
          <a:xfrm>
            <a:off x="1580964" y="2794582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u="sng" dirty="0">
                <a:solidFill>
                  <a:srgbClr val="1B2A47"/>
                </a:solidFill>
                <a:latin typeface="Poppins" panose="00000500000000000000" pitchFamily="2" charset="0"/>
              </a:rPr>
              <a:t>Classificazione carico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: permette di associare una particolare tipologia di carico al singolo componente (es. presa di servizio, alimentazione postazione di lavoro, …). 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512A761C-AA22-9822-A0AE-958B66655E93}"/>
              </a:ext>
            </a:extLst>
          </p:cNvPr>
          <p:cNvSpPr txBox="1"/>
          <p:nvPr/>
        </p:nvSpPr>
        <p:spPr>
          <a:xfrm>
            <a:off x="1580964" y="3813754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u="sng" dirty="0">
                <a:solidFill>
                  <a:srgbClr val="1B2A47"/>
                </a:solidFill>
                <a:latin typeface="Poppins" panose="00000500000000000000" pitchFamily="2" charset="0"/>
              </a:rPr>
              <a:t>Tensione nominale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: parametro di istanza editabile dall’utente come dato di ingresso per la singola utenza.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C49A4673-4B04-91B8-DCED-7642C2A082FE}"/>
              </a:ext>
            </a:extLst>
          </p:cNvPr>
          <p:cNvSpPr txBox="1"/>
          <p:nvPr/>
        </p:nvSpPr>
        <p:spPr>
          <a:xfrm>
            <a:off x="1580963" y="4555927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u="sng" dirty="0">
                <a:solidFill>
                  <a:srgbClr val="1B2A47"/>
                </a:solidFill>
                <a:latin typeface="Poppins" panose="00000500000000000000" pitchFamily="2" charset="0"/>
              </a:rPr>
              <a:t>Cosfi (fattore di potenza)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: parametro di istanza editabile dall’utente come dato di ingresso per la singola utenza.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5D68D2DD-6079-1A06-255D-25262CDA4827}"/>
              </a:ext>
            </a:extLst>
          </p:cNvPr>
          <p:cNvSpPr txBox="1"/>
          <p:nvPr/>
        </p:nvSpPr>
        <p:spPr>
          <a:xfrm>
            <a:off x="1580962" y="5298100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u="sng" dirty="0">
                <a:solidFill>
                  <a:srgbClr val="1B2A47"/>
                </a:solidFill>
                <a:latin typeface="Poppins" panose="00000500000000000000" pitchFamily="2" charset="0"/>
              </a:rPr>
              <a:t>Fattore K circuito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: parametro di istanza editabile dall’utente (rappresenta il prodotto tra il Ku e il Kc).</a:t>
            </a: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A5EFFE82-5589-0DB7-310A-5DAAD8EEE11F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832013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4.1	Circuiti e abachi dei quadri elettrici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42313161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5" grpId="0"/>
      <p:bldP spid="16" grpId="0"/>
      <p:bldP spid="18" grpId="0"/>
      <p:bldP spid="19" grpId="0"/>
      <p:bldP spid="2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3F0B7FD-D868-C469-15E6-FCBE43478E49}"/>
              </a:ext>
            </a:extLst>
          </p:cNvPr>
          <p:cNvSpPr txBox="1"/>
          <p:nvPr/>
        </p:nvSpPr>
        <p:spPr>
          <a:xfrm>
            <a:off x="1533843" y="1227004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u="sng" dirty="0">
                <a:solidFill>
                  <a:srgbClr val="1B2A47"/>
                </a:solidFill>
                <a:latin typeface="Poppins" panose="00000500000000000000" pitchFamily="2" charset="0"/>
              </a:rPr>
              <a:t>Potenza attiva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: parametro di istanza editabile dall’utente come dato di ingresso per la singola utenza.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512A761C-AA22-9822-A0AE-958B66655E93}"/>
              </a:ext>
            </a:extLst>
          </p:cNvPr>
          <p:cNvSpPr txBox="1"/>
          <p:nvPr/>
        </p:nvSpPr>
        <p:spPr>
          <a:xfrm>
            <a:off x="1533840" y="3459276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u="sng" dirty="0">
                <a:solidFill>
                  <a:srgbClr val="1B2A47"/>
                </a:solidFill>
                <a:latin typeface="Poppins" panose="00000500000000000000" pitchFamily="2" charset="0"/>
              </a:rPr>
              <a:t>Potenza apparente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: calcolata dividendo la potenza attiva con il cosfi.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BB1D1FD9-6FCE-0A76-8F0D-5F0160998288}"/>
              </a:ext>
            </a:extLst>
          </p:cNvPr>
          <p:cNvSpPr txBox="1"/>
          <p:nvPr/>
        </p:nvSpPr>
        <p:spPr>
          <a:xfrm>
            <a:off x="1533840" y="3912275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u="sng" dirty="0">
                <a:solidFill>
                  <a:srgbClr val="1B2A47"/>
                </a:solidFill>
                <a:latin typeface="Poppins" panose="00000500000000000000" pitchFamily="2" charset="0"/>
              </a:rPr>
              <a:t>Potenza apparente convenzionale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: calcolata moltiplicando la potenza apparente con il «fattore K circuito».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40A8E3E5-F875-8628-8A63-A2C72C6B02FE}"/>
              </a:ext>
            </a:extLst>
          </p:cNvPr>
          <p:cNvSpPr txBox="1"/>
          <p:nvPr/>
        </p:nvSpPr>
        <p:spPr>
          <a:xfrm>
            <a:off x="1533840" y="2727159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u="sng" dirty="0">
                <a:solidFill>
                  <a:srgbClr val="1B2A47"/>
                </a:solidFill>
                <a:latin typeface="Poppins" panose="00000500000000000000" pitchFamily="2" charset="0"/>
              </a:rPr>
              <a:t>Potenza attiva convenzionale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: calcolata moltiplicando la potenza attiva con il «fattore K circuito».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5E3C0884-395D-35EA-558B-ED852B898B35}"/>
              </a:ext>
            </a:extLst>
          </p:cNvPr>
          <p:cNvSpPr txBox="1"/>
          <p:nvPr/>
        </p:nvSpPr>
        <p:spPr>
          <a:xfrm>
            <a:off x="1533839" y="4643779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u="sng" dirty="0">
                <a:solidFill>
                  <a:srgbClr val="1B2A47"/>
                </a:solidFill>
                <a:latin typeface="Poppins" panose="00000500000000000000" pitchFamily="2" charset="0"/>
              </a:rPr>
              <a:t>Tensione nominale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: parametro di istanza editabile dall’utente come dato di ingresso per la singola utenza.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EA3217F1-CFAF-F975-1E34-F848DE5A01AA}"/>
              </a:ext>
            </a:extLst>
          </p:cNvPr>
          <p:cNvSpPr txBox="1"/>
          <p:nvPr/>
        </p:nvSpPr>
        <p:spPr>
          <a:xfrm>
            <a:off x="1533841" y="1984395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u="sng" dirty="0">
                <a:solidFill>
                  <a:srgbClr val="1B2A47"/>
                </a:solidFill>
                <a:latin typeface="Poppins" panose="00000500000000000000" pitchFamily="2" charset="0"/>
              </a:rPr>
              <a:t>Corrente di impiego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: calcolata tramite le potenza apparente e la tensione nominale nei casi monofase e trifase.  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C56C3A79-E841-D196-451E-15119A96FC1E}"/>
              </a:ext>
            </a:extLst>
          </p:cNvPr>
          <p:cNvSpPr txBox="1"/>
          <p:nvPr/>
        </p:nvSpPr>
        <p:spPr>
          <a:xfrm>
            <a:off x="1533839" y="5407364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Ogni famiglia dovrà contenere questi parametri, in modo tale che la parte circuitale si sviluppi con gli stessi calcoli per tutti i componenti del progetto (standard circuitale). 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36D5B6DE-924F-BA8B-0D18-7991EDB0503C}"/>
              </a:ext>
            </a:extLst>
          </p:cNvPr>
          <p:cNvSpPr txBox="1"/>
          <p:nvPr/>
        </p:nvSpPr>
        <p:spPr>
          <a:xfrm>
            <a:off x="1533839" y="740418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u="sng" dirty="0">
                <a:solidFill>
                  <a:srgbClr val="1B2A47"/>
                </a:solidFill>
                <a:latin typeface="Poppins" panose="00000500000000000000" pitchFamily="2" charset="0"/>
              </a:rPr>
              <a:t>Poli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: parametro di istanza editabile dall’utente (a scelta tra «1» o «4»)</a:t>
            </a:r>
          </a:p>
        </p:txBody>
      </p:sp>
    </p:spTree>
    <p:extLst>
      <p:ext uri="{BB962C8B-B14F-4D97-AF65-F5344CB8AC3E}">
        <p14:creationId xmlns:p14="http://schemas.microsoft.com/office/powerpoint/2010/main" val="4071131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3" grpId="0"/>
      <p:bldP spid="24" grpId="0"/>
      <p:bldP spid="25" grpId="0"/>
      <p:bldP spid="28" grpId="0"/>
      <p:bldP spid="29" grpId="0"/>
      <p:bldP spid="1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33843" y="756493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software utilizzato per la modellazione permette di creare un «abaco di quadro elettrico», cioè una tabella che elenca tutte le utenze che vengono connesse al quadro in esame e le loro caratteristiche elettriche.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Ogni quadro elettrico potrà quindi possedere il proprio abaco.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9614BA6-EE77-973D-AF4E-960313AACCD1}"/>
              </a:ext>
            </a:extLst>
          </p:cNvPr>
          <p:cNvSpPr txBox="1"/>
          <p:nvPr/>
        </p:nvSpPr>
        <p:spPr>
          <a:xfrm>
            <a:off x="1533843" y="2113150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L’abaco offerto dal software è però un abaco di default, sul quale sono state apportate delle modifiche e ottimizzazioni per poter realizzare uno standard informativo utile al progettista.</a:t>
            </a:r>
          </a:p>
        </p:txBody>
      </p:sp>
      <p:sp>
        <p:nvSpPr>
          <p:cNvPr id="12" name="Fumetto: rettangolo 11">
            <a:extLst>
              <a:ext uri="{FF2B5EF4-FFF2-40B4-BE49-F238E27FC236}">
                <a16:creationId xmlns:a16="http://schemas.microsoft.com/office/drawing/2014/main" id="{69AB5215-7945-78DF-1727-AFA0F268E9E5}"/>
              </a:ext>
            </a:extLst>
          </p:cNvPr>
          <p:cNvSpPr/>
          <p:nvPr/>
        </p:nvSpPr>
        <p:spPr>
          <a:xfrm>
            <a:off x="1533844" y="5395775"/>
            <a:ext cx="2681814" cy="967240"/>
          </a:xfrm>
          <a:prstGeom prst="wedgeRectCallout">
            <a:avLst>
              <a:gd name="adj1" fmla="val -35793"/>
              <a:gd name="adj2" fmla="val -7820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Sigla del circuito: </a:t>
            </a:r>
          </a:p>
          <a:p>
            <a:pPr algn="ctr"/>
            <a:r>
              <a:rPr lang="it-IT" sz="1400" dirty="0">
                <a:solidFill>
                  <a:schemeClr val="bg1"/>
                </a:solidFill>
              </a:rPr>
              <a:t>composta dal nome del quadro, prefisso della sezione, prefisso della barratura e progressivo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276E4D1-7C84-9AB5-1866-579410758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3" y="4117442"/>
            <a:ext cx="6934062" cy="967240"/>
          </a:xfrm>
          <a:prstGeom prst="rect">
            <a:avLst/>
          </a:prstGeom>
        </p:spPr>
      </p:pic>
      <p:sp>
        <p:nvSpPr>
          <p:cNvPr id="18" name="Fumetto: rettangolo 17">
            <a:extLst>
              <a:ext uri="{FF2B5EF4-FFF2-40B4-BE49-F238E27FC236}">
                <a16:creationId xmlns:a16="http://schemas.microsoft.com/office/drawing/2014/main" id="{AF2F96E3-2F4F-8ECD-5A5C-20EC4BF1A2F7}"/>
              </a:ext>
            </a:extLst>
          </p:cNvPr>
          <p:cNvSpPr/>
          <p:nvPr/>
        </p:nvSpPr>
        <p:spPr>
          <a:xfrm>
            <a:off x="1533843" y="3151347"/>
            <a:ext cx="2859877" cy="555306"/>
          </a:xfrm>
          <a:prstGeom prst="wedgeRectCallout">
            <a:avLst>
              <a:gd name="adj1" fmla="val -9606"/>
              <a:gd name="adj2" fmla="val 24147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Corrente nominale dell’interruttore di un dato circuito</a:t>
            </a:r>
          </a:p>
        </p:txBody>
      </p:sp>
      <p:sp>
        <p:nvSpPr>
          <p:cNvPr id="19" name="Fumetto: rettangolo 18">
            <a:extLst>
              <a:ext uri="{FF2B5EF4-FFF2-40B4-BE49-F238E27FC236}">
                <a16:creationId xmlns:a16="http://schemas.microsoft.com/office/drawing/2014/main" id="{858AE490-4EEE-7D9F-CE13-A31645411FA1}"/>
              </a:ext>
            </a:extLst>
          </p:cNvPr>
          <p:cNvSpPr/>
          <p:nvPr/>
        </p:nvSpPr>
        <p:spPr>
          <a:xfrm>
            <a:off x="4530592" y="3151347"/>
            <a:ext cx="2180760" cy="555306"/>
          </a:xfrm>
          <a:prstGeom prst="wedgeRectCallout">
            <a:avLst>
              <a:gd name="adj1" fmla="val -111663"/>
              <a:gd name="adj2" fmla="val 24613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Numero di elementi connessi allo stesso circuito</a:t>
            </a:r>
          </a:p>
        </p:txBody>
      </p:sp>
      <p:sp>
        <p:nvSpPr>
          <p:cNvPr id="20" name="Fumetto: rettangolo 19">
            <a:extLst>
              <a:ext uri="{FF2B5EF4-FFF2-40B4-BE49-F238E27FC236}">
                <a16:creationId xmlns:a16="http://schemas.microsoft.com/office/drawing/2014/main" id="{9E4F6AD8-46D1-4363-20CB-86D3B2576F03}"/>
              </a:ext>
            </a:extLst>
          </p:cNvPr>
          <p:cNvSpPr/>
          <p:nvPr/>
        </p:nvSpPr>
        <p:spPr>
          <a:xfrm>
            <a:off x="4454059" y="5807709"/>
            <a:ext cx="889690" cy="555306"/>
          </a:xfrm>
          <a:prstGeom prst="wedgeRectCallout">
            <a:avLst>
              <a:gd name="adj1" fmla="val -59053"/>
              <a:gd name="adj2" fmla="val -17330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Nome del circuito</a:t>
            </a:r>
          </a:p>
        </p:txBody>
      </p:sp>
      <p:sp>
        <p:nvSpPr>
          <p:cNvPr id="21" name="Fumetto: rettangolo 20">
            <a:extLst>
              <a:ext uri="{FF2B5EF4-FFF2-40B4-BE49-F238E27FC236}">
                <a16:creationId xmlns:a16="http://schemas.microsoft.com/office/drawing/2014/main" id="{CCAC8FFD-237A-274F-D5DA-0F6AE3D8D921}"/>
              </a:ext>
            </a:extLst>
          </p:cNvPr>
          <p:cNvSpPr/>
          <p:nvPr/>
        </p:nvSpPr>
        <p:spPr>
          <a:xfrm>
            <a:off x="5582153" y="5807709"/>
            <a:ext cx="1027693" cy="555306"/>
          </a:xfrm>
          <a:prstGeom prst="wedgeRectCallout">
            <a:avLst>
              <a:gd name="adj1" fmla="val -128595"/>
              <a:gd name="adj2" fmla="val -1779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Polarità del circuito</a:t>
            </a:r>
          </a:p>
        </p:txBody>
      </p:sp>
      <p:sp>
        <p:nvSpPr>
          <p:cNvPr id="22" name="Fumetto: rettangolo 21">
            <a:extLst>
              <a:ext uri="{FF2B5EF4-FFF2-40B4-BE49-F238E27FC236}">
                <a16:creationId xmlns:a16="http://schemas.microsoft.com/office/drawing/2014/main" id="{6FD69403-DBAD-D55F-8FD0-6C3F51159AB5}"/>
              </a:ext>
            </a:extLst>
          </p:cNvPr>
          <p:cNvSpPr/>
          <p:nvPr/>
        </p:nvSpPr>
        <p:spPr>
          <a:xfrm>
            <a:off x="6848224" y="3145360"/>
            <a:ext cx="889690" cy="555306"/>
          </a:xfrm>
          <a:prstGeom prst="wedgeRectCallout">
            <a:avLst>
              <a:gd name="adj1" fmla="val -232584"/>
              <a:gd name="adj2" fmla="val 24923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Fattore di potenza</a:t>
            </a:r>
          </a:p>
        </p:txBody>
      </p:sp>
      <p:sp>
        <p:nvSpPr>
          <p:cNvPr id="23" name="Ovale 22">
            <a:extLst>
              <a:ext uri="{FF2B5EF4-FFF2-40B4-BE49-F238E27FC236}">
                <a16:creationId xmlns:a16="http://schemas.microsoft.com/office/drawing/2014/main" id="{6D1273FD-BF3C-BF56-A236-371DF0A4C88A}"/>
              </a:ext>
            </a:extLst>
          </p:cNvPr>
          <p:cNvSpPr/>
          <p:nvPr/>
        </p:nvSpPr>
        <p:spPr>
          <a:xfrm>
            <a:off x="5408762" y="4787615"/>
            <a:ext cx="1302590" cy="297068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Fumetto: rettangolo 24">
            <a:extLst>
              <a:ext uri="{FF2B5EF4-FFF2-40B4-BE49-F238E27FC236}">
                <a16:creationId xmlns:a16="http://schemas.microsoft.com/office/drawing/2014/main" id="{1CC0EEF8-6C27-6EBF-0567-5CCB74945855}"/>
              </a:ext>
            </a:extLst>
          </p:cNvPr>
          <p:cNvSpPr/>
          <p:nvPr/>
        </p:nvSpPr>
        <p:spPr>
          <a:xfrm>
            <a:off x="8477396" y="3149377"/>
            <a:ext cx="2859877" cy="742499"/>
          </a:xfrm>
          <a:prstGeom prst="wedgeRectCallout">
            <a:avLst>
              <a:gd name="adj1" fmla="val -104424"/>
              <a:gd name="adj2" fmla="val 17177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Potenza attiva convenzionale (somma delle potenze convenzionali dei carichi connessi al circuito)</a:t>
            </a:r>
          </a:p>
        </p:txBody>
      </p:sp>
      <p:sp>
        <p:nvSpPr>
          <p:cNvPr id="26" name="Fumetto: rettangolo 25">
            <a:extLst>
              <a:ext uri="{FF2B5EF4-FFF2-40B4-BE49-F238E27FC236}">
                <a16:creationId xmlns:a16="http://schemas.microsoft.com/office/drawing/2014/main" id="{3B1216C3-5AC9-E3CC-C465-5A15E3D95279}"/>
              </a:ext>
            </a:extLst>
          </p:cNvPr>
          <p:cNvSpPr/>
          <p:nvPr/>
        </p:nvSpPr>
        <p:spPr>
          <a:xfrm>
            <a:off x="8911368" y="4529376"/>
            <a:ext cx="2180760" cy="555056"/>
          </a:xfrm>
          <a:prstGeom prst="wedgeRectCallout">
            <a:avLst>
              <a:gd name="adj1" fmla="val -67755"/>
              <a:gd name="adj2" fmla="val 224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Corrente di ogni fase</a:t>
            </a:r>
          </a:p>
          <a:p>
            <a:pPr algn="ctr"/>
            <a:r>
              <a:rPr lang="it-IT" sz="1400" dirty="0">
                <a:solidFill>
                  <a:schemeClr val="bg1"/>
                </a:solidFill>
              </a:rPr>
              <a:t>(corrente di impiego </a:t>
            </a:r>
            <a:r>
              <a:rPr lang="it-IT" sz="1400" dirty="0" err="1">
                <a:solidFill>
                  <a:schemeClr val="bg1"/>
                </a:solidFill>
              </a:rPr>
              <a:t>Ib</a:t>
            </a:r>
            <a:r>
              <a:rPr lang="it-IT" sz="1400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27" name="Ovale 26">
            <a:extLst>
              <a:ext uri="{FF2B5EF4-FFF2-40B4-BE49-F238E27FC236}">
                <a16:creationId xmlns:a16="http://schemas.microsoft.com/office/drawing/2014/main" id="{27CF8DA5-31AB-17A1-2483-A5DD1D2465C9}"/>
              </a:ext>
            </a:extLst>
          </p:cNvPr>
          <p:cNvSpPr/>
          <p:nvPr/>
        </p:nvSpPr>
        <p:spPr>
          <a:xfrm>
            <a:off x="7174807" y="4774130"/>
            <a:ext cx="1302590" cy="297068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Fumetto: rettangolo 27">
            <a:extLst>
              <a:ext uri="{FF2B5EF4-FFF2-40B4-BE49-F238E27FC236}">
                <a16:creationId xmlns:a16="http://schemas.microsoft.com/office/drawing/2014/main" id="{02B2CE11-2B2B-65A8-A477-6DD84F396595}"/>
              </a:ext>
            </a:extLst>
          </p:cNvPr>
          <p:cNvSpPr/>
          <p:nvPr/>
        </p:nvSpPr>
        <p:spPr>
          <a:xfrm>
            <a:off x="8477396" y="5436459"/>
            <a:ext cx="2859877" cy="1119616"/>
          </a:xfrm>
          <a:prstGeom prst="wedgeRectCallout">
            <a:avLst>
              <a:gd name="adj1" fmla="val -123126"/>
              <a:gd name="adj2" fmla="val -8080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Potenza attiva convenzionale e corrente di impiego moltiplicate per un coefficiente di linea (utile per effettuare delle valutazioni sugli assorbimenti)</a:t>
            </a:r>
          </a:p>
        </p:txBody>
      </p:sp>
    </p:spTree>
    <p:extLst>
      <p:ext uri="{BB962C8B-B14F-4D97-AF65-F5344CB8AC3E}">
        <p14:creationId xmlns:p14="http://schemas.microsoft.com/office/powerpoint/2010/main" val="4251615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Lo strumento offerto dal software ha però dei limiti, dovuti al fatto che gli impianti elettrici sono ancora poco sviluppati all’interno dell’interfaccia BIM. 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C227A6D-5C77-BCED-1E5F-843DED960E88}"/>
              </a:ext>
            </a:extLst>
          </p:cNvPr>
          <p:cNvSpPr txBox="1"/>
          <p:nvPr/>
        </p:nvSpPr>
        <p:spPr>
          <a:xfrm>
            <a:off x="1533834" y="4388340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Alcuni di questi limiti sono stati affrontati e risolti grazie a plug-in, alle recenti novità delle versioni del software o utilizzando «Dynamo», un’interfaccia di programmazione grafica che permette di gestire in maniera più approfondita alcuni aspetti del software a livello informativo.  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806CF526-85DB-115C-1338-AB2B1BE7B65D}"/>
              </a:ext>
            </a:extLst>
          </p:cNvPr>
          <p:cNvSpPr txBox="1"/>
          <p:nvPr/>
        </p:nvSpPr>
        <p:spPr>
          <a:xfrm>
            <a:off x="1533837" y="1618926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L’abaco dei quadri elettrici non permette di gestire più livelli di interruttori.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5CD1CDE1-1286-C61A-9CEA-3AD93FE141B2}"/>
              </a:ext>
            </a:extLst>
          </p:cNvPr>
          <p:cNvSpPr txBox="1"/>
          <p:nvPr/>
        </p:nvSpPr>
        <p:spPr>
          <a:xfrm>
            <a:off x="1533837" y="2120748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 circuiti elettrici creati vengono nominati in maniera progressiva partendo da 1.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89B1CC0A-E08D-904B-75C3-1BB071AD866D}"/>
              </a:ext>
            </a:extLst>
          </p:cNvPr>
          <p:cNvSpPr txBox="1"/>
          <p:nvPr/>
        </p:nvSpPr>
        <p:spPr>
          <a:xfrm>
            <a:off x="1533836" y="2899569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 coefficienti di correzione Ku e Kc non possono coesistere sia nelle famiglie che nel circuito.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D6E56399-9079-91D8-1E75-740E41E5A8E4}"/>
              </a:ext>
            </a:extLst>
          </p:cNvPr>
          <p:cNvSpPr txBox="1"/>
          <p:nvPr/>
        </p:nvSpPr>
        <p:spPr>
          <a:xfrm>
            <a:off x="1533835" y="3681366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Le potenze attive delle utenze devono essere inserite manualmente.</a:t>
            </a:r>
          </a:p>
        </p:txBody>
      </p:sp>
    </p:spTree>
    <p:extLst>
      <p:ext uri="{BB962C8B-B14F-4D97-AF65-F5344CB8AC3E}">
        <p14:creationId xmlns:p14="http://schemas.microsoft.com/office/powerpoint/2010/main" val="26761499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  <p:bldP spid="29" grpId="0"/>
      <p:bldP spid="30" grpId="0"/>
      <p:bldP spid="31" grpId="0"/>
      <p:bldP spid="3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1CD907-C891-C036-65F7-BD4F0A58B72A}"/>
              </a:ext>
            </a:extLst>
          </p:cNvPr>
          <p:cNvSpPr txBox="1"/>
          <p:nvPr/>
        </p:nvSpPr>
        <p:spPr>
          <a:xfrm>
            <a:off x="1580966" y="1431006"/>
            <a:ext cx="91473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desiderio di poter gestire i circuiti similmente a quanto possibile fare con un software di calcolo dedicato ai circuiti, è impedito dal fatto che non esiste ancora un calcolo integrato nel modello o nei software di modellazione; inoltre esistono molteplici software di calcolo esterni ma difficilmente permettono un’interfaccia con il mondo BIM. </a:t>
            </a:r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2D537BAA-1910-21FF-E073-3C2E5EFB69B0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832013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4.2	Dynamo per i circuiti</a:t>
            </a:r>
            <a:endParaRPr lang="it-IT" sz="2400" dirty="0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52ABD13E-12B3-5EAA-5BD1-293DF5E0EC97}"/>
              </a:ext>
            </a:extLst>
          </p:cNvPr>
          <p:cNvSpPr txBox="1"/>
          <p:nvPr/>
        </p:nvSpPr>
        <p:spPr>
          <a:xfrm>
            <a:off x="1580966" y="3034589"/>
            <a:ext cx="914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Tali interfacce, quando presenti sono possibili grazie a specifici programmi di appoggio o plug-in dedicati.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580215E0-5EC4-68F8-4E27-40D09B28F395}"/>
              </a:ext>
            </a:extLst>
          </p:cNvPr>
          <p:cNvSpPr txBox="1"/>
          <p:nvPr/>
        </p:nvSpPr>
        <p:spPr>
          <a:xfrm>
            <a:off x="1580966" y="3802255"/>
            <a:ext cx="9147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Per liberarsi da queste imposizioni, si è scelto di adottare una gestione dei circuiti tramite Dynamo e un file in formato utilizzabile dalla maggior parte dei software e implementabile in un modello BIM: il formato “</a:t>
            </a:r>
            <a:r>
              <a:rPr lang="it-IT" dirty="0" err="1">
                <a:solidFill>
                  <a:srgbClr val="1B2A47"/>
                </a:solidFill>
                <a:latin typeface="Poppins" panose="00000500000000000000" pitchFamily="2" charset="0"/>
              </a:rPr>
              <a:t>xls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1574106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1" grpId="0"/>
      <p:bldP spid="2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33843" y="756493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processo di creazione dei circuiti si è svolto secondo i seguenti passaggi:</a:t>
            </a:r>
          </a:p>
        </p:txBody>
      </p:sp>
      <p:graphicFrame>
        <p:nvGraphicFramePr>
          <p:cNvPr id="16" name="Diagramma 15">
            <a:extLst>
              <a:ext uri="{FF2B5EF4-FFF2-40B4-BE49-F238E27FC236}">
                <a16:creationId xmlns:a16="http://schemas.microsoft.com/office/drawing/2014/main" id="{602C79C8-5EB5-47F8-E2B6-7B46FC8B6F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1562244"/>
              </p:ext>
            </p:extLst>
          </p:nvPr>
        </p:nvGraphicFramePr>
        <p:xfrm>
          <a:off x="1533843" y="1343698"/>
          <a:ext cx="1784902" cy="1123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Freccia in giù 18">
            <a:extLst>
              <a:ext uri="{FF2B5EF4-FFF2-40B4-BE49-F238E27FC236}">
                <a16:creationId xmlns:a16="http://schemas.microsoft.com/office/drawing/2014/main" id="{98CC5398-1A61-13B4-7727-DF94FFCE4C06}"/>
              </a:ext>
            </a:extLst>
          </p:cNvPr>
          <p:cNvSpPr/>
          <p:nvPr/>
        </p:nvSpPr>
        <p:spPr>
          <a:xfrm rot="16200000">
            <a:off x="3462991" y="1650017"/>
            <a:ext cx="437597" cy="464600"/>
          </a:xfrm>
          <a:prstGeom prst="down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1026" name="Picture 2" descr="Apparecchiature di Protezione - AEG">
            <a:extLst>
              <a:ext uri="{FF2B5EF4-FFF2-40B4-BE49-F238E27FC236}">
                <a16:creationId xmlns:a16="http://schemas.microsoft.com/office/drawing/2014/main" id="{4607A435-70A6-C4E1-B172-25ECFFE613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88" r="24839"/>
          <a:stretch/>
        </p:blipFill>
        <p:spPr bwMode="auto">
          <a:xfrm rot="16200000">
            <a:off x="1007705" y="3118463"/>
            <a:ext cx="2842697" cy="177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AEFF1DC2-6172-7B96-04FA-FB331D8ED59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592" r="15576"/>
          <a:stretch/>
        </p:blipFill>
        <p:spPr>
          <a:xfrm>
            <a:off x="4038072" y="2615895"/>
            <a:ext cx="1779389" cy="2346492"/>
          </a:xfrm>
          <a:prstGeom prst="rect">
            <a:avLst/>
          </a:prstGeom>
        </p:spPr>
      </p:pic>
      <p:graphicFrame>
        <p:nvGraphicFramePr>
          <p:cNvPr id="33" name="Diagramma 32">
            <a:extLst>
              <a:ext uri="{FF2B5EF4-FFF2-40B4-BE49-F238E27FC236}">
                <a16:creationId xmlns:a16="http://schemas.microsoft.com/office/drawing/2014/main" id="{5B2FABC8-4871-D6C5-8C9A-7F3E2481F5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0547046"/>
              </p:ext>
            </p:extLst>
          </p:nvPr>
        </p:nvGraphicFramePr>
        <p:xfrm>
          <a:off x="4039172" y="1369559"/>
          <a:ext cx="1784902" cy="1123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36" name="Diagramma 35">
            <a:extLst>
              <a:ext uri="{FF2B5EF4-FFF2-40B4-BE49-F238E27FC236}">
                <a16:creationId xmlns:a16="http://schemas.microsoft.com/office/drawing/2014/main" id="{E50F037D-D208-74C9-C30A-82ECA0CBB5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8768141"/>
              </p:ext>
            </p:extLst>
          </p:nvPr>
        </p:nvGraphicFramePr>
        <p:xfrm>
          <a:off x="6554208" y="1387116"/>
          <a:ext cx="1784902" cy="1123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38" name="Diagramma 37">
            <a:extLst>
              <a:ext uri="{FF2B5EF4-FFF2-40B4-BE49-F238E27FC236}">
                <a16:creationId xmlns:a16="http://schemas.microsoft.com/office/drawing/2014/main" id="{9C1853C0-0A8A-A853-58E1-E84619DC03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3233764"/>
              </p:ext>
            </p:extLst>
          </p:nvPr>
        </p:nvGraphicFramePr>
        <p:xfrm>
          <a:off x="9053875" y="1365630"/>
          <a:ext cx="1784902" cy="1123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sp>
        <p:nvSpPr>
          <p:cNvPr id="39" name="Freccia in giù 38">
            <a:extLst>
              <a:ext uri="{FF2B5EF4-FFF2-40B4-BE49-F238E27FC236}">
                <a16:creationId xmlns:a16="http://schemas.microsoft.com/office/drawing/2014/main" id="{FBA3374C-B43D-D24B-5CF3-8BD01CB96401}"/>
              </a:ext>
            </a:extLst>
          </p:cNvPr>
          <p:cNvSpPr/>
          <p:nvPr/>
        </p:nvSpPr>
        <p:spPr>
          <a:xfrm rot="16200000">
            <a:off x="5962658" y="1673127"/>
            <a:ext cx="437597" cy="464600"/>
          </a:xfrm>
          <a:prstGeom prst="down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40" name="Freccia in giù 39">
            <a:extLst>
              <a:ext uri="{FF2B5EF4-FFF2-40B4-BE49-F238E27FC236}">
                <a16:creationId xmlns:a16="http://schemas.microsoft.com/office/drawing/2014/main" id="{F33172EB-A435-38F2-05DC-0B8303A7EEFE}"/>
              </a:ext>
            </a:extLst>
          </p:cNvPr>
          <p:cNvSpPr/>
          <p:nvPr/>
        </p:nvSpPr>
        <p:spPr>
          <a:xfrm rot="16200000">
            <a:off x="8483356" y="1695059"/>
            <a:ext cx="437597" cy="464600"/>
          </a:xfrm>
          <a:prstGeom prst="down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E05FCE7-4DBE-D264-304E-00FD8845A1C1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l="11602" r="13066"/>
          <a:stretch/>
        </p:blipFill>
        <p:spPr>
          <a:xfrm rot="16200000">
            <a:off x="5661111" y="3757404"/>
            <a:ext cx="3571096" cy="1422136"/>
          </a:xfrm>
          <a:prstGeom prst="rect">
            <a:avLst/>
          </a:prstGeom>
        </p:spPr>
      </p:pic>
      <p:pic>
        <p:nvPicPr>
          <p:cNvPr id="1028" name="Picture 4" descr="Autodesk Revit 2019 Overview - YouTube">
            <a:extLst>
              <a:ext uri="{FF2B5EF4-FFF2-40B4-BE49-F238E27FC236}">
                <a16:creationId xmlns:a16="http://schemas.microsoft.com/office/drawing/2014/main" id="{C613205C-F05A-9D5D-DECD-F70AB1CF34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3" t="9780" r="36630" b="68617"/>
          <a:stretch/>
        </p:blipFill>
        <p:spPr bwMode="auto">
          <a:xfrm rot="16200000">
            <a:off x="8179215" y="3959152"/>
            <a:ext cx="3443771" cy="71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879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Graphic spid="16" grpId="0">
        <p:bldAsOne/>
      </p:bldGraphic>
      <p:bldP spid="19" grpId="0" animBg="1"/>
      <p:bldGraphic spid="33" grpId="0">
        <p:bldAsOne/>
      </p:bldGraphic>
      <p:bldGraphic spid="36" grpId="0">
        <p:bldAsOne/>
      </p:bldGraphic>
      <p:bldGraphic spid="38" grpId="0">
        <p:bldAsOne/>
      </p:bldGraphic>
      <p:bldP spid="39" grpId="0" animBg="1"/>
      <p:bldP spid="4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Lo script Dynamo che ha permesso la gestione delle informazioni circuitali è stato costruito componendo diversi script: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63459339-DA33-206D-0515-D09BC1CB3EB6}"/>
              </a:ext>
            </a:extLst>
          </p:cNvPr>
          <p:cNvSpPr txBox="1"/>
          <p:nvPr/>
        </p:nvSpPr>
        <p:spPr>
          <a:xfrm>
            <a:off x="1533837" y="1618926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Script per il caricamento del file «.</a:t>
            </a:r>
            <a:r>
              <a:rPr lang="it-IT" dirty="0" err="1">
                <a:solidFill>
                  <a:srgbClr val="1B2A47"/>
                </a:solidFill>
                <a:latin typeface="Poppins" panose="00000500000000000000" pitchFamily="2" charset="0"/>
              </a:rPr>
              <a:t>xls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» per la lettura dei diversi circuiti</a:t>
            </a:r>
          </a:p>
        </p:txBody>
      </p:sp>
      <p:pic>
        <p:nvPicPr>
          <p:cNvPr id="22" name="Immagine 21">
            <a:extLst>
              <a:ext uri="{FF2B5EF4-FFF2-40B4-BE49-F238E27FC236}">
                <a16:creationId xmlns:a16="http://schemas.microsoft.com/office/drawing/2014/main" id="{E283C0DB-AD59-111A-9F6C-D928575EE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401" y="2039352"/>
            <a:ext cx="6120130" cy="1479550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885B94F2-6055-06B5-7761-F9F319D20303}"/>
              </a:ext>
            </a:extLst>
          </p:cNvPr>
          <p:cNvSpPr txBox="1"/>
          <p:nvPr/>
        </p:nvSpPr>
        <p:spPr>
          <a:xfrm>
            <a:off x="1533836" y="3793029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Script per la selezione della riga contenente il circuito che si sta creando nel modello BIM</a:t>
            </a:r>
          </a:p>
        </p:txBody>
      </p:sp>
      <p:pic>
        <p:nvPicPr>
          <p:cNvPr id="24" name="Immagine 23">
            <a:extLst>
              <a:ext uri="{FF2B5EF4-FFF2-40B4-BE49-F238E27FC236}">
                <a16:creationId xmlns:a16="http://schemas.microsoft.com/office/drawing/2014/main" id="{88E1D068-C163-9225-3CDD-60E0EB453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401" y="4611544"/>
            <a:ext cx="5692775" cy="166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293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63459339-DA33-206D-0515-D09BC1CB3EB6}"/>
              </a:ext>
            </a:extLst>
          </p:cNvPr>
          <p:cNvSpPr txBox="1"/>
          <p:nvPr/>
        </p:nvSpPr>
        <p:spPr>
          <a:xfrm>
            <a:off x="1533836" y="784241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Script per l’estrazione dei dati circuitali sulla riga scelta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D374245D-4DFF-0037-277D-1786AE46B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239" y="1201175"/>
            <a:ext cx="4648835" cy="497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70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63459339-DA33-206D-0515-D09BC1CB3EB6}"/>
              </a:ext>
            </a:extLst>
          </p:cNvPr>
          <p:cNvSpPr txBox="1"/>
          <p:nvPr/>
        </p:nvSpPr>
        <p:spPr>
          <a:xfrm>
            <a:off x="1533836" y="784241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Script per l’estrazione del numero di circuito dalla riga scelta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7614CD27-1FAE-569B-9740-40BFF4739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430" y="1334976"/>
            <a:ext cx="5551170" cy="1780540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DD520637-4091-B0BC-F01E-0580F26B3EC9}"/>
              </a:ext>
            </a:extLst>
          </p:cNvPr>
          <p:cNvSpPr txBox="1"/>
          <p:nvPr/>
        </p:nvSpPr>
        <p:spPr>
          <a:xfrm>
            <a:off x="1450195" y="3444367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Script per la selezione dei componenti nel modello e del quadro a cui si vuole collegare tali componenti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14B4EF69-FF5D-B7B1-82BC-E101224B6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075" y="4168619"/>
            <a:ext cx="5581650" cy="188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065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Grafico 3">
            <a:extLst>
              <a:ext uri="{FF2B5EF4-FFF2-40B4-BE49-F238E27FC236}">
                <a16:creationId xmlns:a16="http://schemas.microsoft.com/office/drawing/2014/main" id="{B3528765-D740-A4EB-7CBA-B5FCCBF0ED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0686660"/>
              </p:ext>
            </p:extLst>
          </p:nvPr>
        </p:nvGraphicFramePr>
        <p:xfrm>
          <a:off x="757980" y="3429000"/>
          <a:ext cx="10621108" cy="29162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Fumetto: rettangolo 20">
            <a:extLst>
              <a:ext uri="{FF2B5EF4-FFF2-40B4-BE49-F238E27FC236}">
                <a16:creationId xmlns:a16="http://schemas.microsoft.com/office/drawing/2014/main" id="{260EB68E-89A8-13F6-AFD2-11CD7CF011A1}"/>
              </a:ext>
            </a:extLst>
          </p:cNvPr>
          <p:cNvSpPr/>
          <p:nvPr/>
        </p:nvSpPr>
        <p:spPr>
          <a:xfrm>
            <a:off x="1721718" y="1469931"/>
            <a:ext cx="2321266" cy="826996"/>
          </a:xfrm>
          <a:prstGeom prst="wedgeRectCallout">
            <a:avLst>
              <a:gd name="adj1" fmla="val 26954"/>
              <a:gd name="adj2" fmla="val 26935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000" dirty="0">
                <a:solidFill>
                  <a:schemeClr val="bg1"/>
                </a:solidFill>
              </a:rPr>
              <a:t>Elementi in funzione dello spazio</a:t>
            </a: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23" name="Fumetto: rettangolo 22">
            <a:extLst>
              <a:ext uri="{FF2B5EF4-FFF2-40B4-BE49-F238E27FC236}">
                <a16:creationId xmlns:a16="http://schemas.microsoft.com/office/drawing/2014/main" id="{89A1393D-5ED6-84BD-2885-F8EDA344C4B2}"/>
              </a:ext>
            </a:extLst>
          </p:cNvPr>
          <p:cNvSpPr/>
          <p:nvPr/>
        </p:nvSpPr>
        <p:spPr>
          <a:xfrm>
            <a:off x="380257" y="2597228"/>
            <a:ext cx="2183116" cy="826996"/>
          </a:xfrm>
          <a:prstGeom prst="wedgeRectCallout">
            <a:avLst>
              <a:gd name="adj1" fmla="val 32326"/>
              <a:gd name="adj2" fmla="val 1475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000" dirty="0">
                <a:solidFill>
                  <a:schemeClr val="bg1"/>
                </a:solidFill>
              </a:rPr>
              <a:t>Elementi in funzione del piano</a:t>
            </a: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24" name="Fumetto: rettangolo 23">
            <a:extLst>
              <a:ext uri="{FF2B5EF4-FFF2-40B4-BE49-F238E27FC236}">
                <a16:creationId xmlns:a16="http://schemas.microsoft.com/office/drawing/2014/main" id="{1ADBB4DC-9659-61C8-E939-B2D478F56BF4}"/>
              </a:ext>
            </a:extLst>
          </p:cNvPr>
          <p:cNvSpPr/>
          <p:nvPr/>
        </p:nvSpPr>
        <p:spPr>
          <a:xfrm>
            <a:off x="3817828" y="2623059"/>
            <a:ext cx="2321266" cy="826996"/>
          </a:xfrm>
          <a:prstGeom prst="wedgeRectCallout">
            <a:avLst>
              <a:gd name="adj1" fmla="val -11640"/>
              <a:gd name="adj2" fmla="val 1296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000" dirty="0">
                <a:solidFill>
                  <a:schemeClr val="bg1"/>
                </a:solidFill>
              </a:rPr>
              <a:t>Elementi in funzione del tempo</a:t>
            </a: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25" name="Fumetto: rettangolo 24">
            <a:extLst>
              <a:ext uri="{FF2B5EF4-FFF2-40B4-BE49-F238E27FC236}">
                <a16:creationId xmlns:a16="http://schemas.microsoft.com/office/drawing/2014/main" id="{71A609E3-55E4-742C-D392-AAC15EB44148}"/>
              </a:ext>
            </a:extLst>
          </p:cNvPr>
          <p:cNvSpPr/>
          <p:nvPr/>
        </p:nvSpPr>
        <p:spPr>
          <a:xfrm>
            <a:off x="5206697" y="1461114"/>
            <a:ext cx="2322090" cy="826996"/>
          </a:xfrm>
          <a:prstGeom prst="wedgeRectCallout">
            <a:avLst>
              <a:gd name="adj1" fmla="val 2851"/>
              <a:gd name="adj2" fmla="val 26475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000" dirty="0">
                <a:solidFill>
                  <a:schemeClr val="bg1"/>
                </a:solidFill>
              </a:rPr>
              <a:t>Elementi in funzione della moneta</a:t>
            </a: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26" name="Fumetto: rettangolo 25">
            <a:extLst>
              <a:ext uri="{FF2B5EF4-FFF2-40B4-BE49-F238E27FC236}">
                <a16:creationId xmlns:a16="http://schemas.microsoft.com/office/drawing/2014/main" id="{BF9E05C5-4566-AB6B-6557-BB1907107243}"/>
              </a:ext>
            </a:extLst>
          </p:cNvPr>
          <p:cNvSpPr/>
          <p:nvPr/>
        </p:nvSpPr>
        <p:spPr>
          <a:xfrm>
            <a:off x="7188451" y="2742196"/>
            <a:ext cx="2322090" cy="826996"/>
          </a:xfrm>
          <a:prstGeom prst="wedgeRectCallout">
            <a:avLst>
              <a:gd name="adj1" fmla="val -24077"/>
              <a:gd name="adj2" fmla="val 10369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000" dirty="0">
                <a:solidFill>
                  <a:schemeClr val="bg1"/>
                </a:solidFill>
              </a:rPr>
              <a:t>Elementi in funzione della gestione</a:t>
            </a: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28" name="Fumetto: rettangolo 27">
            <a:extLst>
              <a:ext uri="{FF2B5EF4-FFF2-40B4-BE49-F238E27FC236}">
                <a16:creationId xmlns:a16="http://schemas.microsoft.com/office/drawing/2014/main" id="{A98BEEA4-00D4-03C7-613E-D5C4531B791E}"/>
              </a:ext>
            </a:extLst>
          </p:cNvPr>
          <p:cNvSpPr/>
          <p:nvPr/>
        </p:nvSpPr>
        <p:spPr>
          <a:xfrm>
            <a:off x="8580992" y="1698018"/>
            <a:ext cx="2322090" cy="826996"/>
          </a:xfrm>
          <a:prstGeom prst="wedgeRectCallout">
            <a:avLst>
              <a:gd name="adj1" fmla="val 2245"/>
              <a:gd name="adj2" fmla="val 22328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000" dirty="0">
                <a:solidFill>
                  <a:schemeClr val="bg1"/>
                </a:solidFill>
              </a:rPr>
              <a:t>Elementi in funzione della sostenibilità</a:t>
            </a: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F6C98338-5124-BA72-0242-0EE9B646FA34}"/>
              </a:ext>
            </a:extLst>
          </p:cNvPr>
          <p:cNvSpPr txBox="1"/>
          <p:nvPr/>
        </p:nvSpPr>
        <p:spPr>
          <a:xfrm>
            <a:off x="2310542" y="512759"/>
            <a:ext cx="6940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processo edilizio e gli elementi che ne fanno parte, sono quindi funzione del tempo…ma non solo </a:t>
            </a:r>
          </a:p>
        </p:txBody>
      </p:sp>
    </p:spTree>
    <p:extLst>
      <p:ext uri="{BB962C8B-B14F-4D97-AF65-F5344CB8AC3E}">
        <p14:creationId xmlns:p14="http://schemas.microsoft.com/office/powerpoint/2010/main" val="2378648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21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63459339-DA33-206D-0515-D09BC1CB3EB6}"/>
              </a:ext>
            </a:extLst>
          </p:cNvPr>
          <p:cNvSpPr txBox="1"/>
          <p:nvPr/>
        </p:nvSpPr>
        <p:spPr>
          <a:xfrm>
            <a:off x="1533836" y="784241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Script per l’inserimento dei valori letti sulla riga selezionata all’interno dei componenti nel modello BIM e del circuito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FE88B7E0-B933-D721-25CF-F9F4310ACF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899" y="1554117"/>
            <a:ext cx="3760282" cy="4775481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2F2ABF2-2D01-3146-CAAC-5F022EEE016C}"/>
              </a:ext>
            </a:extLst>
          </p:cNvPr>
          <p:cNvSpPr txBox="1"/>
          <p:nvPr/>
        </p:nvSpPr>
        <p:spPr>
          <a:xfrm>
            <a:off x="6373260" y="1674674"/>
            <a:ext cx="505673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I parametri che verranno compilati attraverso l’esecuzione di tale script saranno:</a:t>
            </a:r>
          </a:p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- Nome carico (cioè il nome del circuito)</a:t>
            </a:r>
          </a:p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- Poli</a:t>
            </a:r>
          </a:p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- Tensione nominale</a:t>
            </a:r>
          </a:p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- Potenza attiva [W]</a:t>
            </a:r>
          </a:p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- Cosfi (fattore di potenza)</a:t>
            </a:r>
          </a:p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- K linea</a:t>
            </a:r>
          </a:p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- K (fattore K circuito)</a:t>
            </a:r>
          </a:p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- Prefisso barratura</a:t>
            </a:r>
          </a:p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- Progressivo</a:t>
            </a:r>
          </a:p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- Prefisso sezione</a:t>
            </a:r>
          </a:p>
        </p:txBody>
      </p:sp>
    </p:spTree>
    <p:extLst>
      <p:ext uri="{BB962C8B-B14F-4D97-AF65-F5344CB8AC3E}">
        <p14:creationId xmlns:p14="http://schemas.microsoft.com/office/powerpoint/2010/main" val="2410591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composizione degli script elementari ha permesso la definizione di uno script generale utilizzabile dal progettista per creare i circuiti nel modello BIM secondo la tabella circuitale ottenuta dal software di calcolo. </a:t>
            </a:r>
          </a:p>
        </p:txBody>
      </p:sp>
      <p:pic>
        <p:nvPicPr>
          <p:cNvPr id="12" name="Immagine 11" descr="Immagine che contiene testo&#10;&#10;Descrizione generata automaticamente">
            <a:extLst>
              <a:ext uri="{FF2B5EF4-FFF2-40B4-BE49-F238E27FC236}">
                <a16:creationId xmlns:a16="http://schemas.microsoft.com/office/drawing/2014/main" id="{0FBEA101-D4CE-119F-66AF-82AD016632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3" y="1956147"/>
            <a:ext cx="5613400" cy="399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69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3EDF7593-F59C-EA15-B853-BA0F0C7F6382}"/>
              </a:ext>
            </a:extLst>
          </p:cNvPr>
          <p:cNvSpPr txBox="1">
            <a:spLocks/>
          </p:cNvSpPr>
          <p:nvPr/>
        </p:nvSpPr>
        <p:spPr>
          <a:xfrm>
            <a:off x="1670670" y="2907634"/>
            <a:ext cx="920266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800" b="1" dirty="0">
                <a:solidFill>
                  <a:srgbClr val="1B2A47"/>
                </a:solidFill>
                <a:latin typeface="Poppins" panose="00000500000000000000" pitchFamily="2" charset="0"/>
              </a:rPr>
              <a:t>5.	Applicazione dei risultati ad un caso studio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1632387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80966" y="1313745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caso studio in oggetto della tesi è la realizzazione del Polo Archivistico interregionale dell’Agenzia delle Entrate Emilia-Romagna e della nuova sede dell’Ufficio Territoriale Bologna 2 (ex Caserma G. Perotti).</a:t>
            </a: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A5EFFE82-5589-0DB7-310A-5DAAD8EEE11F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9853054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5.1	Caso studio: Polo archivistico dell’Agenzia delle entrate</a:t>
            </a:r>
            <a:endParaRPr lang="it-IT" sz="2400" dirty="0"/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847FF479-B611-BA8C-8183-B2A04D653A20}"/>
              </a:ext>
            </a:extLst>
          </p:cNvPr>
          <p:cNvSpPr txBox="1"/>
          <p:nvPr/>
        </p:nvSpPr>
        <p:spPr>
          <a:xfrm>
            <a:off x="1580965" y="2346146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complesso è composto da tre edifici e un parco.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EC8FFF5-BF2C-1218-77D3-F7E43200D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622" y="2800514"/>
            <a:ext cx="4626059" cy="3418643"/>
          </a:xfrm>
          <a:prstGeom prst="rect">
            <a:avLst/>
          </a:prstGeom>
        </p:spPr>
      </p:pic>
      <p:sp>
        <p:nvSpPr>
          <p:cNvPr id="14" name="Fumetto: rettangolo 13">
            <a:extLst>
              <a:ext uri="{FF2B5EF4-FFF2-40B4-BE49-F238E27FC236}">
                <a16:creationId xmlns:a16="http://schemas.microsoft.com/office/drawing/2014/main" id="{6ECA22F9-9FB7-3991-FAEA-4D0D1B0F522D}"/>
              </a:ext>
            </a:extLst>
          </p:cNvPr>
          <p:cNvSpPr/>
          <p:nvPr/>
        </p:nvSpPr>
        <p:spPr>
          <a:xfrm>
            <a:off x="8916025" y="2790032"/>
            <a:ext cx="2180760" cy="555306"/>
          </a:xfrm>
          <a:prstGeom prst="wedgeRectCallout">
            <a:avLst>
              <a:gd name="adj1" fmla="val -133815"/>
              <a:gd name="adj2" fmla="val 19952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ARCHIVIO (sotto la collina del parco)</a:t>
            </a:r>
          </a:p>
        </p:txBody>
      </p:sp>
      <p:sp>
        <p:nvSpPr>
          <p:cNvPr id="15" name="Fumetto: rettangolo 14">
            <a:extLst>
              <a:ext uri="{FF2B5EF4-FFF2-40B4-BE49-F238E27FC236}">
                <a16:creationId xmlns:a16="http://schemas.microsoft.com/office/drawing/2014/main" id="{13F152AA-D06B-81F4-BB7B-143B1924E3EF}"/>
              </a:ext>
            </a:extLst>
          </p:cNvPr>
          <p:cNvSpPr/>
          <p:nvPr/>
        </p:nvSpPr>
        <p:spPr>
          <a:xfrm>
            <a:off x="1670670" y="2800514"/>
            <a:ext cx="1734056" cy="555306"/>
          </a:xfrm>
          <a:prstGeom prst="wedgeRectCallout">
            <a:avLst>
              <a:gd name="adj1" fmla="val 140291"/>
              <a:gd name="adj2" fmla="val 2927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TORRE E PONTE</a:t>
            </a:r>
          </a:p>
        </p:txBody>
      </p:sp>
      <p:sp>
        <p:nvSpPr>
          <p:cNvPr id="16" name="Fumetto: rettangolo 15">
            <a:extLst>
              <a:ext uri="{FF2B5EF4-FFF2-40B4-BE49-F238E27FC236}">
                <a16:creationId xmlns:a16="http://schemas.microsoft.com/office/drawing/2014/main" id="{0EF1D18F-37D0-DC1D-219F-6EE61F9A6858}"/>
              </a:ext>
            </a:extLst>
          </p:cNvPr>
          <p:cNvSpPr/>
          <p:nvPr/>
        </p:nvSpPr>
        <p:spPr>
          <a:xfrm>
            <a:off x="8916025" y="4546363"/>
            <a:ext cx="2180760" cy="555306"/>
          </a:xfrm>
          <a:prstGeom prst="wedgeRectCallout">
            <a:avLst>
              <a:gd name="adj1" fmla="val -80018"/>
              <a:gd name="adj2" fmla="val -5213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UFFICI CONSERVATORIA</a:t>
            </a: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4BE606FD-2277-30F7-E2FA-B7F2DEE24D83}"/>
              </a:ext>
            </a:extLst>
          </p:cNvPr>
          <p:cNvSpPr/>
          <p:nvPr/>
        </p:nvSpPr>
        <p:spPr>
          <a:xfrm>
            <a:off x="4451230" y="4779033"/>
            <a:ext cx="936526" cy="1336468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Figura a mano libera: forma 5">
            <a:extLst>
              <a:ext uri="{FF2B5EF4-FFF2-40B4-BE49-F238E27FC236}">
                <a16:creationId xmlns:a16="http://schemas.microsoft.com/office/drawing/2014/main" id="{22F891BF-C485-A6DE-3EEC-4055955AC84C}"/>
              </a:ext>
            </a:extLst>
          </p:cNvPr>
          <p:cNvSpPr/>
          <p:nvPr/>
        </p:nvSpPr>
        <p:spPr>
          <a:xfrm>
            <a:off x="5167223" y="2984740"/>
            <a:ext cx="2958860" cy="1932317"/>
          </a:xfrm>
          <a:custGeom>
            <a:avLst/>
            <a:gdLst>
              <a:gd name="connsiteX0" fmla="*/ 2631057 w 2631057"/>
              <a:gd name="connsiteY0" fmla="*/ 1233577 h 1984076"/>
              <a:gd name="connsiteX1" fmla="*/ 1397480 w 2631057"/>
              <a:gd name="connsiteY1" fmla="*/ 0 h 1984076"/>
              <a:gd name="connsiteX2" fmla="*/ 0 w 2631057"/>
              <a:gd name="connsiteY2" fmla="*/ 646981 h 1984076"/>
              <a:gd name="connsiteX3" fmla="*/ 888521 w 2631057"/>
              <a:gd name="connsiteY3" fmla="*/ 1984076 h 1984076"/>
              <a:gd name="connsiteX4" fmla="*/ 2631057 w 2631057"/>
              <a:gd name="connsiteY4" fmla="*/ 1233577 h 1984076"/>
              <a:gd name="connsiteX0" fmla="*/ 2958860 w 2958860"/>
              <a:gd name="connsiteY0" fmla="*/ 1233577 h 1984076"/>
              <a:gd name="connsiteX1" fmla="*/ 1725283 w 2958860"/>
              <a:gd name="connsiteY1" fmla="*/ 0 h 1984076"/>
              <a:gd name="connsiteX2" fmla="*/ 0 w 2958860"/>
              <a:gd name="connsiteY2" fmla="*/ 810883 h 1984076"/>
              <a:gd name="connsiteX3" fmla="*/ 1216324 w 2958860"/>
              <a:gd name="connsiteY3" fmla="*/ 1984076 h 1984076"/>
              <a:gd name="connsiteX4" fmla="*/ 2958860 w 2958860"/>
              <a:gd name="connsiteY4" fmla="*/ 1233577 h 1984076"/>
              <a:gd name="connsiteX0" fmla="*/ 2958860 w 2958860"/>
              <a:gd name="connsiteY0" fmla="*/ 1181818 h 1932317"/>
              <a:gd name="connsiteX1" fmla="*/ 1777042 w 2958860"/>
              <a:gd name="connsiteY1" fmla="*/ 0 h 1932317"/>
              <a:gd name="connsiteX2" fmla="*/ 0 w 2958860"/>
              <a:gd name="connsiteY2" fmla="*/ 759124 h 1932317"/>
              <a:gd name="connsiteX3" fmla="*/ 1216324 w 2958860"/>
              <a:gd name="connsiteY3" fmla="*/ 1932317 h 1932317"/>
              <a:gd name="connsiteX4" fmla="*/ 2958860 w 2958860"/>
              <a:gd name="connsiteY4" fmla="*/ 1181818 h 193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8860" h="1932317">
                <a:moveTo>
                  <a:pt x="2958860" y="1181818"/>
                </a:moveTo>
                <a:lnTo>
                  <a:pt x="1777042" y="0"/>
                </a:lnTo>
                <a:lnTo>
                  <a:pt x="0" y="759124"/>
                </a:lnTo>
                <a:lnTo>
                  <a:pt x="1216324" y="1932317"/>
                </a:lnTo>
                <a:lnTo>
                  <a:pt x="2958860" y="1181818"/>
                </a:lnTo>
                <a:close/>
              </a:path>
            </a:pathLst>
          </a:cu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Figura a mano libera: forma 23">
            <a:extLst>
              <a:ext uri="{FF2B5EF4-FFF2-40B4-BE49-F238E27FC236}">
                <a16:creationId xmlns:a16="http://schemas.microsoft.com/office/drawing/2014/main" id="{FDDEC481-0A1F-E4FE-61B4-8533BC0A0208}"/>
              </a:ext>
            </a:extLst>
          </p:cNvPr>
          <p:cNvSpPr/>
          <p:nvPr/>
        </p:nvSpPr>
        <p:spPr>
          <a:xfrm>
            <a:off x="5499899" y="4366177"/>
            <a:ext cx="2829462" cy="1362973"/>
          </a:xfrm>
          <a:custGeom>
            <a:avLst/>
            <a:gdLst>
              <a:gd name="connsiteX0" fmla="*/ 2631057 w 2631057"/>
              <a:gd name="connsiteY0" fmla="*/ 1233577 h 1984076"/>
              <a:gd name="connsiteX1" fmla="*/ 1397480 w 2631057"/>
              <a:gd name="connsiteY1" fmla="*/ 0 h 1984076"/>
              <a:gd name="connsiteX2" fmla="*/ 0 w 2631057"/>
              <a:gd name="connsiteY2" fmla="*/ 646981 h 1984076"/>
              <a:gd name="connsiteX3" fmla="*/ 888521 w 2631057"/>
              <a:gd name="connsiteY3" fmla="*/ 1984076 h 1984076"/>
              <a:gd name="connsiteX4" fmla="*/ 2631057 w 2631057"/>
              <a:gd name="connsiteY4" fmla="*/ 1233577 h 1984076"/>
              <a:gd name="connsiteX0" fmla="*/ 2958860 w 2958860"/>
              <a:gd name="connsiteY0" fmla="*/ 1233577 h 1984076"/>
              <a:gd name="connsiteX1" fmla="*/ 1725283 w 2958860"/>
              <a:gd name="connsiteY1" fmla="*/ 0 h 1984076"/>
              <a:gd name="connsiteX2" fmla="*/ 0 w 2958860"/>
              <a:gd name="connsiteY2" fmla="*/ 810883 h 1984076"/>
              <a:gd name="connsiteX3" fmla="*/ 1216324 w 2958860"/>
              <a:gd name="connsiteY3" fmla="*/ 1984076 h 1984076"/>
              <a:gd name="connsiteX4" fmla="*/ 2958860 w 2958860"/>
              <a:gd name="connsiteY4" fmla="*/ 1233577 h 1984076"/>
              <a:gd name="connsiteX0" fmla="*/ 2958860 w 2958860"/>
              <a:gd name="connsiteY0" fmla="*/ 1181818 h 1932317"/>
              <a:gd name="connsiteX1" fmla="*/ 1777042 w 2958860"/>
              <a:gd name="connsiteY1" fmla="*/ 0 h 1932317"/>
              <a:gd name="connsiteX2" fmla="*/ 0 w 2958860"/>
              <a:gd name="connsiteY2" fmla="*/ 759124 h 1932317"/>
              <a:gd name="connsiteX3" fmla="*/ 1216324 w 2958860"/>
              <a:gd name="connsiteY3" fmla="*/ 1932317 h 1932317"/>
              <a:gd name="connsiteX4" fmla="*/ 2958860 w 2958860"/>
              <a:gd name="connsiteY4" fmla="*/ 1181818 h 1932317"/>
              <a:gd name="connsiteX0" fmla="*/ 3881886 w 3881886"/>
              <a:gd name="connsiteY0" fmla="*/ 1181818 h 1932317"/>
              <a:gd name="connsiteX1" fmla="*/ 2700068 w 3881886"/>
              <a:gd name="connsiteY1" fmla="*/ 0 h 1932317"/>
              <a:gd name="connsiteX2" fmla="*/ 0 w 3881886"/>
              <a:gd name="connsiteY2" fmla="*/ 1147313 h 1932317"/>
              <a:gd name="connsiteX3" fmla="*/ 2139350 w 3881886"/>
              <a:gd name="connsiteY3" fmla="*/ 1932317 h 1932317"/>
              <a:gd name="connsiteX4" fmla="*/ 3881886 w 3881886"/>
              <a:gd name="connsiteY4" fmla="*/ 1181818 h 1932317"/>
              <a:gd name="connsiteX0" fmla="*/ 3881886 w 3881886"/>
              <a:gd name="connsiteY0" fmla="*/ 1181818 h 1544128"/>
              <a:gd name="connsiteX1" fmla="*/ 2700068 w 3881886"/>
              <a:gd name="connsiteY1" fmla="*/ 0 h 1544128"/>
              <a:gd name="connsiteX2" fmla="*/ 0 w 3881886"/>
              <a:gd name="connsiteY2" fmla="*/ 1147313 h 1544128"/>
              <a:gd name="connsiteX3" fmla="*/ 327803 w 3881886"/>
              <a:gd name="connsiteY3" fmla="*/ 1544128 h 1544128"/>
              <a:gd name="connsiteX4" fmla="*/ 3881886 w 3881886"/>
              <a:gd name="connsiteY4" fmla="*/ 1181818 h 1544128"/>
              <a:gd name="connsiteX0" fmla="*/ 3045123 w 3045123"/>
              <a:gd name="connsiteY0" fmla="*/ 345055 h 1544128"/>
              <a:gd name="connsiteX1" fmla="*/ 2700068 w 3045123"/>
              <a:gd name="connsiteY1" fmla="*/ 0 h 1544128"/>
              <a:gd name="connsiteX2" fmla="*/ 0 w 3045123"/>
              <a:gd name="connsiteY2" fmla="*/ 1147313 h 1544128"/>
              <a:gd name="connsiteX3" fmla="*/ 327803 w 3045123"/>
              <a:gd name="connsiteY3" fmla="*/ 1544128 h 1544128"/>
              <a:gd name="connsiteX4" fmla="*/ 3045123 w 3045123"/>
              <a:gd name="connsiteY4" fmla="*/ 345055 h 1544128"/>
              <a:gd name="connsiteX0" fmla="*/ 3045123 w 3045123"/>
              <a:gd name="connsiteY0" fmla="*/ 345055 h 1492369"/>
              <a:gd name="connsiteX1" fmla="*/ 2700068 w 3045123"/>
              <a:gd name="connsiteY1" fmla="*/ 0 h 1492369"/>
              <a:gd name="connsiteX2" fmla="*/ 0 w 3045123"/>
              <a:gd name="connsiteY2" fmla="*/ 1147313 h 1492369"/>
              <a:gd name="connsiteX3" fmla="*/ 258792 w 3045123"/>
              <a:gd name="connsiteY3" fmla="*/ 1492369 h 1492369"/>
              <a:gd name="connsiteX4" fmla="*/ 3045123 w 3045123"/>
              <a:gd name="connsiteY4" fmla="*/ 345055 h 1492369"/>
              <a:gd name="connsiteX0" fmla="*/ 3045123 w 3045123"/>
              <a:gd name="connsiteY0" fmla="*/ 345055 h 1492369"/>
              <a:gd name="connsiteX1" fmla="*/ 2700068 w 3045123"/>
              <a:gd name="connsiteY1" fmla="*/ 0 h 1492369"/>
              <a:gd name="connsiteX2" fmla="*/ 0 w 3045123"/>
              <a:gd name="connsiteY2" fmla="*/ 1147313 h 1492369"/>
              <a:gd name="connsiteX3" fmla="*/ 284671 w 3045123"/>
              <a:gd name="connsiteY3" fmla="*/ 1492369 h 1492369"/>
              <a:gd name="connsiteX4" fmla="*/ 3045123 w 3045123"/>
              <a:gd name="connsiteY4" fmla="*/ 345055 h 1492369"/>
              <a:gd name="connsiteX0" fmla="*/ 3045123 w 3045123"/>
              <a:gd name="connsiteY0" fmla="*/ 345055 h 1440611"/>
              <a:gd name="connsiteX1" fmla="*/ 2700068 w 3045123"/>
              <a:gd name="connsiteY1" fmla="*/ 0 h 1440611"/>
              <a:gd name="connsiteX2" fmla="*/ 0 w 3045123"/>
              <a:gd name="connsiteY2" fmla="*/ 1147313 h 1440611"/>
              <a:gd name="connsiteX3" fmla="*/ 396814 w 3045123"/>
              <a:gd name="connsiteY3" fmla="*/ 1440611 h 1440611"/>
              <a:gd name="connsiteX4" fmla="*/ 3045123 w 3045123"/>
              <a:gd name="connsiteY4" fmla="*/ 345055 h 1440611"/>
              <a:gd name="connsiteX0" fmla="*/ 2932979 w 2932979"/>
              <a:gd name="connsiteY0" fmla="*/ 345055 h 1440611"/>
              <a:gd name="connsiteX1" fmla="*/ 2587924 w 2932979"/>
              <a:gd name="connsiteY1" fmla="*/ 0 h 1440611"/>
              <a:gd name="connsiteX2" fmla="*/ 0 w 2932979"/>
              <a:gd name="connsiteY2" fmla="*/ 1121434 h 1440611"/>
              <a:gd name="connsiteX3" fmla="*/ 284670 w 2932979"/>
              <a:gd name="connsiteY3" fmla="*/ 1440611 h 1440611"/>
              <a:gd name="connsiteX4" fmla="*/ 2932979 w 2932979"/>
              <a:gd name="connsiteY4" fmla="*/ 345055 h 1440611"/>
              <a:gd name="connsiteX0" fmla="*/ 2932979 w 2932979"/>
              <a:gd name="connsiteY0" fmla="*/ 267417 h 1362973"/>
              <a:gd name="connsiteX1" fmla="*/ 2467155 w 2932979"/>
              <a:gd name="connsiteY1" fmla="*/ 0 h 1362973"/>
              <a:gd name="connsiteX2" fmla="*/ 0 w 2932979"/>
              <a:gd name="connsiteY2" fmla="*/ 1043796 h 1362973"/>
              <a:gd name="connsiteX3" fmla="*/ 284670 w 2932979"/>
              <a:gd name="connsiteY3" fmla="*/ 1362973 h 1362973"/>
              <a:gd name="connsiteX4" fmla="*/ 2932979 w 2932979"/>
              <a:gd name="connsiteY4" fmla="*/ 267417 h 1362973"/>
              <a:gd name="connsiteX0" fmla="*/ 2829462 w 2829462"/>
              <a:gd name="connsiteY0" fmla="*/ 319175 h 1362973"/>
              <a:gd name="connsiteX1" fmla="*/ 2467155 w 2829462"/>
              <a:gd name="connsiteY1" fmla="*/ 0 h 1362973"/>
              <a:gd name="connsiteX2" fmla="*/ 0 w 2829462"/>
              <a:gd name="connsiteY2" fmla="*/ 1043796 h 1362973"/>
              <a:gd name="connsiteX3" fmla="*/ 284670 w 2829462"/>
              <a:gd name="connsiteY3" fmla="*/ 1362973 h 1362973"/>
              <a:gd name="connsiteX4" fmla="*/ 2829462 w 2829462"/>
              <a:gd name="connsiteY4" fmla="*/ 319175 h 136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9462" h="1362973">
                <a:moveTo>
                  <a:pt x="2829462" y="319175"/>
                </a:moveTo>
                <a:lnTo>
                  <a:pt x="2467155" y="0"/>
                </a:lnTo>
                <a:lnTo>
                  <a:pt x="0" y="1043796"/>
                </a:lnTo>
                <a:lnTo>
                  <a:pt x="284670" y="1362973"/>
                </a:lnTo>
                <a:lnTo>
                  <a:pt x="2829462" y="319175"/>
                </a:lnTo>
                <a:close/>
              </a:path>
            </a:pathLst>
          </a:cu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Fumetto: rettangolo 18">
            <a:extLst>
              <a:ext uri="{FF2B5EF4-FFF2-40B4-BE49-F238E27FC236}">
                <a16:creationId xmlns:a16="http://schemas.microsoft.com/office/drawing/2014/main" id="{C57A8FE0-84B8-04DC-E508-45119D0D1256}"/>
              </a:ext>
            </a:extLst>
          </p:cNvPr>
          <p:cNvSpPr/>
          <p:nvPr/>
        </p:nvSpPr>
        <p:spPr>
          <a:xfrm>
            <a:off x="1677418" y="4639404"/>
            <a:ext cx="1734056" cy="555306"/>
          </a:xfrm>
          <a:prstGeom prst="wedgeRectCallout">
            <a:avLst>
              <a:gd name="adj1" fmla="val 95519"/>
              <a:gd name="adj2" fmla="val 1155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PARCO</a:t>
            </a:r>
          </a:p>
        </p:txBody>
      </p:sp>
    </p:spTree>
    <p:extLst>
      <p:ext uri="{BB962C8B-B14F-4D97-AF65-F5344CB8AC3E}">
        <p14:creationId xmlns:p14="http://schemas.microsoft.com/office/powerpoint/2010/main" val="14162516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3" grpId="0"/>
      <p:bldP spid="14" grpId="0" animBg="1"/>
      <p:bldP spid="15" grpId="0" animBg="1"/>
      <p:bldP spid="16" grpId="0" animBg="1"/>
      <p:bldP spid="18" grpId="0" animBg="1"/>
      <p:bldP spid="6" grpId="0" animBg="1"/>
      <p:bldP spid="24" grpId="0" animBg="1"/>
      <p:bldP spid="1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4" y="756493"/>
            <a:ext cx="571234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Edificio Torre e ponte:</a:t>
            </a:r>
          </a:p>
          <a:p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Hall di ingresso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Front office (sportelli)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Uffici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Spazi comuni (locala relax e servizi igienici)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Accesso dipendenti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Distribuzione verticale (due ascensori e scale)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Locali tecnici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Sala conferenze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Spazi accessori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CCB5CA8-CA6E-F274-98E3-E972EC9350F7}"/>
              </a:ext>
            </a:extLst>
          </p:cNvPr>
          <p:cNvSpPr txBox="1"/>
          <p:nvPr/>
        </p:nvSpPr>
        <p:spPr>
          <a:xfrm>
            <a:off x="1533843" y="4047199"/>
            <a:ext cx="57813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Edificio Uffici della conservatoria:</a:t>
            </a:r>
          </a:p>
          <a:p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Reception e area attesa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Distribuzioni verticali (due corpi scale)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Uffici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Spazi comuni (servizi igienici)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Locali tecnici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Sale riunioni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4B1346A4-9EE0-ACF1-9861-2E3755C177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49" r="5868"/>
          <a:stretch/>
        </p:blipFill>
        <p:spPr>
          <a:xfrm>
            <a:off x="7315200" y="760128"/>
            <a:ext cx="3198643" cy="311951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AFCF8FE-581D-5EEC-7150-29966C9A7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3805" y="3924244"/>
            <a:ext cx="2587296" cy="252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89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Edificio Archivio:</a:t>
            </a:r>
          </a:p>
          <a:p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Comparti archivio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Uffici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Locali tecnici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Spazi accessori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45BB98A4-32F4-1118-E7A5-64811224C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4673" y="740418"/>
            <a:ext cx="5084199" cy="410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193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Le opere elettriche da realizzare per il complesso sono:</a:t>
            </a:r>
          </a:p>
          <a:p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Allacciamento alle reti dell’Ente distributore 20kV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Allestimento cabine elettriche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Distribuzione in Media Tensione entro cavidotti dedicati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Quadri elettrici di distribuzione e protezione in media tensione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Trasformatori MT/BT 20/0,4kV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Sorgenti di energia (soccorritori per illuminazione di emergenza e sicurezza)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Quadri elettrici generali BT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Distribuzione principale e secondaria (canalizzazioni e cavi)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Quadri elettrici secondari e di zona</a:t>
            </a:r>
          </a:p>
        </p:txBody>
      </p:sp>
    </p:spTree>
    <p:extLst>
      <p:ext uri="{BB962C8B-B14F-4D97-AF65-F5344CB8AC3E}">
        <p14:creationId xmlns:p14="http://schemas.microsoft.com/office/powerpoint/2010/main" val="1550851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Impianto di illuminazione normale e di emergenza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Impianto Forza motrice di servizio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Alimentazione tecnologico ed impianti meccanici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Impianto di supervisione e misure energia (BMS)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Impianto di gestione/regolazione meccanica;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Alimentazione impianto antincendio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Impianto rivelazione incendi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Impianto sonoro per evacuazione (</a:t>
            </a:r>
            <a:r>
              <a:rPr lang="it-IT" dirty="0" err="1">
                <a:solidFill>
                  <a:srgbClr val="1B2A47"/>
                </a:solidFill>
                <a:latin typeface="Poppins" panose="00000500000000000000" pitchFamily="2" charset="0"/>
              </a:rPr>
              <a:t>Evac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Impianto per comando manuale NEFC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Impianto fotovoltaico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Impianto di terra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Impianto di cablaggio strutturato (solo componenti passivi)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Impianti speciali (antintrusione, controllo accessi e </a:t>
            </a:r>
            <a:r>
              <a:rPr lang="it-IT" dirty="0" err="1">
                <a:solidFill>
                  <a:srgbClr val="1B2A47"/>
                </a:solidFill>
                <a:latin typeface="Poppins" panose="00000500000000000000" pitchFamily="2" charset="0"/>
              </a:rPr>
              <a:t>TVcc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430576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80966" y="1313745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Prima di cominciare con la progettazione in BIM, si è reso necessario elencare le scelte progettuali relative all’impianto elettrico nel suo complesso, proveniente dallo studio di fattibilità:</a:t>
            </a: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A5EFFE82-5589-0DB7-310A-5DAAD8EEE11F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9853054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5.2	Preparazione alla progettazione in BIM</a:t>
            </a:r>
            <a:endParaRPr lang="it-IT" sz="2400" dirty="0"/>
          </a:p>
        </p:txBody>
      </p:sp>
      <p:graphicFrame>
        <p:nvGraphicFramePr>
          <p:cNvPr id="15" name="Diagramma 14">
            <a:extLst>
              <a:ext uri="{FF2B5EF4-FFF2-40B4-BE49-F238E27FC236}">
                <a16:creationId xmlns:a16="http://schemas.microsoft.com/office/drawing/2014/main" id="{E94E6904-0F30-421F-15BE-C0E2AE5165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0129702"/>
              </p:ext>
            </p:extLst>
          </p:nvPr>
        </p:nvGraphicFramePr>
        <p:xfrm>
          <a:off x="5930456" y="2399107"/>
          <a:ext cx="4091775" cy="1520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Diagramma 15">
            <a:extLst>
              <a:ext uri="{FF2B5EF4-FFF2-40B4-BE49-F238E27FC236}">
                <a16:creationId xmlns:a16="http://schemas.microsoft.com/office/drawing/2014/main" id="{9BAC0232-2847-0E82-EB63-FDC481E2D4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6309781"/>
              </p:ext>
            </p:extLst>
          </p:nvPr>
        </p:nvGraphicFramePr>
        <p:xfrm>
          <a:off x="1580966" y="2383417"/>
          <a:ext cx="4091775" cy="1520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9" name="Diagramma 18">
            <a:extLst>
              <a:ext uri="{FF2B5EF4-FFF2-40B4-BE49-F238E27FC236}">
                <a16:creationId xmlns:a16="http://schemas.microsoft.com/office/drawing/2014/main" id="{E0DC4549-B9A0-6248-1C76-324B09C4BC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6667977"/>
              </p:ext>
            </p:extLst>
          </p:nvPr>
        </p:nvGraphicFramePr>
        <p:xfrm>
          <a:off x="5930456" y="4055109"/>
          <a:ext cx="4091775" cy="1520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20" name="Diagramma 19">
            <a:extLst>
              <a:ext uri="{FF2B5EF4-FFF2-40B4-BE49-F238E27FC236}">
                <a16:creationId xmlns:a16="http://schemas.microsoft.com/office/drawing/2014/main" id="{32943F31-E0F6-EC25-E083-0F7DDBCF45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7315759"/>
              </p:ext>
            </p:extLst>
          </p:nvPr>
        </p:nvGraphicFramePr>
        <p:xfrm>
          <a:off x="1576196" y="4055109"/>
          <a:ext cx="4091775" cy="1520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1261343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Graphic spid="15" grpId="0">
        <p:bldAsOne/>
      </p:bldGraphic>
      <p:bldGraphic spid="16" grpId="0">
        <p:bldAsOne/>
      </p:bldGraphic>
      <p:bldGraphic spid="19" grpId="0">
        <p:bldAsOne/>
      </p:bldGraphic>
      <p:bldGraphic spid="20" grpId="0">
        <p:bldAsOne/>
      </p:bldGraphic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Diagramma 12">
            <a:extLst>
              <a:ext uri="{FF2B5EF4-FFF2-40B4-BE49-F238E27FC236}">
                <a16:creationId xmlns:a16="http://schemas.microsoft.com/office/drawing/2014/main" id="{A9037DA3-1DB3-CAD0-4FC5-048BE57782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934956"/>
              </p:ext>
            </p:extLst>
          </p:nvPr>
        </p:nvGraphicFramePr>
        <p:xfrm>
          <a:off x="1533843" y="756493"/>
          <a:ext cx="4091775" cy="1520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Diagramma 13">
            <a:extLst>
              <a:ext uri="{FF2B5EF4-FFF2-40B4-BE49-F238E27FC236}">
                <a16:creationId xmlns:a16="http://schemas.microsoft.com/office/drawing/2014/main" id="{3BC4E5F3-B332-BA46-335A-CB639270AD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6994861"/>
              </p:ext>
            </p:extLst>
          </p:nvPr>
        </p:nvGraphicFramePr>
        <p:xfrm>
          <a:off x="5930456" y="748664"/>
          <a:ext cx="4091775" cy="1520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5" name="Diagramma 14">
            <a:extLst>
              <a:ext uri="{FF2B5EF4-FFF2-40B4-BE49-F238E27FC236}">
                <a16:creationId xmlns:a16="http://schemas.microsoft.com/office/drawing/2014/main" id="{C27AB078-1A58-A554-99BC-11CEBEE522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7200042"/>
              </p:ext>
            </p:extLst>
          </p:nvPr>
        </p:nvGraphicFramePr>
        <p:xfrm>
          <a:off x="1533843" y="2472383"/>
          <a:ext cx="4091775" cy="1520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6" name="Diagramma 15">
            <a:extLst>
              <a:ext uri="{FF2B5EF4-FFF2-40B4-BE49-F238E27FC236}">
                <a16:creationId xmlns:a16="http://schemas.microsoft.com/office/drawing/2014/main" id="{F455767F-9062-5C17-33B2-82BA0FA7CB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1735697"/>
              </p:ext>
            </p:extLst>
          </p:nvPr>
        </p:nvGraphicFramePr>
        <p:xfrm>
          <a:off x="5930456" y="2472382"/>
          <a:ext cx="4091775" cy="1520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7" name="Diagramma 16">
            <a:extLst>
              <a:ext uri="{FF2B5EF4-FFF2-40B4-BE49-F238E27FC236}">
                <a16:creationId xmlns:a16="http://schemas.microsoft.com/office/drawing/2014/main" id="{9828A5AF-8356-37CA-0009-272127511D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089023"/>
              </p:ext>
            </p:extLst>
          </p:nvPr>
        </p:nvGraphicFramePr>
        <p:xfrm>
          <a:off x="1532163" y="4188273"/>
          <a:ext cx="4091775" cy="1520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18" name="Diagramma 17">
            <a:extLst>
              <a:ext uri="{FF2B5EF4-FFF2-40B4-BE49-F238E27FC236}">
                <a16:creationId xmlns:a16="http://schemas.microsoft.com/office/drawing/2014/main" id="{25AE7FE2-72A1-09D2-AECD-8C91408007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0467780"/>
              </p:ext>
            </p:extLst>
          </p:nvPr>
        </p:nvGraphicFramePr>
        <p:xfrm>
          <a:off x="5930455" y="4174565"/>
          <a:ext cx="4091775" cy="1520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</p:spTree>
    <p:extLst>
      <p:ext uri="{BB962C8B-B14F-4D97-AF65-F5344CB8AC3E}">
        <p14:creationId xmlns:p14="http://schemas.microsoft.com/office/powerpoint/2010/main" val="3775063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14" grpId="0">
        <p:bldAsOne/>
      </p:bldGraphic>
      <p:bldGraphic spid="15" grpId="0">
        <p:bldAsOne/>
      </p:bldGraphic>
      <p:bldGraphic spid="16" grpId="0">
        <p:bldAsOne/>
      </p:bldGraphic>
      <p:bldGraphic spid="17" grpId="0">
        <p:bldAsOne/>
      </p:bldGraphic>
      <p:bldGraphic spid="1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8A51FFE5-207F-CB9A-B92D-022EEAAEDAE7}"/>
              </a:ext>
            </a:extLst>
          </p:cNvPr>
          <p:cNvSpPr txBox="1"/>
          <p:nvPr/>
        </p:nvSpPr>
        <p:spPr>
          <a:xfrm>
            <a:off x="1580966" y="2225100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Immagini e geometrie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	Dati alfanumerici e formule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BA84B2A-D117-07FA-F2EF-C7517B1732F5}"/>
              </a:ext>
            </a:extLst>
          </p:cNvPr>
          <p:cNvSpPr txBox="1"/>
          <p:nvPr/>
        </p:nvSpPr>
        <p:spPr>
          <a:xfrm>
            <a:off x="1580966" y="3109713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Questi strumenti già esistevano in CAD, ma in ambiente BIM convergono e si instaurano legami intrinsechi negli elementi e tra gli elementi che compongono il modello.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Nasce un flusso di lavoro.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1CD907-C891-C036-65F7-BD4F0A58B72A}"/>
              </a:ext>
            </a:extLst>
          </p:cNvPr>
          <p:cNvSpPr txBox="1"/>
          <p:nvPr/>
        </p:nvSpPr>
        <p:spPr>
          <a:xfrm>
            <a:off x="1580966" y="1431006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Quali sono i mezzi che abbiamo a disposizione per supportare, gestire e veicolare un’informazione in BIM?</a:t>
            </a:r>
          </a:p>
        </p:txBody>
      </p:sp>
      <p:graphicFrame>
        <p:nvGraphicFramePr>
          <p:cNvPr id="3" name="Diagramma 2">
            <a:extLst>
              <a:ext uri="{FF2B5EF4-FFF2-40B4-BE49-F238E27FC236}">
                <a16:creationId xmlns:a16="http://schemas.microsoft.com/office/drawing/2014/main" id="{F7728ABF-6C7D-8F9E-6E50-06CEBF9DDB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0468277"/>
              </p:ext>
            </p:extLst>
          </p:nvPr>
        </p:nvGraphicFramePr>
        <p:xfrm>
          <a:off x="1677033" y="4133357"/>
          <a:ext cx="8128000" cy="2150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Titolo 1">
            <a:extLst>
              <a:ext uri="{FF2B5EF4-FFF2-40B4-BE49-F238E27FC236}">
                <a16:creationId xmlns:a16="http://schemas.microsoft.com/office/drawing/2014/main" id="{2D537BAA-1910-21FF-E073-3C2E5EFB69B0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832013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1.2	Strumenti per la gestione di un modello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404568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Graphic spid="3" grpId="0">
        <p:bldAsOne/>
      </p:bldGraphic>
      <p:bldP spid="1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Una volta definite le scelte progettuali si è potuto iniziare con la progettazione sul modello.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4957D069-C92B-4F2B-E320-40E8F09133DC}"/>
              </a:ext>
            </a:extLst>
          </p:cNvPr>
          <p:cNvSpPr txBox="1"/>
          <p:nvPr/>
        </p:nvSpPr>
        <p:spPr>
          <a:xfrm>
            <a:off x="1533842" y="1486985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progettazione in BIM è stata affrontata seguendo determinati step:</a:t>
            </a:r>
          </a:p>
        </p:txBody>
      </p:sp>
      <p:graphicFrame>
        <p:nvGraphicFramePr>
          <p:cNvPr id="13" name="Diagramma 12">
            <a:extLst>
              <a:ext uri="{FF2B5EF4-FFF2-40B4-BE49-F238E27FC236}">
                <a16:creationId xmlns:a16="http://schemas.microsoft.com/office/drawing/2014/main" id="{1F2C7F83-C493-B6FA-2B77-8F73C80B1A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7428044"/>
              </p:ext>
            </p:extLst>
          </p:nvPr>
        </p:nvGraphicFramePr>
        <p:xfrm>
          <a:off x="1533842" y="2116266"/>
          <a:ext cx="3935306" cy="937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Freccia in giù 17">
            <a:extLst>
              <a:ext uri="{FF2B5EF4-FFF2-40B4-BE49-F238E27FC236}">
                <a16:creationId xmlns:a16="http://schemas.microsoft.com/office/drawing/2014/main" id="{A1AE2C46-5F2A-4162-EF03-2040D042FCA6}"/>
              </a:ext>
            </a:extLst>
          </p:cNvPr>
          <p:cNvSpPr/>
          <p:nvPr/>
        </p:nvSpPr>
        <p:spPr>
          <a:xfrm rot="16200000">
            <a:off x="5788738" y="2337004"/>
            <a:ext cx="437597" cy="464600"/>
          </a:xfrm>
          <a:prstGeom prst="down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1" name="Freccia in giù 20">
            <a:extLst>
              <a:ext uri="{FF2B5EF4-FFF2-40B4-BE49-F238E27FC236}">
                <a16:creationId xmlns:a16="http://schemas.microsoft.com/office/drawing/2014/main" id="{31EAE7FD-3290-A70F-B72B-B13066E6614F}"/>
              </a:ext>
            </a:extLst>
          </p:cNvPr>
          <p:cNvSpPr/>
          <p:nvPr/>
        </p:nvSpPr>
        <p:spPr>
          <a:xfrm>
            <a:off x="8200184" y="3174309"/>
            <a:ext cx="437597" cy="464600"/>
          </a:xfrm>
          <a:prstGeom prst="down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4" name="Freccia in giù 23">
            <a:extLst>
              <a:ext uri="{FF2B5EF4-FFF2-40B4-BE49-F238E27FC236}">
                <a16:creationId xmlns:a16="http://schemas.microsoft.com/office/drawing/2014/main" id="{8ED30B5B-D7A3-7350-DDB3-B3BFAE57B584}"/>
              </a:ext>
            </a:extLst>
          </p:cNvPr>
          <p:cNvSpPr/>
          <p:nvPr/>
        </p:nvSpPr>
        <p:spPr>
          <a:xfrm rot="5400000">
            <a:off x="5732546" y="3980614"/>
            <a:ext cx="437597" cy="464600"/>
          </a:xfrm>
          <a:prstGeom prst="down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graphicFrame>
        <p:nvGraphicFramePr>
          <p:cNvPr id="25" name="Diagramma 24">
            <a:extLst>
              <a:ext uri="{FF2B5EF4-FFF2-40B4-BE49-F238E27FC236}">
                <a16:creationId xmlns:a16="http://schemas.microsoft.com/office/drawing/2014/main" id="{CD4D8B5F-432B-DEBE-81F8-71B74D4117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5320468"/>
              </p:ext>
            </p:extLst>
          </p:nvPr>
        </p:nvGraphicFramePr>
        <p:xfrm>
          <a:off x="6442163" y="2114382"/>
          <a:ext cx="3935306" cy="937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6" name="Diagramma 25">
            <a:extLst>
              <a:ext uri="{FF2B5EF4-FFF2-40B4-BE49-F238E27FC236}">
                <a16:creationId xmlns:a16="http://schemas.microsoft.com/office/drawing/2014/main" id="{7E0FC1E3-30B7-F4E5-0DC7-D8A9E16E55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6220313"/>
              </p:ext>
            </p:extLst>
          </p:nvPr>
        </p:nvGraphicFramePr>
        <p:xfrm>
          <a:off x="6481317" y="3744173"/>
          <a:ext cx="3935306" cy="937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27" name="Diagramma 26">
            <a:extLst>
              <a:ext uri="{FF2B5EF4-FFF2-40B4-BE49-F238E27FC236}">
                <a16:creationId xmlns:a16="http://schemas.microsoft.com/office/drawing/2014/main" id="{4EE1AFBD-BCF6-5616-5578-3368AFD640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5931759"/>
              </p:ext>
            </p:extLst>
          </p:nvPr>
        </p:nvGraphicFramePr>
        <p:xfrm>
          <a:off x="1533842" y="3744172"/>
          <a:ext cx="3935306" cy="937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8" name="Diagramma 27">
            <a:extLst>
              <a:ext uri="{FF2B5EF4-FFF2-40B4-BE49-F238E27FC236}">
                <a16:creationId xmlns:a16="http://schemas.microsoft.com/office/drawing/2014/main" id="{8922927E-834F-35EB-04BA-7BAB55F375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9284725"/>
              </p:ext>
            </p:extLst>
          </p:nvPr>
        </p:nvGraphicFramePr>
        <p:xfrm>
          <a:off x="1533842" y="5455381"/>
          <a:ext cx="3935306" cy="937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29" name="Freccia in giù 28">
            <a:extLst>
              <a:ext uri="{FF2B5EF4-FFF2-40B4-BE49-F238E27FC236}">
                <a16:creationId xmlns:a16="http://schemas.microsoft.com/office/drawing/2014/main" id="{D11E3A8E-DECD-35EC-BA6E-A52BD4F0282F}"/>
              </a:ext>
            </a:extLst>
          </p:cNvPr>
          <p:cNvSpPr/>
          <p:nvPr/>
        </p:nvSpPr>
        <p:spPr>
          <a:xfrm>
            <a:off x="3185361" y="4836219"/>
            <a:ext cx="437597" cy="464600"/>
          </a:xfrm>
          <a:prstGeom prst="down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55A306A-89C2-75A2-F713-17C695CA3394}"/>
              </a:ext>
            </a:extLst>
          </p:cNvPr>
          <p:cNvSpPr txBox="1"/>
          <p:nvPr/>
        </p:nvSpPr>
        <p:spPr>
          <a:xfrm>
            <a:off x="6442163" y="5065100"/>
            <a:ext cx="4649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La progettazione di alcune sotto discipline verrà di seguito illustrata per un piano tipico dell’edificio Torre.  </a:t>
            </a:r>
          </a:p>
        </p:txBody>
      </p:sp>
    </p:spTree>
    <p:extLst>
      <p:ext uri="{BB962C8B-B14F-4D97-AF65-F5344CB8AC3E}">
        <p14:creationId xmlns:p14="http://schemas.microsoft.com/office/powerpoint/2010/main" val="3042043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Graphic spid="13" grpId="0">
        <p:bldAsOne/>
      </p:bldGraphic>
      <p:bldP spid="18" grpId="0" animBg="1"/>
      <p:bldP spid="21" grpId="0" animBg="1"/>
      <p:bldP spid="24" grpId="0" animBg="1"/>
      <p:bldGraphic spid="25" grpId="0">
        <p:bldAsOne/>
      </p:bldGraphic>
      <p:bldGraphic spid="26" grpId="0">
        <p:bldAsOne/>
      </p:bldGraphic>
      <p:bldGraphic spid="27" grpId="0">
        <p:bldAsOne/>
      </p:bldGraphic>
      <p:bldGraphic spid="28" grpId="0">
        <p:bldAsOne/>
      </p:bldGraphic>
      <p:bldP spid="29" grpId="0" animBg="1"/>
      <p:bldP spid="3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80966" y="1313745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Grazie alle ottimizzazioni apportate sulle famiglie delle vie cavo, è stato possibile progettare al meglio l’impianto di distribuzione.</a:t>
            </a: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A5EFFE82-5589-0DB7-310A-5DAAD8EEE11F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9853054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5.3	Progettazione delle distribuzione</a:t>
            </a:r>
            <a:endParaRPr lang="it-IT" sz="2400" dirty="0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E930E57-C196-28F1-7E4E-222E56A92065}"/>
              </a:ext>
            </a:extLst>
          </p:cNvPr>
          <p:cNvSpPr txBox="1"/>
          <p:nvPr/>
        </p:nvSpPr>
        <p:spPr>
          <a:xfrm>
            <a:off x="1580965" y="2072646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1. Tracciamento del percorso di massima delle passerelle come da progetto 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preliminare:</a:t>
            </a:r>
          </a:p>
        </p:txBody>
      </p:sp>
      <p:pic>
        <p:nvPicPr>
          <p:cNvPr id="21" name="Immagine 20" descr="Immagine che contiene giocattolo&#10;&#10;Descrizione generata automaticamente">
            <a:extLst>
              <a:ext uri="{FF2B5EF4-FFF2-40B4-BE49-F238E27FC236}">
                <a16:creationId xmlns:a16="http://schemas.microsoft.com/office/drawing/2014/main" id="{AA8A581A-BD34-6ADE-2227-BA1E628BE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670" y="2948878"/>
            <a:ext cx="3989753" cy="2996884"/>
          </a:xfrm>
          <a:prstGeom prst="rect">
            <a:avLst/>
          </a:prstGeom>
        </p:spPr>
      </p:pic>
      <p:sp>
        <p:nvSpPr>
          <p:cNvPr id="23" name="Fumetto: rettangolo 22">
            <a:extLst>
              <a:ext uri="{FF2B5EF4-FFF2-40B4-BE49-F238E27FC236}">
                <a16:creationId xmlns:a16="http://schemas.microsoft.com/office/drawing/2014/main" id="{49347A1B-5FF6-CFD0-28E7-574E61D4ED45}"/>
              </a:ext>
            </a:extLst>
          </p:cNvPr>
          <p:cNvSpPr/>
          <p:nvPr/>
        </p:nvSpPr>
        <p:spPr>
          <a:xfrm>
            <a:off x="6546405" y="2905458"/>
            <a:ext cx="2859877" cy="1503580"/>
          </a:xfrm>
          <a:prstGeom prst="wedgeRectCallout">
            <a:avLst>
              <a:gd name="adj1" fmla="val -75664"/>
              <a:gd name="adj2" fmla="val 848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In questo caso è stato tracciato il percorso delle passerelle sia entro controsoffitto che sotto pavimento flottante del piano terra dell’edificio Torre</a:t>
            </a:r>
          </a:p>
        </p:txBody>
      </p:sp>
    </p:spTree>
    <p:extLst>
      <p:ext uri="{BB962C8B-B14F-4D97-AF65-F5344CB8AC3E}">
        <p14:creationId xmlns:p14="http://schemas.microsoft.com/office/powerpoint/2010/main" val="4095111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18" grpId="0"/>
      <p:bldP spid="2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1CD2C29-4446-092E-606E-CA055158A4E1}"/>
              </a:ext>
            </a:extLst>
          </p:cNvPr>
          <p:cNvSpPr txBox="1"/>
          <p:nvPr/>
        </p:nvSpPr>
        <p:spPr>
          <a:xfrm>
            <a:off x="1533842" y="752337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2. Suddivisione del percorso delle passerelle in base alla tipologia di 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   impianti da servire</a:t>
            </a: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D3330EF1-FAF0-2793-0D7F-30957175F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19" y="1567832"/>
            <a:ext cx="3183890" cy="2428875"/>
          </a:xfrm>
          <a:prstGeom prst="rect">
            <a:avLst/>
          </a:prstGeom>
        </p:spPr>
      </p:pic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F9CBD2E6-E1C7-679F-2249-8FFF1CC6ECE9}"/>
              </a:ext>
            </a:extLst>
          </p:cNvPr>
          <p:cNvSpPr txBox="1"/>
          <p:nvPr/>
        </p:nvSpPr>
        <p:spPr>
          <a:xfrm>
            <a:off x="1533841" y="4262024"/>
            <a:ext cx="8584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Energia per impianti elettrici (illuminazione e prese a soffitto)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Energia per impianti meccanici (</a:t>
            </a:r>
            <a:r>
              <a:rPr lang="it-IT" dirty="0" err="1">
                <a:solidFill>
                  <a:srgbClr val="1B2A47"/>
                </a:solidFill>
                <a:latin typeface="Poppins" panose="00000500000000000000" pitchFamily="2" charset="0"/>
              </a:rPr>
              <a:t>fancoil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a soffitto)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Impianti IRAI (Rivelazione fumi ed EVAC)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Cablaggio strutturato (prese dati a soffitto, bus KNX/DALI, bus </a:t>
            </a:r>
            <a:r>
              <a:rPr lang="it-IT" dirty="0" err="1">
                <a:solidFill>
                  <a:srgbClr val="1B2A47"/>
                </a:solidFill>
                <a:latin typeface="Poppins" panose="00000500000000000000" pitchFamily="2" charset="0"/>
              </a:rPr>
              <a:t>fancoil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)</a:t>
            </a:r>
          </a:p>
        </p:txBody>
      </p:sp>
      <p:sp>
        <p:nvSpPr>
          <p:cNvPr id="32" name="Fumetto: rettangolo 31">
            <a:extLst>
              <a:ext uri="{FF2B5EF4-FFF2-40B4-BE49-F238E27FC236}">
                <a16:creationId xmlns:a16="http://schemas.microsoft.com/office/drawing/2014/main" id="{3C0F2676-B20F-DDFA-120C-3C630B87C0D9}"/>
              </a:ext>
            </a:extLst>
          </p:cNvPr>
          <p:cNvSpPr/>
          <p:nvPr/>
        </p:nvSpPr>
        <p:spPr>
          <a:xfrm>
            <a:off x="5826313" y="1541545"/>
            <a:ext cx="2859877" cy="1503580"/>
          </a:xfrm>
          <a:prstGeom prst="wedgeRectCallout">
            <a:avLst>
              <a:gd name="adj1" fmla="val -75664"/>
              <a:gd name="adj2" fmla="val 848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Il retino indica la tipologia costruttiva di passerella (asolata), mentre il colore, richiamato in legenda, indica il servizio (normale, privilegiata, speciali, …)</a:t>
            </a:r>
          </a:p>
        </p:txBody>
      </p:sp>
    </p:spTree>
    <p:extLst>
      <p:ext uri="{BB962C8B-B14F-4D97-AF65-F5344CB8AC3E}">
        <p14:creationId xmlns:p14="http://schemas.microsoft.com/office/powerpoint/2010/main" val="35445399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1" grpId="0"/>
      <p:bldP spid="3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1CD2C29-4446-092E-606E-CA055158A4E1}"/>
              </a:ext>
            </a:extLst>
          </p:cNvPr>
          <p:cNvSpPr txBox="1"/>
          <p:nvPr/>
        </p:nvSpPr>
        <p:spPr>
          <a:xfrm>
            <a:off x="1533842" y="752337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3. Realizzazione degli scavalchi e realizzazione di sezioni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CEC19652-CC8E-1A9B-BB6E-2C448E63F5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056" y="1087882"/>
            <a:ext cx="3657600" cy="2214245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050B8FB-1EA9-37FA-AD7D-4E6A1BA083E6}"/>
              </a:ext>
            </a:extLst>
          </p:cNvPr>
          <p:cNvSpPr txBox="1"/>
          <p:nvPr/>
        </p:nvSpPr>
        <p:spPr>
          <a:xfrm>
            <a:off x="1533842" y="3328759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4. Verifica delle interferenze con l’impianto meccanico</a:t>
            </a:r>
          </a:p>
        </p:txBody>
      </p:sp>
      <p:sp>
        <p:nvSpPr>
          <p:cNvPr id="14" name="Fumetto: rettangolo 13">
            <a:extLst>
              <a:ext uri="{FF2B5EF4-FFF2-40B4-BE49-F238E27FC236}">
                <a16:creationId xmlns:a16="http://schemas.microsoft.com/office/drawing/2014/main" id="{7717BDA9-B89D-FD3B-7C33-004DF64C434E}"/>
              </a:ext>
            </a:extLst>
          </p:cNvPr>
          <p:cNvSpPr/>
          <p:nvPr/>
        </p:nvSpPr>
        <p:spPr>
          <a:xfrm>
            <a:off x="5826850" y="3876720"/>
            <a:ext cx="2610271" cy="1877099"/>
          </a:xfrm>
          <a:prstGeom prst="wedgeRectCallout">
            <a:avLst>
              <a:gd name="adj1" fmla="val -68826"/>
              <a:gd name="adj2" fmla="val 3107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Per facilitare l’operazione al progettista è stato utilizzato lo strumento di “controllo interferenze” disponibile nel programma per visualizzare rapidamente le interferenze e risolverle in modo più efficiente</a:t>
            </a:r>
          </a:p>
        </p:txBody>
      </p:sp>
      <p:pic>
        <p:nvPicPr>
          <p:cNvPr id="15" name="Immagine 14" descr="Immagine che contiene testo&#10;&#10;Descrizione generata automaticamente">
            <a:extLst>
              <a:ext uri="{FF2B5EF4-FFF2-40B4-BE49-F238E27FC236}">
                <a16:creationId xmlns:a16="http://schemas.microsoft.com/office/drawing/2014/main" id="{B99E9A61-A6A5-F62C-8B57-F621351E8A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1276" y="3876720"/>
            <a:ext cx="2685415" cy="2381250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40399488-3568-17FC-56D9-5B0DBA5560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6055" y="3786303"/>
            <a:ext cx="3399146" cy="2479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796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  <p:bldP spid="1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1CD2C29-4446-092E-606E-CA055158A4E1}"/>
              </a:ext>
            </a:extLst>
          </p:cNvPr>
          <p:cNvSpPr txBox="1"/>
          <p:nvPr/>
        </p:nvSpPr>
        <p:spPr>
          <a:xfrm>
            <a:off x="1533842" y="752337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5. Etichettatura per la visualizzazione in pianta dei parametri principali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789CA286-FF1F-D073-1F23-AE94766E30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350"/>
          <a:stretch/>
        </p:blipFill>
        <p:spPr bwMode="auto">
          <a:xfrm>
            <a:off x="1888184" y="1201175"/>
            <a:ext cx="4115801" cy="29956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C2870A3-F3DB-66A6-0FD4-D48494A28B64}"/>
              </a:ext>
            </a:extLst>
          </p:cNvPr>
          <p:cNvSpPr txBox="1"/>
          <p:nvPr/>
        </p:nvSpPr>
        <p:spPr>
          <a:xfrm>
            <a:off x="1533841" y="4292552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6. Caricamento della legenda colori e della legenda passerelle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64E062F9-2360-8E9B-3731-0C49A68669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184" y="4744442"/>
            <a:ext cx="3487993" cy="1647732"/>
          </a:xfrm>
          <a:prstGeom prst="rect">
            <a:avLst/>
          </a:prstGeom>
        </p:spPr>
      </p:pic>
      <p:pic>
        <p:nvPicPr>
          <p:cNvPr id="16" name="Immagine 15" descr="Immagine che contiene tavolo&#10;&#10;Descrizione generata automaticamente">
            <a:extLst>
              <a:ext uri="{FF2B5EF4-FFF2-40B4-BE49-F238E27FC236}">
                <a16:creationId xmlns:a16="http://schemas.microsoft.com/office/drawing/2014/main" id="{DB78BE15-110D-A673-2075-29A52F1295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401" y="4689057"/>
            <a:ext cx="4541988" cy="1702964"/>
          </a:xfrm>
          <a:prstGeom prst="rect">
            <a:avLst/>
          </a:prstGeom>
        </p:spPr>
      </p:pic>
      <p:sp>
        <p:nvSpPr>
          <p:cNvPr id="17" name="Fumetto: rettangolo 16">
            <a:extLst>
              <a:ext uri="{FF2B5EF4-FFF2-40B4-BE49-F238E27FC236}">
                <a16:creationId xmlns:a16="http://schemas.microsoft.com/office/drawing/2014/main" id="{1DFB2614-3B7B-A395-3243-0FAFB4603E46}"/>
              </a:ext>
            </a:extLst>
          </p:cNvPr>
          <p:cNvSpPr/>
          <p:nvPr/>
        </p:nvSpPr>
        <p:spPr>
          <a:xfrm>
            <a:off x="6671208" y="1819852"/>
            <a:ext cx="3378566" cy="1803242"/>
          </a:xfrm>
          <a:prstGeom prst="wedgeRectCallout">
            <a:avLst>
              <a:gd name="adj1" fmla="val -68826"/>
              <a:gd name="adj2" fmla="val 3107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sz="1400" dirty="0">
                <a:solidFill>
                  <a:schemeClr val="bg1"/>
                </a:solidFill>
              </a:rPr>
              <a:t>Le etichette permettono di evidenziare i seguenti parametri in tavola:</a:t>
            </a:r>
          </a:p>
          <a:p>
            <a:pPr marL="285750" indent="-285750">
              <a:buFontTx/>
              <a:buChar char="-"/>
            </a:pPr>
            <a:r>
              <a:rPr lang="it-IT" sz="1400" dirty="0">
                <a:solidFill>
                  <a:schemeClr val="bg1"/>
                </a:solidFill>
              </a:rPr>
              <a:t>Codifica passerella</a:t>
            </a:r>
          </a:p>
          <a:p>
            <a:pPr marL="285750" indent="-285750">
              <a:buFontTx/>
              <a:buChar char="-"/>
            </a:pPr>
            <a:r>
              <a:rPr lang="it-IT" sz="1400" dirty="0">
                <a:solidFill>
                  <a:schemeClr val="bg1"/>
                </a:solidFill>
              </a:rPr>
              <a:t>Dimensioni</a:t>
            </a:r>
          </a:p>
          <a:p>
            <a:pPr marL="285750" indent="-285750">
              <a:buFontTx/>
              <a:buChar char="-"/>
            </a:pPr>
            <a:r>
              <a:rPr lang="it-IT" sz="1400" dirty="0">
                <a:solidFill>
                  <a:schemeClr val="bg1"/>
                </a:solidFill>
              </a:rPr>
              <a:t>Coperchio</a:t>
            </a:r>
          </a:p>
          <a:p>
            <a:pPr marL="285750" indent="-285750">
              <a:buFontTx/>
              <a:buChar char="-"/>
            </a:pPr>
            <a:r>
              <a:rPr lang="it-IT" sz="1400" dirty="0">
                <a:solidFill>
                  <a:schemeClr val="bg1"/>
                </a:solidFill>
              </a:rPr>
              <a:t>Setti separatori</a:t>
            </a:r>
          </a:p>
          <a:p>
            <a:pPr marL="285750" indent="-285750">
              <a:buFontTx/>
              <a:buChar char="-"/>
            </a:pPr>
            <a:r>
              <a:rPr lang="it-IT" sz="1400" dirty="0">
                <a:solidFill>
                  <a:schemeClr val="bg1"/>
                </a:solidFill>
              </a:rPr>
              <a:t>Servizio</a:t>
            </a:r>
          </a:p>
          <a:p>
            <a:pPr marL="285750" indent="-285750">
              <a:buFontTx/>
              <a:buChar char="-"/>
            </a:pPr>
            <a:r>
              <a:rPr lang="it-IT" sz="1400" dirty="0">
                <a:solidFill>
                  <a:schemeClr val="bg1"/>
                </a:solidFill>
              </a:rPr>
              <a:t>Quota di fondo passerella da pavimento</a:t>
            </a:r>
          </a:p>
        </p:txBody>
      </p:sp>
    </p:spTree>
    <p:extLst>
      <p:ext uri="{BB962C8B-B14F-4D97-AF65-F5344CB8AC3E}">
        <p14:creationId xmlns:p14="http://schemas.microsoft.com/office/powerpoint/2010/main" val="16561567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4" grpId="0"/>
      <p:bldP spid="1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80966" y="1313745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L’impianto di forza motrice è stato progettato a partire da determinate scelte progettuali, ad esempio:</a:t>
            </a: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A5EFFE82-5589-0DB7-310A-5DAAD8EEE11F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9853054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5.4	Progettazione dell’impianto di forza motrice</a:t>
            </a:r>
            <a:endParaRPr lang="it-IT" sz="2400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7189D88C-ED16-0AA9-7593-9A4CEA0295B2}"/>
              </a:ext>
            </a:extLst>
          </p:cNvPr>
          <p:cNvSpPr txBox="1"/>
          <p:nvPr/>
        </p:nvSpPr>
        <p:spPr>
          <a:xfrm>
            <a:off x="1580966" y="2002161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1- Prese di servizio ad incasso IP40: 1 UNEL + 1 interruttore MT: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1 per ogni ufficio/sala riunione/ripostiglio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2 per ogni corridoio/ingresso/zona sportelli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A1D249A8-08F7-F348-AD7B-DEE9C5BF2554}"/>
              </a:ext>
            </a:extLst>
          </p:cNvPr>
          <p:cNvSpPr txBox="1"/>
          <p:nvPr/>
        </p:nvSpPr>
        <p:spPr>
          <a:xfrm>
            <a:off x="1533843" y="3404192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2- Prese di servizio ad incasso IP55: 1 UNEL + 1 interruttore MT:</a:t>
            </a:r>
          </a:p>
          <a:p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1 per ogni bagno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5C9011C6-79B2-44C8-32AF-30FC1A16A28A}"/>
              </a:ext>
            </a:extLst>
          </p:cNvPr>
          <p:cNvSpPr txBox="1"/>
          <p:nvPr/>
        </p:nvSpPr>
        <p:spPr>
          <a:xfrm>
            <a:off x="1533842" y="4529224"/>
            <a:ext cx="88533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3- Punti di alimentazione ad incasso monofase per potenze entro i 500W:</a:t>
            </a:r>
          </a:p>
          <a:p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1 per ogni porta automatica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1 per fotocellula lavandino comune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1 per fotocellula WC</a:t>
            </a:r>
          </a:p>
        </p:txBody>
      </p:sp>
    </p:spTree>
    <p:extLst>
      <p:ext uri="{BB962C8B-B14F-4D97-AF65-F5344CB8AC3E}">
        <p14:creationId xmlns:p14="http://schemas.microsoft.com/office/powerpoint/2010/main" val="1196583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14" grpId="0"/>
      <p:bldP spid="15" grpId="0"/>
      <p:bldP spid="1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Durante il posizionamento dei componenti, si è proceduto con la colorazione dei loro simboli, tramite opportuno parametro, in modo tale da rendere visibile la classe di alimentazione… 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26EA2FFF-AB34-0F1D-AD07-10721AF4763B}"/>
              </a:ext>
            </a:extLst>
          </p:cNvPr>
          <p:cNvSpPr txBox="1"/>
          <p:nvPr/>
        </p:nvSpPr>
        <p:spPr>
          <a:xfrm>
            <a:off x="1533842" y="3492827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…e si è abbinata ad ogni componente una «classificazione del carico» per poter evidenziare a quale tipo di utenza è abbinata l’apparecchiatura elettrica.</a:t>
            </a:r>
          </a:p>
        </p:txBody>
      </p:sp>
      <p:pic>
        <p:nvPicPr>
          <p:cNvPr id="31" name="Immagine 30">
            <a:extLst>
              <a:ext uri="{FF2B5EF4-FFF2-40B4-BE49-F238E27FC236}">
                <a16:creationId xmlns:a16="http://schemas.microsoft.com/office/drawing/2014/main" id="{6DB40386-BE53-F731-974C-4655D285E9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3881"/>
          <a:stretch/>
        </p:blipFill>
        <p:spPr>
          <a:xfrm>
            <a:off x="1533842" y="4536720"/>
            <a:ext cx="3438525" cy="1743075"/>
          </a:xfrm>
          <a:prstGeom prst="rect">
            <a:avLst/>
          </a:prstGeom>
        </p:spPr>
      </p:pic>
      <p:pic>
        <p:nvPicPr>
          <p:cNvPr id="32" name="Immagine 31">
            <a:extLst>
              <a:ext uri="{FF2B5EF4-FFF2-40B4-BE49-F238E27FC236}">
                <a16:creationId xmlns:a16="http://schemas.microsoft.com/office/drawing/2014/main" id="{2A312A0A-36E3-7BC5-4411-42B41173F9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825" r="71993" b="45348"/>
          <a:stretch/>
        </p:blipFill>
        <p:spPr>
          <a:xfrm>
            <a:off x="1533842" y="1793483"/>
            <a:ext cx="963014" cy="1543106"/>
          </a:xfrm>
          <a:prstGeom prst="rect">
            <a:avLst/>
          </a:prstGeom>
        </p:spPr>
      </p:pic>
      <p:pic>
        <p:nvPicPr>
          <p:cNvPr id="33" name="Immagine 32">
            <a:extLst>
              <a:ext uri="{FF2B5EF4-FFF2-40B4-BE49-F238E27FC236}">
                <a16:creationId xmlns:a16="http://schemas.microsoft.com/office/drawing/2014/main" id="{7DFAFDA3-3AC0-B905-BEEC-8B86BD8338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0727" y="1681850"/>
            <a:ext cx="6120130" cy="175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860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visualizzazione dei simboli a livello di dettaglio basso permette una facile lettura in pianta, mentre tramite la visualizzazione in 3D e il dettaglio alto, il progettista riesce ad avere un buon controllo del componente dal punto di vista </a:t>
            </a:r>
            <a:r>
              <a:rPr lang="it-IT" dirty="0" err="1">
                <a:solidFill>
                  <a:srgbClr val="1B2A47"/>
                </a:solidFill>
                <a:latin typeface="Poppins" panose="00000500000000000000" pitchFamily="2" charset="0"/>
              </a:rPr>
              <a:t>installativo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.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5BD4793D-48BB-B149-381B-393804F2C7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659" y="2179020"/>
            <a:ext cx="2166620" cy="2219325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0C64F805-4516-18CC-30EB-7197020DC6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019" y="3753299"/>
            <a:ext cx="2752725" cy="2178685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C36AA31B-5898-20AE-77EB-AA63E6C340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4960" y="2180095"/>
            <a:ext cx="2495550" cy="2130425"/>
          </a:xfrm>
          <a:prstGeom prst="rect">
            <a:avLst/>
          </a:prstGeom>
        </p:spPr>
      </p:pic>
      <p:sp>
        <p:nvSpPr>
          <p:cNvPr id="17" name="Fumetto: rettangolo 16">
            <a:extLst>
              <a:ext uri="{FF2B5EF4-FFF2-40B4-BE49-F238E27FC236}">
                <a16:creationId xmlns:a16="http://schemas.microsoft.com/office/drawing/2014/main" id="{9813F646-31EE-53A6-77AA-B3461D9F6117}"/>
              </a:ext>
            </a:extLst>
          </p:cNvPr>
          <p:cNvSpPr/>
          <p:nvPr/>
        </p:nvSpPr>
        <p:spPr>
          <a:xfrm>
            <a:off x="4909913" y="2179020"/>
            <a:ext cx="1305136" cy="794039"/>
          </a:xfrm>
          <a:prstGeom prst="wedgeRectCallout">
            <a:avLst>
              <a:gd name="adj1" fmla="val -134642"/>
              <a:gd name="adj2" fmla="val 96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Sezioni e quote di installazione</a:t>
            </a:r>
          </a:p>
        </p:txBody>
      </p:sp>
      <p:sp>
        <p:nvSpPr>
          <p:cNvPr id="18" name="Fumetto: rettangolo 17">
            <a:extLst>
              <a:ext uri="{FF2B5EF4-FFF2-40B4-BE49-F238E27FC236}">
                <a16:creationId xmlns:a16="http://schemas.microsoft.com/office/drawing/2014/main" id="{A54D273C-662B-640F-BF81-F52A336BCA5B}"/>
              </a:ext>
            </a:extLst>
          </p:cNvPr>
          <p:cNvSpPr/>
          <p:nvPr/>
        </p:nvSpPr>
        <p:spPr>
          <a:xfrm>
            <a:off x="2203643" y="4842641"/>
            <a:ext cx="1305136" cy="794039"/>
          </a:xfrm>
          <a:prstGeom prst="wedgeRectCallout">
            <a:avLst>
              <a:gd name="adj1" fmla="val 115174"/>
              <a:gd name="adj2" fmla="val -614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Ingombri effettivi</a:t>
            </a:r>
          </a:p>
        </p:txBody>
      </p:sp>
      <p:sp>
        <p:nvSpPr>
          <p:cNvPr id="19" name="Fumetto: rettangolo 18">
            <a:extLst>
              <a:ext uri="{FF2B5EF4-FFF2-40B4-BE49-F238E27FC236}">
                <a16:creationId xmlns:a16="http://schemas.microsoft.com/office/drawing/2014/main" id="{E4FA9494-BFD5-106C-D6C9-45A11CFF400A}"/>
              </a:ext>
            </a:extLst>
          </p:cNvPr>
          <p:cNvSpPr/>
          <p:nvPr/>
        </p:nvSpPr>
        <p:spPr>
          <a:xfrm>
            <a:off x="8474625" y="5258830"/>
            <a:ext cx="1615885" cy="794039"/>
          </a:xfrm>
          <a:prstGeom prst="wedgeRectCallout">
            <a:avLst>
              <a:gd name="adj1" fmla="val 8312"/>
              <a:gd name="adj2" fmla="val -1550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Verifica della componentistica</a:t>
            </a:r>
          </a:p>
        </p:txBody>
      </p:sp>
    </p:spTree>
    <p:extLst>
      <p:ext uri="{BB962C8B-B14F-4D97-AF65-F5344CB8AC3E}">
        <p14:creationId xmlns:p14="http://schemas.microsoft.com/office/powerpoint/2010/main" val="27686605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/>
      <p:bldP spid="18" grpId="0" animBg="1"/>
      <p:bldP spid="19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tavola finale conterrà la vista di piano con l’impianto di forza motrice e le legende.</a:t>
            </a: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C6F33CFA-D9F0-7E7A-3CDB-4A8CF3EDC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3" y="1480837"/>
            <a:ext cx="4069707" cy="4160492"/>
          </a:xfrm>
          <a:prstGeom prst="rect">
            <a:avLst/>
          </a:prstGeom>
        </p:spPr>
      </p:pic>
      <p:pic>
        <p:nvPicPr>
          <p:cNvPr id="21" name="Immagine 20" descr="Immagine che contiene tavolo&#10;&#10;Descrizione generata automaticamente">
            <a:extLst>
              <a:ext uri="{FF2B5EF4-FFF2-40B4-BE49-F238E27FC236}">
                <a16:creationId xmlns:a16="http://schemas.microsoft.com/office/drawing/2014/main" id="{1EDED44C-2078-8FA2-64ED-EFBAC1E33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3359" y="1465557"/>
            <a:ext cx="4653859" cy="1335623"/>
          </a:xfrm>
          <a:prstGeom prst="rect">
            <a:avLst/>
          </a:prstGeom>
        </p:spPr>
      </p:pic>
      <p:pic>
        <p:nvPicPr>
          <p:cNvPr id="22" name="Immagine 21" descr="Immagine che contiene tavolo&#10;&#10;Descrizione generata automaticamente">
            <a:extLst>
              <a:ext uri="{FF2B5EF4-FFF2-40B4-BE49-F238E27FC236}">
                <a16:creationId xmlns:a16="http://schemas.microsoft.com/office/drawing/2014/main" id="{89F35523-9AD5-4562-BD3A-FC27E60030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3359" y="2778317"/>
            <a:ext cx="4653859" cy="1855460"/>
          </a:xfrm>
          <a:prstGeom prst="rect">
            <a:avLst/>
          </a:prstGeom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54C50D41-8F1D-54FE-CF79-0F4621D62EE7}"/>
              </a:ext>
            </a:extLst>
          </p:cNvPr>
          <p:cNvSpPr txBox="1"/>
          <p:nvPr/>
        </p:nvSpPr>
        <p:spPr>
          <a:xfrm>
            <a:off x="5713396" y="4732424"/>
            <a:ext cx="55549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Grazie all’inserimento di due parametri nelle famiglie (descrizione e immagine) lo strumento dell’abaco offerto dal programma permette di costruire automaticamente le legende, aggiornandole in base ai componenti nel modello!</a:t>
            </a:r>
          </a:p>
        </p:txBody>
      </p:sp>
    </p:spTree>
    <p:extLst>
      <p:ext uri="{BB962C8B-B14F-4D97-AF65-F5344CB8AC3E}">
        <p14:creationId xmlns:p14="http://schemas.microsoft.com/office/powerpoint/2010/main" val="1357809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80966" y="1313745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L’impianto di illuminazione è stato progettato seguendo quattro fasi distinte di progettazione:</a:t>
            </a: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A5EFFE82-5589-0DB7-310A-5DAAD8EEE11F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9853054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5.5	Progettazione dell’impianto di illuminazione</a:t>
            </a:r>
            <a:endParaRPr lang="it-IT" sz="2400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3144795-A0AF-3603-D8E6-54AB03A020FA}"/>
              </a:ext>
            </a:extLst>
          </p:cNvPr>
          <p:cNvSpPr txBox="1"/>
          <p:nvPr/>
        </p:nvSpPr>
        <p:spPr>
          <a:xfrm>
            <a:off x="1580966" y="2113052"/>
            <a:ext cx="8973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Scelta degli apparecchi di illuminazione a fronte dei locali da illuminare, della normativa e delle eventuali certificazioni (disciplina: architettura)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27DC690-6234-2D51-BDE8-7510FA278B27}"/>
              </a:ext>
            </a:extLst>
          </p:cNvPr>
          <p:cNvSpPr txBox="1"/>
          <p:nvPr/>
        </p:nvSpPr>
        <p:spPr>
          <a:xfrm>
            <a:off x="1609434" y="2918182"/>
            <a:ext cx="8973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Verifica degli apparecchi di illuminazione in funzione della posa e dei risultati ottenuti dai calcoli illuminotecnici (disciplina: ingegneria elettrica)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50D95DA-0BFB-1548-6FAB-18620B170EB2}"/>
              </a:ext>
            </a:extLst>
          </p:cNvPr>
          <p:cNvSpPr txBox="1"/>
          <p:nvPr/>
        </p:nvSpPr>
        <p:spPr>
          <a:xfrm>
            <a:off x="1609434" y="3714278"/>
            <a:ext cx="8973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Posizionamento in pianta in base ai calcoli ottenuti e ai locali e relativi soffitti/controsoffitti (disciplina: architettura/ingegneria elettrica)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92C338B-74E8-9B03-6E61-414A0DD92F8C}"/>
              </a:ext>
            </a:extLst>
          </p:cNvPr>
          <p:cNvSpPr txBox="1"/>
          <p:nvPr/>
        </p:nvSpPr>
        <p:spPr>
          <a:xfrm>
            <a:off x="1609433" y="4485526"/>
            <a:ext cx="8973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Elettrificazione degli apparecchi e collegamento ai quadri (disciplina: ingegneria elettrica)</a:t>
            </a:r>
          </a:p>
        </p:txBody>
      </p:sp>
    </p:spTree>
    <p:extLst>
      <p:ext uri="{BB962C8B-B14F-4D97-AF65-F5344CB8AC3E}">
        <p14:creationId xmlns:p14="http://schemas.microsoft.com/office/powerpoint/2010/main" val="5493644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BA84B2A-D117-07FA-F2EF-C7517B1732F5}"/>
              </a:ext>
            </a:extLst>
          </p:cNvPr>
          <p:cNvSpPr txBox="1"/>
          <p:nvPr/>
        </p:nvSpPr>
        <p:spPr>
          <a:xfrm>
            <a:off x="1533843" y="1479500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Livelli di maturità BIM: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1CD907-C891-C036-65F7-BD4F0A58B72A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flusso di lavoro BIM non è quindi nato improvvisamente, ma è frutto di una maturità evolutasi nel tempo.  </a:t>
            </a:r>
          </a:p>
        </p:txBody>
      </p:sp>
      <p:pic>
        <p:nvPicPr>
          <p:cNvPr id="1028" name="Picture 4" descr="BIM o Building Information Modeling: la rivoluzione digitale">
            <a:extLst>
              <a:ext uri="{FF2B5EF4-FFF2-40B4-BE49-F238E27FC236}">
                <a16:creationId xmlns:a16="http://schemas.microsoft.com/office/drawing/2014/main" id="{EA44EF57-B019-9FC5-CC23-80D8A3FDD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843" y="1981426"/>
            <a:ext cx="6592062" cy="415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41DB55C-02AE-849E-DC49-F0796D9A3C5C}"/>
              </a:ext>
            </a:extLst>
          </p:cNvPr>
          <p:cNvSpPr txBox="1"/>
          <p:nvPr/>
        </p:nvSpPr>
        <p:spPr>
          <a:xfrm>
            <a:off x="8213793" y="1938619"/>
            <a:ext cx="36179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Nel settore delle costruzioni, è fondamentale rendere condivisibili i dati e i file su cui si lavora per ottenere interoperabilità.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C367E426-F162-3DC0-A614-AB6FE894AA7A}"/>
              </a:ext>
            </a:extLst>
          </p:cNvPr>
          <p:cNvSpPr txBox="1"/>
          <p:nvPr/>
        </p:nvSpPr>
        <p:spPr>
          <a:xfrm>
            <a:off x="8213793" y="3569254"/>
            <a:ext cx="318451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condivisione si ottiene tramite formati file aperti standardizzati per lo scambio delle informazioni.</a:t>
            </a:r>
          </a:p>
        </p:txBody>
      </p:sp>
      <p:pic>
        <p:nvPicPr>
          <p:cNvPr id="1032" name="Picture 8" descr="buildingSMART International">
            <a:extLst>
              <a:ext uri="{FF2B5EF4-FFF2-40B4-BE49-F238E27FC236}">
                <a16:creationId xmlns:a16="http://schemas.microsoft.com/office/drawing/2014/main" id="{1F49FEFD-F22A-ACF1-D348-823AA5DE1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232" y="5199889"/>
            <a:ext cx="23812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e 6">
            <a:extLst>
              <a:ext uri="{FF2B5EF4-FFF2-40B4-BE49-F238E27FC236}">
                <a16:creationId xmlns:a16="http://schemas.microsoft.com/office/drawing/2014/main" id="{CB2C6008-9249-4D83-C374-429C0A2DE3EA}"/>
              </a:ext>
            </a:extLst>
          </p:cNvPr>
          <p:cNvSpPr/>
          <p:nvPr/>
        </p:nvSpPr>
        <p:spPr>
          <a:xfrm>
            <a:off x="6096000" y="3914349"/>
            <a:ext cx="1508080" cy="488887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Freccia curva 16">
            <a:extLst>
              <a:ext uri="{FF2B5EF4-FFF2-40B4-BE49-F238E27FC236}">
                <a16:creationId xmlns:a16="http://schemas.microsoft.com/office/drawing/2014/main" id="{58D076ED-1631-479A-CE30-E74FF00B43D3}"/>
              </a:ext>
            </a:extLst>
          </p:cNvPr>
          <p:cNvSpPr/>
          <p:nvPr/>
        </p:nvSpPr>
        <p:spPr>
          <a:xfrm>
            <a:off x="6704051" y="2371962"/>
            <a:ext cx="1363753" cy="1536211"/>
          </a:xfrm>
          <a:prstGeom prst="bent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691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2" grpId="0"/>
      <p:bldP spid="24" grpId="0"/>
      <p:bldP spid="7" grpId="0" animBg="1"/>
      <p:bldP spid="17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Nonostante il calcolo illuminotecnico sia stato effettuato tramite software di calcolo esterno, si è voluto comunque effettuare una prova di calcolo interna al modello BIM, per verificarne e valutarne i risultati.</a:t>
            </a:r>
          </a:p>
        </p:txBody>
      </p:sp>
      <p:graphicFrame>
        <p:nvGraphicFramePr>
          <p:cNvPr id="14" name="Diagramma 13">
            <a:extLst>
              <a:ext uri="{FF2B5EF4-FFF2-40B4-BE49-F238E27FC236}">
                <a16:creationId xmlns:a16="http://schemas.microsoft.com/office/drawing/2014/main" id="{29DE9632-EE3D-F34B-28D2-5370C46988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7431213"/>
              </p:ext>
            </p:extLst>
          </p:nvPr>
        </p:nvGraphicFramePr>
        <p:xfrm>
          <a:off x="1533843" y="2530643"/>
          <a:ext cx="8128000" cy="1611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53C629D3-E8CB-70A9-BB5A-54416B3B09B4}"/>
              </a:ext>
            </a:extLst>
          </p:cNvPr>
          <p:cNvSpPr txBox="1"/>
          <p:nvPr/>
        </p:nvSpPr>
        <p:spPr>
          <a:xfrm>
            <a:off x="1533843" y="184853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flusso di lavoro della verifica del calcolo illuminotecnico nel modello è stato il seguente: 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EF1AE782-410A-C6B4-974C-5FDFD08CEE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991" y="4363137"/>
            <a:ext cx="1934658" cy="1369652"/>
          </a:xfrm>
          <a:prstGeom prst="rect">
            <a:avLst/>
          </a:prstGeom>
        </p:spPr>
      </p:pic>
      <p:pic>
        <p:nvPicPr>
          <p:cNvPr id="17" name="Immagine 16" descr="Immagine che contiene testo, bigliettodavisita&#10;&#10;Descrizione generata automaticamente">
            <a:extLst>
              <a:ext uri="{FF2B5EF4-FFF2-40B4-BE49-F238E27FC236}">
                <a16:creationId xmlns:a16="http://schemas.microsoft.com/office/drawing/2014/main" id="{B413353A-6A71-0052-7D05-AE0F7F8A5C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8663" y="4468259"/>
            <a:ext cx="2067953" cy="126453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asellaDiTesto 18">
                <a:extLst>
                  <a:ext uri="{FF2B5EF4-FFF2-40B4-BE49-F238E27FC236}">
                    <a16:creationId xmlns:a16="http://schemas.microsoft.com/office/drawing/2014/main" id="{E4F6B403-BFC3-9D66-527A-FA2EEBA4EAD7}"/>
                  </a:ext>
                </a:extLst>
              </p:cNvPr>
              <p:cNvSpPr txBox="1"/>
              <p:nvPr/>
            </p:nvSpPr>
            <p:spPr>
              <a:xfrm>
                <a:off x="5696630" y="4401997"/>
                <a:ext cx="1934658" cy="4380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it-IT" sz="1200" smtClean="0">
                          <a:latin typeface="Cambria Math" panose="02040503050406030204" pitchFamily="18" charset="0"/>
                        </a:rPr>
                        <m:t>R</m:t>
                      </m:r>
                      <m:r>
                        <m:rPr>
                          <m:sty m:val="p"/>
                        </m:rPr>
                        <a:rPr lang="it-IT" sz="1200" i="0">
                          <a:latin typeface="Cambria Math" panose="02040503050406030204" pitchFamily="18" charset="0"/>
                        </a:rPr>
                        <m:t>CR</m:t>
                      </m:r>
                      <m:r>
                        <a:rPr lang="it-IT" sz="1200" i="0">
                          <a:latin typeface="Cambria Math" panose="02040503050406030204" pitchFamily="18" charset="0"/>
                        </a:rPr>
                        <m:t>=2,5×</m:t>
                      </m:r>
                      <m:r>
                        <m:rPr>
                          <m:sty m:val="p"/>
                        </m:rPr>
                        <a:rPr lang="it-IT" sz="1200" i="0">
                          <a:latin typeface="Cambria Math" panose="02040503050406030204" pitchFamily="18" charset="0"/>
                        </a:rPr>
                        <m:t>RCH</m:t>
                      </m:r>
                      <m:r>
                        <a:rPr lang="it-IT" sz="1200" i="0">
                          <a:latin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it-IT" sz="12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it-IT" sz="1200" i="0">
                              <a:latin typeface="Cambria Math" panose="02040503050406030204" pitchFamily="18" charset="0"/>
                            </a:rPr>
                            <m:t>P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it-IT" sz="1200" i="0">
                              <a:latin typeface="Cambria Math" panose="02040503050406030204" pitchFamily="18" charset="0"/>
                            </a:rPr>
                            <m:t>S</m:t>
                          </m:r>
                        </m:den>
                      </m:f>
                    </m:oMath>
                  </m:oMathPara>
                </a14:m>
                <a:endParaRPr lang="it-IT" sz="1200" dirty="0"/>
              </a:p>
            </p:txBody>
          </p:sp>
        </mc:Choice>
        <mc:Fallback xmlns="">
          <p:sp>
            <p:nvSpPr>
              <p:cNvPr id="19" name="CasellaDiTesto 18">
                <a:extLst>
                  <a:ext uri="{FF2B5EF4-FFF2-40B4-BE49-F238E27FC236}">
                    <a16:creationId xmlns:a16="http://schemas.microsoft.com/office/drawing/2014/main" id="{E4F6B403-BFC3-9D66-527A-FA2EEBA4E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6630" y="4401997"/>
                <a:ext cx="1934658" cy="438069"/>
              </a:xfrm>
              <a:prstGeom prst="rect">
                <a:avLst/>
              </a:prstGeom>
              <a:blipFill>
                <a:blip r:embed="rId9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asellaDiTesto 22">
                <a:extLst>
                  <a:ext uri="{FF2B5EF4-FFF2-40B4-BE49-F238E27FC236}">
                    <a16:creationId xmlns:a16="http://schemas.microsoft.com/office/drawing/2014/main" id="{33AAF4B6-E102-D994-F0FA-F92691386C24}"/>
                  </a:ext>
                </a:extLst>
              </p:cNvPr>
              <p:cNvSpPr txBox="1"/>
              <p:nvPr/>
            </p:nvSpPr>
            <p:spPr>
              <a:xfrm>
                <a:off x="5875201" y="5047963"/>
                <a:ext cx="157751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2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it-IT" sz="1200">
                              <a:latin typeface="Cambria Math" panose="02040503050406030204" pitchFamily="18" charset="0"/>
                            </a:rPr>
                            <m:t>Φ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it-IT" sz="1200" i="0">
                              <a:latin typeface="Cambria Math" panose="02040503050406030204" pitchFamily="18" charset="0"/>
                            </a:rPr>
                            <m:t>r</m:t>
                          </m:r>
                        </m:sub>
                      </m:sSub>
                      <m:r>
                        <a:rPr lang="it-IT" sz="12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it-IT" sz="12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it-IT" sz="1200" i="0">
                              <a:latin typeface="Cambria Math" panose="02040503050406030204" pitchFamily="18" charset="0"/>
                            </a:rPr>
                            <m:t>Φ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it-IT" sz="1200" i="0">
                              <a:latin typeface="Cambria Math" panose="02040503050406030204" pitchFamily="18" charset="0"/>
                            </a:rPr>
                            <m:t>n</m:t>
                          </m:r>
                        </m:sub>
                      </m:sSub>
                      <m:r>
                        <a:rPr lang="it-IT" sz="1200" i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it-IT" sz="12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it-IT" sz="1200" i="0"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it-IT" sz="1200" i="0">
                              <a:latin typeface="Cambria Math" panose="02040503050406030204" pitchFamily="18" charset="0"/>
                            </a:rPr>
                            <m:t>u</m:t>
                          </m:r>
                        </m:sub>
                      </m:sSub>
                      <m:r>
                        <a:rPr lang="it-IT" sz="1200" i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it-IT" sz="12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it-IT" sz="1200" i="0"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it-IT" sz="1200" i="0">
                              <a:latin typeface="Cambria Math" panose="02040503050406030204" pitchFamily="18" charset="0"/>
                            </a:rPr>
                            <m:t>m</m:t>
                          </m:r>
                        </m:sub>
                      </m:sSub>
                    </m:oMath>
                  </m:oMathPara>
                </a14:m>
                <a:endParaRPr lang="it-IT" sz="1200" dirty="0"/>
              </a:p>
            </p:txBody>
          </p:sp>
        </mc:Choice>
        <mc:Fallback xmlns="">
          <p:sp>
            <p:nvSpPr>
              <p:cNvPr id="23" name="CasellaDiTesto 22">
                <a:extLst>
                  <a:ext uri="{FF2B5EF4-FFF2-40B4-BE49-F238E27FC236}">
                    <a16:creationId xmlns:a16="http://schemas.microsoft.com/office/drawing/2014/main" id="{33AAF4B6-E102-D994-F0FA-F92691386C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5201" y="5047963"/>
                <a:ext cx="1577516" cy="27699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B7AF6471-7713-8435-3767-92EA3A37FD24}"/>
                  </a:ext>
                </a:extLst>
              </p:cNvPr>
              <p:cNvSpPr txBox="1"/>
              <p:nvPr/>
            </p:nvSpPr>
            <p:spPr>
              <a:xfrm>
                <a:off x="7976344" y="4468259"/>
                <a:ext cx="1619555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it-IT" sz="1200" smtClean="0">
                          <a:latin typeface="Cambria Math" panose="02040503050406030204" pitchFamily="18" charset="0"/>
                        </a:rPr>
                        <m:t>E</m:t>
                      </m:r>
                      <m:r>
                        <a:rPr lang="it-IT" sz="12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lang="it-IT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sz="12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it-IT" sz="1200" i="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it-IT" sz="1200" i="0">
                                  <a:latin typeface="Cambria Math" panose="02040503050406030204" pitchFamily="18" charset="0"/>
                                </a:rPr>
                                <m:t>tot</m:t>
                              </m:r>
                            </m:sub>
                          </m:sSub>
                        </m:num>
                        <m:den>
                          <m:r>
                            <m:rPr>
                              <m:sty m:val="p"/>
                            </m:rPr>
                            <a:rPr lang="it-IT" sz="1200" i="0">
                              <a:latin typeface="Cambria Math" panose="02040503050406030204" pitchFamily="18" charset="0"/>
                            </a:rPr>
                            <m:t>S</m:t>
                          </m:r>
                        </m:den>
                      </m:f>
                    </m:oMath>
                  </m:oMathPara>
                </a14:m>
                <a:endParaRPr lang="it-IT" sz="1200" dirty="0"/>
              </a:p>
            </p:txBody>
          </p:sp>
        </mc:Choice>
        <mc:Fallback xmlns=""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B7AF6471-7713-8435-3767-92EA3A37FD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6344" y="4468259"/>
                <a:ext cx="1619555" cy="276999"/>
              </a:xfrm>
              <a:prstGeom prst="rect">
                <a:avLst/>
              </a:prstGeom>
              <a:blipFill>
                <a:blip r:embed="rId11"/>
                <a:stretch>
                  <a:fillRect t="-95556" b="-14888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53895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Graphic spid="14" grpId="0">
        <p:bldAsOne/>
      </p:bldGraphic>
      <p:bldP spid="15" grpId="0"/>
      <p:bldP spid="19" grpId="0"/>
      <p:bldP spid="23" grpId="0"/>
      <p:bldP spid="25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Successivamente ai calcoli si è passati alla verifica del posizionamento in pianta e all’identificazione delle tipologie di apparecchi tramite colori e simboli.</a:t>
            </a: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98D3F34D-5032-04C6-640C-2A47648313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3" y="1793748"/>
            <a:ext cx="4499617" cy="420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94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80966" y="1313745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L’analisi dei circuiti è stata affrontata per un quadro tipico di zona, il quadro al piano terra dell’edificio torre.</a:t>
            </a: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A5EFFE82-5589-0DB7-310A-5DAAD8EEE11F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9853054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5.6	Quadri elettrici e circuiti</a:t>
            </a:r>
            <a:endParaRPr lang="it-IT" sz="2400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818723C6-9B15-AD21-BE89-8D2E664BF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670" y="2838636"/>
            <a:ext cx="3515736" cy="3323022"/>
          </a:xfrm>
          <a:prstGeom prst="rect">
            <a:avLst/>
          </a:prstGeom>
        </p:spPr>
      </p:pic>
      <p:sp>
        <p:nvSpPr>
          <p:cNvPr id="18" name="Ovale 17">
            <a:extLst>
              <a:ext uri="{FF2B5EF4-FFF2-40B4-BE49-F238E27FC236}">
                <a16:creationId xmlns:a16="http://schemas.microsoft.com/office/drawing/2014/main" id="{4855BACE-1E2C-4806-B007-13DB47552EF3}"/>
              </a:ext>
            </a:extLst>
          </p:cNvPr>
          <p:cNvSpPr/>
          <p:nvPr/>
        </p:nvSpPr>
        <p:spPr>
          <a:xfrm>
            <a:off x="2309091" y="4423589"/>
            <a:ext cx="748145" cy="1850639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6E89CBEB-B64F-9BD6-C390-50575ACD7D5C}"/>
              </a:ext>
            </a:extLst>
          </p:cNvPr>
          <p:cNvSpPr txBox="1"/>
          <p:nvPr/>
        </p:nvSpPr>
        <p:spPr>
          <a:xfrm>
            <a:off x="1580966" y="2044911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realizzazione del quadro si è svolta a partire dallo schematico e proseguendo tramite software di calcolo (Integra).</a:t>
            </a: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E6C7E87E-BC09-F4B8-1E50-DF3C1D6A86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0734" y="2828068"/>
            <a:ext cx="6196497" cy="1472295"/>
          </a:xfrm>
          <a:prstGeom prst="rect">
            <a:avLst/>
          </a:prstGeom>
        </p:spPr>
      </p:pic>
      <p:sp>
        <p:nvSpPr>
          <p:cNvPr id="2" name="Freccia curva 1">
            <a:extLst>
              <a:ext uri="{FF2B5EF4-FFF2-40B4-BE49-F238E27FC236}">
                <a16:creationId xmlns:a16="http://schemas.microsoft.com/office/drawing/2014/main" id="{94DBACA5-4061-B45D-8F39-7E42BD13C60C}"/>
              </a:ext>
            </a:extLst>
          </p:cNvPr>
          <p:cNvSpPr/>
          <p:nvPr/>
        </p:nvSpPr>
        <p:spPr>
          <a:xfrm rot="16200000" flipV="1">
            <a:off x="5167096" y="2482421"/>
            <a:ext cx="1240616" cy="5294779"/>
          </a:xfrm>
          <a:prstGeom prst="bent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163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18" grpId="0" animBg="1"/>
      <p:bldP spid="21" grpId="0"/>
      <p:bldP spid="2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software di calcolo ha permesso di ottenere i seguenti output utili alla progettazione BIM: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D1E20CF0-5BBF-3682-AE89-83D557A73E57}"/>
              </a:ext>
            </a:extLst>
          </p:cNvPr>
          <p:cNvSpPr txBox="1"/>
          <p:nvPr/>
        </p:nvSpPr>
        <p:spPr>
          <a:xfrm>
            <a:off x="1473965" y="1567832"/>
            <a:ext cx="401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Fronte quadro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A5C67412-BDF0-E2B1-CC41-53AC61FA49E0}"/>
              </a:ext>
            </a:extLst>
          </p:cNvPr>
          <p:cNvSpPr txBox="1"/>
          <p:nvPr/>
        </p:nvSpPr>
        <p:spPr>
          <a:xfrm>
            <a:off x="5686761" y="1567832"/>
            <a:ext cx="503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√ Schemi unifilari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AC6CA9A5-6E8F-ED7F-4B74-FA169F8A4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502" y="2101007"/>
            <a:ext cx="3262445" cy="4226514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9B9488AD-283F-1A2C-4FBB-1BF83F147F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6112" y="2296746"/>
            <a:ext cx="4112909" cy="298174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4FAD866-7C2D-8AD8-9550-8B68569712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884074"/>
            <a:ext cx="4148717" cy="298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803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Si è quindi proceduto all’inserimento della famiglia del quadro elettrico nel modello e la si è parametrizzata geometricamente ed elettricamente secondo le caratteristiche progettuali e il fronte quadro ottenuto.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5D0B1EE6-ECCF-221B-0C7B-84FE0B892B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3" y="1836332"/>
            <a:ext cx="3379902" cy="3154540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69246B4C-DCB5-21A5-7BE8-B80DC5977317}"/>
              </a:ext>
            </a:extLst>
          </p:cNvPr>
          <p:cNvSpPr txBox="1"/>
          <p:nvPr/>
        </p:nvSpPr>
        <p:spPr>
          <a:xfrm>
            <a:off x="5343697" y="1836332"/>
            <a:ext cx="50435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famiglia si comporta in modo efficace, trasmettendo le informazioni utili di un fronte quadro:</a:t>
            </a:r>
          </a:p>
          <a:p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Ingombro del quadro (larghezza, altezza, profondità)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Tipologie di carpenterie (2 stecche e 2 risalite)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Ingombro degli interruttori (numero di “file” occupate nel quadro)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7F6A6028-2DCD-5488-382A-A1281B76C490}"/>
              </a:ext>
            </a:extLst>
          </p:cNvPr>
          <p:cNvSpPr txBox="1"/>
          <p:nvPr/>
        </p:nvSpPr>
        <p:spPr>
          <a:xfrm>
            <a:off x="1533842" y="5328514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Infine si sono inseriti i quadri ai piani superiori, in quanto essi saranno alimentati dal quadro in esame.</a:t>
            </a:r>
          </a:p>
        </p:txBody>
      </p:sp>
    </p:spTree>
    <p:extLst>
      <p:ext uri="{BB962C8B-B14F-4D97-AF65-F5344CB8AC3E}">
        <p14:creationId xmlns:p14="http://schemas.microsoft.com/office/powerpoint/2010/main" val="7760081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Per la creazione dei circuiti si è fatto uso dello script Dynamo creato in precedenza (vedere capitolo 4.2).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E973FDF-604E-FF9D-6B6F-4A2FF6C47B6F}"/>
              </a:ext>
            </a:extLst>
          </p:cNvPr>
          <p:cNvSpPr txBox="1"/>
          <p:nvPr/>
        </p:nvSpPr>
        <p:spPr>
          <a:xfrm>
            <a:off x="1533842" y="1480837"/>
            <a:ext cx="88533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Nella selezione del circuito il lettore Dynamo necessita dei seguenti input: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Scelta del file </a:t>
            </a:r>
            <a:r>
              <a:rPr lang="it-IT" dirty="0" err="1">
                <a:solidFill>
                  <a:srgbClr val="1B2A47"/>
                </a:solidFill>
                <a:latin typeface="Poppins" panose="00000500000000000000" pitchFamily="2" charset="0"/>
              </a:rPr>
              <a:t>xls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 (tabella utenze quadro con elenco circuiti)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Selezione della riga contenente il circuito che si vuole creare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Selezione del quadro in pianta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Selezione dei componenti che si vuole inserire nel circuito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Scelta di un prefisso per la barratura (se presente)</a:t>
            </a:r>
          </a:p>
        </p:txBody>
      </p:sp>
      <p:pic>
        <p:nvPicPr>
          <p:cNvPr id="18" name="Immagine 17" descr="Immagine che contiene testo, armadietto, screenshot&#10;&#10;Descrizione generata automaticamente">
            <a:extLst>
              <a:ext uri="{FF2B5EF4-FFF2-40B4-BE49-F238E27FC236}">
                <a16:creationId xmlns:a16="http://schemas.microsoft.com/office/drawing/2014/main" id="{E2184392-970B-5EEF-23BD-540CC4324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1" y="3361470"/>
            <a:ext cx="8853375" cy="2754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110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Lo script, oltre ad aver permesso un’agevole creazione dei circuiti, ha permesso di prelevare la potenza di ogni circuito e suddividerla tra i componenti equamente.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FEEFBE3-FA70-F58E-1F37-7350891B0CA4}"/>
              </a:ext>
            </a:extLst>
          </p:cNvPr>
          <p:cNvSpPr txBox="1"/>
          <p:nvPr/>
        </p:nvSpPr>
        <p:spPr>
          <a:xfrm>
            <a:off x="1533843" y="1724571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Questa suddivisione può risultare però errata, in quanto l’inserimento di una potenza errata porterebbe ad una suddivisione errata anche delle singole potenze; inoltre, se i componenti di un dato circuiti assorbono potenze diverse, anche in questo caso la suddivisione risulterebbe errata.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6A0C162-E81F-A6A4-F3CF-7705A7DB2470}"/>
              </a:ext>
            </a:extLst>
          </p:cNvPr>
          <p:cNvSpPr txBox="1"/>
          <p:nvPr/>
        </p:nvSpPr>
        <p:spPr>
          <a:xfrm>
            <a:off x="1533842" y="3012647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Questo fatto è naturale: nello studio di fattibilità si è stimata una potenza, la quale viene poi messa in discussione dall’effettiva tipologia e quantità di componenti posizionati durante le fasi di progettazione successive (definitivo ed esecutivo).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A497732-4FB5-2EA2-CFCF-88E8DBA5E228}"/>
              </a:ext>
            </a:extLst>
          </p:cNvPr>
          <p:cNvSpPr txBox="1"/>
          <p:nvPr/>
        </p:nvSpPr>
        <p:spPr>
          <a:xfrm>
            <a:off x="1533842" y="4315007"/>
            <a:ext cx="88533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Sarà quindi compito del progettista affinare le singole potenze assorbite tenendo conto di eventuali carichi “spenti” (si pensi ad esempio agli apparecchi di illuminazione di tipo “SE”, cioè “solo emergenza”) o di ridistribuite i carichi (ad esempio alcuni componenti assorbono più della frazione di potenza applicata ed altri assorbono meno).</a:t>
            </a:r>
          </a:p>
        </p:txBody>
      </p:sp>
    </p:spTree>
    <p:extLst>
      <p:ext uri="{BB962C8B-B14F-4D97-AF65-F5344CB8AC3E}">
        <p14:creationId xmlns:p14="http://schemas.microsoft.com/office/powerpoint/2010/main" val="2663465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Si nota come l’abaco del quadro elettrico non sia solo un elenco delle utenze ad esso collegate, ma può diventare uno strumento utile al progettista per effettuare considerazioni e affinamenti.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FDAFD9C-1148-9FDF-6B0F-7B83B38B262B}"/>
              </a:ext>
            </a:extLst>
          </p:cNvPr>
          <p:cNvSpPr txBox="1"/>
          <p:nvPr/>
        </p:nvSpPr>
        <p:spPr>
          <a:xfrm>
            <a:off x="1533842" y="1741700"/>
            <a:ext cx="88533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Ad esempio, dall’abaco circuiti si è notato come l’illuminazione della zona sportelli sia fornita da un elevato numero di apparecchi di illuminazione, i quali andrebbero distribuiti su almeno due circuiti in modo da offrire ridondanza nel caso di intervento della protezione.</a:t>
            </a:r>
          </a:p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software di calcolo non permette un’immediata visualizzazione del numero di apparecchi collegati ad un circuito, mentre il modello BIM consente di avere sotto controllo i singoli componenti.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8D831834-FD93-6E92-D25A-D60406CE0EF2}"/>
              </a:ext>
            </a:extLst>
          </p:cNvPr>
          <p:cNvSpPr txBox="1"/>
          <p:nvPr/>
        </p:nvSpPr>
        <p:spPr>
          <a:xfrm>
            <a:off x="1558542" y="3837789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Per un maggior controllo delle utenze elettriche nel modello, si è predisposto un abaco chiamato “Abaco utenze elettriche”.</a:t>
            </a:r>
          </a:p>
        </p:txBody>
      </p:sp>
      <p:pic>
        <p:nvPicPr>
          <p:cNvPr id="17" name="Immagine 16" descr="Immagine che contiene tavolo&#10;&#10;Descrizione generata automaticamente">
            <a:extLst>
              <a:ext uri="{FF2B5EF4-FFF2-40B4-BE49-F238E27FC236}">
                <a16:creationId xmlns:a16="http://schemas.microsoft.com/office/drawing/2014/main" id="{6F52E7E5-9BF9-7C8F-CA1B-1C4A4DB6CE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5936"/>
          <a:stretch/>
        </p:blipFill>
        <p:spPr>
          <a:xfrm>
            <a:off x="1558542" y="4542249"/>
            <a:ext cx="6120130" cy="176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83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Per quanto riguarda la corretta ripartizione delle potenze tra i componenti, si è applicato il seguente flusso di lavoro: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E3A14BCC-E8F2-83EB-CDBC-BCEAD0B5B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2" y="1411250"/>
            <a:ext cx="4323493" cy="48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299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progettazione è proseguita per tutti i circuiti di piano, ottenendo infine un abaco del quadro elettrico contenente le corrette informazioni di potenza e potendo così etichettare correttamente i componenti visualizzando il circuito di appartenenze.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088F2B8C-A97B-C765-2A78-6B9290129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3" y="1956822"/>
            <a:ext cx="6120130" cy="259270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A59B4447-1B56-D69B-4DA6-4860724B7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171" y="3387763"/>
            <a:ext cx="5937269" cy="289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746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The importance of Industry Foundation Classes in Building Information  Modelling">
            <a:extLst>
              <a:ext uri="{FF2B5EF4-FFF2-40B4-BE49-F238E27FC236}">
                <a16:creationId xmlns:a16="http://schemas.microsoft.com/office/drawing/2014/main" id="{A8A2EBA1-5E66-15D2-4EB8-5871691C9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324" y="512759"/>
            <a:ext cx="4050305" cy="266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What does interoperability mean in BIM?">
            <a:extLst>
              <a:ext uri="{FF2B5EF4-FFF2-40B4-BE49-F238E27FC236}">
                <a16:creationId xmlns:a16="http://schemas.microsoft.com/office/drawing/2014/main" id="{26F580B3-DDF7-1450-6213-CABC23E1B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342" y="2882824"/>
            <a:ext cx="6411969" cy="3311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382C5836-B813-DD05-7747-0FB2A0F0AC2D}"/>
              </a:ext>
            </a:extLst>
          </p:cNvPr>
          <p:cNvSpPr txBox="1"/>
          <p:nvPr/>
        </p:nvSpPr>
        <p:spPr>
          <a:xfrm>
            <a:off x="5985439" y="829168"/>
            <a:ext cx="36179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formato file aperto IFC è concepito con determinati standard permette di interfacciare differenti informazioni provenienti da differenti file e software.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1743637A-52E3-EF91-CFA1-A468D4A6E4BC}"/>
              </a:ext>
            </a:extLst>
          </p:cNvPr>
          <p:cNvSpPr txBox="1"/>
          <p:nvPr/>
        </p:nvSpPr>
        <p:spPr>
          <a:xfrm>
            <a:off x="898689" y="3661251"/>
            <a:ext cx="3617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L’obiettivo è quello di rendere il processo legato al ciclo di vita dell’edificio, non legato a singoli formati proprietari.</a:t>
            </a:r>
          </a:p>
        </p:txBody>
      </p:sp>
    </p:spTree>
    <p:extLst>
      <p:ext uri="{BB962C8B-B14F-4D97-AF65-F5344CB8AC3E}">
        <p14:creationId xmlns:p14="http://schemas.microsoft.com/office/powerpoint/2010/main" val="2869487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80966" y="1313745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Le famiglie di componenti sono state parametrizzate in modo tale risultare utili durante la progettazione e fornire informazioni nella fase di consegna.</a:t>
            </a: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A5EFFE82-5589-0DB7-310A-5DAAD8EEE11F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9853054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5.7	Specifiche tecniche dei componenti</a:t>
            </a:r>
            <a:endParaRPr lang="it-IT" sz="2400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EE8F334-BE5E-ED37-2915-941475BF33F9}"/>
              </a:ext>
            </a:extLst>
          </p:cNvPr>
          <p:cNvSpPr txBox="1"/>
          <p:nvPr/>
        </p:nvSpPr>
        <p:spPr>
          <a:xfrm>
            <a:off x="1580965" y="2078366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Tali parametri non sono però sufficienti ad una descrizione completa di alcuni componenti.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1215C44-3A66-8096-10B9-B273DA75AE37}"/>
              </a:ext>
            </a:extLst>
          </p:cNvPr>
          <p:cNvSpPr txBox="1"/>
          <p:nvPr/>
        </p:nvSpPr>
        <p:spPr>
          <a:xfrm>
            <a:off x="1580964" y="2842987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Inoltre non sarebbe possibile inserire un parametro per ogni informazione necessaria ad un componente in quanto: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3CC8D69-E7EF-5C84-D581-59CC57ABAE0A}"/>
              </a:ext>
            </a:extLst>
          </p:cNvPr>
          <p:cNvSpPr txBox="1"/>
          <p:nvPr/>
        </p:nvSpPr>
        <p:spPr>
          <a:xfrm>
            <a:off x="1580964" y="3607608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famiglia del componente risulterebbe «piena» di parametri e si rischierebbe di perdere le informazioni oltre che ad appesantire inutilmente il componente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D52DEC9-CF46-8E02-9603-C4EB2805CF7C}"/>
              </a:ext>
            </a:extLst>
          </p:cNvPr>
          <p:cNvSpPr txBox="1"/>
          <p:nvPr/>
        </p:nvSpPr>
        <p:spPr>
          <a:xfrm>
            <a:off x="1533843" y="4646902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Risulta difficile prevedere quali siano tutte le informazioni utili per la descrizione di un componente fino alla fase costruttiva 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0E85209C-7728-B573-8131-4E6745242D55}"/>
              </a:ext>
            </a:extLst>
          </p:cNvPr>
          <p:cNvSpPr txBox="1"/>
          <p:nvPr/>
        </p:nvSpPr>
        <p:spPr>
          <a:xfrm>
            <a:off x="1533842" y="5409264"/>
            <a:ext cx="885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Non tutte le informazioni sono utili durante la progettazione</a:t>
            </a:r>
          </a:p>
        </p:txBody>
      </p:sp>
    </p:spTree>
    <p:extLst>
      <p:ext uri="{BB962C8B-B14F-4D97-AF65-F5344CB8AC3E}">
        <p14:creationId xmlns:p14="http://schemas.microsoft.com/office/powerpoint/2010/main" val="4187808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11" grpId="0"/>
      <p:bldP spid="12" grpId="0"/>
      <p:bldP spid="13" grpId="0"/>
      <p:bldP spid="14" grpId="0"/>
      <p:bldP spid="15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Si è comunque scelto di rendere possibile l’integrazione di eventuali informazioni aggiuntive, sia a livello progettuale, sia prevedendo una successiva fase realizzativa in cui vengano definiti le marche e i modelli di ogni componente.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23D9579-D40A-0849-0FA1-B43462A3823D}"/>
              </a:ext>
            </a:extLst>
          </p:cNvPr>
          <p:cNvSpPr txBox="1"/>
          <p:nvPr/>
        </p:nvSpPr>
        <p:spPr>
          <a:xfrm>
            <a:off x="1533842" y="2054840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Durante la fase di modellazione delle famiglie, è stato creato un apposito parametro denominato «specifiche», il quale permette un collegamento tramite link per l’apertura di un documento esterno al modello.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03A685DB-65B2-C254-77A6-4135AE4EB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2" y="3217647"/>
            <a:ext cx="6108828" cy="66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847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Per rendere tale operazione ottimale e collegarla alla documentazione di progetto, si è deciso di standardizzare le specifiche tecniche, realizzando una lista di file in formato «.</a:t>
            </a:r>
            <a:r>
              <a:rPr lang="it-IT" dirty="0" err="1">
                <a:solidFill>
                  <a:srgbClr val="1B2A47"/>
                </a:solidFill>
                <a:latin typeface="Poppins" panose="00000500000000000000" pitchFamily="2" charset="0"/>
              </a:rPr>
              <a:t>xls</a:t>
            </a: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» in cui ogni file è riferito ad una determinata famiglia e tipologia di componente in modo univoco.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B91A233E-E081-498E-A296-5F5B6659E0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843" y="2200555"/>
            <a:ext cx="9870918" cy="1124535"/>
          </a:xfrm>
          <a:prstGeom prst="rect">
            <a:avLst/>
          </a:prstGeom>
        </p:spPr>
      </p:pic>
      <p:pic>
        <p:nvPicPr>
          <p:cNvPr id="17" name="Immagine 16" descr="Immagine che contiene tavolo&#10;&#10;Descrizione generata automaticamente">
            <a:extLst>
              <a:ext uri="{FF2B5EF4-FFF2-40B4-BE49-F238E27FC236}">
                <a16:creationId xmlns:a16="http://schemas.microsoft.com/office/drawing/2014/main" id="{ACE7731E-BC5C-EF78-B2DC-83DA9C7AC0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8004"/>
          <a:stretch/>
        </p:blipFill>
        <p:spPr>
          <a:xfrm>
            <a:off x="7180914" y="3509577"/>
            <a:ext cx="4223847" cy="2759078"/>
          </a:xfrm>
          <a:prstGeom prst="rect">
            <a:avLst/>
          </a:prstGeom>
        </p:spPr>
      </p:pic>
      <p:sp>
        <p:nvSpPr>
          <p:cNvPr id="18" name="Ovale 17">
            <a:extLst>
              <a:ext uri="{FF2B5EF4-FFF2-40B4-BE49-F238E27FC236}">
                <a16:creationId xmlns:a16="http://schemas.microsoft.com/office/drawing/2014/main" id="{601EC64B-A8DF-86CF-BF7B-6A38D47823EA}"/>
              </a:ext>
            </a:extLst>
          </p:cNvPr>
          <p:cNvSpPr/>
          <p:nvPr/>
        </p:nvSpPr>
        <p:spPr>
          <a:xfrm rot="5400000">
            <a:off x="6167174" y="2356250"/>
            <a:ext cx="176840" cy="1850639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9" name="Freccia curva 18">
            <a:extLst>
              <a:ext uri="{FF2B5EF4-FFF2-40B4-BE49-F238E27FC236}">
                <a16:creationId xmlns:a16="http://schemas.microsoft.com/office/drawing/2014/main" id="{6F15683F-3C12-5800-890B-76C68E46EF7C}"/>
              </a:ext>
            </a:extLst>
          </p:cNvPr>
          <p:cNvSpPr/>
          <p:nvPr/>
        </p:nvSpPr>
        <p:spPr>
          <a:xfrm flipV="1">
            <a:off x="6096000" y="3488011"/>
            <a:ext cx="1240616" cy="2054219"/>
          </a:xfrm>
          <a:prstGeom prst="bentArrow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239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 animBg="1"/>
      <p:bldP spid="19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3EDF7593-F59C-EA15-B853-BA0F0C7F6382}"/>
              </a:ext>
            </a:extLst>
          </p:cNvPr>
          <p:cNvSpPr txBox="1">
            <a:spLocks/>
          </p:cNvSpPr>
          <p:nvPr/>
        </p:nvSpPr>
        <p:spPr>
          <a:xfrm>
            <a:off x="1670670" y="2907634"/>
            <a:ext cx="920266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800" b="1" dirty="0">
                <a:solidFill>
                  <a:srgbClr val="1B2A47"/>
                </a:solidFill>
                <a:latin typeface="Poppins" panose="00000500000000000000" pitchFamily="2" charset="0"/>
              </a:rPr>
              <a:t>6.	Conclusioni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22685998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AD10A06-DEB3-86F7-2CBE-BEF4CFB73E31}"/>
              </a:ext>
            </a:extLst>
          </p:cNvPr>
          <p:cNvSpPr txBox="1"/>
          <p:nvPr/>
        </p:nvSpPr>
        <p:spPr>
          <a:xfrm>
            <a:off x="1580966" y="1313745"/>
            <a:ext cx="885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progettazione in ambiente BIM, come più volte evidenziato durante la creazione delle famiglie e durante loro ingresso nel modello, ha permesso di raggiungere alcuni obiettivi importanti che hanno apportato ottimizzazioni e migliorie alla progettazione stessa.</a:t>
            </a: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A5EFFE82-5589-0DB7-310A-5DAAD8EEE11F}"/>
              </a:ext>
            </a:extLst>
          </p:cNvPr>
          <p:cNvSpPr txBox="1">
            <a:spLocks/>
          </p:cNvSpPr>
          <p:nvPr/>
        </p:nvSpPr>
        <p:spPr>
          <a:xfrm>
            <a:off x="1580966" y="324943"/>
            <a:ext cx="9853054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1B2A47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6.1	Risultati e considerazioni</a:t>
            </a:r>
            <a:endParaRPr lang="it-IT" sz="2400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3CC8D69-E7EF-5C84-D581-59CC57ABAE0A}"/>
              </a:ext>
            </a:extLst>
          </p:cNvPr>
          <p:cNvSpPr txBox="1"/>
          <p:nvPr/>
        </p:nvSpPr>
        <p:spPr>
          <a:xfrm>
            <a:off x="1533843" y="3387902"/>
            <a:ext cx="88533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coordinamento e la condivisione sono concetti chiave nel mondo BIM.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L’approccio progettuale CAD non è sufficiente nella metodologia BIM.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preparazione di un modello BIM è fondamentale, da affrontare prima ancora dell’inizio della progettazione.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Le conoscenze impiantistiche non bastano nella metodologia BIM, si rendono necessarie conoscenze informatiche.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91ED9E9-057A-80C9-3A9F-939E007414BD}"/>
              </a:ext>
            </a:extLst>
          </p:cNvPr>
          <p:cNvSpPr txBox="1"/>
          <p:nvPr/>
        </p:nvSpPr>
        <p:spPr>
          <a:xfrm>
            <a:off x="1580965" y="2624079"/>
            <a:ext cx="885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Di seguito si elencano in modo riassuntivo i risultati generali ottenuti e descritti nell’elaborato:</a:t>
            </a:r>
          </a:p>
        </p:txBody>
      </p:sp>
    </p:spTree>
    <p:extLst>
      <p:ext uri="{BB962C8B-B14F-4D97-AF65-F5344CB8AC3E}">
        <p14:creationId xmlns:p14="http://schemas.microsoft.com/office/powerpoint/2010/main" val="36846006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13" grpId="0"/>
      <p:bldP spid="18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Sono necessarie tutte le impostazioni elettriche possibili come strumento per il progettista all’interno del modello BIM.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Serve la massima libertà di gestione dei circuiti e dei quadri all’interno del modello BIM.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Gli ordini di grandezza dei componenti elettrici richiedono una gestione dei simboli ragionata.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LOD elettrico deve essere bilanciato dal progettista, in base allo specifico progetto.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solidFill>
                <a:srgbClr val="1B2A47"/>
              </a:solidFill>
              <a:latin typeface="Poppins" panose="000005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Classificazioni e standard aiutano il progettista nel controllo del modello e delle famiglie di componenti.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4186D170-CE01-83C5-9A9F-9356AC3C2585}"/>
              </a:ext>
            </a:extLst>
          </p:cNvPr>
          <p:cNvSpPr txBox="1"/>
          <p:nvPr/>
        </p:nvSpPr>
        <p:spPr>
          <a:xfrm>
            <a:off x="1533839" y="5407364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Tutti questi risultati portano a considerare quanto ad oggi la metodologia BIM sia ancora in fase di evoluzione per molte discipline, tra cui quella elettrica.</a:t>
            </a:r>
          </a:p>
        </p:txBody>
      </p:sp>
    </p:spTree>
    <p:extLst>
      <p:ext uri="{BB962C8B-B14F-4D97-AF65-F5344CB8AC3E}">
        <p14:creationId xmlns:p14="http://schemas.microsoft.com/office/powerpoint/2010/main" val="26734370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4F34F99-A138-1555-5EBD-621EA57855BE}"/>
              </a:ext>
            </a:extLst>
          </p:cNvPr>
          <p:cNvSpPr txBox="1"/>
          <p:nvPr/>
        </p:nvSpPr>
        <p:spPr>
          <a:xfrm>
            <a:off x="1533843" y="756493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Durante la progettazione, si è più volte combattuto tra il desiderio di voler inserire un’informazione nel modello e la difficoltà realizzativa del come poterla inserire.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60D3DAA-FDD0-A660-04CD-B9A6E97840A7}"/>
              </a:ext>
            </a:extLst>
          </p:cNvPr>
          <p:cNvSpPr txBox="1"/>
          <p:nvPr/>
        </p:nvSpPr>
        <p:spPr>
          <a:xfrm>
            <a:off x="1533842" y="1743682"/>
            <a:ext cx="88533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Il mondo degli impianti elettrici nel settore delle costruzioni ha acquisito da tempo solide basi e raggiunto una maturità tale, da necessitare di un maggiore impegno nella ricerca e gestione delle informazioni più che nella loro creazione.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La conoscenza degli strumenti di disegno tecnico, di calcolo e informatici spesso sono insufficienti per il progettista, il quale si trova a sapere quale informazione vuole inserire nel modello ma non trova il modo e il posto più consoni per gestirla.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9214463-2DCB-F1D0-8DBF-495B602305EB}"/>
              </a:ext>
            </a:extLst>
          </p:cNvPr>
          <p:cNvSpPr txBox="1"/>
          <p:nvPr/>
        </p:nvSpPr>
        <p:spPr>
          <a:xfrm>
            <a:off x="1533842" y="4115865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1B2A47"/>
                </a:solidFill>
                <a:latin typeface="Poppins" panose="00000500000000000000" pitchFamily="2" charset="0"/>
              </a:rPr>
              <a:t>Lo strumento attraverso il quale il progettista gestisce le informazioni progettuali risulta, ad oggi, ancora incompleto e non perfettamente allineato con un metodo di progettazione già consolidato e maturo.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AE260AE-11E0-BE6D-198D-8E404527579F}"/>
              </a:ext>
            </a:extLst>
          </p:cNvPr>
          <p:cNvSpPr txBox="1"/>
          <p:nvPr/>
        </p:nvSpPr>
        <p:spPr>
          <a:xfrm>
            <a:off x="1533839" y="5407364"/>
            <a:ext cx="885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1B2A47"/>
                </a:solidFill>
                <a:latin typeface="Poppins" panose="00000500000000000000" pitchFamily="2" charset="0"/>
              </a:rPr>
              <a:t>Il tutto porta a considerare l’importanza non tanto dell’informazione in quanto tale, ma della “comunicazione” cioè del modo in cui si trasmette un’informazione e del luogo dove essa risiede.</a:t>
            </a:r>
          </a:p>
        </p:txBody>
      </p:sp>
    </p:spTree>
    <p:extLst>
      <p:ext uri="{BB962C8B-B14F-4D97-AF65-F5344CB8AC3E}">
        <p14:creationId xmlns:p14="http://schemas.microsoft.com/office/powerpoint/2010/main" val="10817521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Rectangle 208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8" name="Freeform: Shape 208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1" name="Freeform: Shape 209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93" name="Isosceles Triangle 209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5" name="Isosceles Triangle 209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3EDF7593-F59C-EA15-B853-BA0F0C7F6382}"/>
              </a:ext>
            </a:extLst>
          </p:cNvPr>
          <p:cNvSpPr txBox="1">
            <a:spLocks/>
          </p:cNvSpPr>
          <p:nvPr/>
        </p:nvSpPr>
        <p:spPr>
          <a:xfrm>
            <a:off x="1670670" y="2907634"/>
            <a:ext cx="9202665" cy="1042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800" b="1" dirty="0">
                <a:solidFill>
                  <a:srgbClr val="1B2A47"/>
                </a:solidFill>
                <a:latin typeface="Poppins" panose="00000500000000000000" pitchFamily="2" charset="0"/>
              </a:rPr>
              <a:t>Grazie dell’attenzione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21868050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</TotalTime>
  <Words>7204</Words>
  <Application>Microsoft Office PowerPoint</Application>
  <PresentationFormat>Widescreen</PresentationFormat>
  <Paragraphs>733</Paragraphs>
  <Slides>97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97</vt:i4>
      </vt:variant>
    </vt:vector>
  </HeadingPairs>
  <TitlesOfParts>
    <vt:vector size="104" baseType="lpstr">
      <vt:lpstr>Arial</vt:lpstr>
      <vt:lpstr>Calibri</vt:lpstr>
      <vt:lpstr>Calibri Light</vt:lpstr>
      <vt:lpstr>Cambria Math</vt:lpstr>
      <vt:lpstr>Poppins</vt:lpstr>
      <vt:lpstr>Wingdings</vt:lpstr>
      <vt:lpstr>Tema di Office</vt:lpstr>
      <vt:lpstr>Impianti elettrici in BIM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Impianti elettrici in BIM </dc:title>
  <dc:creator>simone minsenti</dc:creator>
  <cp:lastModifiedBy>simone minsenti</cp:lastModifiedBy>
  <cp:revision>280</cp:revision>
  <dcterms:created xsi:type="dcterms:W3CDTF">2022-07-06T17:07:37Z</dcterms:created>
  <dcterms:modified xsi:type="dcterms:W3CDTF">2022-08-02T12:11:09Z</dcterms:modified>
</cp:coreProperties>
</file>