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5" r:id="rId13"/>
    <p:sldId id="270" r:id="rId14"/>
    <p:sldId id="271" r:id="rId15"/>
    <p:sldId id="272" r:id="rId16"/>
    <p:sldId id="273" r:id="rId17"/>
    <p:sldId id="269" r:id="rId18"/>
  </p:sldIdLst>
  <p:sldSz cx="12192000" cy="6858000"/>
  <p:notesSz cx="6858000" cy="9144000"/>
  <p:defaultTextStyle>
    <a:defPPr rtl="0"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7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BB746F9-81D4-4935-9E3E-CC6DDB0F17D3}" type="datetime1">
              <a:rPr lang="it-IT" smtClean="0"/>
              <a:t>05/07/2022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328E3B9-20FD-4A66-B01D-2BA689DD3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8732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F949374-99D9-4A97-B384-BE704B87F3C3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275CD8D-B1D9-4658-A4F0-38CA8D83ED5D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8309802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C275CD8D-B1D9-4658-A4F0-38CA8D83ED5D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192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C275CD8D-B1D9-4658-A4F0-38CA8D83ED5D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0870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Immagin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uppo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ttangolo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igura a mano libera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igura a mano libera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ttangolo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igura a mano libera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igura a mano libera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igura a mano libera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igura a mano libera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igura a mano libera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igura a mano libera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igura a mano libera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igura a mano libera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igura a mano libera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igura a mano libera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igura a mano libera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igura a mano libera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igura a mano libera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igura a mano libera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igura a mano libera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igura a mano libera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igura a mano libera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igura a mano libera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igura a mano libera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igura a mano libera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igura a mano libera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igura a mano libera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igura a mano libera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igura a mano libera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ttangolo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igura a mano libera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igura a mano libera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igura a mano libera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igura a mano libera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igura a mano libera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igura a mano libera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igura a mano libera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igura a mano libera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igura a mano libera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igura a mano libera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igura a mano libera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ttangolo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igura a mano libera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igura a mano libera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igura a mano libera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igura a mano libera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igura a mano libera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igura a mano libera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igura a mano libera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igura a mano libera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igura a mano libera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igura a mano libera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igura a mano libera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igura a mano libera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igura a mano libera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rtlCol="0" anchor="b">
            <a:normAutofit/>
          </a:bodyPr>
          <a:lstStyle>
            <a:lvl1pPr algn="l">
              <a:defRPr sz="48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 rtlCol="0"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 rtlCol="0"/>
          <a:lstStyle/>
          <a:p>
            <a:pPr rtl="0"/>
            <a:fld id="{82C31910-03E5-4DD6-9AEA-93E5F42ECCC6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immagine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 rtl="0">
              <a:buNone/>
            </a:pPr>
            <a:r>
              <a:rPr lang="it-IT" noProof="0"/>
              <a:t>Fare clic sull'icona per inserire un'immagine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1141364" y="5124020"/>
            <a:ext cx="9910859" cy="682472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7C73B99-6FDB-4A4D-96A5-BAAD846BE479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1141410" y="4419599"/>
            <a:ext cx="9904459" cy="1371599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869A34-941B-4AB3-9406-01AB85A5E31A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2" name="Segnaposto testo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AF98F7B-A6C5-4678-9E4C-18395D40EEB1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60" name="Casella di testo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it-IT" sz="8000" noProof="0">
                <a:solidFill>
                  <a:schemeClr val="tx1"/>
                </a:solidFill>
                <a:effectLst/>
              </a:rPr>
              <a:t>"</a:t>
            </a:r>
          </a:p>
        </p:txBody>
      </p:sp>
      <p:sp>
        <p:nvSpPr>
          <p:cNvPr id="61" name="Casella di testo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it-IT" sz="8000" noProof="0">
                <a:solidFill>
                  <a:schemeClr val="tx1"/>
                </a:solidFill>
                <a:effectLst/>
              </a:rPr>
              <a:t>"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1141364" y="4657655"/>
            <a:ext cx="9904505" cy="1140644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18A97D-EE5C-4176-969C-BF880D5A70BC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o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testo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8" name="Segnaposto testo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9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10" name="Segnaposto testo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11" name="Segnaposto testo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12" name="Segnaposto testo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31BA6A-D593-4978-AC55-AB399FAA611A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a 3 immag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testo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20" name="Segnaposto immagine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it-IT" noProof="0"/>
              <a:t>Fare clic sull'icona per inserire un'immagine</a:t>
            </a:r>
          </a:p>
        </p:txBody>
      </p:sp>
      <p:sp>
        <p:nvSpPr>
          <p:cNvPr id="21" name="Segnaposto testo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22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23" name="Segnaposto immagine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it-IT" noProof="0"/>
              <a:t>Fare clic sull'icona per inserire un'immagine</a:t>
            </a:r>
          </a:p>
        </p:txBody>
      </p:sp>
      <p:sp>
        <p:nvSpPr>
          <p:cNvPr id="24" name="Segnaposto testo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25" name="Segnaposto testo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26" name="Segnaposto immagine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it-IT" noProof="0"/>
              <a:t>Fare clic sull'icona per inserire un'immagine</a:t>
            </a:r>
          </a:p>
        </p:txBody>
      </p:sp>
      <p:sp>
        <p:nvSpPr>
          <p:cNvPr id="27" name="Segnaposto testo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3F9CAF-F405-4A0D-AC39-4506B166E05C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781C3C-50A9-4771-91A6-7C4EDF98F38A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EC2EB7-64E3-4643-A24E-177BEC180A0A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198304-E2B0-48F8-8546-2FC539CA4774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 rtlCol="0"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902A6DA-3752-4792-81B8-AF7A3ECE42D4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BADFBAD-9E19-4BCC-B131-8E0073B32578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 rtlCol="0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23D77E-A614-4687-82F5-C52991D0E760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B8F5347-CFAB-4007-A7F5-0DC0E2848B74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9971E3-FE3E-4049-8F82-7712E7086B69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rtlCol="0" anchor="ctr"/>
          <a:lstStyle/>
          <a:p>
            <a:pPr lvl="0" rtl="0"/>
            <a:r>
              <a:rPr lang="it-IT" noProof="0"/>
              <a:t>Modifica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6ACC9D-59EF-4A35-91A8-83C31613A2DA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immagine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it-IT" noProof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1D7C36-4FBD-40AD-A80C-2353EA8053B3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it-IT" noProof="0" smtClean="0"/>
              <a:t>‹N›</a:t>
            </a:fld>
            <a:endParaRPr lang="it-IT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o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uppo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ttangolo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igura a mano libera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igura a mano libera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igura a mano libera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igura a mano libera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igura a mano libera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igura a mano libera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igura a mano libera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igura a mano libera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igura a mano libera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igura a mano libera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a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igura a mano libera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igura a mano libera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igura a mano libera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igura a mano libera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ttangolo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igura a mano libera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igura a mano libera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igura a mano libera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igura a mano libera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igura a mano libera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igura a mano libera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igura a mano libera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igura a mano libera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igura a mano libera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igura a mano libera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uppo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igura a mano libera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igura a mano libera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igura a mano libera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igura a mano libera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igura a mano libera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igura a mano libera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igura a mano libera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igura a mano libera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igura a mano libera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ttangolo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it-IT" noProof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99AEDED-F316-4AF0-B8CF-EB029FFB2E18}" type="datetime1">
              <a:rPr lang="it-IT" noProof="0" smtClean="0"/>
              <a:t>05/07/2022</a:t>
            </a:fld>
            <a:endParaRPr lang="it-IT" noProof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7" Type="http://schemas.openxmlformats.org/officeDocument/2006/relationships/image" Target="../media/image1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5.svg"/><Relationship Id="rId9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www.pcbway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o 76">
            <a:extLst>
              <a:ext uri="{FF2B5EF4-FFF2-40B4-BE49-F238E27FC236}">
                <a16:creationId xmlns:a16="http://schemas.microsoft.com/office/drawing/2014/main" id="{AD579530-1077-46B3-BD5C-81BB270A1D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78" name="Rettangolo 77">
              <a:extLst>
                <a:ext uri="{FF2B5EF4-FFF2-40B4-BE49-F238E27FC236}">
                  <a16:creationId xmlns:a16="http://schemas.microsoft.com/office/drawing/2014/main" id="{ACBB106A-B366-4349-B59F-E8FBDADD8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it-IT"/>
            </a:p>
          </p:txBody>
        </p:sp>
        <p:pic>
          <p:nvPicPr>
            <p:cNvPr id="79" name="Immagine 2">
              <a:extLst>
                <a:ext uri="{FF2B5EF4-FFF2-40B4-BE49-F238E27FC236}">
                  <a16:creationId xmlns:a16="http://schemas.microsoft.com/office/drawing/2014/main" id="{113FC03B-24E4-4A3F-9626-CC7F6356BC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 xmlns:a16="http://schemas.microsoft.com/office/drawing/2014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Immagine 4" descr="primo piano del circuito stampato">
            <a:extLst>
              <a:ext uri="{FF2B5EF4-FFF2-40B4-BE49-F238E27FC236}">
                <a16:creationId xmlns:a16="http://schemas.microsoft.com/office/drawing/2014/main" id="{525AE681-57C0-4C44-9E88-A16CDA016E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0000"/>
          </a:blip>
          <a:srcRect t="6504" b="9202"/>
          <a:stretch/>
        </p:blipFill>
        <p:spPr>
          <a:xfrm>
            <a:off x="-2" y="10"/>
            <a:ext cx="12188389" cy="6857990"/>
          </a:xfrm>
          <a:prstGeom prst="rect">
            <a:avLst/>
          </a:prstGeom>
        </p:spPr>
      </p:pic>
      <p:grpSp>
        <p:nvGrpSpPr>
          <p:cNvPr id="81" name="Gruppo 80">
            <a:extLst>
              <a:ext uri="{FF2B5EF4-FFF2-40B4-BE49-F238E27FC236}">
                <a16:creationId xmlns:a16="http://schemas.microsoft.com/office/drawing/2014/main" id="{83F79A5F-63B5-4802-B39B-BF0F89DDD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895" y="2235200"/>
            <a:ext cx="10982062" cy="2396067"/>
            <a:chOff x="605895" y="2235200"/>
            <a:chExt cx="10982062" cy="2396067"/>
          </a:xfrm>
        </p:grpSpPr>
        <p:sp>
          <p:nvSpPr>
            <p:cNvPr id="82" name="Rettangolo con angoli arrotondati in diagonale 7">
              <a:extLst>
                <a:ext uri="{FF2B5EF4-FFF2-40B4-BE49-F238E27FC236}">
                  <a16:creationId xmlns:a16="http://schemas.microsoft.com/office/drawing/2014/main" id="{00D14BF7-A799-4EDA-8C19-CED0B8EC5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82333" y="2235200"/>
              <a:ext cx="7027334" cy="2396067"/>
            </a:xfrm>
            <a:prstGeom prst="round2DiagRect">
              <a:avLst>
                <a:gd name="adj1" fmla="val 9246"/>
                <a:gd name="adj2" fmla="val 0"/>
              </a:avLst>
            </a:prstGeom>
            <a:solidFill>
              <a:schemeClr val="bg1">
                <a:alpha val="80000"/>
              </a:schemeClr>
            </a:solidFill>
            <a:ln w="19050" cap="sq">
              <a:solidFill>
                <a:schemeClr val="tx2">
                  <a:alpha val="60000"/>
                </a:schemeClr>
              </a:solidFill>
              <a:miter lim="800000"/>
            </a:ln>
            <a:effectLst>
              <a:outerShdw blurRad="889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it-IT"/>
            </a:p>
          </p:txBody>
        </p:sp>
        <p:grpSp>
          <p:nvGrpSpPr>
            <p:cNvPr id="83" name="Gruppo 82">
              <a:extLst>
                <a:ext uri="{FF2B5EF4-FFF2-40B4-BE49-F238E27FC236}">
                  <a16:creationId xmlns:a16="http://schemas.microsoft.com/office/drawing/2014/main" id="{AF292344-73C8-4E53-85C0-8CDB23EB53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05895" y="2900097"/>
              <a:ext cx="10982062" cy="1211524"/>
              <a:chOff x="605895" y="2900097"/>
              <a:chExt cx="10982062" cy="1211524"/>
            </a:xfrm>
          </p:grpSpPr>
          <p:sp>
            <p:nvSpPr>
              <p:cNvPr id="84" name="Figura a mano libera 32">
                <a:extLst>
                  <a:ext uri="{FF2B5EF4-FFF2-40B4-BE49-F238E27FC236}">
                    <a16:creationId xmlns:a16="http://schemas.microsoft.com/office/drawing/2014/main" id="{4781E776-A0A7-4FB6-958B-8389BBA569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9653587" y="33797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5" name="Figura a mano libera 33">
                <a:extLst>
                  <a:ext uri="{FF2B5EF4-FFF2-40B4-BE49-F238E27FC236}">
                    <a16:creationId xmlns:a16="http://schemas.microsoft.com/office/drawing/2014/main" id="{0F004D56-F177-45BC-8965-B72DB88A08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078244" y="33107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6" name="Figura a mano libera 34">
                <a:extLst>
                  <a:ext uri="{FF2B5EF4-FFF2-40B4-BE49-F238E27FC236}">
                    <a16:creationId xmlns:a16="http://schemas.microsoft.com/office/drawing/2014/main" id="{5F2F1F83-817B-4678-B0AE-8FFDC49FC8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1146631" y="35742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7" name="Figura a mano libera 37">
                <a:extLst>
                  <a:ext uri="{FF2B5EF4-FFF2-40B4-BE49-F238E27FC236}">
                    <a16:creationId xmlns:a16="http://schemas.microsoft.com/office/drawing/2014/main" id="{F908EB47-32F4-4E82-BF56-FD25BB0747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230644" y="30345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8" name="Figura a mano libera 35">
                <a:extLst>
                  <a:ext uri="{FF2B5EF4-FFF2-40B4-BE49-F238E27FC236}">
                    <a16:creationId xmlns:a16="http://schemas.microsoft.com/office/drawing/2014/main" id="{0966000D-B975-4E8A-9BF2-EACF216405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034587" y="25627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9" name="Figura a mano libera 36">
                <a:extLst>
                  <a:ext uri="{FF2B5EF4-FFF2-40B4-BE49-F238E27FC236}">
                    <a16:creationId xmlns:a16="http://schemas.microsoft.com/office/drawing/2014/main" id="{A9554499-6796-4AEE-B012-34A5B9A585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747375" y="32326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0" name="Figura a mano libera 38">
                <a:extLst>
                  <a:ext uri="{FF2B5EF4-FFF2-40B4-BE49-F238E27FC236}">
                    <a16:creationId xmlns:a16="http://schemas.microsoft.com/office/drawing/2014/main" id="{9DD40864-34BD-491F-B591-180E7B32C1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1399044" y="30953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1" name="Figura a mano libera 39">
                <a:extLst>
                  <a:ext uri="{FF2B5EF4-FFF2-40B4-BE49-F238E27FC236}">
                    <a16:creationId xmlns:a16="http://schemas.microsoft.com/office/drawing/2014/main" id="{2623F54C-4373-4D30-90DB-3129BDDF54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353675" y="21531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2" name="Figura a mano libera 40">
                <a:extLst>
                  <a:ext uri="{FF2B5EF4-FFF2-40B4-BE49-F238E27FC236}">
                    <a16:creationId xmlns:a16="http://schemas.microsoft.com/office/drawing/2014/main" id="{1FF42884-D4B2-462F-9FA7-4FA8925322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848850" y="33088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3" name="Rettangolo 41">
                <a:extLst>
                  <a:ext uri="{FF2B5EF4-FFF2-40B4-BE49-F238E27FC236}">
                    <a16:creationId xmlns:a16="http://schemas.microsoft.com/office/drawing/2014/main" id="{27F4D4BA-37F5-4D54-BDFF-733F621D5D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721056" y="32842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4" name="Figura a mano libera 32">
                <a:extLst>
                  <a:ext uri="{FF2B5EF4-FFF2-40B4-BE49-F238E27FC236}">
                    <a16:creationId xmlns:a16="http://schemas.microsoft.com/office/drawing/2014/main" id="{29E4A0E5-0441-4563-A947-12A5781105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2122751" y="35321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5" name="Figura a mano libera 33">
                <a:extLst>
                  <a:ext uri="{FF2B5EF4-FFF2-40B4-BE49-F238E27FC236}">
                    <a16:creationId xmlns:a16="http://schemas.microsoft.com/office/drawing/2014/main" id="{4A8D89B4-AD1B-410A-870B-1042E075A0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958445" y="34631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6" name="Figura a mano libera 34">
                <a:extLst>
                  <a:ext uri="{FF2B5EF4-FFF2-40B4-BE49-F238E27FC236}">
                    <a16:creationId xmlns:a16="http://schemas.microsoft.com/office/drawing/2014/main" id="{DFC54570-9F45-44E6-AC94-4B3192D44B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858308" y="37266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7" name="Figura a mano libera 37">
                <a:extLst>
                  <a:ext uri="{FF2B5EF4-FFF2-40B4-BE49-F238E27FC236}">
                    <a16:creationId xmlns:a16="http://schemas.microsoft.com/office/drawing/2014/main" id="{A976F76C-4BBB-4CD4-9270-5E4E8802BF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658407" y="31869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8" name="Figura a mano libera 35">
                <a:extLst>
                  <a:ext uri="{FF2B5EF4-FFF2-40B4-BE49-F238E27FC236}">
                    <a16:creationId xmlns:a16="http://schemas.microsoft.com/office/drawing/2014/main" id="{06081E5F-35E2-4E9E-A0DA-9E2F769C4C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860814" y="27151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9" name="Figura a mano libera 36">
                <a:extLst>
                  <a:ext uri="{FF2B5EF4-FFF2-40B4-BE49-F238E27FC236}">
                    <a16:creationId xmlns:a16="http://schemas.microsoft.com/office/drawing/2014/main" id="{7B7B4F78-1391-433D-AAE5-0FA8B8EE18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289314" y="33850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0" name="Figura a mano libera 38">
                <a:extLst>
                  <a:ext uri="{FF2B5EF4-FFF2-40B4-BE49-F238E27FC236}">
                    <a16:creationId xmlns:a16="http://schemas.microsoft.com/office/drawing/2014/main" id="{EF63F42B-29ED-4285-99D1-5FA657DA92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605895" y="32477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1" name="Figura a mano libera 39">
                <a:extLst>
                  <a:ext uri="{FF2B5EF4-FFF2-40B4-BE49-F238E27FC236}">
                    <a16:creationId xmlns:a16="http://schemas.microsoft.com/office/drawing/2014/main" id="{EB7A6053-A7CF-4785-B396-6F70D6EBE9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532202" y="23055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2" name="Figura a mano libera 40">
                <a:extLst>
                  <a:ext uri="{FF2B5EF4-FFF2-40B4-BE49-F238E27FC236}">
                    <a16:creationId xmlns:a16="http://schemas.microsoft.com/office/drawing/2014/main" id="{E6337518-A10D-47A5-BD86-6D1F3FAF3C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154501" y="34612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3" name="Rettangolo 41">
                <a:extLst>
                  <a:ext uri="{FF2B5EF4-FFF2-40B4-BE49-F238E27FC236}">
                    <a16:creationId xmlns:a16="http://schemas.microsoft.com/office/drawing/2014/main" id="{7591C37F-6498-4992-992D-D413A84752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448983" y="34366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ED476017-D224-40AE-B921-675254501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7000" y="2328334"/>
            <a:ext cx="6858000" cy="1367896"/>
          </a:xfrm>
        </p:spPr>
        <p:txBody>
          <a:bodyPr rtlCol="0">
            <a:noAutofit/>
          </a:bodyPr>
          <a:lstStyle/>
          <a:p>
            <a:pPr algn="ctr"/>
            <a:r>
              <a:rPr lang="en-US" sz="2800" dirty="0"/>
              <a:t>Design and Development of wearable</a:t>
            </a:r>
            <a:br>
              <a:rPr lang="en-US" sz="2800" dirty="0"/>
            </a:br>
            <a:r>
              <a:rPr lang="it-IT" sz="2800" dirty="0" err="1"/>
              <a:t>medical</a:t>
            </a:r>
            <a:r>
              <a:rPr lang="it-IT" sz="2800" dirty="0"/>
              <a:t> </a:t>
            </a:r>
            <a:r>
              <a:rPr lang="it-IT" sz="2800"/>
              <a:t>smartwatcheS</a:t>
            </a:r>
            <a:endParaRPr lang="it-IT" sz="28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1F013D4-CBD9-4FC1-AF91-2301A7044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7001" y="3602038"/>
            <a:ext cx="6857999" cy="953029"/>
          </a:xfrm>
        </p:spPr>
        <p:txBody>
          <a:bodyPr rtlCol="0">
            <a:normAutofit/>
          </a:bodyPr>
          <a:lstStyle/>
          <a:p>
            <a:pPr algn="ctr" rtl="0"/>
            <a:r>
              <a:rPr lang="it-IT" dirty="0" err="1"/>
              <a:t>PulsECG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52E8091-E60C-4BEF-AEEA-CE9CEEBEE0D0}"/>
              </a:ext>
            </a:extLst>
          </p:cNvPr>
          <p:cNvSpPr txBox="1"/>
          <p:nvPr/>
        </p:nvSpPr>
        <p:spPr>
          <a:xfrm>
            <a:off x="10424967" y="6401632"/>
            <a:ext cx="182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REINERI MATTEO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6CA226F-570E-4E52-A785-525A0A2015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491" y="482597"/>
            <a:ext cx="2415324" cy="111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192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21D7D-0AFC-4EED-8F16-C82615B56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10</a:t>
            </a:fld>
            <a:endParaRPr lang="it-IT" sz="1600" noProof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8F3A1F3C-1AF0-4F5D-A651-2BE4EA87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142" y="225076"/>
            <a:ext cx="10670376" cy="635247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TESTING</a:t>
            </a:r>
            <a:endParaRPr lang="it-IT" sz="40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31492E17-26F8-4DE2-B707-179E1E3CB88F}"/>
              </a:ext>
            </a:extLst>
          </p:cNvPr>
          <p:cNvSpPr txBox="1">
            <a:spLocks/>
          </p:cNvSpPr>
          <p:nvPr/>
        </p:nvSpPr>
        <p:spPr>
          <a:xfrm>
            <a:off x="1047142" y="667684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ACCELERATIONS TEST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C444A9D5-0E46-41D8-808C-ADEE2B04B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460" y="344518"/>
            <a:ext cx="783302" cy="646331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75484EE-7291-4291-92A7-5C52E7FDA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324" y="1782853"/>
            <a:ext cx="8115300" cy="4152900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8CAA2742-961A-4C47-89C1-F7A6700F240B}"/>
              </a:ext>
            </a:extLst>
          </p:cNvPr>
          <p:cNvSpPr txBox="1">
            <a:spLocks/>
          </p:cNvSpPr>
          <p:nvPr/>
        </p:nvSpPr>
        <p:spPr>
          <a:xfrm>
            <a:off x="1144590" y="1397575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FREE FALL SIMULATION </a:t>
            </a:r>
            <a:r>
              <a:rPr lang="en-US" sz="1800" cap="none" noProof="1"/>
              <a:t>(10 seconds of registration)</a:t>
            </a:r>
            <a:endParaRPr lang="en-US" sz="1800" noProof="1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A0F7253-E87B-49EB-94C7-C6EDD0564D48}"/>
              </a:ext>
            </a:extLst>
          </p:cNvPr>
          <p:cNvSpPr/>
          <p:nvPr/>
        </p:nvSpPr>
        <p:spPr>
          <a:xfrm>
            <a:off x="8515213" y="1782853"/>
            <a:ext cx="330464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NOTES:</a:t>
            </a:r>
          </a:p>
          <a:p>
            <a:r>
              <a:rPr lang="it-IT" dirty="0"/>
              <a:t>The </a:t>
            </a:r>
            <a:r>
              <a:rPr lang="it-IT" dirty="0" err="1"/>
              <a:t>accelerometer</a:t>
            </a:r>
            <a:r>
              <a:rPr lang="it-IT" dirty="0"/>
              <a:t> always </a:t>
            </a:r>
            <a:r>
              <a:rPr lang="it-IT" dirty="0" err="1"/>
              <a:t>read</a:t>
            </a:r>
            <a:r>
              <a:rPr lang="it-IT" dirty="0"/>
              <a:t> the </a:t>
            </a:r>
            <a:r>
              <a:rPr lang="it-IT" dirty="0" err="1"/>
              <a:t>gravity</a:t>
            </a:r>
            <a:r>
              <a:rPr lang="it-IT" dirty="0"/>
              <a:t> force on </a:t>
            </a:r>
            <a:r>
              <a:rPr lang="it-IT" dirty="0" err="1"/>
              <a:t>its</a:t>
            </a:r>
            <a:r>
              <a:rPr lang="it-IT" dirty="0"/>
              <a:t> </a:t>
            </a:r>
            <a:r>
              <a:rPr lang="it-IT" dirty="0" err="1"/>
              <a:t>vertical</a:t>
            </a:r>
            <a:r>
              <a:rPr lang="it-IT" dirty="0"/>
              <a:t> </a:t>
            </a:r>
            <a:r>
              <a:rPr lang="it-IT" dirty="0" err="1"/>
              <a:t>axis</a:t>
            </a:r>
            <a:r>
              <a:rPr lang="it-IT" dirty="0"/>
              <a:t>. </a:t>
            </a:r>
            <a:r>
              <a:rPr lang="it-IT" dirty="0" err="1"/>
              <a:t>During</a:t>
            </a:r>
            <a:r>
              <a:rPr lang="it-IT" dirty="0"/>
              <a:t> the </a:t>
            </a:r>
            <a:r>
              <a:rPr lang="it-IT" dirty="0" err="1"/>
              <a:t>fall</a:t>
            </a:r>
            <a:r>
              <a:rPr lang="it-IT" dirty="0"/>
              <a:t>, </a:t>
            </a:r>
            <a:r>
              <a:rPr lang="it-IT" dirty="0" err="1"/>
              <a:t>this</a:t>
            </a:r>
            <a:r>
              <a:rPr lang="it-IT" dirty="0"/>
              <a:t> force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avoided</a:t>
            </a:r>
            <a:r>
              <a:rPr lang="it-IT" dirty="0"/>
              <a:t>.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 err="1"/>
              <a:t>During</a:t>
            </a:r>
            <a:r>
              <a:rPr lang="it-IT" dirty="0"/>
              <a:t> the test,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measured</a:t>
            </a:r>
            <a:r>
              <a:rPr lang="it-IT" dirty="0"/>
              <a:t> an offset of -0.25g </a:t>
            </a:r>
            <a:r>
              <a:rPr lang="it-IT" dirty="0" err="1"/>
              <a:t>along</a:t>
            </a:r>
            <a:r>
              <a:rPr lang="it-IT" dirty="0"/>
              <a:t> Z </a:t>
            </a:r>
            <a:r>
              <a:rPr lang="it-IT" dirty="0" err="1"/>
              <a:t>axis</a:t>
            </a:r>
            <a:r>
              <a:rPr lang="it-IT" dirty="0"/>
              <a:t>. </a:t>
            </a:r>
          </a:p>
          <a:p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compensated</a:t>
            </a:r>
            <a:r>
              <a:rPr lang="it-IT" dirty="0"/>
              <a:t> </a:t>
            </a:r>
            <a:r>
              <a:rPr lang="it-IT" dirty="0" err="1"/>
              <a:t>during</a:t>
            </a:r>
            <a:r>
              <a:rPr lang="it-IT" dirty="0"/>
              <a:t> </a:t>
            </a:r>
            <a:r>
              <a:rPr lang="it-IT" dirty="0" err="1"/>
              <a:t>matlab</a:t>
            </a:r>
            <a:r>
              <a:rPr lang="it-IT" dirty="0"/>
              <a:t> </a:t>
            </a:r>
            <a:r>
              <a:rPr lang="it-IT" dirty="0" err="1"/>
              <a:t>elaboration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1215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21D7D-0AFC-4EED-8F16-C82615B56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11</a:t>
            </a:fld>
            <a:endParaRPr lang="it-IT" sz="1600" noProof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8F3A1F3C-1AF0-4F5D-A651-2BE4EA87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142" y="225076"/>
            <a:ext cx="10670376" cy="635247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TESTING</a:t>
            </a:r>
            <a:endParaRPr lang="it-IT" sz="40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31492E17-26F8-4DE2-B707-179E1E3CB88F}"/>
              </a:ext>
            </a:extLst>
          </p:cNvPr>
          <p:cNvSpPr txBox="1">
            <a:spLocks/>
          </p:cNvSpPr>
          <p:nvPr/>
        </p:nvSpPr>
        <p:spPr>
          <a:xfrm>
            <a:off x="1047142" y="667684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temperature TEST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8CAA2742-961A-4C47-89C1-F7A6700F240B}"/>
              </a:ext>
            </a:extLst>
          </p:cNvPr>
          <p:cNvSpPr txBox="1">
            <a:spLocks/>
          </p:cNvSpPr>
          <p:nvPr/>
        </p:nvSpPr>
        <p:spPr>
          <a:xfrm>
            <a:off x="1066720" y="1190796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Finger temperature measurement </a:t>
            </a:r>
            <a:r>
              <a:rPr lang="en-US" sz="1800" cap="none" noProof="1"/>
              <a:t>(1m30s of registration)</a:t>
            </a:r>
            <a:endParaRPr lang="en-US" sz="1800" noProof="1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A0F7253-E87B-49EB-94C7-C6EDD0564D48}"/>
              </a:ext>
            </a:extLst>
          </p:cNvPr>
          <p:cNvSpPr/>
          <p:nvPr/>
        </p:nvSpPr>
        <p:spPr>
          <a:xfrm>
            <a:off x="7019813" y="1452092"/>
            <a:ext cx="47605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NOTES:</a:t>
            </a:r>
          </a:p>
          <a:p>
            <a:r>
              <a:rPr lang="it-IT" dirty="0" err="1"/>
              <a:t>Different</a:t>
            </a:r>
            <a:r>
              <a:rPr lang="it-IT" dirty="0"/>
              <a:t> ambient </a:t>
            </a:r>
            <a:r>
              <a:rPr lang="it-IT" dirty="0" err="1"/>
              <a:t>temperatures</a:t>
            </a:r>
            <a:r>
              <a:rPr lang="it-IT" dirty="0"/>
              <a:t> (31°C vs 27°C) </a:t>
            </a:r>
            <a:r>
              <a:rPr lang="it-IT" dirty="0" err="1"/>
              <a:t>lead</a:t>
            </a:r>
            <a:r>
              <a:rPr lang="it-IT" dirty="0"/>
              <a:t> to </a:t>
            </a:r>
            <a:r>
              <a:rPr lang="it-IT" dirty="0" err="1"/>
              <a:t>completely</a:t>
            </a:r>
            <a:r>
              <a:rPr lang="it-IT" dirty="0"/>
              <a:t> </a:t>
            </a:r>
            <a:r>
              <a:rPr lang="it-IT" dirty="0" err="1"/>
              <a:t>different</a:t>
            </a:r>
            <a:r>
              <a:rPr lang="it-IT" dirty="0"/>
              <a:t> </a:t>
            </a:r>
            <a:r>
              <a:rPr lang="it-IT" dirty="0" err="1"/>
              <a:t>measurements</a:t>
            </a:r>
            <a:r>
              <a:rPr lang="it-IT" dirty="0"/>
              <a:t> (36.1°C vs 33°C) with the </a:t>
            </a:r>
            <a:r>
              <a:rPr lang="it-IT" dirty="0" err="1"/>
              <a:t>same</a:t>
            </a:r>
            <a:r>
              <a:rPr lang="it-IT" dirty="0"/>
              <a:t> user and </a:t>
            </a:r>
            <a:r>
              <a:rPr lang="it-IT" dirty="0" err="1"/>
              <a:t>similar</a:t>
            </a:r>
            <a:r>
              <a:rPr lang="it-IT" dirty="0"/>
              <a:t> body conditions.</a:t>
            </a:r>
          </a:p>
          <a:p>
            <a:endParaRPr lang="it-IT" dirty="0"/>
          </a:p>
          <a:p>
            <a:r>
              <a:rPr lang="it-IT" dirty="0"/>
              <a:t>MAIN DEPENDENCIES: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Ambient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User (</a:t>
            </a:r>
            <a:r>
              <a:rPr lang="it-IT" dirty="0" err="1"/>
              <a:t>age</a:t>
            </a:r>
            <a:r>
              <a:rPr lang="it-IT" dirty="0"/>
              <a:t>, gender)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Training / physical 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Nutrition</a:t>
            </a:r>
          </a:p>
          <a:p>
            <a:endParaRPr lang="it-IT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D9E7AC65-3ADD-4B81-8369-B2758E3B8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6140" y="225076"/>
            <a:ext cx="617549" cy="74162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12F02F8-7028-44BC-B8FA-534F524B2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278" y="4545619"/>
            <a:ext cx="2206000" cy="2312381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C8F1DB68-D28F-4D29-88C7-00821DB1A0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651" y="2205872"/>
            <a:ext cx="6520260" cy="380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82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400D45F-B892-4EFC-8B40-1A6425AC5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12</a:t>
            </a:fld>
            <a:endParaRPr lang="it-IT" sz="1600" noProof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826BD1AA-5F7E-41FD-93E7-1BB879E55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142" y="225076"/>
            <a:ext cx="2535044" cy="635247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NEXT STEPS</a:t>
            </a:r>
            <a:endParaRPr lang="it-IT" sz="40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84870754-8325-49A7-BCD1-388DB02DAB4E}"/>
              </a:ext>
            </a:extLst>
          </p:cNvPr>
          <p:cNvSpPr txBox="1">
            <a:spLocks/>
          </p:cNvSpPr>
          <p:nvPr/>
        </p:nvSpPr>
        <p:spPr>
          <a:xfrm>
            <a:off x="1047142" y="667684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OBSERVATIONS AND POSSIBLE IMPROVEMENTS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9A794D3E-5585-47B0-BB71-E13E00F02E02}"/>
              </a:ext>
            </a:extLst>
          </p:cNvPr>
          <p:cNvSpPr txBox="1">
            <a:spLocks/>
          </p:cNvSpPr>
          <p:nvPr/>
        </p:nvSpPr>
        <p:spPr>
          <a:xfrm>
            <a:off x="1291472" y="1495569"/>
            <a:ext cx="10567448" cy="49429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ACCELEROMETER</a:t>
            </a:r>
          </a:p>
          <a:p>
            <a:r>
              <a:rPr lang="en-US" sz="2000" cap="none" noProof="1"/>
              <a:t>Firmware and application integration in order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cap="none" noProof="1"/>
              <a:t>Improve the energy management (inactivity detection)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cap="none" noProof="1"/>
              <a:t>Improve the medical measurements (warn for measurement in non-resting condition</a:t>
            </a:r>
          </a:p>
          <a:p>
            <a:endParaRPr lang="en-US" sz="2400" noProof="1"/>
          </a:p>
          <a:p>
            <a:r>
              <a:rPr lang="en-US" sz="2400" noProof="1"/>
              <a:t>TEMPERATURE</a:t>
            </a:r>
          </a:p>
          <a:p>
            <a:r>
              <a:rPr lang="en-US" sz="2000" cap="none" noProof="1"/>
              <a:t>Study and analysis for a better body temperature estimation: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cap="none" dirty="0" err="1"/>
              <a:t>Liebermeister’s</a:t>
            </a:r>
            <a:r>
              <a:rPr lang="it-IT" sz="2000" cap="none" dirty="0"/>
              <a:t> rule: </a:t>
            </a:r>
            <a:r>
              <a:rPr lang="it-IT" sz="2000" cap="none" dirty="0" err="1"/>
              <a:t>correlation</a:t>
            </a:r>
            <a:r>
              <a:rPr lang="it-IT" sz="2000" cap="none" dirty="0"/>
              <a:t> </a:t>
            </a:r>
            <a:r>
              <a:rPr lang="it-IT" sz="2000" cap="none" dirty="0" err="1"/>
              <a:t>between</a:t>
            </a:r>
            <a:r>
              <a:rPr lang="it-IT" sz="2000" cap="none" dirty="0"/>
              <a:t> heart beat and temperature</a:t>
            </a:r>
            <a:endParaRPr lang="en-US" sz="2000" cap="none" noProof="1"/>
          </a:p>
          <a:p>
            <a:endParaRPr lang="en-US" sz="2400" noProof="1"/>
          </a:p>
          <a:p>
            <a:r>
              <a:rPr lang="en-US" sz="2400" noProof="1"/>
              <a:t>IN GENERAL</a:t>
            </a:r>
          </a:p>
          <a:p>
            <a:r>
              <a:rPr lang="en-US" sz="2000" cap="none" noProof="1"/>
              <a:t>Addition of new features like: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cap="none" noProof="1"/>
              <a:t>A display with the main info (hour, heart beat, temperature)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" cap="none" noProof="1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" cap="none" noProof="1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cap="none" noProof="1"/>
              <a:t>GPS module for live tracking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cap="none" noProof="1"/>
              <a:t>Adding a flash memory in order to improve data management</a:t>
            </a:r>
          </a:p>
          <a:p>
            <a:r>
              <a:rPr lang="en-US" sz="1800" cap="none" noProof="1"/>
              <a:t>	</a:t>
            </a:r>
          </a:p>
          <a:p>
            <a:r>
              <a:rPr lang="en-US" sz="1800" cap="none" noProof="1"/>
              <a:t>	</a:t>
            </a:r>
            <a:endParaRPr lang="it-IT" sz="1800" cap="none" dirty="0"/>
          </a:p>
        </p:txBody>
      </p:sp>
      <p:pic>
        <p:nvPicPr>
          <p:cNvPr id="9" name="Elemento grafico 8" descr="Batteria in carica">
            <a:extLst>
              <a:ext uri="{FF2B5EF4-FFF2-40B4-BE49-F238E27FC236}">
                <a16:creationId xmlns:a16="http://schemas.microsoft.com/office/drawing/2014/main" id="{F80FE302-1AB4-4318-B703-BF30F68A7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48366" y="956034"/>
            <a:ext cx="1685827" cy="1252194"/>
          </a:xfrm>
          <a:prstGeom prst="rect">
            <a:avLst/>
          </a:prstGeom>
        </p:spPr>
      </p:pic>
      <p:pic>
        <p:nvPicPr>
          <p:cNvPr id="11" name="Elemento grafico 10" descr="Pennarello">
            <a:extLst>
              <a:ext uri="{FF2B5EF4-FFF2-40B4-BE49-F238E27FC236}">
                <a16:creationId xmlns:a16="http://schemas.microsoft.com/office/drawing/2014/main" id="{CE8C27EF-1E12-4B03-AA96-C34BA7CBA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42635" y="4680733"/>
            <a:ext cx="1252194" cy="1252194"/>
          </a:xfrm>
          <a:prstGeom prst="rect">
            <a:avLst/>
          </a:prstGeom>
        </p:spPr>
      </p:pic>
      <p:pic>
        <p:nvPicPr>
          <p:cNvPr id="13" name="Elemento grafico 12" descr="Elettrocardiogramma">
            <a:extLst>
              <a:ext uri="{FF2B5EF4-FFF2-40B4-BE49-F238E27FC236}">
                <a16:creationId xmlns:a16="http://schemas.microsoft.com/office/drawing/2014/main" id="{1E49EF81-6A27-4B72-A6B4-70DE75D230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94829" y="3055077"/>
            <a:ext cx="1252194" cy="125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085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C320927-9D4B-45B2-BD84-FB3B88EDE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6457" y="1574375"/>
            <a:ext cx="3599085" cy="1478570"/>
          </a:xfrm>
        </p:spPr>
        <p:txBody>
          <a:bodyPr>
            <a:normAutofit fontScale="90000"/>
          </a:bodyPr>
          <a:lstStyle/>
          <a:p>
            <a:r>
              <a:rPr lang="it-IT" sz="5400" dirty="0"/>
              <a:t>THANK YOU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4A23DC62-3547-4408-95F2-562077DBA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noProof="0" smtClean="0"/>
              <a:t>13</a:t>
            </a:fld>
            <a:endParaRPr lang="it-IT" noProof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5378D7B-CDD7-4A8B-87E9-11D70D2D0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9465" y="2741860"/>
            <a:ext cx="4473070" cy="266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265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21D7D-0AFC-4EED-8F16-C82615B56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14</a:t>
            </a:fld>
            <a:endParaRPr lang="it-IT" sz="1600" noProof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8F3A1F3C-1AF0-4F5D-A651-2BE4EA87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142" y="225076"/>
            <a:ext cx="10670376" cy="635247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TESTING</a:t>
            </a:r>
            <a:endParaRPr lang="it-IT" sz="40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31492E17-26F8-4DE2-B707-179E1E3CB88F}"/>
              </a:ext>
            </a:extLst>
          </p:cNvPr>
          <p:cNvSpPr txBox="1">
            <a:spLocks/>
          </p:cNvSpPr>
          <p:nvPr/>
        </p:nvSpPr>
        <p:spPr>
          <a:xfrm>
            <a:off x="1047141" y="667684"/>
            <a:ext cx="8814614" cy="3659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PROCEDURE TEST FOR ACCELEROMETER AND TEMPERATURE SENSOR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954F4F1-A226-449F-B4C4-12A6EEF6B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833" y="2454634"/>
            <a:ext cx="2466975" cy="1704975"/>
          </a:xfrm>
          <a:prstGeom prst="rect">
            <a:avLst/>
          </a:prstGeom>
        </p:spPr>
      </p:pic>
      <p:sp>
        <p:nvSpPr>
          <p:cNvPr id="15" name="Titolo 1">
            <a:extLst>
              <a:ext uri="{FF2B5EF4-FFF2-40B4-BE49-F238E27FC236}">
                <a16:creationId xmlns:a16="http://schemas.microsoft.com/office/drawing/2014/main" id="{FB03C311-5555-4389-83E2-D2A9EAEF3EA8}"/>
              </a:ext>
            </a:extLst>
          </p:cNvPr>
          <p:cNvSpPr txBox="1">
            <a:spLocks/>
          </p:cNvSpPr>
          <p:nvPr/>
        </p:nvSpPr>
        <p:spPr>
          <a:xfrm>
            <a:off x="863028" y="1402503"/>
            <a:ext cx="7024539" cy="308337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STEPS:</a:t>
            </a:r>
          </a:p>
          <a:p>
            <a:pPr marL="342900" indent="-342900">
              <a:buAutoNum type="arabicParenR"/>
            </a:pPr>
            <a:r>
              <a:rPr lang="en-US" sz="1800" noProof="1"/>
              <a:t>WRITE THE FIRMWARE IN CODE COMPOSER STUDIO (CCS)</a:t>
            </a:r>
          </a:p>
          <a:p>
            <a:endParaRPr lang="en-US" sz="1800" noProof="1"/>
          </a:p>
          <a:p>
            <a:pPr marL="342900" indent="-342900">
              <a:buAutoNum type="arabicParenR" startAt="2"/>
            </a:pPr>
            <a:r>
              <a:rPr lang="en-US" sz="1800" noProof="1"/>
              <a:t>CONNECT PULSECG WITH pc/ccS AND RUN IT IN DEBUG MODE</a:t>
            </a:r>
          </a:p>
          <a:p>
            <a:endParaRPr lang="en-US" sz="1800" noProof="1"/>
          </a:p>
          <a:p>
            <a:r>
              <a:rPr lang="en-US" sz="1800" noProof="1"/>
              <a:t>3A) TOUCH THE TEMPERATURE BOARD DURING EXECUTION (TEMP. TEST)</a:t>
            </a:r>
          </a:p>
          <a:p>
            <a:r>
              <a:rPr lang="en-US" sz="1800" noProof="1"/>
              <a:t>3b) LEAVE THE BOARD IN FREE FALL DURING EXECUTION (ACC. TEST)</a:t>
            </a:r>
          </a:p>
          <a:p>
            <a:endParaRPr lang="en-US" sz="1800" noProof="1"/>
          </a:p>
          <a:p>
            <a:pPr marL="342900" indent="-342900">
              <a:buAutoNum type="arabicParenR" startAt="4"/>
            </a:pPr>
            <a:r>
              <a:rPr lang="en-US" sz="1800" noProof="1"/>
              <a:t>SAVE THE TEMPERATURE/ACCELEROMETER REGISTER VALUE IN TeXT FILE</a:t>
            </a:r>
          </a:p>
          <a:p>
            <a:endParaRPr lang="en-US" sz="1800" noProof="1"/>
          </a:p>
          <a:p>
            <a:r>
              <a:rPr lang="en-US" sz="1800" noProof="1"/>
              <a:t>5)  USE A MATLAB SCRIPT FOR data ELABORATION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C0973B4-308D-4588-B3E1-3716313D3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7567" y="339274"/>
            <a:ext cx="2388754" cy="186998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8D08533-BF3B-476B-A5C1-11530B1A01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4560" y="4404985"/>
            <a:ext cx="1859634" cy="2114584"/>
          </a:xfrm>
          <a:prstGeom prst="rect">
            <a:avLst/>
          </a:prstGeom>
        </p:spPr>
      </p:pic>
      <p:cxnSp>
        <p:nvCxnSpPr>
          <p:cNvPr id="17" name="Connettore curvo 16">
            <a:extLst>
              <a:ext uri="{FF2B5EF4-FFF2-40B4-BE49-F238E27FC236}">
                <a16:creationId xmlns:a16="http://schemas.microsoft.com/office/drawing/2014/main" id="{FDEB658A-719B-4493-A273-CF999120BC82}"/>
              </a:ext>
            </a:extLst>
          </p:cNvPr>
          <p:cNvCxnSpPr>
            <a:cxnSpLocks/>
          </p:cNvCxnSpPr>
          <p:nvPr/>
        </p:nvCxnSpPr>
        <p:spPr>
          <a:xfrm rot="16200000" flipH="1">
            <a:off x="10216966" y="1283740"/>
            <a:ext cx="1276000" cy="575033"/>
          </a:xfrm>
          <a:prstGeom prst="curvedConnector3">
            <a:avLst>
              <a:gd name="adj1" fmla="val -1715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curvo 20">
            <a:extLst>
              <a:ext uri="{FF2B5EF4-FFF2-40B4-BE49-F238E27FC236}">
                <a16:creationId xmlns:a16="http://schemas.microsoft.com/office/drawing/2014/main" id="{7FCF4BFD-EADB-404F-845F-017528C7E260}"/>
              </a:ext>
            </a:extLst>
          </p:cNvPr>
          <p:cNvCxnSpPr>
            <a:cxnSpLocks/>
          </p:cNvCxnSpPr>
          <p:nvPr/>
        </p:nvCxnSpPr>
        <p:spPr>
          <a:xfrm rot="5400000">
            <a:off x="9723750" y="4322192"/>
            <a:ext cx="1084082" cy="1036951"/>
          </a:xfrm>
          <a:prstGeom prst="curvedConnector3">
            <a:avLst>
              <a:gd name="adj1" fmla="val 99565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>
            <a:extLst>
              <a:ext uri="{FF2B5EF4-FFF2-40B4-BE49-F238E27FC236}">
                <a16:creationId xmlns:a16="http://schemas.microsoft.com/office/drawing/2014/main" id="{31568C13-7957-4525-9E0D-85FD703BEF19}"/>
              </a:ext>
            </a:extLst>
          </p:cNvPr>
          <p:cNvCxnSpPr/>
          <p:nvPr/>
        </p:nvCxnSpPr>
        <p:spPr>
          <a:xfrm flipH="1">
            <a:off x="6096000" y="5382709"/>
            <a:ext cx="1449392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magine 27">
            <a:extLst>
              <a:ext uri="{FF2B5EF4-FFF2-40B4-BE49-F238E27FC236}">
                <a16:creationId xmlns:a16="http://schemas.microsoft.com/office/drawing/2014/main" id="{F1FCC068-5872-4A14-88C4-F1C78C4EE8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0233" y="4515398"/>
            <a:ext cx="3190128" cy="1893757"/>
          </a:xfrm>
          <a:prstGeom prst="rect">
            <a:avLst/>
          </a:prstGeom>
        </p:spPr>
      </p:pic>
      <p:sp>
        <p:nvSpPr>
          <p:cNvPr id="29" name="Titolo 1">
            <a:extLst>
              <a:ext uri="{FF2B5EF4-FFF2-40B4-BE49-F238E27FC236}">
                <a16:creationId xmlns:a16="http://schemas.microsoft.com/office/drawing/2014/main" id="{9329A86E-3AAB-4FA9-A6A7-B09CDDB6DE19}"/>
              </a:ext>
            </a:extLst>
          </p:cNvPr>
          <p:cNvSpPr txBox="1">
            <a:spLocks/>
          </p:cNvSpPr>
          <p:nvPr/>
        </p:nvSpPr>
        <p:spPr>
          <a:xfrm>
            <a:off x="10339839" y="432691"/>
            <a:ext cx="322026" cy="385278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noProof="1">
                <a:solidFill>
                  <a:srgbClr val="FFC000"/>
                </a:solidFill>
              </a:rPr>
              <a:t>1</a:t>
            </a:r>
          </a:p>
        </p:txBody>
      </p:sp>
      <p:sp>
        <p:nvSpPr>
          <p:cNvPr id="30" name="Titolo 1">
            <a:extLst>
              <a:ext uri="{FF2B5EF4-FFF2-40B4-BE49-F238E27FC236}">
                <a16:creationId xmlns:a16="http://schemas.microsoft.com/office/drawing/2014/main" id="{594F436D-B215-40B6-82AE-B572C61D86E8}"/>
              </a:ext>
            </a:extLst>
          </p:cNvPr>
          <p:cNvSpPr txBox="1">
            <a:spLocks/>
          </p:cNvSpPr>
          <p:nvPr/>
        </p:nvSpPr>
        <p:spPr>
          <a:xfrm>
            <a:off x="11274456" y="1866507"/>
            <a:ext cx="516613" cy="465439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000" b="1" noProof="1">
                <a:solidFill>
                  <a:srgbClr val="FFC000"/>
                </a:solidFill>
              </a:rPr>
              <a:t>3A</a:t>
            </a:r>
          </a:p>
        </p:txBody>
      </p:sp>
      <p:sp>
        <p:nvSpPr>
          <p:cNvPr id="31" name="Titolo 1">
            <a:extLst>
              <a:ext uri="{FF2B5EF4-FFF2-40B4-BE49-F238E27FC236}">
                <a16:creationId xmlns:a16="http://schemas.microsoft.com/office/drawing/2014/main" id="{BE059C9F-FFA4-415C-9D53-458CB10873B3}"/>
              </a:ext>
            </a:extLst>
          </p:cNvPr>
          <p:cNvSpPr txBox="1">
            <a:spLocks/>
          </p:cNvSpPr>
          <p:nvPr/>
        </p:nvSpPr>
        <p:spPr>
          <a:xfrm>
            <a:off x="9747315" y="4828802"/>
            <a:ext cx="322026" cy="385278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noProof="1">
                <a:solidFill>
                  <a:srgbClr val="FFC000"/>
                </a:solidFill>
              </a:rPr>
              <a:t>4</a:t>
            </a:r>
          </a:p>
        </p:txBody>
      </p:sp>
      <p:sp>
        <p:nvSpPr>
          <p:cNvPr id="32" name="Titolo 1">
            <a:extLst>
              <a:ext uri="{FF2B5EF4-FFF2-40B4-BE49-F238E27FC236}">
                <a16:creationId xmlns:a16="http://schemas.microsoft.com/office/drawing/2014/main" id="{CC0CDE88-3CC4-4365-975E-6C56C5A5A409}"/>
              </a:ext>
            </a:extLst>
          </p:cNvPr>
          <p:cNvSpPr txBox="1">
            <a:spLocks/>
          </p:cNvSpPr>
          <p:nvPr/>
        </p:nvSpPr>
        <p:spPr>
          <a:xfrm>
            <a:off x="6130411" y="4854760"/>
            <a:ext cx="322026" cy="385278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noProof="1">
                <a:solidFill>
                  <a:srgbClr val="FFC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669778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uppo 173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75" name="Rettangolo 174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it-IT" noProof="1"/>
            </a:p>
          </p:txBody>
        </p:sp>
        <p:pic>
          <p:nvPicPr>
            <p:cNvPr id="176" name="Immagine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4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 xmlns:a16="http://schemas.microsoft.com/office/drawing/2014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Immagine 3" descr="primo piano del circuito stampato">
            <a:extLst>
              <a:ext uri="{FF2B5EF4-FFF2-40B4-BE49-F238E27FC236}">
                <a16:creationId xmlns:a16="http://schemas.microsoft.com/office/drawing/2014/main" id="{4B216623-4B59-4FC0-8E90-468349035D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0000"/>
          </a:blip>
          <a:srcRect l="17220" r="9210" b="-1"/>
          <a:stretch/>
        </p:blipFill>
        <p:spPr>
          <a:xfrm>
            <a:off x="7975568" y="-2"/>
            <a:ext cx="4245008" cy="6857990"/>
          </a:xfrm>
          <a:prstGeom prst="rect">
            <a:avLst/>
          </a:prstGeom>
        </p:spPr>
      </p:pic>
      <p:grpSp>
        <p:nvGrpSpPr>
          <p:cNvPr id="178" name="Gruppo 177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79" name="Rettangolo 178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0" name="Figura a mano libera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1" name="Figura a mano libera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2" name="Rettangolo 181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3" name="Figura a mano libera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4" name="Figura a mano libera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5" name="Figura a mano libera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6" name="Figura a mano libera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7" name="Figura a mano libera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8" name="Figura a mano libera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9" name="Figura a mano libera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0" name="Figura a mano libera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1" name="Figura a mano libera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2" name="Figura a mano libera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3" name="Figura a mano libera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4" name="Figura a mano libera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5" name="Figura a mano libera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6" name="Figura a mano libera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7" name="Figura a mano libera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8" name="Figura a mano libera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9" name="Figura a mano libera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0" name="Figura a mano libera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1" name="Figura a mano libera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2" name="Figura a mano libera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3" name="Figura a mano libera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4" name="Figura a mano libera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5" name="Figura a mano libera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6" name="Figura a mano libera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7" name="Rettangolo 206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08" name="Figura a mano libera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9" name="Figura a mano libera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0" name="Figura a mano libera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1" name="Figura a mano libera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Figura a mano libera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Figura a mano libera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4" name="Figura a mano libera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Figura a mano libera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Figura a mano libera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Figura a mano libera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Figura a mano libera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9" name="Rettangolo 218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20" name="Figura a mano libera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Figura a mano libera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Figura a mano libera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Figura a mano libera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Figura a mano libera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Figura a mano libera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Figura a mano libera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Figura a mano libera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Figura a mano libera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Figura a mano libera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Figura a mano libera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Figura a mano libera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2" name="Figura a mano libera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A6BCF94-F108-4D92-8C4F-CD9273947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7305" y="950365"/>
            <a:ext cx="1442433" cy="644035"/>
          </a:xfrm>
        </p:spPr>
        <p:txBody>
          <a:bodyPr rtlCol="0">
            <a:normAutofit/>
          </a:bodyPr>
          <a:lstStyle/>
          <a:p>
            <a:r>
              <a:rPr lang="it-IT" sz="3200" noProof="1"/>
              <a:t>INDEX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8399AB7-9E36-4EAD-B44A-9E0CEA24A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5265" y="1589882"/>
            <a:ext cx="7163340" cy="3051175"/>
          </a:xfrm>
        </p:spPr>
        <p:txBody>
          <a:bodyPr rtlCol="0">
            <a:noAutofit/>
          </a:bodyPr>
          <a:lstStyle/>
          <a:p>
            <a:pPr rtl="0">
              <a:lnSpc>
                <a:spcPct val="110000"/>
              </a:lnSpc>
            </a:pPr>
            <a:r>
              <a:rPr lang="it-IT" sz="2800" noProof="1"/>
              <a:t>State of Art </a:t>
            </a:r>
          </a:p>
          <a:p>
            <a:pPr rtl="0">
              <a:lnSpc>
                <a:spcPct val="110000"/>
              </a:lnSpc>
            </a:pPr>
            <a:r>
              <a:rPr lang="it-IT" sz="2800" noProof="1"/>
              <a:t>PulsECG today</a:t>
            </a:r>
          </a:p>
          <a:p>
            <a:pPr rtl="0">
              <a:lnSpc>
                <a:spcPct val="110000"/>
              </a:lnSpc>
            </a:pPr>
            <a:r>
              <a:rPr lang="it-IT" sz="2800" noProof="1"/>
              <a:t>PulsECG tomorrow: activity description</a:t>
            </a:r>
          </a:p>
          <a:p>
            <a:pPr rtl="0">
              <a:lnSpc>
                <a:spcPct val="110000"/>
              </a:lnSpc>
            </a:pPr>
            <a:r>
              <a:rPr lang="it-IT" sz="2800" noProof="1"/>
              <a:t>R&amp;D process</a:t>
            </a:r>
          </a:p>
          <a:p>
            <a:pPr rtl="0">
              <a:lnSpc>
                <a:spcPct val="110000"/>
              </a:lnSpc>
            </a:pPr>
            <a:r>
              <a:rPr lang="it-IT" sz="2800" noProof="1"/>
              <a:t>Testing</a:t>
            </a:r>
          </a:p>
          <a:p>
            <a:pPr rtl="0">
              <a:lnSpc>
                <a:spcPct val="110000"/>
              </a:lnSpc>
            </a:pPr>
            <a:r>
              <a:rPr lang="it-IT" sz="2800" noProof="1"/>
              <a:t>Next steps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16DC847-8E00-4651-9B65-3B2479227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2</a:t>
            </a:fld>
            <a:endParaRPr lang="it-IT" sz="1600" noProof="0" dirty="0"/>
          </a:p>
        </p:txBody>
      </p:sp>
    </p:spTree>
    <p:extLst>
      <p:ext uri="{BB962C8B-B14F-4D97-AF65-F5344CB8AC3E}">
        <p14:creationId xmlns:p14="http://schemas.microsoft.com/office/powerpoint/2010/main" val="1094849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FF070FA-CF73-4971-B106-D8C92B133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203738"/>
            <a:ext cx="3110076" cy="635247"/>
          </a:xfrm>
        </p:spPr>
        <p:txBody>
          <a:bodyPr/>
          <a:lstStyle/>
          <a:p>
            <a:r>
              <a:rPr lang="it-IT" noProof="1"/>
              <a:t>State of Art </a:t>
            </a:r>
            <a:endParaRPr lang="it-IT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395DB401-8186-407D-8AB3-17CEC778A966}"/>
              </a:ext>
            </a:extLst>
          </p:cNvPr>
          <p:cNvSpPr txBox="1">
            <a:spLocks/>
          </p:cNvSpPr>
          <p:nvPr/>
        </p:nvSpPr>
        <p:spPr>
          <a:xfrm>
            <a:off x="1141411" y="714819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Main functions of smartwatches on the market</a:t>
            </a:r>
            <a:endParaRPr lang="it-IT" sz="1800" dirty="0"/>
          </a:p>
        </p:txBody>
      </p:sp>
      <p:pic>
        <p:nvPicPr>
          <p:cNvPr id="10" name="Elemento grafico 9" descr="Smartphone">
            <a:extLst>
              <a:ext uri="{FF2B5EF4-FFF2-40B4-BE49-F238E27FC236}">
                <a16:creationId xmlns:a16="http://schemas.microsoft.com/office/drawing/2014/main" id="{E5204B47-87B2-4AA2-BC23-B61CBA2A9D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64621" y="2199764"/>
            <a:ext cx="837414" cy="837414"/>
          </a:xfrm>
          <a:prstGeom prst="rect">
            <a:avLst/>
          </a:prstGeom>
        </p:spPr>
      </p:pic>
      <p:pic>
        <p:nvPicPr>
          <p:cNvPr id="14" name="Elemento grafico 13" descr="Manubrio">
            <a:extLst>
              <a:ext uri="{FF2B5EF4-FFF2-40B4-BE49-F238E27FC236}">
                <a16:creationId xmlns:a16="http://schemas.microsoft.com/office/drawing/2014/main" id="{3973B80B-D3B4-48DA-B2D4-6FE5089474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87257" y="3309377"/>
            <a:ext cx="743146" cy="743146"/>
          </a:xfrm>
          <a:prstGeom prst="rect">
            <a:avLst/>
          </a:prstGeom>
        </p:spPr>
      </p:pic>
      <p:sp>
        <p:nvSpPr>
          <p:cNvPr id="15" name="Titolo 1">
            <a:extLst>
              <a:ext uri="{FF2B5EF4-FFF2-40B4-BE49-F238E27FC236}">
                <a16:creationId xmlns:a16="http://schemas.microsoft.com/office/drawing/2014/main" id="{A104C23E-070C-44FA-A8D1-0BBB730C3DE8}"/>
              </a:ext>
            </a:extLst>
          </p:cNvPr>
          <p:cNvSpPr txBox="1">
            <a:spLocks/>
          </p:cNvSpPr>
          <p:nvPr/>
        </p:nvSpPr>
        <p:spPr>
          <a:xfrm>
            <a:off x="2454696" y="2300848"/>
            <a:ext cx="8970591" cy="635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A small window on the smartphone: User can see calls and notifications</a:t>
            </a:r>
            <a:endParaRPr lang="it-IT" sz="1800" dirty="0"/>
          </a:p>
        </p:txBody>
      </p:sp>
      <p:sp>
        <p:nvSpPr>
          <p:cNvPr id="16" name="Titolo 1">
            <a:extLst>
              <a:ext uri="{FF2B5EF4-FFF2-40B4-BE49-F238E27FC236}">
                <a16:creationId xmlns:a16="http://schemas.microsoft.com/office/drawing/2014/main" id="{DA30AFE7-8B8E-42FF-A4F8-40CF6F8AB50B}"/>
              </a:ext>
            </a:extLst>
          </p:cNvPr>
          <p:cNvSpPr txBox="1">
            <a:spLocks/>
          </p:cNvSpPr>
          <p:nvPr/>
        </p:nvSpPr>
        <p:spPr>
          <a:xfrm>
            <a:off x="2459008" y="3325343"/>
            <a:ext cx="8683474" cy="7431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Fitness tracker for any sport played: The device can read gps, speed and other moving informations</a:t>
            </a:r>
            <a:endParaRPr lang="it-IT" sz="1800" dirty="0"/>
          </a:p>
        </p:txBody>
      </p:sp>
      <p:sp>
        <p:nvSpPr>
          <p:cNvPr id="17" name="Titolo 1">
            <a:extLst>
              <a:ext uri="{FF2B5EF4-FFF2-40B4-BE49-F238E27FC236}">
                <a16:creationId xmlns:a16="http://schemas.microsoft.com/office/drawing/2014/main" id="{AA682504-07B8-4BA4-BE64-69459ADB3FDC}"/>
              </a:ext>
            </a:extLst>
          </p:cNvPr>
          <p:cNvSpPr txBox="1">
            <a:spLocks/>
          </p:cNvSpPr>
          <p:nvPr/>
        </p:nvSpPr>
        <p:spPr>
          <a:xfrm>
            <a:off x="2454696" y="4307999"/>
            <a:ext cx="8782056" cy="84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Important tool for personal knowledge: User can see his main vital parameters (heartbeat, calories, blood oxygenation, …) </a:t>
            </a:r>
            <a:endParaRPr lang="it-IT" sz="1800" dirty="0"/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85734807-C183-492B-9E8B-F83D70B1E854}"/>
              </a:ext>
            </a:extLst>
          </p:cNvPr>
          <p:cNvSpPr txBox="1">
            <a:spLocks/>
          </p:cNvSpPr>
          <p:nvPr/>
        </p:nvSpPr>
        <p:spPr>
          <a:xfrm>
            <a:off x="2454696" y="5337347"/>
            <a:ext cx="9457058" cy="84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Part of a data sharing ecosystem with: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noProof="1"/>
              <a:t>other personal devices (smartphone, pc, 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noProof="1"/>
              <a:t>Professional (doctors, trainers, …)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00" noProof="1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it-IT" sz="100" dirty="0"/>
          </a:p>
        </p:txBody>
      </p:sp>
      <p:pic>
        <p:nvPicPr>
          <p:cNvPr id="20" name="Elemento grafico 19" descr="Condividi con una persona">
            <a:extLst>
              <a:ext uri="{FF2B5EF4-FFF2-40B4-BE49-F238E27FC236}">
                <a16:creationId xmlns:a16="http://schemas.microsoft.com/office/drawing/2014/main" id="{10D8C543-7038-4229-9937-D204B4EAC8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89061" y="5328125"/>
            <a:ext cx="914400" cy="914400"/>
          </a:xfrm>
          <a:prstGeom prst="rect">
            <a:avLst/>
          </a:prstGeom>
        </p:spPr>
      </p:pic>
      <p:sp>
        <p:nvSpPr>
          <p:cNvPr id="28" name="Titolo 1">
            <a:extLst>
              <a:ext uri="{FF2B5EF4-FFF2-40B4-BE49-F238E27FC236}">
                <a16:creationId xmlns:a16="http://schemas.microsoft.com/office/drawing/2014/main" id="{BC1875B0-B9A0-4362-AE28-CEC9DDB02C2B}"/>
              </a:ext>
            </a:extLst>
          </p:cNvPr>
          <p:cNvSpPr txBox="1">
            <a:spLocks/>
          </p:cNvSpPr>
          <p:nvPr/>
        </p:nvSpPr>
        <p:spPr>
          <a:xfrm>
            <a:off x="1141411" y="1382849"/>
            <a:ext cx="6051241" cy="635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Today a smartwatch can be:</a:t>
            </a:r>
            <a:endParaRPr lang="it-IT" sz="2400" dirty="0"/>
          </a:p>
        </p:txBody>
      </p:sp>
      <p:sp>
        <p:nvSpPr>
          <p:cNvPr id="29" name="Segnaposto numero diapositiva 28">
            <a:extLst>
              <a:ext uri="{FF2B5EF4-FFF2-40B4-BE49-F238E27FC236}">
                <a16:creationId xmlns:a16="http://schemas.microsoft.com/office/drawing/2014/main" id="{0EAAC185-C8C9-4405-B856-B0CDE21C1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3</a:t>
            </a:fld>
            <a:endParaRPr lang="it-IT" sz="1600" noProof="0" dirty="0"/>
          </a:p>
        </p:txBody>
      </p:sp>
      <p:pic>
        <p:nvPicPr>
          <p:cNvPr id="31" name="Elemento grafico 30" descr="Cuore con pulsazioni">
            <a:extLst>
              <a:ext uri="{FF2B5EF4-FFF2-40B4-BE49-F238E27FC236}">
                <a16:creationId xmlns:a16="http://schemas.microsoft.com/office/drawing/2014/main" id="{C6C2D622-41F3-4832-8494-15FECD1089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87635" y="427286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09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F7B9513C-05C3-404D-9C25-6593D4948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203738"/>
            <a:ext cx="3637978" cy="635247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Pulsecg today</a:t>
            </a:r>
            <a:endParaRPr lang="it-IT" sz="4000" dirty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ACC393D7-EC9D-49F7-BB81-48836676EFE1}"/>
              </a:ext>
            </a:extLst>
          </p:cNvPr>
          <p:cNvSpPr txBox="1">
            <a:spLocks/>
          </p:cNvSpPr>
          <p:nvPr/>
        </p:nvSpPr>
        <p:spPr>
          <a:xfrm>
            <a:off x="1141411" y="714819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pulsecg features before the activity</a:t>
            </a:r>
            <a:endParaRPr lang="it-IT" sz="1800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2F86DB0-E059-4720-8070-34702DEBF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655" y="1797582"/>
            <a:ext cx="3677289" cy="1968024"/>
          </a:xfrm>
          <a:prstGeom prst="rect">
            <a:avLst/>
          </a:prstGeom>
        </p:spPr>
      </p:pic>
      <p:sp>
        <p:nvSpPr>
          <p:cNvPr id="7" name="Titolo 1">
            <a:extLst>
              <a:ext uri="{FF2B5EF4-FFF2-40B4-BE49-F238E27FC236}">
                <a16:creationId xmlns:a16="http://schemas.microsoft.com/office/drawing/2014/main" id="{2963F9C8-928F-4B19-99AE-458967ABDB52}"/>
              </a:ext>
            </a:extLst>
          </p:cNvPr>
          <p:cNvSpPr txBox="1">
            <a:spLocks/>
          </p:cNvSpPr>
          <p:nvPr/>
        </p:nvSpPr>
        <p:spPr>
          <a:xfrm>
            <a:off x="4911365" y="2223921"/>
            <a:ext cx="7024539" cy="30833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Pulsecg is a smartwatch that:</a:t>
            </a:r>
          </a:p>
          <a:p>
            <a:r>
              <a:rPr lang="en-US" sz="1800" noProof="1"/>
              <a:t>	</a:t>
            </a:r>
          </a:p>
          <a:p>
            <a:r>
              <a:rPr lang="en-US" sz="1800" noProof="1"/>
              <a:t>	measures ecg and blood oxygenation of the user</a:t>
            </a:r>
          </a:p>
          <a:p>
            <a:endParaRPr lang="en-US" sz="1800" noProof="1"/>
          </a:p>
          <a:p>
            <a:endParaRPr lang="en-US" sz="1800" noProof="1"/>
          </a:p>
          <a:p>
            <a:r>
              <a:rPr lang="en-US" sz="1800" noProof="1"/>
              <a:t>	Sends the information to the smartphone through 	the application called "Pulsecg“</a:t>
            </a:r>
          </a:p>
          <a:p>
            <a:endParaRPr lang="en-US" sz="1800" noProof="1"/>
          </a:p>
          <a:p>
            <a:endParaRPr lang="en-US" sz="1800" noProof="1"/>
          </a:p>
          <a:p>
            <a:r>
              <a:rPr lang="en-US" sz="1800" noProof="1"/>
              <a:t>	the application show data in plots, Shareable with 	whomever you wish</a:t>
            </a:r>
            <a:endParaRPr lang="it-IT" sz="1800" dirty="0"/>
          </a:p>
        </p:txBody>
      </p:sp>
      <p:pic>
        <p:nvPicPr>
          <p:cNvPr id="8" name="Elemento grafico 7" descr="Elettrocardiogramma">
            <a:extLst>
              <a:ext uri="{FF2B5EF4-FFF2-40B4-BE49-F238E27FC236}">
                <a16:creationId xmlns:a16="http://schemas.microsoft.com/office/drawing/2014/main" id="{A01E8B0B-DB21-480A-898A-65AFADAEA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6363" y="2514600"/>
            <a:ext cx="914400" cy="914400"/>
          </a:xfrm>
          <a:prstGeom prst="rect">
            <a:avLst/>
          </a:prstGeom>
        </p:spPr>
      </p:pic>
      <p:pic>
        <p:nvPicPr>
          <p:cNvPr id="9" name="Elemento grafico 8" descr="Condividi con una persona">
            <a:extLst>
              <a:ext uri="{FF2B5EF4-FFF2-40B4-BE49-F238E27FC236}">
                <a16:creationId xmlns:a16="http://schemas.microsoft.com/office/drawing/2014/main" id="{D52FE564-F911-46A1-8203-31FE411AC3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06363" y="3383822"/>
            <a:ext cx="914400" cy="9144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42481EC3-82B3-4DA5-8312-3DC5DD718E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655" y="3841022"/>
            <a:ext cx="3677289" cy="2216814"/>
          </a:xfrm>
          <a:prstGeom prst="rect">
            <a:avLst/>
          </a:prstGeom>
        </p:spPr>
      </p:pic>
      <p:pic>
        <p:nvPicPr>
          <p:cNvPr id="12" name="Elemento grafico 11" descr="Matematica">
            <a:extLst>
              <a:ext uri="{FF2B5EF4-FFF2-40B4-BE49-F238E27FC236}">
                <a16:creationId xmlns:a16="http://schemas.microsoft.com/office/drawing/2014/main" id="{2FAE9980-04C5-4586-84BA-5A146A5902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06363" y="4374594"/>
            <a:ext cx="914400" cy="914400"/>
          </a:xfrm>
          <a:prstGeom prst="rect">
            <a:avLst/>
          </a:prstGeom>
        </p:spPr>
      </p:pic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id="{B12E85F7-EC36-49BF-8C92-3CDCEF761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4</a:t>
            </a:fld>
            <a:endParaRPr lang="it-IT" sz="1600" noProof="0" dirty="0"/>
          </a:p>
        </p:txBody>
      </p:sp>
    </p:spTree>
    <p:extLst>
      <p:ext uri="{BB962C8B-B14F-4D97-AF65-F5344CB8AC3E}">
        <p14:creationId xmlns:p14="http://schemas.microsoft.com/office/powerpoint/2010/main" val="322642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F7B9513C-05C3-404D-9C25-6593D4948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142" y="225076"/>
            <a:ext cx="10670376" cy="635247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Pulsecg tomorrow: activity description</a:t>
            </a:r>
            <a:endParaRPr lang="it-IT" sz="4000" dirty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ACC393D7-EC9D-49F7-BB81-48836676EFE1}"/>
              </a:ext>
            </a:extLst>
          </p:cNvPr>
          <p:cNvSpPr txBox="1">
            <a:spLocks/>
          </p:cNvSpPr>
          <p:nvPr/>
        </p:nvSpPr>
        <p:spPr>
          <a:xfrm>
            <a:off x="1047142" y="726783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what pulsecg can do at the end of the activity</a:t>
            </a:r>
            <a:endParaRPr lang="it-IT" sz="18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281CC92-1578-4103-94D9-A08B92212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17" y="1215756"/>
            <a:ext cx="5439553" cy="2110015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972D1EDE-1563-4075-9E4E-ABDF043ACC7C}"/>
              </a:ext>
            </a:extLst>
          </p:cNvPr>
          <p:cNvSpPr/>
          <p:nvPr/>
        </p:nvSpPr>
        <p:spPr>
          <a:xfrm>
            <a:off x="2271703" y="1615785"/>
            <a:ext cx="3261831" cy="38527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3C64F4B2-2400-4E7E-8085-D129039AF10F}"/>
              </a:ext>
            </a:extLst>
          </p:cNvPr>
          <p:cNvSpPr txBox="1">
            <a:spLocks/>
          </p:cNvSpPr>
          <p:nvPr/>
        </p:nvSpPr>
        <p:spPr>
          <a:xfrm>
            <a:off x="3293883" y="3024843"/>
            <a:ext cx="7024539" cy="1486268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FEATURES ADDITION:</a:t>
            </a:r>
          </a:p>
          <a:p>
            <a:endParaRPr lang="en-US" sz="1800" noProof="1"/>
          </a:p>
          <a:p>
            <a:pPr marL="342900" indent="-342900">
              <a:buFontTx/>
              <a:buAutoNum type="arabicParenR"/>
            </a:pPr>
            <a:r>
              <a:rPr lang="en-US" sz="1800" noProof="1"/>
              <a:t>BODY TEMPERATURE MEASUREMENT</a:t>
            </a:r>
            <a:endParaRPr lang="it-IT" sz="1800" dirty="0"/>
          </a:p>
          <a:p>
            <a:r>
              <a:rPr lang="en-US" sz="1800" noProof="1"/>
              <a:t>2)  MOTION DETECTION</a:t>
            </a:r>
          </a:p>
          <a:p>
            <a:r>
              <a:rPr lang="en-US" sz="1800" noProof="1"/>
              <a:t>3)  OTHER MINOR IMPROVEMENTS FOR A BETTER USER EXPERIENCE</a:t>
            </a:r>
          </a:p>
        </p:txBody>
      </p:sp>
      <p:cxnSp>
        <p:nvCxnSpPr>
          <p:cNvPr id="18" name="Connettore a gomito 17">
            <a:extLst>
              <a:ext uri="{FF2B5EF4-FFF2-40B4-BE49-F238E27FC236}">
                <a16:creationId xmlns:a16="http://schemas.microsoft.com/office/drawing/2014/main" id="{5C66F3D0-A765-433D-AF91-319A0F315B7C}"/>
              </a:ext>
            </a:extLst>
          </p:cNvPr>
          <p:cNvCxnSpPr>
            <a:cxnSpLocks/>
          </p:cNvCxnSpPr>
          <p:nvPr/>
        </p:nvCxnSpPr>
        <p:spPr>
          <a:xfrm rot="16200000" flipH="1">
            <a:off x="5300827" y="2229669"/>
            <a:ext cx="1216417" cy="373930"/>
          </a:xfrm>
          <a:prstGeom prst="bentConnector3">
            <a:avLst>
              <a:gd name="adj1" fmla="val 1177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olo 1">
            <a:extLst>
              <a:ext uri="{FF2B5EF4-FFF2-40B4-BE49-F238E27FC236}">
                <a16:creationId xmlns:a16="http://schemas.microsoft.com/office/drawing/2014/main" id="{98C09CF0-3E28-4AE6-A19D-F0A16A6D82DE}"/>
              </a:ext>
            </a:extLst>
          </p:cNvPr>
          <p:cNvSpPr txBox="1">
            <a:spLocks/>
          </p:cNvSpPr>
          <p:nvPr/>
        </p:nvSpPr>
        <p:spPr>
          <a:xfrm>
            <a:off x="3293883" y="5242215"/>
            <a:ext cx="7024539" cy="1486268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WHAT IS NEED:</a:t>
            </a:r>
          </a:p>
          <a:p>
            <a:endParaRPr lang="en-US" sz="1800" noProof="1"/>
          </a:p>
          <a:p>
            <a:pPr marL="342900" indent="-342900">
              <a:buFontTx/>
              <a:buAutoNum type="arabicParenR"/>
            </a:pPr>
            <a:r>
              <a:rPr lang="en-US" sz="1800" noProof="1"/>
              <a:t>research for new components</a:t>
            </a:r>
          </a:p>
          <a:p>
            <a:pPr marL="342900" indent="-342900">
              <a:buFontTx/>
              <a:buAutoNum type="arabicParenR"/>
            </a:pPr>
            <a:r>
              <a:rPr lang="en-US" sz="1800" noProof="1"/>
              <a:t>Hardware design </a:t>
            </a:r>
          </a:p>
          <a:p>
            <a:r>
              <a:rPr lang="en-US" sz="1800" noProof="1"/>
              <a:t>3)  production, test and validation</a:t>
            </a:r>
          </a:p>
        </p:txBody>
      </p:sp>
      <p:pic>
        <p:nvPicPr>
          <p:cNvPr id="30" name="Elemento grafico 29" descr="Lampadina e ingranaggio">
            <a:extLst>
              <a:ext uri="{FF2B5EF4-FFF2-40B4-BE49-F238E27FC236}">
                <a16:creationId xmlns:a16="http://schemas.microsoft.com/office/drawing/2014/main" id="{F0BE9DC3-5826-4060-BFCC-C399208B5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0" y="2233431"/>
            <a:ext cx="710153" cy="710153"/>
          </a:xfrm>
          <a:prstGeom prst="rect">
            <a:avLst/>
          </a:prstGeom>
        </p:spPr>
      </p:pic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5365D0B9-1BBD-4AD7-A108-05FFB46B10A3}"/>
              </a:ext>
            </a:extLst>
          </p:cNvPr>
          <p:cNvCxnSpPr/>
          <p:nvPr/>
        </p:nvCxnSpPr>
        <p:spPr>
          <a:xfrm>
            <a:off x="6096000" y="4511111"/>
            <a:ext cx="0" cy="731104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egnaposto numero diapositiva 34">
            <a:extLst>
              <a:ext uri="{FF2B5EF4-FFF2-40B4-BE49-F238E27FC236}">
                <a16:creationId xmlns:a16="http://schemas.microsoft.com/office/drawing/2014/main" id="{3D3F1E85-E75F-454E-B2AE-3DE8C2651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5</a:t>
            </a:fld>
            <a:endParaRPr lang="it-IT" sz="1600" noProof="0" dirty="0"/>
          </a:p>
        </p:txBody>
      </p:sp>
    </p:spTree>
    <p:extLst>
      <p:ext uri="{BB962C8B-B14F-4D97-AF65-F5344CB8AC3E}">
        <p14:creationId xmlns:p14="http://schemas.microsoft.com/office/powerpoint/2010/main" val="3944818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ECBFA1-C918-4507-8929-2FAC79689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6</a:t>
            </a:fld>
            <a:endParaRPr lang="it-IT" sz="1600" noProof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14B21B3E-E962-44A1-A293-DEC3DCD50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142" y="225076"/>
            <a:ext cx="10670376" cy="635247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R&amp;D process</a:t>
            </a:r>
            <a:endParaRPr lang="it-IT" sz="40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EC654259-AAA3-44F2-BA79-C5196562F202}"/>
              </a:ext>
            </a:extLst>
          </p:cNvPr>
          <p:cNvSpPr txBox="1">
            <a:spLocks/>
          </p:cNvSpPr>
          <p:nvPr/>
        </p:nvSpPr>
        <p:spPr>
          <a:xfrm>
            <a:off x="1047142" y="667684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research for new components</a:t>
            </a:r>
          </a:p>
        </p:txBody>
      </p:sp>
      <p:pic>
        <p:nvPicPr>
          <p:cNvPr id="2050" name="Picture 2" descr="Warning, warning sign icon, warning sign, illustration.sign, • adesivi a  muro avvertire, vettore, simbolo | myloview.it">
            <a:extLst>
              <a:ext uri="{FF2B5EF4-FFF2-40B4-BE49-F238E27FC236}">
                <a16:creationId xmlns:a16="http://schemas.microsoft.com/office/drawing/2014/main" id="{EFD4679E-173E-4780-8C5E-DA0EE7008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60" y="1617238"/>
            <a:ext cx="1395672" cy="11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id="{8059814A-3920-4AE6-BAEC-95E8F405551A}"/>
              </a:ext>
            </a:extLst>
          </p:cNvPr>
          <p:cNvSpPr txBox="1">
            <a:spLocks/>
          </p:cNvSpPr>
          <p:nvPr/>
        </p:nvSpPr>
        <p:spPr>
          <a:xfrm>
            <a:off x="3952085" y="1979492"/>
            <a:ext cx="8531771" cy="635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RESEARCH ACTIVITY strongly </a:t>
            </a:r>
            <a:r>
              <a:rPr lang="en-US" dirty="0" err="1"/>
              <a:t>inFLuenced</a:t>
            </a:r>
            <a:r>
              <a:rPr lang="en-US" dirty="0"/>
              <a:t> by the great raw material</a:t>
            </a:r>
          </a:p>
          <a:p>
            <a:r>
              <a:rPr lang="en-US" dirty="0"/>
              <a:t>emergency we have been experiencing in recent years.</a:t>
            </a:r>
            <a:endParaRPr lang="it-IT" sz="18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F5AB341C-DC5E-4F77-B9B6-9EEBF63EE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303" y="1395167"/>
            <a:ext cx="2008475" cy="1662187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id="{3FF9B6B8-7953-4BF2-A455-BA931B55EB71}"/>
              </a:ext>
            </a:extLst>
          </p:cNvPr>
          <p:cNvSpPr txBox="1">
            <a:spLocks/>
          </p:cNvSpPr>
          <p:nvPr/>
        </p:nvSpPr>
        <p:spPr>
          <a:xfrm>
            <a:off x="773765" y="3179022"/>
            <a:ext cx="4316709" cy="635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MAIN COMPONENT CHOICE:</a:t>
            </a:r>
            <a:endParaRPr lang="it-IT" sz="2400" dirty="0"/>
          </a:p>
        </p:txBody>
      </p:sp>
      <p:pic>
        <p:nvPicPr>
          <p:cNvPr id="13" name="Elemento grafico 12" descr="Processore">
            <a:extLst>
              <a:ext uri="{FF2B5EF4-FFF2-40B4-BE49-F238E27FC236}">
                <a16:creationId xmlns:a16="http://schemas.microsoft.com/office/drawing/2014/main" id="{9CF402AD-6B48-4B7F-8AC8-2C5AFDB1F4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392" y="5561498"/>
            <a:ext cx="914400" cy="914400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8EB38715-8AEA-4133-9709-17F5B307888C}"/>
              </a:ext>
            </a:extLst>
          </p:cNvPr>
          <p:cNvSpPr/>
          <p:nvPr/>
        </p:nvSpPr>
        <p:spPr>
          <a:xfrm>
            <a:off x="1620920" y="5716802"/>
            <a:ext cx="88153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err="1"/>
              <a:t>Microcontroller</a:t>
            </a:r>
            <a:r>
              <a:rPr lang="it-IT" dirty="0"/>
              <a:t> CC2640R2F: </a:t>
            </a:r>
            <a:r>
              <a:rPr lang="it-IT" dirty="0" err="1"/>
              <a:t>already</a:t>
            </a:r>
            <a:r>
              <a:rPr lang="it-IT" dirty="0"/>
              <a:t> </a:t>
            </a:r>
            <a:r>
              <a:rPr lang="it-IT" dirty="0" err="1"/>
              <a:t>present</a:t>
            </a:r>
            <a:r>
              <a:rPr lang="it-IT" dirty="0"/>
              <a:t> in the first </a:t>
            </a:r>
            <a:r>
              <a:rPr lang="it-IT" dirty="0" err="1"/>
              <a:t>pulsecg</a:t>
            </a:r>
            <a:r>
              <a:rPr lang="it-IT" dirty="0"/>
              <a:t> </a:t>
            </a:r>
            <a:r>
              <a:rPr lang="it-IT" dirty="0" err="1"/>
              <a:t>version</a:t>
            </a:r>
            <a:endParaRPr lang="it-IT" dirty="0"/>
          </a:p>
          <a:p>
            <a:r>
              <a:rPr lang="it-IT" dirty="0" err="1"/>
              <a:t>Confirmed</a:t>
            </a:r>
            <a:r>
              <a:rPr lang="it-IT" dirty="0"/>
              <a:t> </a:t>
            </a:r>
            <a:r>
              <a:rPr lang="it-IT" dirty="0" err="1"/>
              <a:t>also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the </a:t>
            </a:r>
            <a:r>
              <a:rPr lang="it-IT" dirty="0" err="1"/>
              <a:t>components</a:t>
            </a:r>
            <a:r>
              <a:rPr lang="it-IT" dirty="0"/>
              <a:t> relative to </a:t>
            </a:r>
            <a:r>
              <a:rPr lang="it-IT" dirty="0" err="1"/>
              <a:t>ecg</a:t>
            </a:r>
            <a:r>
              <a:rPr lang="it-IT" dirty="0"/>
              <a:t>, </a:t>
            </a:r>
            <a:r>
              <a:rPr lang="it-IT" dirty="0" err="1"/>
              <a:t>ppg</a:t>
            </a:r>
            <a:r>
              <a:rPr lang="it-IT" dirty="0"/>
              <a:t> </a:t>
            </a:r>
            <a:r>
              <a:rPr lang="it-IT" dirty="0" err="1"/>
              <a:t>measurements</a:t>
            </a:r>
            <a:r>
              <a:rPr lang="it-IT" dirty="0"/>
              <a:t> and power management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88BE8096-2118-4069-A6C8-D39C2B4342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460" y="3912106"/>
            <a:ext cx="617549" cy="741623"/>
          </a:xfrm>
          <a:prstGeom prst="rect">
            <a:avLst/>
          </a:prstGeom>
        </p:spPr>
      </p:pic>
      <p:sp>
        <p:nvSpPr>
          <p:cNvPr id="17" name="Rettangolo 16">
            <a:extLst>
              <a:ext uri="{FF2B5EF4-FFF2-40B4-BE49-F238E27FC236}">
                <a16:creationId xmlns:a16="http://schemas.microsoft.com/office/drawing/2014/main" id="{7918B194-E5E9-487C-8F96-EBA027C5B942}"/>
              </a:ext>
            </a:extLst>
          </p:cNvPr>
          <p:cNvSpPr/>
          <p:nvPr/>
        </p:nvSpPr>
        <p:spPr>
          <a:xfrm>
            <a:off x="1632909" y="3907144"/>
            <a:ext cx="49244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err="1"/>
              <a:t>Maxim</a:t>
            </a:r>
            <a:r>
              <a:rPr lang="it-IT" dirty="0"/>
              <a:t> MAX30205 temperature </a:t>
            </a:r>
            <a:r>
              <a:rPr lang="it-IT" dirty="0" err="1"/>
              <a:t>sensor</a:t>
            </a:r>
            <a:endParaRPr lang="it-IT" dirty="0"/>
          </a:p>
          <a:p>
            <a:r>
              <a:rPr lang="en-US" dirty="0"/>
              <a:t>Ideal for wearable fitness and medical applications</a:t>
            </a:r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FD6C3FA3-116F-4F7F-B740-37B3162516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332" y="4746010"/>
            <a:ext cx="783302" cy="646331"/>
          </a:xfrm>
          <a:prstGeom prst="rect">
            <a:avLst/>
          </a:prstGeom>
        </p:spPr>
      </p:pic>
      <p:sp>
        <p:nvSpPr>
          <p:cNvPr id="20" name="Rettangolo 19">
            <a:extLst>
              <a:ext uri="{FF2B5EF4-FFF2-40B4-BE49-F238E27FC236}">
                <a16:creationId xmlns:a16="http://schemas.microsoft.com/office/drawing/2014/main" id="{FF916596-67D5-46C5-B163-37E20C8F6218}"/>
              </a:ext>
            </a:extLst>
          </p:cNvPr>
          <p:cNvSpPr/>
          <p:nvPr/>
        </p:nvSpPr>
        <p:spPr>
          <a:xfrm>
            <a:off x="1620657" y="4693083"/>
            <a:ext cx="7825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/>
              <a:t>Memsic</a:t>
            </a:r>
            <a:r>
              <a:rPr lang="it-IT" dirty="0"/>
              <a:t> MXC6655XA </a:t>
            </a:r>
            <a:r>
              <a:rPr lang="it-IT" dirty="0" err="1"/>
              <a:t>accelerometer</a:t>
            </a:r>
            <a:endParaRPr lang="it-IT" dirty="0"/>
          </a:p>
          <a:p>
            <a:r>
              <a:rPr lang="it-IT" dirty="0"/>
              <a:t>12-bit resolution, ±2g/±4g/±8g ranges. </a:t>
            </a:r>
            <a:r>
              <a:rPr lang="en-GB" dirty="0"/>
              <a:t>No need of special technical constraints, </a:t>
            </a:r>
            <a:r>
              <a:rPr lang="en-GB" dirty="0" err="1"/>
              <a:t>beacuse</a:t>
            </a:r>
            <a:r>
              <a:rPr lang="en-GB" dirty="0"/>
              <a:t> it will be used to detect normal movements (i.e. falls).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80756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A865F5D-CAA2-44B9-81BE-193329C04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7</a:t>
            </a:fld>
            <a:endParaRPr lang="it-IT" sz="1600" noProof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60A82C31-A445-45E3-AC4C-AC4EE38E1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142" y="225076"/>
            <a:ext cx="3123805" cy="593071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R&amp;D process</a:t>
            </a:r>
            <a:endParaRPr lang="it-IT" sz="40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1464EDA-6D0B-4BFA-82FF-39B1C049CE23}"/>
              </a:ext>
            </a:extLst>
          </p:cNvPr>
          <p:cNvSpPr txBox="1">
            <a:spLocks/>
          </p:cNvSpPr>
          <p:nvPr/>
        </p:nvSpPr>
        <p:spPr>
          <a:xfrm>
            <a:off x="1047142" y="667684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Hardware design 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AC15FFD-B7A0-4501-A1FF-79776F2F9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61" y="1500532"/>
            <a:ext cx="617549" cy="741623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A3F4F958-804E-40B3-AE04-B16FDBC55ED1}"/>
              </a:ext>
            </a:extLst>
          </p:cNvPr>
          <p:cNvSpPr/>
          <p:nvPr/>
        </p:nvSpPr>
        <p:spPr>
          <a:xfrm>
            <a:off x="1171510" y="1495570"/>
            <a:ext cx="49244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err="1"/>
              <a:t>Maxim</a:t>
            </a:r>
            <a:r>
              <a:rPr lang="it-IT" dirty="0"/>
              <a:t> MAX3025 temperature </a:t>
            </a:r>
            <a:r>
              <a:rPr lang="it-IT" dirty="0" err="1"/>
              <a:t>sensor</a:t>
            </a:r>
            <a:endParaRPr lang="it-IT" dirty="0"/>
          </a:p>
          <a:p>
            <a:r>
              <a:rPr lang="en-US" dirty="0"/>
              <a:t>Ideal for wearable fitness and medical applications</a:t>
            </a:r>
            <a:endParaRPr lang="it-IT" dirty="0"/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532790B3-20EB-4A70-8895-23FFDBC3372F}"/>
              </a:ext>
            </a:extLst>
          </p:cNvPr>
          <p:cNvCxnSpPr/>
          <p:nvPr/>
        </p:nvCxnSpPr>
        <p:spPr>
          <a:xfrm>
            <a:off x="5982878" y="1052962"/>
            <a:ext cx="0" cy="52790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>
            <a:extLst>
              <a:ext uri="{FF2B5EF4-FFF2-40B4-BE49-F238E27FC236}">
                <a16:creationId xmlns:a16="http://schemas.microsoft.com/office/drawing/2014/main" id="{B867872A-592C-4AE3-81CF-CDD0F9384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04" y="1495570"/>
            <a:ext cx="783302" cy="646331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861D09AE-D761-47F5-8BAC-729DD8A4695E}"/>
              </a:ext>
            </a:extLst>
          </p:cNvPr>
          <p:cNvSpPr/>
          <p:nvPr/>
        </p:nvSpPr>
        <p:spPr>
          <a:xfrm>
            <a:off x="7172429" y="1442643"/>
            <a:ext cx="41585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/>
              <a:t>Memsic</a:t>
            </a:r>
            <a:r>
              <a:rPr lang="it-IT" dirty="0"/>
              <a:t> MXC6655XA </a:t>
            </a:r>
            <a:r>
              <a:rPr lang="it-IT" dirty="0" err="1"/>
              <a:t>accelerometer</a:t>
            </a:r>
            <a:endParaRPr lang="it-IT" dirty="0"/>
          </a:p>
          <a:p>
            <a:r>
              <a:rPr lang="it-IT" dirty="0"/>
              <a:t>12-bit resolution, ±2g/±4g/±8g ranges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7BF2A103-6D63-4C94-8863-DEC1338FF0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8" y="4865124"/>
            <a:ext cx="4924490" cy="1382399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8E5D66DE-F83C-487C-806F-4CBC418C21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8" y="2584509"/>
            <a:ext cx="1926319" cy="1938828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A251A865-0D3C-4F8A-89F7-636573A55D3F}"/>
              </a:ext>
            </a:extLst>
          </p:cNvPr>
          <p:cNvSpPr/>
          <p:nvPr/>
        </p:nvSpPr>
        <p:spPr>
          <a:xfrm>
            <a:off x="2453778" y="2694910"/>
            <a:ext cx="33046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DEDICATED BOARD:</a:t>
            </a:r>
          </a:p>
          <a:p>
            <a:pPr marL="342900" indent="-342900">
              <a:buAutoNum type="arabicParenR"/>
            </a:pPr>
            <a:r>
              <a:rPr lang="it-IT" dirty="0"/>
              <a:t>Better </a:t>
            </a:r>
            <a:r>
              <a:rPr lang="it-IT" dirty="0" err="1"/>
              <a:t>sensor</a:t>
            </a:r>
            <a:r>
              <a:rPr lang="it-IT" dirty="0"/>
              <a:t> exposure</a:t>
            </a:r>
          </a:p>
          <a:p>
            <a:pPr marL="342900" indent="-342900">
              <a:buAutoNum type="arabicParenR"/>
            </a:pPr>
            <a:r>
              <a:rPr lang="it-IT" dirty="0"/>
              <a:t>Connection with the </a:t>
            </a:r>
            <a:r>
              <a:rPr lang="it-IT" dirty="0" err="1"/>
              <a:t>mainboard</a:t>
            </a:r>
            <a:r>
              <a:rPr lang="it-IT" dirty="0"/>
              <a:t> </a:t>
            </a:r>
            <a:r>
              <a:rPr lang="it-IT" dirty="0" err="1"/>
              <a:t>studied</a:t>
            </a:r>
            <a:r>
              <a:rPr lang="it-IT" dirty="0"/>
              <a:t> to </a:t>
            </a:r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increase</a:t>
            </a:r>
            <a:r>
              <a:rPr lang="it-IT" dirty="0"/>
              <a:t> the </a:t>
            </a:r>
            <a:r>
              <a:rPr lang="it-IT" dirty="0" err="1"/>
              <a:t>surface</a:t>
            </a:r>
            <a:r>
              <a:rPr lang="it-IT" dirty="0"/>
              <a:t> of the </a:t>
            </a:r>
            <a:r>
              <a:rPr lang="it-IT" dirty="0" err="1"/>
              <a:t>watch</a:t>
            </a:r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33BC9960-A6E5-4624-A651-FD231B7772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798" y="2525707"/>
            <a:ext cx="2932304" cy="2075285"/>
          </a:xfrm>
          <a:prstGeom prst="rect">
            <a:avLst/>
          </a:prstGeom>
        </p:spPr>
      </p:pic>
      <p:sp>
        <p:nvSpPr>
          <p:cNvPr id="17" name="Rettangolo 16">
            <a:extLst>
              <a:ext uri="{FF2B5EF4-FFF2-40B4-BE49-F238E27FC236}">
                <a16:creationId xmlns:a16="http://schemas.microsoft.com/office/drawing/2014/main" id="{36E26EBC-C23C-4BCA-A306-C3AB3750251F}"/>
              </a:ext>
            </a:extLst>
          </p:cNvPr>
          <p:cNvSpPr/>
          <p:nvPr/>
        </p:nvSpPr>
        <p:spPr>
          <a:xfrm>
            <a:off x="6096000" y="2671294"/>
            <a:ext cx="28957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INSIDE THE MAINBOARD:</a:t>
            </a:r>
          </a:p>
          <a:p>
            <a:r>
              <a:rPr lang="it-IT" dirty="0"/>
              <a:t>Better </a:t>
            </a:r>
            <a:r>
              <a:rPr lang="it-IT" dirty="0" err="1"/>
              <a:t>stability</a:t>
            </a:r>
            <a:r>
              <a:rPr lang="it-IT" dirty="0"/>
              <a:t> inside the smartwatch case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265EE562-5DE7-4B6D-A78F-612C1D73D2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6496" y="4865124"/>
            <a:ext cx="3304635" cy="138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06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21D7D-0AFC-4EED-8F16-C82615B56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sz="1600" noProof="0" smtClean="0"/>
              <a:t>8</a:t>
            </a:fld>
            <a:endParaRPr lang="it-IT" sz="1600" noProof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8F3A1F3C-1AF0-4F5D-A651-2BE4EA87B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142" y="225076"/>
            <a:ext cx="10670376" cy="635247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R&amp;D process</a:t>
            </a:r>
            <a:endParaRPr lang="it-IT" sz="40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31492E17-26F8-4DE2-B707-179E1E3CB88F}"/>
              </a:ext>
            </a:extLst>
          </p:cNvPr>
          <p:cNvSpPr txBox="1">
            <a:spLocks/>
          </p:cNvSpPr>
          <p:nvPr/>
        </p:nvSpPr>
        <p:spPr>
          <a:xfrm>
            <a:off x="1047142" y="667684"/>
            <a:ext cx="6051241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production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30E6CD55-E47D-43C8-8A42-DBA59C11C0FE}"/>
              </a:ext>
            </a:extLst>
          </p:cNvPr>
          <p:cNvSpPr/>
          <p:nvPr/>
        </p:nvSpPr>
        <p:spPr>
          <a:xfrm>
            <a:off x="1114168" y="1302931"/>
            <a:ext cx="7858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Production and assembly of the </a:t>
            </a:r>
            <a:r>
              <a:rPr lang="it-IT" dirty="0" err="1"/>
              <a:t>boards</a:t>
            </a:r>
            <a:r>
              <a:rPr lang="it-IT" dirty="0"/>
              <a:t> </a:t>
            </a:r>
            <a:r>
              <a:rPr lang="it-IT" dirty="0" err="1"/>
              <a:t>done</a:t>
            </a:r>
            <a:r>
              <a:rPr lang="it-IT" dirty="0"/>
              <a:t> by </a:t>
            </a:r>
            <a:r>
              <a:rPr lang="it-IT" dirty="0">
                <a:hlinkClick r:id="rId2"/>
              </a:rPr>
              <a:t>www.pcbway.com</a:t>
            </a:r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9143B88B-9FB6-43AD-BC82-F0C1ABCE85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5038" y="2174288"/>
            <a:ext cx="2696312" cy="1259708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0C6CB07E-5FC9-4876-B194-F4894E033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6621" y="2178719"/>
            <a:ext cx="1656602" cy="1259708"/>
          </a:xfrm>
          <a:prstGeom prst="rect">
            <a:avLst/>
          </a:prstGeom>
        </p:spPr>
      </p:pic>
      <p:sp>
        <p:nvSpPr>
          <p:cNvPr id="18" name="Titolo 1">
            <a:extLst>
              <a:ext uri="{FF2B5EF4-FFF2-40B4-BE49-F238E27FC236}">
                <a16:creationId xmlns:a16="http://schemas.microsoft.com/office/drawing/2014/main" id="{BE25FBD9-EB4D-46FD-8051-33998B40B68B}"/>
              </a:ext>
            </a:extLst>
          </p:cNvPr>
          <p:cNvSpPr txBox="1">
            <a:spLocks/>
          </p:cNvSpPr>
          <p:nvPr/>
        </p:nvSpPr>
        <p:spPr>
          <a:xfrm>
            <a:off x="2323137" y="2515133"/>
            <a:ext cx="516136" cy="635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b="1" noProof="1"/>
              <a:t>+</a:t>
            </a:r>
            <a:endParaRPr lang="it-IT" sz="4000" b="1" dirty="0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9557227D-D91A-4D9D-A2BD-F7D7E18673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2940" y="2178719"/>
            <a:ext cx="1624712" cy="1259708"/>
          </a:xfrm>
          <a:prstGeom prst="rect">
            <a:avLst/>
          </a:prstGeom>
        </p:spPr>
      </p:pic>
      <p:sp>
        <p:nvSpPr>
          <p:cNvPr id="20" name="Titolo 1">
            <a:extLst>
              <a:ext uri="{FF2B5EF4-FFF2-40B4-BE49-F238E27FC236}">
                <a16:creationId xmlns:a16="http://schemas.microsoft.com/office/drawing/2014/main" id="{604FF370-C1B1-4880-917D-D60165DD7AF6}"/>
              </a:ext>
            </a:extLst>
          </p:cNvPr>
          <p:cNvSpPr txBox="1">
            <a:spLocks/>
          </p:cNvSpPr>
          <p:nvPr/>
        </p:nvSpPr>
        <p:spPr>
          <a:xfrm>
            <a:off x="4951319" y="2515133"/>
            <a:ext cx="516136" cy="635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b="1" noProof="1"/>
              <a:t>+</a:t>
            </a:r>
            <a:endParaRPr lang="it-IT" sz="4000" b="1" dirty="0"/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D60F2675-67C1-4BA6-B11D-9AE9DBEEAEEB}"/>
              </a:ext>
            </a:extLst>
          </p:cNvPr>
          <p:cNvSpPr txBox="1">
            <a:spLocks/>
          </p:cNvSpPr>
          <p:nvPr/>
        </p:nvSpPr>
        <p:spPr>
          <a:xfrm>
            <a:off x="7809736" y="2515133"/>
            <a:ext cx="516136" cy="635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b="1" noProof="1"/>
              <a:t>=</a:t>
            </a:r>
            <a:endParaRPr lang="it-IT" sz="4000" b="1" dirty="0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A08CF14-B0F9-4F9D-B5B7-72536C7EFA10}"/>
              </a:ext>
            </a:extLst>
          </p:cNvPr>
          <p:cNvSpPr/>
          <p:nvPr/>
        </p:nvSpPr>
        <p:spPr>
          <a:xfrm>
            <a:off x="5723429" y="3616177"/>
            <a:ext cx="26856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ECG/MAIN BOARD</a:t>
            </a:r>
          </a:p>
          <a:p>
            <a:r>
              <a:rPr lang="it-IT" dirty="0" err="1"/>
              <a:t>Very</a:t>
            </a:r>
            <a:r>
              <a:rPr lang="it-IT" dirty="0"/>
              <a:t> </a:t>
            </a:r>
            <a:r>
              <a:rPr lang="it-IT" dirty="0" err="1"/>
              <a:t>similar</a:t>
            </a:r>
            <a:r>
              <a:rPr lang="it-IT" dirty="0"/>
              <a:t> to the </a:t>
            </a:r>
            <a:r>
              <a:rPr lang="it-IT" dirty="0" err="1"/>
              <a:t>previous</a:t>
            </a:r>
            <a:r>
              <a:rPr lang="it-IT" dirty="0"/>
              <a:t> </a:t>
            </a:r>
            <a:r>
              <a:rPr lang="it-IT" dirty="0" err="1"/>
              <a:t>version</a:t>
            </a:r>
            <a:r>
              <a:rPr lang="it-IT" dirty="0"/>
              <a:t>.</a:t>
            </a:r>
          </a:p>
          <a:p>
            <a:r>
              <a:rPr lang="it-IT" dirty="0"/>
              <a:t>News: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err="1"/>
              <a:t>Accelerometer</a:t>
            </a:r>
            <a:endParaRPr lang="it-I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Temperature board </a:t>
            </a:r>
            <a:r>
              <a:rPr lang="it-IT" sz="1600" dirty="0" err="1"/>
              <a:t>connector</a:t>
            </a:r>
            <a:endParaRPr lang="it-I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New JTAG </a:t>
            </a:r>
            <a:r>
              <a:rPr lang="it-IT" sz="1600" dirty="0" err="1"/>
              <a:t>interface</a:t>
            </a:r>
            <a:endParaRPr lang="it-I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Some power management </a:t>
            </a:r>
            <a:r>
              <a:rPr lang="it-IT" sz="1600" dirty="0" err="1"/>
              <a:t>improvements</a:t>
            </a:r>
            <a:endParaRPr lang="it-IT" sz="1600" dirty="0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DBF7A5BE-BE29-4F88-A1A6-6F8ACB616D0D}"/>
              </a:ext>
            </a:extLst>
          </p:cNvPr>
          <p:cNvSpPr/>
          <p:nvPr/>
        </p:nvSpPr>
        <p:spPr>
          <a:xfrm>
            <a:off x="2973990" y="3616177"/>
            <a:ext cx="24934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TEMPERATURE BOARD</a:t>
            </a:r>
          </a:p>
          <a:p>
            <a:r>
              <a:rPr lang="it-IT" dirty="0" err="1"/>
              <a:t>All</a:t>
            </a:r>
            <a:r>
              <a:rPr lang="it-IT" dirty="0"/>
              <a:t> </a:t>
            </a:r>
            <a:r>
              <a:rPr lang="it-IT" dirty="0" err="1"/>
              <a:t>components</a:t>
            </a:r>
            <a:r>
              <a:rPr lang="it-IT" dirty="0"/>
              <a:t> in one </a:t>
            </a:r>
            <a:r>
              <a:rPr lang="it-IT" dirty="0" err="1"/>
              <a:t>layer</a:t>
            </a:r>
            <a:r>
              <a:rPr lang="it-IT" dirty="0"/>
              <a:t>.</a:t>
            </a:r>
          </a:p>
          <a:p>
            <a:r>
              <a:rPr lang="it-IT" dirty="0"/>
              <a:t>The smooth </a:t>
            </a:r>
            <a:r>
              <a:rPr lang="it-IT" dirty="0" err="1"/>
              <a:t>layer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the first </a:t>
            </a:r>
            <a:r>
              <a:rPr lang="it-IT" dirty="0" err="1"/>
              <a:t>interface</a:t>
            </a:r>
            <a:r>
              <a:rPr lang="it-IT" dirty="0"/>
              <a:t> with the body user (finger, </a:t>
            </a:r>
            <a:r>
              <a:rPr lang="it-IT" dirty="0" err="1"/>
              <a:t>wrist</a:t>
            </a:r>
            <a:r>
              <a:rPr lang="it-IT" dirty="0"/>
              <a:t>)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20C57DE5-DA35-48C8-974D-936E88AB4B1C}"/>
              </a:ext>
            </a:extLst>
          </p:cNvPr>
          <p:cNvSpPr/>
          <p:nvPr/>
        </p:nvSpPr>
        <p:spPr>
          <a:xfrm>
            <a:off x="308982" y="3620608"/>
            <a:ext cx="26705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PPG BOARD</a:t>
            </a:r>
          </a:p>
          <a:p>
            <a:r>
              <a:rPr lang="it-IT" dirty="0" err="1"/>
              <a:t>Not</a:t>
            </a:r>
            <a:r>
              <a:rPr lang="it-IT" dirty="0"/>
              <a:t> </a:t>
            </a:r>
            <a:r>
              <a:rPr lang="it-IT" dirty="0" err="1"/>
              <a:t>modified</a:t>
            </a:r>
            <a:endParaRPr lang="it-IT" dirty="0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B752234C-B917-4CBF-BFD0-E3BD2FF37FFA}"/>
              </a:ext>
            </a:extLst>
          </p:cNvPr>
          <p:cNvSpPr/>
          <p:nvPr/>
        </p:nvSpPr>
        <p:spPr>
          <a:xfrm>
            <a:off x="8665038" y="3616177"/>
            <a:ext cx="26705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NEW PULSECG</a:t>
            </a:r>
          </a:p>
          <a:p>
            <a:r>
              <a:rPr lang="it-IT" dirty="0"/>
              <a:t>The assembly of the </a:t>
            </a:r>
            <a:r>
              <a:rPr lang="it-IT" dirty="0" err="1"/>
              <a:t>three</a:t>
            </a:r>
            <a:r>
              <a:rPr lang="it-IT" dirty="0"/>
              <a:t> </a:t>
            </a:r>
            <a:r>
              <a:rPr lang="it-IT" dirty="0" err="1"/>
              <a:t>boards</a:t>
            </a:r>
            <a:r>
              <a:rPr lang="it-IT" dirty="0"/>
              <a:t>.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776956CF-065D-41C8-86D9-1E4D149E70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369" y="2174288"/>
            <a:ext cx="1656602" cy="126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024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6405F25-9D9F-4826-B2AF-E1746908D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6D22F896-40B5-4ADD-8801-0D06FADFA095}" type="slidenum">
              <a:rPr lang="it-IT" noProof="0" smtClean="0"/>
              <a:t>9</a:t>
            </a:fld>
            <a:endParaRPr lang="it-IT" noProof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F0AE24B0-92FD-45B5-8AB1-2562DF5EF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142" y="225076"/>
            <a:ext cx="10670376" cy="635247"/>
          </a:xfrm>
        </p:spPr>
        <p:txBody>
          <a:bodyPr>
            <a:normAutofit fontScale="90000"/>
          </a:bodyPr>
          <a:lstStyle/>
          <a:p>
            <a:r>
              <a:rPr lang="it-IT" sz="4000" noProof="1"/>
              <a:t>TESTING</a:t>
            </a:r>
            <a:endParaRPr lang="it-IT" sz="40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812CF76C-17CC-41B5-BD17-AA2CE6377E66}"/>
              </a:ext>
            </a:extLst>
          </p:cNvPr>
          <p:cNvSpPr txBox="1">
            <a:spLocks/>
          </p:cNvSpPr>
          <p:nvPr/>
        </p:nvSpPr>
        <p:spPr>
          <a:xfrm>
            <a:off x="1047142" y="667684"/>
            <a:ext cx="3223200" cy="385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noProof="1"/>
              <a:t>NON REGRESSION TEST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1B0C6C22-6E16-42E8-8CAE-551C49A8B84F}"/>
              </a:ext>
            </a:extLst>
          </p:cNvPr>
          <p:cNvSpPr txBox="1">
            <a:spLocks/>
          </p:cNvSpPr>
          <p:nvPr/>
        </p:nvSpPr>
        <p:spPr>
          <a:xfrm>
            <a:off x="1047142" y="1147980"/>
            <a:ext cx="8898136" cy="5111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ECG AND PPG ACQUISITION THROUGH THE APPLICATION.</a:t>
            </a:r>
            <a:endParaRPr lang="en-US" sz="1800" noProof="1"/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5748AFB5-3D46-4E44-AE75-BBDCBB7EF95A}"/>
              </a:ext>
            </a:extLst>
          </p:cNvPr>
          <p:cNvSpPr txBox="1">
            <a:spLocks/>
          </p:cNvSpPr>
          <p:nvPr/>
        </p:nvSpPr>
        <p:spPr>
          <a:xfrm>
            <a:off x="6572893" y="4284982"/>
            <a:ext cx="5451959" cy="11413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OUTPUT: </a:t>
            </a:r>
          </a:p>
          <a:p>
            <a:r>
              <a:rPr lang="en-GB" sz="2400" cap="none" noProof="1"/>
              <a:t>ECG and PPG measurements are performed correctly.</a:t>
            </a:r>
            <a:endParaRPr lang="en-US" sz="1800" cap="none" noProof="1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0552814-15BC-4743-A280-2F14C3CF3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207" y="1587809"/>
            <a:ext cx="5220929" cy="5045115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D1A1D5AB-4776-44EF-A8FB-CE01DBE162EA}"/>
              </a:ext>
            </a:extLst>
          </p:cNvPr>
          <p:cNvSpPr txBox="1">
            <a:spLocks/>
          </p:cNvSpPr>
          <p:nvPr/>
        </p:nvSpPr>
        <p:spPr>
          <a:xfrm>
            <a:off x="6572893" y="1946775"/>
            <a:ext cx="5451959" cy="20156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noProof="1"/>
              <a:t>GOAL: </a:t>
            </a:r>
          </a:p>
          <a:p>
            <a:r>
              <a:rPr lang="en-GB" sz="2400" cap="none" dirty="0"/>
              <a:t>Make sure that ECG and PPG measurements continue to give the same results as the previous version</a:t>
            </a:r>
            <a:endParaRPr lang="en-US" sz="2400" cap="none" noProof="1"/>
          </a:p>
        </p:txBody>
      </p:sp>
    </p:spTree>
    <p:extLst>
      <p:ext uri="{BB962C8B-B14F-4D97-AF65-F5344CB8AC3E}">
        <p14:creationId xmlns:p14="http://schemas.microsoft.com/office/powerpoint/2010/main" val="9435107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o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5580_TF45165253.potx" id="{C18590E7-DCF5-4741-8F0B-CF7435C60CEE}" vid="{B2CD3B00-F3F9-4E93-84BC-D036A464A84B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096F0E7-E7B5-406E-8E94-F0043B2AC7F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4C6BCC-A38B-4625-90E6-7D3BBA3909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41CBB0-BAA0-4983-8F2B-E10AF3358DA8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16c05727-aa75-4e4a-9b5f-8a80a1165891"/>
    <ds:schemaRef ds:uri="http://www.w3.org/XML/1998/namespace"/>
    <ds:schemaRef ds:uri="71af3243-3dd4-4a8d-8c0d-dd76da1f02a5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Modello Circuito</Template>
  <TotalTime>0</TotalTime>
  <Words>824</Words>
  <Application>Microsoft Office PowerPoint</Application>
  <PresentationFormat>Widescreen</PresentationFormat>
  <Paragraphs>164</Paragraphs>
  <Slides>14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9" baseType="lpstr">
      <vt:lpstr>Arial</vt:lpstr>
      <vt:lpstr>Calibri</vt:lpstr>
      <vt:lpstr>Trebuchet MS</vt:lpstr>
      <vt:lpstr>Tw Cen MT</vt:lpstr>
      <vt:lpstr>Circuito</vt:lpstr>
      <vt:lpstr>Design and Development of wearable medical smartwatcheS</vt:lpstr>
      <vt:lpstr>INDEX</vt:lpstr>
      <vt:lpstr>State of Art </vt:lpstr>
      <vt:lpstr>Pulsecg today</vt:lpstr>
      <vt:lpstr>Pulsecg tomorrow: activity description</vt:lpstr>
      <vt:lpstr>R&amp;D process</vt:lpstr>
      <vt:lpstr>R&amp;D process</vt:lpstr>
      <vt:lpstr>R&amp;D process</vt:lpstr>
      <vt:lpstr>TESTING</vt:lpstr>
      <vt:lpstr>TESTING</vt:lpstr>
      <vt:lpstr>TESTING</vt:lpstr>
      <vt:lpstr>NEXT STEPS</vt:lpstr>
      <vt:lpstr>THANK YOU</vt:lpstr>
      <vt:lpstr>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2022-06-22T14:01:14Z</dcterms:created>
  <dcterms:modified xsi:type="dcterms:W3CDTF">2022-07-05T11:17:30Z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