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2" r:id="rId4"/>
    <p:sldId id="261" r:id="rId5"/>
    <p:sldId id="263" r:id="rId6"/>
    <p:sldId id="267" r:id="rId7"/>
    <p:sldId id="269" r:id="rId8"/>
    <p:sldId id="272" r:id="rId9"/>
    <p:sldId id="270" r:id="rId10"/>
    <p:sldId id="271" r:id="rId11"/>
    <p:sldId id="273" r:id="rId12"/>
    <p:sldId id="275" r:id="rId13"/>
    <p:sldId id="276" r:id="rId1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 baseline="-25000">
        <a:solidFill>
          <a:schemeClr val="tx1"/>
        </a:solidFill>
        <a:latin typeface="Times" panose="02020603050405020304" pitchFamily="18" charset="0"/>
        <a:ea typeface="+mn-ea"/>
        <a:cs typeface="Arial" panose="020B0604020202020204" pitchFamily="34" charset="0"/>
      </a:defRPr>
    </a:lvl1pPr>
    <a:lvl2pPr marL="533400" indent="-76200" algn="l" rtl="0" fontAlgn="base">
      <a:spcBef>
        <a:spcPct val="0"/>
      </a:spcBef>
      <a:spcAft>
        <a:spcPct val="0"/>
      </a:spcAft>
      <a:defRPr sz="2800" kern="1200" baseline="-25000">
        <a:solidFill>
          <a:schemeClr val="tx1"/>
        </a:solidFill>
        <a:latin typeface="Times" panose="02020603050405020304" pitchFamily="18" charset="0"/>
        <a:ea typeface="+mn-ea"/>
        <a:cs typeface="Arial" panose="020B0604020202020204" pitchFamily="34" charset="0"/>
      </a:defRPr>
    </a:lvl2pPr>
    <a:lvl3pPr marL="1068388" indent="-153988" algn="l" rtl="0" fontAlgn="base">
      <a:spcBef>
        <a:spcPct val="0"/>
      </a:spcBef>
      <a:spcAft>
        <a:spcPct val="0"/>
      </a:spcAft>
      <a:defRPr sz="2800" kern="1200" baseline="-25000">
        <a:solidFill>
          <a:schemeClr val="tx1"/>
        </a:solidFill>
        <a:latin typeface="Times" panose="02020603050405020304" pitchFamily="18" charset="0"/>
        <a:ea typeface="+mn-ea"/>
        <a:cs typeface="Arial" panose="020B0604020202020204" pitchFamily="34" charset="0"/>
      </a:defRPr>
    </a:lvl3pPr>
    <a:lvl4pPr marL="1603375" indent="-231775" algn="l" rtl="0" fontAlgn="base">
      <a:spcBef>
        <a:spcPct val="0"/>
      </a:spcBef>
      <a:spcAft>
        <a:spcPct val="0"/>
      </a:spcAft>
      <a:defRPr sz="2800" kern="1200" baseline="-25000">
        <a:solidFill>
          <a:schemeClr val="tx1"/>
        </a:solidFill>
        <a:latin typeface="Times" panose="02020603050405020304" pitchFamily="18" charset="0"/>
        <a:ea typeface="+mn-ea"/>
        <a:cs typeface="Arial" panose="020B0604020202020204" pitchFamily="34" charset="0"/>
      </a:defRPr>
    </a:lvl4pPr>
    <a:lvl5pPr marL="2138363" indent="-309563" algn="l" rtl="0" fontAlgn="base">
      <a:spcBef>
        <a:spcPct val="0"/>
      </a:spcBef>
      <a:spcAft>
        <a:spcPct val="0"/>
      </a:spcAft>
      <a:defRPr sz="2800" kern="1200" baseline="-25000">
        <a:solidFill>
          <a:schemeClr val="tx1"/>
        </a:solidFill>
        <a:latin typeface="Times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800" kern="1200" baseline="-25000">
        <a:solidFill>
          <a:schemeClr val="tx1"/>
        </a:solidFill>
        <a:latin typeface="Times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800" kern="1200" baseline="-25000">
        <a:solidFill>
          <a:schemeClr val="tx1"/>
        </a:solidFill>
        <a:latin typeface="Times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800" kern="1200" baseline="-25000">
        <a:solidFill>
          <a:schemeClr val="tx1"/>
        </a:solidFill>
        <a:latin typeface="Times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800" kern="1200" baseline="-25000">
        <a:solidFill>
          <a:schemeClr val="tx1"/>
        </a:solidFill>
        <a:latin typeface="Times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9A3"/>
    <a:srgbClr val="66CCFF"/>
    <a:srgbClr val="FF6600"/>
    <a:srgbClr val="69A12B"/>
    <a:srgbClr val="B08600"/>
    <a:srgbClr val="336699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826" y="62"/>
      </p:cViewPr>
      <p:guideLst/>
    </p:cSldViewPr>
  </p:slideViewPr>
  <p:outlineViewPr>
    <p:cViewPr>
      <p:scale>
        <a:sx n="33" d="100"/>
        <a:sy n="33" d="100"/>
      </p:scale>
      <p:origin x="0" y="-78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Tesi%20magistrale\Confronto9_p0.7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Tesi%20magistrale\Confronto9_p0.7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Tesi%20magistrale\Confronto9_p0.7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moment_blade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DES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Sheet1!$E$5:$M$5</c:f>
              <c:numCache>
                <c:formatCode>General</c:formatCode>
                <c:ptCount val="9"/>
                <c:pt idx="0" formatCode="0.000000">
                  <c:v>-0.181559</c:v>
                </c:pt>
                <c:pt idx="1">
                  <c:v>-0.17669400000000002</c:v>
                </c:pt>
                <c:pt idx="2">
                  <c:v>-0.17092399999999999</c:v>
                </c:pt>
                <c:pt idx="3">
                  <c:v>-0.176063</c:v>
                </c:pt>
                <c:pt idx="4">
                  <c:v>-0.16281499999999999</c:v>
                </c:pt>
                <c:pt idx="5">
                  <c:v>-0.19453799999999999</c:v>
                </c:pt>
                <c:pt idx="6">
                  <c:v>-0.16059499999999999</c:v>
                </c:pt>
                <c:pt idx="7">
                  <c:v>-0.194241</c:v>
                </c:pt>
                <c:pt idx="8" formatCode="0.000000">
                  <c:v>-0.180842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C70-48C6-B374-A1B9C6F8F090}"/>
            </c:ext>
          </c:extLst>
        </c:ser>
        <c:ser>
          <c:idx val="1"/>
          <c:order val="1"/>
          <c:tx>
            <c:v>RANS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Sheet1!$E$19:$M$19</c:f>
              <c:numCache>
                <c:formatCode>0.000000</c:formatCode>
                <c:ptCount val="9"/>
                <c:pt idx="0">
                  <c:v>-0.1981111111111111</c:v>
                </c:pt>
                <c:pt idx="1">
                  <c:v>-0.17711111111111111</c:v>
                </c:pt>
                <c:pt idx="2">
                  <c:v>-0.17577777777777778</c:v>
                </c:pt>
                <c:pt idx="3">
                  <c:v>-0.17655555555555555</c:v>
                </c:pt>
                <c:pt idx="4">
                  <c:v>-0.16688888888888889</c:v>
                </c:pt>
                <c:pt idx="5">
                  <c:v>-0.20911111111111111</c:v>
                </c:pt>
                <c:pt idx="6">
                  <c:v>-0.16577777777777777</c:v>
                </c:pt>
                <c:pt idx="7">
                  <c:v>-0.20744444444444443</c:v>
                </c:pt>
                <c:pt idx="8">
                  <c:v>-0.18155555555555555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C70-48C6-B374-A1B9C6F8F0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1393560"/>
        <c:axId val="601394216"/>
      </c:lineChart>
      <c:catAx>
        <c:axId val="60139356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1394216"/>
        <c:crosses val="autoZero"/>
        <c:auto val="1"/>
        <c:lblAlgn val="ctr"/>
        <c:lblOffset val="100"/>
        <c:noMultiLvlLbl val="0"/>
      </c:catAx>
      <c:valAx>
        <c:axId val="601394216"/>
        <c:scaling>
          <c:orientation val="minMax"/>
          <c:max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1393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efficiency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DES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Sheet1!$E$14:$M$14</c:f>
              <c:numCache>
                <c:formatCode>0.000000</c:formatCode>
                <c:ptCount val="9"/>
                <c:pt idx="0">
                  <c:v>50.185541166097799</c:v>
                </c:pt>
                <c:pt idx="1">
                  <c:v>49.583045060849251</c:v>
                </c:pt>
                <c:pt idx="2">
                  <c:v>46.487247989465075</c:v>
                </c:pt>
                <c:pt idx="3">
                  <c:v>47.923933849204154</c:v>
                </c:pt>
                <c:pt idx="4">
                  <c:v>50.401317779362465</c:v>
                </c:pt>
                <c:pt idx="5">
                  <c:v>47.216168378379528</c:v>
                </c:pt>
                <c:pt idx="6">
                  <c:v>47.846577205392386</c:v>
                </c:pt>
                <c:pt idx="7">
                  <c:v>46.234140805048831</c:v>
                </c:pt>
                <c:pt idx="8">
                  <c:v>50.283893322044563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581-4A20-83F9-AAD57D2F5A03}"/>
            </c:ext>
          </c:extLst>
        </c:ser>
        <c:ser>
          <c:idx val="1"/>
          <c:order val="1"/>
          <c:tx>
            <c:v>RANS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Sheet1!$E$16:$M$16</c:f>
              <c:numCache>
                <c:formatCode>General</c:formatCode>
                <c:ptCount val="9"/>
                <c:pt idx="0" formatCode="0.00">
                  <c:v>47.6</c:v>
                </c:pt>
                <c:pt idx="1">
                  <c:v>46.46</c:v>
                </c:pt>
                <c:pt idx="2">
                  <c:v>40.619999999999997</c:v>
                </c:pt>
                <c:pt idx="3">
                  <c:v>45.32</c:v>
                </c:pt>
                <c:pt idx="4" formatCode="0.00">
                  <c:v>41.2</c:v>
                </c:pt>
                <c:pt idx="5" formatCode="0.00">
                  <c:v>47.3</c:v>
                </c:pt>
                <c:pt idx="6">
                  <c:v>41.98</c:v>
                </c:pt>
                <c:pt idx="7">
                  <c:v>46.83</c:v>
                </c:pt>
                <c:pt idx="8">
                  <c:v>47.13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581-4A20-83F9-AAD57D2F5A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1388968"/>
        <c:axId val="601385688"/>
      </c:lineChart>
      <c:catAx>
        <c:axId val="60138896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1385688"/>
        <c:crosses val="autoZero"/>
        <c:auto val="1"/>
        <c:lblAlgn val="ctr"/>
        <c:lblOffset val="100"/>
        <c:noMultiLvlLbl val="0"/>
      </c:catAx>
      <c:valAx>
        <c:axId val="601385688"/>
        <c:scaling>
          <c:orientation val="minMax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1388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p_tot_inlet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DES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Sheet1!$E$4:$M$4</c:f>
              <c:numCache>
                <c:formatCode>General</c:formatCode>
                <c:ptCount val="9"/>
                <c:pt idx="0" formatCode="0.000000">
                  <c:v>-327.82602400000002</c:v>
                </c:pt>
                <c:pt idx="1">
                  <c:v>-313.81021700000002</c:v>
                </c:pt>
                <c:pt idx="2">
                  <c:v>-284.048813</c:v>
                </c:pt>
                <c:pt idx="3">
                  <c:v>-302.36177099999998</c:v>
                </c:pt>
                <c:pt idx="4">
                  <c:v>-293.29043999999999</c:v>
                </c:pt>
                <c:pt idx="5">
                  <c:v>-332.41582299999999</c:v>
                </c:pt>
                <c:pt idx="6">
                  <c:v>-273.71858500000002</c:v>
                </c:pt>
                <c:pt idx="7">
                  <c:v>-323.72135900000001</c:v>
                </c:pt>
                <c:pt idx="8" formatCode="0.000000">
                  <c:v>-326.36247800000001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224-49F0-B34B-5D39D310C3C0}"/>
            </c:ext>
          </c:extLst>
        </c:ser>
        <c:ser>
          <c:idx val="1"/>
          <c:order val="1"/>
          <c:tx>
            <c:v>RANS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Sheet1!$E$17:$M$17</c:f>
              <c:numCache>
                <c:formatCode>General</c:formatCode>
                <c:ptCount val="9"/>
                <c:pt idx="0" formatCode="0.00">
                  <c:v>-308.36</c:v>
                </c:pt>
                <c:pt idx="1">
                  <c:v>-269.13</c:v>
                </c:pt>
                <c:pt idx="2">
                  <c:v>-233.58</c:v>
                </c:pt>
                <c:pt idx="3">
                  <c:v>-261.74</c:v>
                </c:pt>
                <c:pt idx="4" formatCode="0.00">
                  <c:v>-224.81</c:v>
                </c:pt>
                <c:pt idx="5" formatCode="0.00">
                  <c:v>-323.52999999999997</c:v>
                </c:pt>
                <c:pt idx="6">
                  <c:v>-227.54</c:v>
                </c:pt>
                <c:pt idx="7">
                  <c:v>-317.75</c:v>
                </c:pt>
                <c:pt idx="8">
                  <c:v>-279.83999999999997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224-49F0-B34B-5D39D310C3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3202488"/>
        <c:axId val="603205440"/>
      </c:lineChart>
      <c:catAx>
        <c:axId val="60320248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3205440"/>
        <c:crosses val="autoZero"/>
        <c:auto val="1"/>
        <c:lblAlgn val="ctr"/>
        <c:lblOffset val="100"/>
        <c:noMultiLvlLbl val="0"/>
      </c:catAx>
      <c:valAx>
        <c:axId val="603205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3202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A35C34-1AD3-4E2F-9C7E-7B3B9503F7F6}" type="doc">
      <dgm:prSet loTypeId="urn:microsoft.com/office/officeart/2005/8/layout/hList6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2658738F-3C73-44FD-9310-90018FB41626}">
      <dgm:prSet phldrT="[Text]" custT="1"/>
      <dgm:spPr/>
      <dgm:t>
        <a:bodyPr/>
        <a:lstStyle/>
        <a:p>
          <a:r>
            <a:rPr lang="it-IT" sz="2300" b="1" noProof="0" dirty="0">
              <a:solidFill>
                <a:schemeClr val="tx1">
                  <a:lumMod val="50000"/>
                  <a:lumOff val="50000"/>
                </a:schemeClr>
              </a:solidFill>
            </a:rPr>
            <a:t>Problema in esame</a:t>
          </a:r>
        </a:p>
      </dgm:t>
    </dgm:pt>
    <dgm:pt modelId="{B76071DF-3926-4B80-9BFB-33809CAC6076}" type="parTrans" cxnId="{68FEE7D5-4E8B-4142-A66B-1B9D579805FE}">
      <dgm:prSet/>
      <dgm:spPr/>
      <dgm:t>
        <a:bodyPr/>
        <a:lstStyle/>
        <a:p>
          <a:endParaRPr lang="en-US"/>
        </a:p>
      </dgm:t>
    </dgm:pt>
    <dgm:pt modelId="{DD7BCC1D-CA6E-4E78-BAC9-938FE3B8C530}" type="sibTrans" cxnId="{68FEE7D5-4E8B-4142-A66B-1B9D579805FE}">
      <dgm:prSet/>
      <dgm:spPr/>
      <dgm:t>
        <a:bodyPr/>
        <a:lstStyle/>
        <a:p>
          <a:endParaRPr lang="en-US"/>
        </a:p>
      </dgm:t>
    </dgm:pt>
    <dgm:pt modelId="{39FD204E-2A17-47DE-A233-2B61A1919FD4}">
      <dgm:prSet phldrT="[Text]" custT="1"/>
      <dgm:spPr/>
      <dgm:t>
        <a:bodyPr/>
        <a:lstStyle/>
        <a:p>
          <a:r>
            <a:rPr lang="it-IT" sz="2300" b="1" noProof="0" dirty="0">
              <a:solidFill>
                <a:schemeClr val="tx1">
                  <a:lumMod val="50000"/>
                  <a:lumOff val="50000"/>
                </a:schemeClr>
              </a:solidFill>
            </a:rPr>
            <a:t>Approccio risolutivo</a:t>
          </a:r>
        </a:p>
      </dgm:t>
    </dgm:pt>
    <dgm:pt modelId="{D449C51D-5642-4AD0-890D-0FB3686FD9E9}" type="parTrans" cxnId="{4EB9C524-AF2A-4A83-B876-3A3B97ECFE13}">
      <dgm:prSet/>
      <dgm:spPr/>
      <dgm:t>
        <a:bodyPr/>
        <a:lstStyle/>
        <a:p>
          <a:endParaRPr lang="en-US"/>
        </a:p>
      </dgm:t>
    </dgm:pt>
    <dgm:pt modelId="{DEB38835-832F-4A9B-A61E-1E642D0E61DE}" type="sibTrans" cxnId="{4EB9C524-AF2A-4A83-B876-3A3B97ECFE13}">
      <dgm:prSet/>
      <dgm:spPr/>
      <dgm:t>
        <a:bodyPr/>
        <a:lstStyle/>
        <a:p>
          <a:endParaRPr lang="en-US"/>
        </a:p>
      </dgm:t>
    </dgm:pt>
    <dgm:pt modelId="{7D1D2D3C-DF33-477E-AE84-87F338842C40}">
      <dgm:prSet phldrT="[Text]" custT="1"/>
      <dgm:spPr/>
      <dgm:t>
        <a:bodyPr/>
        <a:lstStyle/>
        <a:p>
          <a:r>
            <a:rPr lang="it-IT" sz="1800" noProof="0" dirty="0">
              <a:solidFill>
                <a:schemeClr val="tx1">
                  <a:lumMod val="50000"/>
                  <a:lumOff val="50000"/>
                </a:schemeClr>
              </a:solidFill>
            </a:rPr>
            <a:t>Analisi</a:t>
          </a:r>
          <a:r>
            <a:rPr lang="en-US" sz="1800" dirty="0">
              <a:solidFill>
                <a:schemeClr val="tx1">
                  <a:lumMod val="50000"/>
                  <a:lumOff val="50000"/>
                </a:schemeClr>
              </a:solidFill>
            </a:rPr>
            <a:t> di robust design al fine di </a:t>
          </a:r>
          <a:r>
            <a:rPr lang="it-IT" sz="1800" noProof="0" dirty="0">
              <a:solidFill>
                <a:schemeClr val="tx1">
                  <a:lumMod val="50000"/>
                  <a:lumOff val="50000"/>
                </a:schemeClr>
              </a:solidFill>
            </a:rPr>
            <a:t>ridurre</a:t>
          </a:r>
          <a:r>
            <a:rPr lang="en-US" sz="1800" dirty="0">
              <a:solidFill>
                <a:schemeClr val="tx1">
                  <a:lumMod val="50000"/>
                  <a:lumOff val="50000"/>
                </a:schemeClr>
              </a:solidFill>
            </a:rPr>
            <a:t> le </a:t>
          </a:r>
          <a:r>
            <a:rPr lang="it-IT" sz="1800" noProof="0" dirty="0">
              <a:solidFill>
                <a:schemeClr val="tx1">
                  <a:lumMod val="50000"/>
                  <a:lumOff val="50000"/>
                </a:schemeClr>
              </a:solidFill>
            </a:rPr>
            <a:t>perdite</a:t>
          </a:r>
          <a:r>
            <a:rPr lang="en-US" sz="1800" dirty="0">
              <a:solidFill>
                <a:schemeClr val="tx1">
                  <a:lumMod val="50000"/>
                  <a:lumOff val="50000"/>
                </a:schemeClr>
              </a:solidFill>
            </a:rPr>
            <a:t> di </a:t>
          </a:r>
          <a:r>
            <a:rPr lang="it-IT" sz="1800" noProof="0" dirty="0">
              <a:solidFill>
                <a:schemeClr val="tx1">
                  <a:lumMod val="50000"/>
                  <a:lumOff val="50000"/>
                </a:schemeClr>
              </a:solidFill>
            </a:rPr>
            <a:t>prestazioni dovute</a:t>
          </a:r>
          <a:r>
            <a:rPr lang="en-US" sz="1800" dirty="0">
              <a:solidFill>
                <a:schemeClr val="tx1">
                  <a:lumMod val="50000"/>
                  <a:lumOff val="50000"/>
                </a:schemeClr>
              </a:solidFill>
            </a:rPr>
            <a:t> al BP.</a:t>
          </a:r>
          <a:endParaRPr lang="it-IT" sz="1800" noProof="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A09E69C9-07F9-42DF-B980-D855567BB78F}" type="parTrans" cxnId="{CC278847-0E4D-4FC8-9B8C-3EBF82C66FFE}">
      <dgm:prSet/>
      <dgm:spPr/>
      <dgm:t>
        <a:bodyPr/>
        <a:lstStyle/>
        <a:p>
          <a:endParaRPr lang="en-US"/>
        </a:p>
      </dgm:t>
    </dgm:pt>
    <dgm:pt modelId="{0D9C8EF2-0D4F-4F81-B3BF-C01A2385DB99}" type="sibTrans" cxnId="{CC278847-0E4D-4FC8-9B8C-3EBF82C66FFE}">
      <dgm:prSet/>
      <dgm:spPr/>
      <dgm:t>
        <a:bodyPr/>
        <a:lstStyle/>
        <a:p>
          <a:endParaRPr lang="en-US"/>
        </a:p>
      </dgm:t>
    </dgm:pt>
    <dgm:pt modelId="{7950330F-0474-44F8-BEF9-2C3A2BB3FDEA}">
      <dgm:prSet phldrT="[Text]" custT="1"/>
      <dgm:spPr/>
      <dgm:t>
        <a:bodyPr/>
        <a:lstStyle/>
        <a:p>
          <a:r>
            <a:rPr lang="it-IT" sz="1800" noProof="0" dirty="0">
              <a:solidFill>
                <a:schemeClr val="tx1">
                  <a:lumMod val="50000"/>
                  <a:lumOff val="50000"/>
                </a:schemeClr>
              </a:solidFill>
            </a:rPr>
            <a:t>Riduzione delle prestazioni fluidodinamiche in seguito all’inserimento del back </a:t>
          </a:r>
          <a:r>
            <a:rPr lang="it-IT" sz="1800" noProof="0" dirty="0" err="1">
              <a:solidFill>
                <a:schemeClr val="tx1">
                  <a:lumMod val="50000"/>
                  <a:lumOff val="50000"/>
                </a:schemeClr>
              </a:solidFill>
            </a:rPr>
            <a:t>plate</a:t>
          </a:r>
          <a:r>
            <a:rPr lang="it-IT" sz="1800" noProof="0" dirty="0">
              <a:solidFill>
                <a:schemeClr val="tx1">
                  <a:lumMod val="50000"/>
                  <a:lumOff val="50000"/>
                </a:schemeClr>
              </a:solidFill>
            </a:rPr>
            <a:t> (BP).</a:t>
          </a:r>
        </a:p>
      </dgm:t>
    </dgm:pt>
    <dgm:pt modelId="{831D18CE-F1AB-4394-9033-6F97AF7D07F5}" type="parTrans" cxnId="{605A5BFE-5CB2-4CBB-8F84-69DAD511C332}">
      <dgm:prSet/>
      <dgm:spPr/>
      <dgm:t>
        <a:bodyPr/>
        <a:lstStyle/>
        <a:p>
          <a:endParaRPr lang="en-US"/>
        </a:p>
      </dgm:t>
    </dgm:pt>
    <dgm:pt modelId="{5C29E51F-2452-4030-981F-585597B58139}" type="sibTrans" cxnId="{605A5BFE-5CB2-4CBB-8F84-69DAD511C332}">
      <dgm:prSet/>
      <dgm:spPr/>
      <dgm:t>
        <a:bodyPr/>
        <a:lstStyle/>
        <a:p>
          <a:endParaRPr lang="en-US"/>
        </a:p>
      </dgm:t>
    </dgm:pt>
    <dgm:pt modelId="{434C5CD7-C2E9-498B-8A95-313B6DF2F146}">
      <dgm:prSet phldrT="[Text]" custT="1"/>
      <dgm:spPr/>
      <dgm:t>
        <a:bodyPr/>
        <a:lstStyle/>
        <a:p>
          <a:endParaRPr lang="it-IT" sz="2000" noProof="0" dirty="0"/>
        </a:p>
      </dgm:t>
    </dgm:pt>
    <dgm:pt modelId="{3847B0D5-D546-41C4-ABF5-B622C70FDF6D}" type="parTrans" cxnId="{DE3BF76E-D0D0-4A61-8251-FCB2A8FAC361}">
      <dgm:prSet/>
      <dgm:spPr/>
      <dgm:t>
        <a:bodyPr/>
        <a:lstStyle/>
        <a:p>
          <a:endParaRPr lang="en-US"/>
        </a:p>
      </dgm:t>
    </dgm:pt>
    <dgm:pt modelId="{E364E367-DBC4-4C34-866B-3BB3AF5830BD}" type="sibTrans" cxnId="{DE3BF76E-D0D0-4A61-8251-FCB2A8FAC361}">
      <dgm:prSet/>
      <dgm:spPr/>
      <dgm:t>
        <a:bodyPr/>
        <a:lstStyle/>
        <a:p>
          <a:endParaRPr lang="en-US"/>
        </a:p>
      </dgm:t>
    </dgm:pt>
    <dgm:pt modelId="{DCA76E94-78FE-4312-AA42-171747A28BBA}">
      <dgm:prSet phldrT="[Text]" custT="1"/>
      <dgm:spPr/>
      <dgm:t>
        <a:bodyPr/>
        <a:lstStyle/>
        <a:p>
          <a:endParaRPr lang="en-US" sz="20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5DFD05B4-3D6C-4140-AFA4-C7445852FD4C}" type="parTrans" cxnId="{FC98F684-3780-4E1F-89CA-5FFD5AB77E91}">
      <dgm:prSet/>
      <dgm:spPr/>
      <dgm:t>
        <a:bodyPr/>
        <a:lstStyle/>
        <a:p>
          <a:endParaRPr lang="en-US"/>
        </a:p>
      </dgm:t>
    </dgm:pt>
    <dgm:pt modelId="{1C6A5F76-B6AF-4830-8453-F207579A417A}" type="sibTrans" cxnId="{FC98F684-3780-4E1F-89CA-5FFD5AB77E91}">
      <dgm:prSet/>
      <dgm:spPr/>
      <dgm:t>
        <a:bodyPr/>
        <a:lstStyle/>
        <a:p>
          <a:endParaRPr lang="en-US"/>
        </a:p>
      </dgm:t>
    </dgm:pt>
    <dgm:pt modelId="{0DFE0F45-1DEB-4471-94DF-7296E8357B6A}" type="pres">
      <dgm:prSet presAssocID="{03A35C34-1AD3-4E2F-9C7E-7B3B9503F7F6}" presName="Name0" presStyleCnt="0">
        <dgm:presLayoutVars>
          <dgm:dir/>
          <dgm:resizeHandles val="exact"/>
        </dgm:presLayoutVars>
      </dgm:prSet>
      <dgm:spPr/>
    </dgm:pt>
    <dgm:pt modelId="{5D751584-57DD-4F58-88A1-841A8C3C1627}" type="pres">
      <dgm:prSet presAssocID="{2658738F-3C73-44FD-9310-90018FB41626}" presName="node" presStyleLbl="node1" presStyleIdx="0" presStyleCnt="2">
        <dgm:presLayoutVars>
          <dgm:bulletEnabled val="1"/>
        </dgm:presLayoutVars>
      </dgm:prSet>
      <dgm:spPr/>
    </dgm:pt>
    <dgm:pt modelId="{825B45C4-C8C0-4D9F-9015-D5493431173F}" type="pres">
      <dgm:prSet presAssocID="{DD7BCC1D-CA6E-4E78-BAC9-938FE3B8C530}" presName="sibTrans" presStyleCnt="0"/>
      <dgm:spPr/>
    </dgm:pt>
    <dgm:pt modelId="{3B0A827A-7340-44B0-A8AE-01FED68072BA}" type="pres">
      <dgm:prSet presAssocID="{39FD204E-2A17-47DE-A233-2B61A1919FD4}" presName="node" presStyleLbl="node1" presStyleIdx="1" presStyleCnt="2">
        <dgm:presLayoutVars>
          <dgm:bulletEnabled val="1"/>
        </dgm:presLayoutVars>
      </dgm:prSet>
      <dgm:spPr/>
    </dgm:pt>
  </dgm:ptLst>
  <dgm:cxnLst>
    <dgm:cxn modelId="{3FAAA811-C059-4331-8699-53107AB8B44F}" type="presOf" srcId="{39FD204E-2A17-47DE-A233-2B61A1919FD4}" destId="{3B0A827A-7340-44B0-A8AE-01FED68072BA}" srcOrd="0" destOrd="0" presId="urn:microsoft.com/office/officeart/2005/8/layout/hList6"/>
    <dgm:cxn modelId="{4EB9C524-AF2A-4A83-B876-3A3B97ECFE13}" srcId="{03A35C34-1AD3-4E2F-9C7E-7B3B9503F7F6}" destId="{39FD204E-2A17-47DE-A233-2B61A1919FD4}" srcOrd="1" destOrd="0" parTransId="{D449C51D-5642-4AD0-890D-0FB3686FD9E9}" sibTransId="{DEB38835-832F-4A9B-A61E-1E642D0E61DE}"/>
    <dgm:cxn modelId="{CC278847-0E4D-4FC8-9B8C-3EBF82C66FFE}" srcId="{39FD204E-2A17-47DE-A233-2B61A1919FD4}" destId="{7D1D2D3C-DF33-477E-AE84-87F338842C40}" srcOrd="1" destOrd="0" parTransId="{A09E69C9-07F9-42DF-B980-D855567BB78F}" sibTransId="{0D9C8EF2-0D4F-4F81-B3BF-C01A2385DB99}"/>
    <dgm:cxn modelId="{FDC4944C-86B1-4472-A1FA-0E8BEA739EF5}" type="presOf" srcId="{03A35C34-1AD3-4E2F-9C7E-7B3B9503F7F6}" destId="{0DFE0F45-1DEB-4471-94DF-7296E8357B6A}" srcOrd="0" destOrd="0" presId="urn:microsoft.com/office/officeart/2005/8/layout/hList6"/>
    <dgm:cxn modelId="{DE3BF76E-D0D0-4A61-8251-FCB2A8FAC361}" srcId="{2658738F-3C73-44FD-9310-90018FB41626}" destId="{434C5CD7-C2E9-498B-8A95-313B6DF2F146}" srcOrd="0" destOrd="0" parTransId="{3847B0D5-D546-41C4-ABF5-B622C70FDF6D}" sibTransId="{E364E367-DBC4-4C34-866B-3BB3AF5830BD}"/>
    <dgm:cxn modelId="{7D324682-A3AF-41A0-8E47-2C0E1A27BD57}" type="presOf" srcId="{DCA76E94-78FE-4312-AA42-171747A28BBA}" destId="{3B0A827A-7340-44B0-A8AE-01FED68072BA}" srcOrd="0" destOrd="1" presId="urn:microsoft.com/office/officeart/2005/8/layout/hList6"/>
    <dgm:cxn modelId="{FC98F684-3780-4E1F-89CA-5FFD5AB77E91}" srcId="{39FD204E-2A17-47DE-A233-2B61A1919FD4}" destId="{DCA76E94-78FE-4312-AA42-171747A28BBA}" srcOrd="0" destOrd="0" parTransId="{5DFD05B4-3D6C-4140-AFA4-C7445852FD4C}" sibTransId="{1C6A5F76-B6AF-4830-8453-F207579A417A}"/>
    <dgm:cxn modelId="{563DEBB2-7A07-4768-8498-2E138450CC9F}" type="presOf" srcId="{7D1D2D3C-DF33-477E-AE84-87F338842C40}" destId="{3B0A827A-7340-44B0-A8AE-01FED68072BA}" srcOrd="0" destOrd="2" presId="urn:microsoft.com/office/officeart/2005/8/layout/hList6"/>
    <dgm:cxn modelId="{0CA518BD-B221-4F14-8A30-9A485E330DAA}" type="presOf" srcId="{434C5CD7-C2E9-498B-8A95-313B6DF2F146}" destId="{5D751584-57DD-4F58-88A1-841A8C3C1627}" srcOrd="0" destOrd="1" presId="urn:microsoft.com/office/officeart/2005/8/layout/hList6"/>
    <dgm:cxn modelId="{68FEE7D5-4E8B-4142-A66B-1B9D579805FE}" srcId="{03A35C34-1AD3-4E2F-9C7E-7B3B9503F7F6}" destId="{2658738F-3C73-44FD-9310-90018FB41626}" srcOrd="0" destOrd="0" parTransId="{B76071DF-3926-4B80-9BFB-33809CAC6076}" sibTransId="{DD7BCC1D-CA6E-4E78-BAC9-938FE3B8C530}"/>
    <dgm:cxn modelId="{2A7376E6-5F39-4A7E-AADF-9D8A26EA95B6}" type="presOf" srcId="{2658738F-3C73-44FD-9310-90018FB41626}" destId="{5D751584-57DD-4F58-88A1-841A8C3C1627}" srcOrd="0" destOrd="0" presId="urn:microsoft.com/office/officeart/2005/8/layout/hList6"/>
    <dgm:cxn modelId="{605A5BFE-5CB2-4CBB-8F84-69DAD511C332}" srcId="{2658738F-3C73-44FD-9310-90018FB41626}" destId="{7950330F-0474-44F8-BEF9-2C3A2BB3FDEA}" srcOrd="1" destOrd="0" parTransId="{831D18CE-F1AB-4394-9033-6F97AF7D07F5}" sibTransId="{5C29E51F-2452-4030-981F-585597B58139}"/>
    <dgm:cxn modelId="{B19379FE-40FF-4BF7-81A9-2A2E32E4B8F7}" type="presOf" srcId="{7950330F-0474-44F8-BEF9-2C3A2BB3FDEA}" destId="{5D751584-57DD-4F58-88A1-841A8C3C1627}" srcOrd="0" destOrd="2" presId="urn:microsoft.com/office/officeart/2005/8/layout/hList6"/>
    <dgm:cxn modelId="{87F8BDB6-D5B9-49AC-9E78-D27B155D7CFE}" type="presParOf" srcId="{0DFE0F45-1DEB-4471-94DF-7296E8357B6A}" destId="{5D751584-57DD-4F58-88A1-841A8C3C1627}" srcOrd="0" destOrd="0" presId="urn:microsoft.com/office/officeart/2005/8/layout/hList6"/>
    <dgm:cxn modelId="{7EE5A213-4EA3-422F-BB4A-9D696CBF6458}" type="presParOf" srcId="{0DFE0F45-1DEB-4471-94DF-7296E8357B6A}" destId="{825B45C4-C8C0-4D9F-9015-D5493431173F}" srcOrd="1" destOrd="0" presId="urn:microsoft.com/office/officeart/2005/8/layout/hList6"/>
    <dgm:cxn modelId="{5319CF80-9095-4FE5-A6FF-392FB4E579E3}" type="presParOf" srcId="{0DFE0F45-1DEB-4471-94DF-7296E8357B6A}" destId="{3B0A827A-7340-44B0-A8AE-01FED68072BA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6DCB9B-CA1C-4736-9E5F-9F2591B1A3E1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it-IT"/>
        </a:p>
      </dgm:t>
    </dgm:pt>
    <dgm:pt modelId="{B4A95DE7-FA0D-4FE5-B80A-4D4695377F18}">
      <dgm:prSet phldrT="[Testo]" custT="1"/>
      <dgm:spPr/>
      <dgm:t>
        <a:bodyPr/>
        <a:lstStyle/>
        <a:p>
          <a:r>
            <a:rPr lang="it-IT" sz="1800" dirty="0">
              <a:solidFill>
                <a:schemeClr val="tx1">
                  <a:lumMod val="50000"/>
                  <a:lumOff val="50000"/>
                </a:schemeClr>
              </a:solidFill>
            </a:rPr>
            <a:t>Il parametro più importante è C3, ovvero la distruzione cubica della corda.</a:t>
          </a:r>
        </a:p>
      </dgm:t>
    </dgm:pt>
    <dgm:pt modelId="{CA8BCB7B-4ECF-4DE7-995C-A8FDD93A828E}" type="parTrans" cxnId="{42921C9A-F25A-42B7-93BF-D6A2365842A7}">
      <dgm:prSet/>
      <dgm:spPr/>
      <dgm:t>
        <a:bodyPr/>
        <a:lstStyle/>
        <a:p>
          <a:endParaRPr lang="it-IT"/>
        </a:p>
      </dgm:t>
    </dgm:pt>
    <dgm:pt modelId="{E985FAE9-F893-4D39-B1C0-30503F460943}" type="sibTrans" cxnId="{42921C9A-F25A-42B7-93BF-D6A2365842A7}">
      <dgm:prSet/>
      <dgm:spPr/>
      <dgm:t>
        <a:bodyPr/>
        <a:lstStyle/>
        <a:p>
          <a:endParaRPr lang="it-IT"/>
        </a:p>
      </dgm:t>
    </dgm:pt>
    <dgm:pt modelId="{F1EC4091-E579-4681-979C-00564D752209}">
      <dgm:prSet phldrT="[Testo]" custT="1"/>
      <dgm:spPr/>
      <dgm:t>
        <a:bodyPr/>
        <a:lstStyle/>
        <a:p>
          <a:r>
            <a:rPr lang="it-IT" sz="1800" dirty="0">
              <a:solidFill>
                <a:schemeClr val="tx1">
                  <a:lumMod val="50000"/>
                  <a:lumOff val="50000"/>
                </a:schemeClr>
              </a:solidFill>
            </a:rPr>
            <a:t>Le</a:t>
          </a:r>
          <a:r>
            <a:rPr lang="it-IT" sz="1800" baseline="0" dirty="0">
              <a:solidFill>
                <a:schemeClr val="tx1">
                  <a:lumMod val="50000"/>
                  <a:lumOff val="50000"/>
                </a:schemeClr>
              </a:solidFill>
            </a:rPr>
            <a:t> differenze tra le due configurazioni ottimali sono minime, e dovute al parametro C2.</a:t>
          </a:r>
          <a:endParaRPr lang="it-IT" sz="18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51EDB63C-6337-430D-BE29-D11D70CA9751}" type="parTrans" cxnId="{731E4DE8-1CEA-4A02-AD5E-5FB3964A9119}">
      <dgm:prSet/>
      <dgm:spPr/>
      <dgm:t>
        <a:bodyPr/>
        <a:lstStyle/>
        <a:p>
          <a:endParaRPr lang="it-IT"/>
        </a:p>
      </dgm:t>
    </dgm:pt>
    <dgm:pt modelId="{6DFECAFA-B1C9-490D-9C5F-B0D307AA9029}" type="sibTrans" cxnId="{731E4DE8-1CEA-4A02-AD5E-5FB3964A9119}">
      <dgm:prSet/>
      <dgm:spPr/>
      <dgm:t>
        <a:bodyPr/>
        <a:lstStyle/>
        <a:p>
          <a:endParaRPr lang="it-IT"/>
        </a:p>
      </dgm:t>
    </dgm:pt>
    <dgm:pt modelId="{82BA6D5B-962F-472D-B275-7AD5A54114B4}">
      <dgm:prSet custT="1"/>
      <dgm:spPr/>
      <dgm:t>
        <a:bodyPr/>
        <a:lstStyle/>
        <a:p>
          <a:r>
            <a:rPr lang="it-IT" sz="1800" dirty="0">
              <a:solidFill>
                <a:schemeClr val="tx1">
                  <a:lumMod val="50000"/>
                  <a:lumOff val="50000"/>
                </a:schemeClr>
              </a:solidFill>
            </a:rPr>
            <a:t>Si ricorre a delle simulazioni DES, considerando l’efficienza nel punto di lavoro.</a:t>
          </a:r>
        </a:p>
      </dgm:t>
    </dgm:pt>
    <dgm:pt modelId="{F799EFAE-60F4-47C1-9604-B9078ACEA548}" type="parTrans" cxnId="{3D92149B-1BF7-4448-A7A9-5681CFCC5FC8}">
      <dgm:prSet/>
      <dgm:spPr/>
      <dgm:t>
        <a:bodyPr/>
        <a:lstStyle/>
        <a:p>
          <a:endParaRPr lang="it-IT"/>
        </a:p>
      </dgm:t>
    </dgm:pt>
    <dgm:pt modelId="{5A6EF050-F252-40E0-AFA5-EA53F1911D1F}" type="sibTrans" cxnId="{3D92149B-1BF7-4448-A7A9-5681CFCC5FC8}">
      <dgm:prSet/>
      <dgm:spPr/>
      <dgm:t>
        <a:bodyPr/>
        <a:lstStyle/>
        <a:p>
          <a:endParaRPr lang="it-IT"/>
        </a:p>
      </dgm:t>
    </dgm:pt>
    <dgm:pt modelId="{3C44446A-D5F6-48B3-9C3B-735682226021}">
      <dgm:prSet phldrT="[Testo]" custT="1"/>
      <dgm:spPr/>
      <dgm:t>
        <a:bodyPr/>
        <a:lstStyle/>
        <a:p>
          <a:r>
            <a:rPr lang="it-IT" sz="1800" dirty="0">
              <a:solidFill>
                <a:schemeClr val="tx1">
                  <a:lumMod val="50000"/>
                  <a:lumOff val="50000"/>
                </a:schemeClr>
              </a:solidFill>
            </a:rPr>
            <a:t>Tenendo conto della variazione di efficienza dovuta ad una diversa distribuzione di corda (+1.87%), si incrementa il numero di parametri (calettamento, impilamento). </a:t>
          </a:r>
        </a:p>
      </dgm:t>
    </dgm:pt>
    <dgm:pt modelId="{A36276A8-A184-403C-BA4C-0C41AFF1AE46}" type="sibTrans" cxnId="{FFD7C295-3EE6-482D-A090-77437D90572B}">
      <dgm:prSet/>
      <dgm:spPr/>
      <dgm:t>
        <a:bodyPr/>
        <a:lstStyle/>
        <a:p>
          <a:endParaRPr lang="it-IT"/>
        </a:p>
      </dgm:t>
    </dgm:pt>
    <dgm:pt modelId="{CFF82E63-0639-44FD-82A8-7438C19C44C0}" type="parTrans" cxnId="{FFD7C295-3EE6-482D-A090-77437D90572B}">
      <dgm:prSet/>
      <dgm:spPr/>
      <dgm:t>
        <a:bodyPr/>
        <a:lstStyle/>
        <a:p>
          <a:endParaRPr lang="it-IT"/>
        </a:p>
      </dgm:t>
    </dgm:pt>
    <dgm:pt modelId="{30B7A9DB-DFF9-4174-AF62-C38C017C00D3}" type="pres">
      <dgm:prSet presAssocID="{0C6DCB9B-CA1C-4736-9E5F-9F2591B1A3E1}" presName="Name0" presStyleCnt="0">
        <dgm:presLayoutVars>
          <dgm:chMax val="7"/>
          <dgm:chPref val="7"/>
          <dgm:dir/>
        </dgm:presLayoutVars>
      </dgm:prSet>
      <dgm:spPr/>
    </dgm:pt>
    <dgm:pt modelId="{AA571664-F058-4CB4-8369-43C2F9306AC7}" type="pres">
      <dgm:prSet presAssocID="{0C6DCB9B-CA1C-4736-9E5F-9F2591B1A3E1}" presName="Name1" presStyleCnt="0"/>
      <dgm:spPr/>
    </dgm:pt>
    <dgm:pt modelId="{26C44D40-1E80-40B9-BD44-FC0848B4AB6E}" type="pres">
      <dgm:prSet presAssocID="{0C6DCB9B-CA1C-4736-9E5F-9F2591B1A3E1}" presName="cycle" presStyleCnt="0"/>
      <dgm:spPr/>
    </dgm:pt>
    <dgm:pt modelId="{3F2F8817-C395-422D-A9A5-B4A5893B7F23}" type="pres">
      <dgm:prSet presAssocID="{0C6DCB9B-CA1C-4736-9E5F-9F2591B1A3E1}" presName="srcNode" presStyleLbl="node1" presStyleIdx="0" presStyleCnt="4"/>
      <dgm:spPr/>
    </dgm:pt>
    <dgm:pt modelId="{A5B629CD-8604-40A4-AB4F-F063B06D1266}" type="pres">
      <dgm:prSet presAssocID="{0C6DCB9B-CA1C-4736-9E5F-9F2591B1A3E1}" presName="conn" presStyleLbl="parChTrans1D2" presStyleIdx="0" presStyleCnt="1"/>
      <dgm:spPr/>
    </dgm:pt>
    <dgm:pt modelId="{8D6A2AF8-3D54-4937-A16D-6CA4494BBF63}" type="pres">
      <dgm:prSet presAssocID="{0C6DCB9B-CA1C-4736-9E5F-9F2591B1A3E1}" presName="extraNode" presStyleLbl="node1" presStyleIdx="0" presStyleCnt="4"/>
      <dgm:spPr/>
    </dgm:pt>
    <dgm:pt modelId="{09F8D069-F86F-493D-A41C-5D1EBA479169}" type="pres">
      <dgm:prSet presAssocID="{0C6DCB9B-CA1C-4736-9E5F-9F2591B1A3E1}" presName="dstNode" presStyleLbl="node1" presStyleIdx="0" presStyleCnt="4"/>
      <dgm:spPr/>
    </dgm:pt>
    <dgm:pt modelId="{A67292E1-387E-47F6-8C4B-6FBD4B5B7C20}" type="pres">
      <dgm:prSet presAssocID="{B4A95DE7-FA0D-4FE5-B80A-4D4695377F18}" presName="text_1" presStyleLbl="node1" presStyleIdx="0" presStyleCnt="4">
        <dgm:presLayoutVars>
          <dgm:bulletEnabled val="1"/>
        </dgm:presLayoutVars>
      </dgm:prSet>
      <dgm:spPr/>
    </dgm:pt>
    <dgm:pt modelId="{8AF4F4E9-F770-498E-8090-8BE0DF60315C}" type="pres">
      <dgm:prSet presAssocID="{B4A95DE7-FA0D-4FE5-B80A-4D4695377F18}" presName="accent_1" presStyleCnt="0"/>
      <dgm:spPr/>
    </dgm:pt>
    <dgm:pt modelId="{F49D427B-C4F2-4B0B-8A4B-E9E1353C4868}" type="pres">
      <dgm:prSet presAssocID="{B4A95DE7-FA0D-4FE5-B80A-4D4695377F18}" presName="accentRepeatNode" presStyleLbl="solidFgAcc1" presStyleIdx="0" presStyleCnt="4"/>
      <dgm:spPr/>
    </dgm:pt>
    <dgm:pt modelId="{A8C93930-0219-4FF6-8012-232688407BA9}" type="pres">
      <dgm:prSet presAssocID="{F1EC4091-E579-4681-979C-00564D752209}" presName="text_2" presStyleLbl="node1" presStyleIdx="1" presStyleCnt="4">
        <dgm:presLayoutVars>
          <dgm:bulletEnabled val="1"/>
        </dgm:presLayoutVars>
      </dgm:prSet>
      <dgm:spPr/>
    </dgm:pt>
    <dgm:pt modelId="{DA721D32-304F-45AF-9CF4-AF78E0D474AA}" type="pres">
      <dgm:prSet presAssocID="{F1EC4091-E579-4681-979C-00564D752209}" presName="accent_2" presStyleCnt="0"/>
      <dgm:spPr/>
    </dgm:pt>
    <dgm:pt modelId="{F5A93C07-794E-420C-800D-009AACDEB949}" type="pres">
      <dgm:prSet presAssocID="{F1EC4091-E579-4681-979C-00564D752209}" presName="accentRepeatNode" presStyleLbl="solidFgAcc1" presStyleIdx="1" presStyleCnt="4"/>
      <dgm:spPr/>
    </dgm:pt>
    <dgm:pt modelId="{944CA042-33FC-4C06-A929-162C1D95F242}" type="pres">
      <dgm:prSet presAssocID="{82BA6D5B-962F-472D-B275-7AD5A54114B4}" presName="text_3" presStyleLbl="node1" presStyleIdx="2" presStyleCnt="4">
        <dgm:presLayoutVars>
          <dgm:bulletEnabled val="1"/>
        </dgm:presLayoutVars>
      </dgm:prSet>
      <dgm:spPr/>
    </dgm:pt>
    <dgm:pt modelId="{290A3435-DB70-4274-924F-3B5BA44262BF}" type="pres">
      <dgm:prSet presAssocID="{82BA6D5B-962F-472D-B275-7AD5A54114B4}" presName="accent_3" presStyleCnt="0"/>
      <dgm:spPr/>
    </dgm:pt>
    <dgm:pt modelId="{164BE23C-E937-4916-8537-408FABEA3BC8}" type="pres">
      <dgm:prSet presAssocID="{82BA6D5B-962F-472D-B275-7AD5A54114B4}" presName="accentRepeatNode" presStyleLbl="solidFgAcc1" presStyleIdx="2" presStyleCnt="4"/>
      <dgm:spPr/>
    </dgm:pt>
    <dgm:pt modelId="{B3FBFE36-91BF-44E4-A4C4-AA3C8B4429E9}" type="pres">
      <dgm:prSet presAssocID="{3C44446A-D5F6-48B3-9C3B-735682226021}" presName="text_4" presStyleLbl="node1" presStyleIdx="3" presStyleCnt="4">
        <dgm:presLayoutVars>
          <dgm:bulletEnabled val="1"/>
        </dgm:presLayoutVars>
      </dgm:prSet>
      <dgm:spPr/>
    </dgm:pt>
    <dgm:pt modelId="{3F3B3D47-933E-4AFB-A1F8-3BF577945D3F}" type="pres">
      <dgm:prSet presAssocID="{3C44446A-D5F6-48B3-9C3B-735682226021}" presName="accent_4" presStyleCnt="0"/>
      <dgm:spPr/>
    </dgm:pt>
    <dgm:pt modelId="{424B8E09-A090-437F-93D4-DA918E093ED5}" type="pres">
      <dgm:prSet presAssocID="{3C44446A-D5F6-48B3-9C3B-735682226021}" presName="accentRepeatNode" presStyleLbl="solidFgAcc1" presStyleIdx="3" presStyleCnt="4"/>
      <dgm:spPr/>
    </dgm:pt>
  </dgm:ptLst>
  <dgm:cxnLst>
    <dgm:cxn modelId="{AFEE8637-2848-4EB1-A6DB-76148401E507}" type="presOf" srcId="{E985FAE9-F893-4D39-B1C0-30503F460943}" destId="{A5B629CD-8604-40A4-AB4F-F063B06D1266}" srcOrd="0" destOrd="0" presId="urn:microsoft.com/office/officeart/2008/layout/VerticalCurvedList"/>
    <dgm:cxn modelId="{1BFC9065-B351-402A-B98A-FC7AAE46C69E}" type="presOf" srcId="{0C6DCB9B-CA1C-4736-9E5F-9F2591B1A3E1}" destId="{30B7A9DB-DFF9-4174-AF62-C38C017C00D3}" srcOrd="0" destOrd="0" presId="urn:microsoft.com/office/officeart/2008/layout/VerticalCurvedList"/>
    <dgm:cxn modelId="{F2E46753-8185-4F52-A878-87E31BA1DA1E}" type="presOf" srcId="{3C44446A-D5F6-48B3-9C3B-735682226021}" destId="{B3FBFE36-91BF-44E4-A4C4-AA3C8B4429E9}" srcOrd="0" destOrd="0" presId="urn:microsoft.com/office/officeart/2008/layout/VerticalCurvedList"/>
    <dgm:cxn modelId="{F2F4B18E-FD45-496A-8056-D2EFC09E4843}" type="presOf" srcId="{82BA6D5B-962F-472D-B275-7AD5A54114B4}" destId="{944CA042-33FC-4C06-A929-162C1D95F242}" srcOrd="0" destOrd="0" presId="urn:microsoft.com/office/officeart/2008/layout/VerticalCurvedList"/>
    <dgm:cxn modelId="{9A1C7990-C8A6-4844-AD68-300EDDAB8EBC}" type="presOf" srcId="{F1EC4091-E579-4681-979C-00564D752209}" destId="{A8C93930-0219-4FF6-8012-232688407BA9}" srcOrd="0" destOrd="0" presId="urn:microsoft.com/office/officeart/2008/layout/VerticalCurvedList"/>
    <dgm:cxn modelId="{FFD7C295-3EE6-482D-A090-77437D90572B}" srcId="{0C6DCB9B-CA1C-4736-9E5F-9F2591B1A3E1}" destId="{3C44446A-D5F6-48B3-9C3B-735682226021}" srcOrd="3" destOrd="0" parTransId="{CFF82E63-0639-44FD-82A8-7438C19C44C0}" sibTransId="{A36276A8-A184-403C-BA4C-0C41AFF1AE46}"/>
    <dgm:cxn modelId="{42921C9A-F25A-42B7-93BF-D6A2365842A7}" srcId="{0C6DCB9B-CA1C-4736-9E5F-9F2591B1A3E1}" destId="{B4A95DE7-FA0D-4FE5-B80A-4D4695377F18}" srcOrd="0" destOrd="0" parTransId="{CA8BCB7B-4ECF-4DE7-995C-A8FDD93A828E}" sibTransId="{E985FAE9-F893-4D39-B1C0-30503F460943}"/>
    <dgm:cxn modelId="{3D92149B-1BF7-4448-A7A9-5681CFCC5FC8}" srcId="{0C6DCB9B-CA1C-4736-9E5F-9F2591B1A3E1}" destId="{82BA6D5B-962F-472D-B275-7AD5A54114B4}" srcOrd="2" destOrd="0" parTransId="{F799EFAE-60F4-47C1-9604-B9078ACEA548}" sibTransId="{5A6EF050-F252-40E0-AFA5-EA53F1911D1F}"/>
    <dgm:cxn modelId="{731E4DE8-1CEA-4A02-AD5E-5FB3964A9119}" srcId="{0C6DCB9B-CA1C-4736-9E5F-9F2591B1A3E1}" destId="{F1EC4091-E579-4681-979C-00564D752209}" srcOrd="1" destOrd="0" parTransId="{51EDB63C-6337-430D-BE29-D11D70CA9751}" sibTransId="{6DFECAFA-B1C9-490D-9C5F-B0D307AA9029}"/>
    <dgm:cxn modelId="{82F4EFE9-C4AF-4EBB-882F-0FB596D06A43}" type="presOf" srcId="{B4A95DE7-FA0D-4FE5-B80A-4D4695377F18}" destId="{A67292E1-387E-47F6-8C4B-6FBD4B5B7C20}" srcOrd="0" destOrd="0" presId="urn:microsoft.com/office/officeart/2008/layout/VerticalCurvedList"/>
    <dgm:cxn modelId="{D008D9FB-D2A5-4411-9FF0-B0374A310FA9}" type="presParOf" srcId="{30B7A9DB-DFF9-4174-AF62-C38C017C00D3}" destId="{AA571664-F058-4CB4-8369-43C2F9306AC7}" srcOrd="0" destOrd="0" presId="urn:microsoft.com/office/officeart/2008/layout/VerticalCurvedList"/>
    <dgm:cxn modelId="{527B1FAA-B477-4B6F-951F-521BD34C93CE}" type="presParOf" srcId="{AA571664-F058-4CB4-8369-43C2F9306AC7}" destId="{26C44D40-1E80-40B9-BD44-FC0848B4AB6E}" srcOrd="0" destOrd="0" presId="urn:microsoft.com/office/officeart/2008/layout/VerticalCurvedList"/>
    <dgm:cxn modelId="{625CF7B3-58E4-4A6C-A62A-34EE1038A968}" type="presParOf" srcId="{26C44D40-1E80-40B9-BD44-FC0848B4AB6E}" destId="{3F2F8817-C395-422D-A9A5-B4A5893B7F23}" srcOrd="0" destOrd="0" presId="urn:microsoft.com/office/officeart/2008/layout/VerticalCurvedList"/>
    <dgm:cxn modelId="{C804436F-CFBA-4A42-A85E-9B0F693051A4}" type="presParOf" srcId="{26C44D40-1E80-40B9-BD44-FC0848B4AB6E}" destId="{A5B629CD-8604-40A4-AB4F-F063B06D1266}" srcOrd="1" destOrd="0" presId="urn:microsoft.com/office/officeart/2008/layout/VerticalCurvedList"/>
    <dgm:cxn modelId="{C6334371-2661-4F0B-9FBD-F8237078F2F0}" type="presParOf" srcId="{26C44D40-1E80-40B9-BD44-FC0848B4AB6E}" destId="{8D6A2AF8-3D54-4937-A16D-6CA4494BBF63}" srcOrd="2" destOrd="0" presId="urn:microsoft.com/office/officeart/2008/layout/VerticalCurvedList"/>
    <dgm:cxn modelId="{5D1EBDA6-C574-4B44-AD9C-A1F5B5889490}" type="presParOf" srcId="{26C44D40-1E80-40B9-BD44-FC0848B4AB6E}" destId="{09F8D069-F86F-493D-A41C-5D1EBA479169}" srcOrd="3" destOrd="0" presId="urn:microsoft.com/office/officeart/2008/layout/VerticalCurvedList"/>
    <dgm:cxn modelId="{57E5A30C-D7B0-4A08-94F5-CF8E48955F3D}" type="presParOf" srcId="{AA571664-F058-4CB4-8369-43C2F9306AC7}" destId="{A67292E1-387E-47F6-8C4B-6FBD4B5B7C20}" srcOrd="1" destOrd="0" presId="urn:microsoft.com/office/officeart/2008/layout/VerticalCurvedList"/>
    <dgm:cxn modelId="{2C6B9449-8877-4C75-A478-6BA53B3E95DC}" type="presParOf" srcId="{AA571664-F058-4CB4-8369-43C2F9306AC7}" destId="{8AF4F4E9-F770-498E-8090-8BE0DF60315C}" srcOrd="2" destOrd="0" presId="urn:microsoft.com/office/officeart/2008/layout/VerticalCurvedList"/>
    <dgm:cxn modelId="{A846D7E2-7141-4D62-B913-8085FC893899}" type="presParOf" srcId="{8AF4F4E9-F770-498E-8090-8BE0DF60315C}" destId="{F49D427B-C4F2-4B0B-8A4B-E9E1353C4868}" srcOrd="0" destOrd="0" presId="urn:microsoft.com/office/officeart/2008/layout/VerticalCurvedList"/>
    <dgm:cxn modelId="{D6B6F6F8-9C6A-4205-8738-AA2E62F401A4}" type="presParOf" srcId="{AA571664-F058-4CB4-8369-43C2F9306AC7}" destId="{A8C93930-0219-4FF6-8012-232688407BA9}" srcOrd="3" destOrd="0" presId="urn:microsoft.com/office/officeart/2008/layout/VerticalCurvedList"/>
    <dgm:cxn modelId="{0E66382D-389D-439F-8A6A-F9F35BF35FB0}" type="presParOf" srcId="{AA571664-F058-4CB4-8369-43C2F9306AC7}" destId="{DA721D32-304F-45AF-9CF4-AF78E0D474AA}" srcOrd="4" destOrd="0" presId="urn:microsoft.com/office/officeart/2008/layout/VerticalCurvedList"/>
    <dgm:cxn modelId="{7826F09D-AA8C-4B04-A5C5-D628FC136BC5}" type="presParOf" srcId="{DA721D32-304F-45AF-9CF4-AF78E0D474AA}" destId="{F5A93C07-794E-420C-800D-009AACDEB949}" srcOrd="0" destOrd="0" presId="urn:microsoft.com/office/officeart/2008/layout/VerticalCurvedList"/>
    <dgm:cxn modelId="{A013ADAB-B3EF-4236-9DCE-121BA4D735D8}" type="presParOf" srcId="{AA571664-F058-4CB4-8369-43C2F9306AC7}" destId="{944CA042-33FC-4C06-A929-162C1D95F242}" srcOrd="5" destOrd="0" presId="urn:microsoft.com/office/officeart/2008/layout/VerticalCurvedList"/>
    <dgm:cxn modelId="{342474DA-58BE-4516-9C4D-18FF84D5C6E8}" type="presParOf" srcId="{AA571664-F058-4CB4-8369-43C2F9306AC7}" destId="{290A3435-DB70-4274-924F-3B5BA44262BF}" srcOrd="6" destOrd="0" presId="urn:microsoft.com/office/officeart/2008/layout/VerticalCurvedList"/>
    <dgm:cxn modelId="{4D7D7965-E7A5-4C09-ACC6-A9522A2E4624}" type="presParOf" srcId="{290A3435-DB70-4274-924F-3B5BA44262BF}" destId="{164BE23C-E937-4916-8537-408FABEA3BC8}" srcOrd="0" destOrd="0" presId="urn:microsoft.com/office/officeart/2008/layout/VerticalCurvedList"/>
    <dgm:cxn modelId="{1A3D90CD-D8E8-4F92-A90E-F1546DA2A225}" type="presParOf" srcId="{AA571664-F058-4CB4-8369-43C2F9306AC7}" destId="{B3FBFE36-91BF-44E4-A4C4-AA3C8B4429E9}" srcOrd="7" destOrd="0" presId="urn:microsoft.com/office/officeart/2008/layout/VerticalCurvedList"/>
    <dgm:cxn modelId="{1B0EEFC1-02FA-41EC-A717-147CE1B5A761}" type="presParOf" srcId="{AA571664-F058-4CB4-8369-43C2F9306AC7}" destId="{3F3B3D47-933E-4AFB-A1F8-3BF577945D3F}" srcOrd="8" destOrd="0" presId="urn:microsoft.com/office/officeart/2008/layout/VerticalCurvedList"/>
    <dgm:cxn modelId="{6E9B0D8F-7CAA-44C2-99D1-36BFE6899042}" type="presParOf" srcId="{3F3B3D47-933E-4AFB-A1F8-3BF577945D3F}" destId="{424B8E09-A090-437F-93D4-DA918E093ED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751584-57DD-4F58-88A1-841A8C3C1627}">
      <dsp:nvSpPr>
        <dsp:cNvPr id="0" name=""/>
        <dsp:cNvSpPr/>
      </dsp:nvSpPr>
      <dsp:spPr>
        <a:xfrm rot="16200000">
          <a:off x="-225718" y="228927"/>
          <a:ext cx="3544848" cy="3086993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605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b="1" kern="1200" noProof="0" dirty="0">
              <a:solidFill>
                <a:schemeClr val="tx1">
                  <a:lumMod val="50000"/>
                  <a:lumOff val="50000"/>
                </a:schemeClr>
              </a:solidFill>
            </a:rPr>
            <a:t>Problema in esame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2000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800" kern="1200" noProof="0" dirty="0">
              <a:solidFill>
                <a:schemeClr val="tx1">
                  <a:lumMod val="50000"/>
                  <a:lumOff val="50000"/>
                </a:schemeClr>
              </a:solidFill>
            </a:rPr>
            <a:t>Riduzione delle prestazioni fluidodinamiche in seguito all’inserimento del back </a:t>
          </a:r>
          <a:r>
            <a:rPr lang="it-IT" sz="1800" kern="1200" noProof="0" dirty="0" err="1">
              <a:solidFill>
                <a:schemeClr val="tx1">
                  <a:lumMod val="50000"/>
                  <a:lumOff val="50000"/>
                </a:schemeClr>
              </a:solidFill>
            </a:rPr>
            <a:t>plate</a:t>
          </a:r>
          <a:r>
            <a:rPr lang="it-IT" sz="1800" kern="1200" noProof="0" dirty="0">
              <a:solidFill>
                <a:schemeClr val="tx1">
                  <a:lumMod val="50000"/>
                  <a:lumOff val="50000"/>
                </a:schemeClr>
              </a:solidFill>
            </a:rPr>
            <a:t> (BP).</a:t>
          </a:r>
        </a:p>
      </dsp:txBody>
      <dsp:txXfrm rot="5400000">
        <a:off x="3210" y="708969"/>
        <a:ext cx="3086993" cy="2126908"/>
      </dsp:txXfrm>
    </dsp:sp>
    <dsp:sp modelId="{3B0A827A-7340-44B0-A8AE-01FED68072BA}">
      <dsp:nvSpPr>
        <dsp:cNvPr id="0" name=""/>
        <dsp:cNvSpPr/>
      </dsp:nvSpPr>
      <dsp:spPr>
        <a:xfrm rot="16200000">
          <a:off x="3092799" y="228927"/>
          <a:ext cx="3544848" cy="3086993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605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b="1" kern="1200" noProof="0" dirty="0">
              <a:solidFill>
                <a:schemeClr val="tx1">
                  <a:lumMod val="50000"/>
                  <a:lumOff val="50000"/>
                </a:schemeClr>
              </a:solidFill>
            </a:rPr>
            <a:t>Approccio risolutivo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>
                <a:lumMod val="50000"/>
                <a:lumOff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800" kern="1200" noProof="0" dirty="0">
              <a:solidFill>
                <a:schemeClr val="tx1">
                  <a:lumMod val="50000"/>
                  <a:lumOff val="50000"/>
                </a:schemeClr>
              </a:solidFill>
            </a:rPr>
            <a:t>Analisi</a:t>
          </a:r>
          <a:r>
            <a:rPr lang="en-US" sz="1800" kern="1200" dirty="0">
              <a:solidFill>
                <a:schemeClr val="tx1">
                  <a:lumMod val="50000"/>
                  <a:lumOff val="50000"/>
                </a:schemeClr>
              </a:solidFill>
            </a:rPr>
            <a:t> di robust design al fine di </a:t>
          </a:r>
          <a:r>
            <a:rPr lang="it-IT" sz="1800" kern="1200" noProof="0" dirty="0">
              <a:solidFill>
                <a:schemeClr val="tx1">
                  <a:lumMod val="50000"/>
                  <a:lumOff val="50000"/>
                </a:schemeClr>
              </a:solidFill>
            </a:rPr>
            <a:t>ridurre</a:t>
          </a:r>
          <a:r>
            <a:rPr lang="en-US" sz="1800" kern="1200" dirty="0">
              <a:solidFill>
                <a:schemeClr val="tx1">
                  <a:lumMod val="50000"/>
                  <a:lumOff val="50000"/>
                </a:schemeClr>
              </a:solidFill>
            </a:rPr>
            <a:t> le </a:t>
          </a:r>
          <a:r>
            <a:rPr lang="it-IT" sz="1800" kern="1200" noProof="0" dirty="0">
              <a:solidFill>
                <a:schemeClr val="tx1">
                  <a:lumMod val="50000"/>
                  <a:lumOff val="50000"/>
                </a:schemeClr>
              </a:solidFill>
            </a:rPr>
            <a:t>perdite</a:t>
          </a:r>
          <a:r>
            <a:rPr lang="en-US" sz="1800" kern="1200" dirty="0">
              <a:solidFill>
                <a:schemeClr val="tx1">
                  <a:lumMod val="50000"/>
                  <a:lumOff val="50000"/>
                </a:schemeClr>
              </a:solidFill>
            </a:rPr>
            <a:t> di </a:t>
          </a:r>
          <a:r>
            <a:rPr lang="it-IT" sz="1800" kern="1200" noProof="0" dirty="0">
              <a:solidFill>
                <a:schemeClr val="tx1">
                  <a:lumMod val="50000"/>
                  <a:lumOff val="50000"/>
                </a:schemeClr>
              </a:solidFill>
            </a:rPr>
            <a:t>prestazioni dovute</a:t>
          </a:r>
          <a:r>
            <a:rPr lang="en-US" sz="1800" kern="1200" dirty="0">
              <a:solidFill>
                <a:schemeClr val="tx1">
                  <a:lumMod val="50000"/>
                  <a:lumOff val="50000"/>
                </a:schemeClr>
              </a:solidFill>
            </a:rPr>
            <a:t> al BP.</a:t>
          </a:r>
          <a:endParaRPr lang="it-IT" sz="1800" kern="1200" noProof="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 rot="5400000">
        <a:off x="3321727" y="708969"/>
        <a:ext cx="3086993" cy="21269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629CD-8604-40A4-AB4F-F063B06D1266}">
      <dsp:nvSpPr>
        <dsp:cNvPr id="0" name=""/>
        <dsp:cNvSpPr/>
      </dsp:nvSpPr>
      <dsp:spPr>
        <a:xfrm>
          <a:off x="-4780528" y="-732714"/>
          <a:ext cx="5693999" cy="5693999"/>
        </a:xfrm>
        <a:prstGeom prst="blockArc">
          <a:avLst>
            <a:gd name="adj1" fmla="val 18900000"/>
            <a:gd name="adj2" fmla="val 2700000"/>
            <a:gd name="adj3" fmla="val 379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7292E1-387E-47F6-8C4B-6FBD4B5B7C20}">
      <dsp:nvSpPr>
        <dsp:cNvPr id="0" name=""/>
        <dsp:cNvSpPr/>
      </dsp:nvSpPr>
      <dsp:spPr>
        <a:xfrm>
          <a:off x="478397" y="325092"/>
          <a:ext cx="9635987" cy="6505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635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>
                  <a:lumMod val="50000"/>
                  <a:lumOff val="50000"/>
                </a:schemeClr>
              </a:solidFill>
            </a:rPr>
            <a:t>Il parametro più importante è C3, ovvero la distruzione cubica della corda.</a:t>
          </a:r>
        </a:p>
      </dsp:txBody>
      <dsp:txXfrm>
        <a:off x="478397" y="325092"/>
        <a:ext cx="9635987" cy="650523"/>
      </dsp:txXfrm>
    </dsp:sp>
    <dsp:sp modelId="{F49D427B-C4F2-4B0B-8A4B-E9E1353C4868}">
      <dsp:nvSpPr>
        <dsp:cNvPr id="0" name=""/>
        <dsp:cNvSpPr/>
      </dsp:nvSpPr>
      <dsp:spPr>
        <a:xfrm>
          <a:off x="71819" y="243777"/>
          <a:ext cx="813154" cy="8131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93930-0219-4FF6-8012-232688407BA9}">
      <dsp:nvSpPr>
        <dsp:cNvPr id="0" name=""/>
        <dsp:cNvSpPr/>
      </dsp:nvSpPr>
      <dsp:spPr>
        <a:xfrm>
          <a:off x="851356" y="1301046"/>
          <a:ext cx="9263027" cy="6505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635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>
                  <a:lumMod val="50000"/>
                  <a:lumOff val="50000"/>
                </a:schemeClr>
              </a:solidFill>
            </a:rPr>
            <a:t>Le</a:t>
          </a:r>
          <a:r>
            <a:rPr lang="it-IT" sz="1800" kern="1200" baseline="0" dirty="0">
              <a:solidFill>
                <a:schemeClr val="tx1">
                  <a:lumMod val="50000"/>
                  <a:lumOff val="50000"/>
                </a:schemeClr>
              </a:solidFill>
            </a:rPr>
            <a:t> differenze tra le due configurazioni ottimali sono minime, e dovute al parametro C2.</a:t>
          </a:r>
          <a:endParaRPr lang="it-IT" sz="18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851356" y="1301046"/>
        <a:ext cx="9263027" cy="650523"/>
      </dsp:txXfrm>
    </dsp:sp>
    <dsp:sp modelId="{F5A93C07-794E-420C-800D-009AACDEB949}">
      <dsp:nvSpPr>
        <dsp:cNvPr id="0" name=""/>
        <dsp:cNvSpPr/>
      </dsp:nvSpPr>
      <dsp:spPr>
        <a:xfrm>
          <a:off x="444779" y="1219731"/>
          <a:ext cx="813154" cy="8131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4CA042-33FC-4C06-A929-162C1D95F242}">
      <dsp:nvSpPr>
        <dsp:cNvPr id="0" name=""/>
        <dsp:cNvSpPr/>
      </dsp:nvSpPr>
      <dsp:spPr>
        <a:xfrm>
          <a:off x="851356" y="2277000"/>
          <a:ext cx="9263027" cy="6505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635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>
                  <a:lumMod val="50000"/>
                  <a:lumOff val="50000"/>
                </a:schemeClr>
              </a:solidFill>
            </a:rPr>
            <a:t>Si ricorre a delle simulazioni DES, considerando l’efficienza nel punto di lavoro.</a:t>
          </a:r>
        </a:p>
      </dsp:txBody>
      <dsp:txXfrm>
        <a:off x="851356" y="2277000"/>
        <a:ext cx="9263027" cy="650523"/>
      </dsp:txXfrm>
    </dsp:sp>
    <dsp:sp modelId="{164BE23C-E937-4916-8537-408FABEA3BC8}">
      <dsp:nvSpPr>
        <dsp:cNvPr id="0" name=""/>
        <dsp:cNvSpPr/>
      </dsp:nvSpPr>
      <dsp:spPr>
        <a:xfrm>
          <a:off x="444779" y="2195685"/>
          <a:ext cx="813154" cy="8131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FBFE36-91BF-44E4-A4C4-AA3C8B4429E9}">
      <dsp:nvSpPr>
        <dsp:cNvPr id="0" name=""/>
        <dsp:cNvSpPr/>
      </dsp:nvSpPr>
      <dsp:spPr>
        <a:xfrm>
          <a:off x="478397" y="3252955"/>
          <a:ext cx="9635987" cy="6505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635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>
                  <a:lumMod val="50000"/>
                  <a:lumOff val="50000"/>
                </a:schemeClr>
              </a:solidFill>
            </a:rPr>
            <a:t>Tenendo conto della variazione di efficienza dovuta ad una diversa distribuzione di corda (+1.87%), si incrementa il numero di parametri (calettamento, impilamento). </a:t>
          </a:r>
        </a:p>
      </dsp:txBody>
      <dsp:txXfrm>
        <a:off x="478397" y="3252955"/>
        <a:ext cx="9635987" cy="650523"/>
      </dsp:txXfrm>
    </dsp:sp>
    <dsp:sp modelId="{424B8E09-A090-437F-93D4-DA918E093ED5}">
      <dsp:nvSpPr>
        <dsp:cNvPr id="0" name=""/>
        <dsp:cNvSpPr/>
      </dsp:nvSpPr>
      <dsp:spPr>
        <a:xfrm>
          <a:off x="71819" y="3171639"/>
          <a:ext cx="813154" cy="8131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40621" y="6397108"/>
            <a:ext cx="4318489" cy="276522"/>
          </a:xfrm>
          <a:prstGeom prst="rect">
            <a:avLst/>
          </a:prstGeom>
          <a:noFill/>
          <a:ln>
            <a:noFill/>
          </a:ln>
        </p:spPr>
        <p:txBody>
          <a:bodyPr lIns="91410" tIns="45706" rIns="91410" bIns="45706">
            <a:spAutoFit/>
          </a:bodyPr>
          <a:lstStyle>
            <a:lvl1pPr>
              <a:defRPr sz="2800" baseline="-250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800" baseline="-250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800" baseline="-250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800" baseline="-25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800" baseline="-25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aseline="-25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aseline="-25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aseline="-25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aseline="-25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en-US" altLang="zh-CN" sz="1197" b="1" baseline="0">
                <a:latin typeface="Helvetica" pitchFamily="2" charset="0"/>
                <a:ea typeface="PMingLiU" pitchFamily="18" charset="-120"/>
                <a:cs typeface="+mn-cs"/>
              </a:rPr>
              <a:t>Johnson Electric Confidential Information</a:t>
            </a:r>
            <a:endParaRPr lang="en-US" altLang="zh-TW" sz="1197" b="1" baseline="0">
              <a:latin typeface="Helvetica" pitchFamily="2" charset="0"/>
              <a:ea typeface="PMingLiU" pitchFamily="18" charset="-120"/>
              <a:cs typeface="+mn-cs"/>
            </a:endParaRPr>
          </a:p>
        </p:txBody>
      </p:sp>
      <p:pic>
        <p:nvPicPr>
          <p:cNvPr id="5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48318"/>
            <a:ext cx="12192000" cy="177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2800" y="1110207"/>
            <a:ext cx="10566400" cy="1447800"/>
          </a:xfrm>
        </p:spPr>
        <p:txBody>
          <a:bodyPr/>
          <a:lstStyle>
            <a:lvl1pPr>
              <a:defRPr sz="4017" b="1">
                <a:solidFill>
                  <a:srgbClr val="FF6600"/>
                </a:solidFill>
                <a:latin typeface="+mj-lt"/>
              </a:defRPr>
            </a:lvl1pPr>
          </a:lstStyle>
          <a:p>
            <a:r>
              <a:rPr lang="it-IT" altLang="zh-TW"/>
              <a:t>Fare clic per modificare lo stile del titolo</a:t>
            </a:r>
            <a:endParaRPr lang="zh-TW" alt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12800" y="2710408"/>
            <a:ext cx="10566400" cy="1798712"/>
          </a:xfrm>
        </p:spPr>
        <p:txBody>
          <a:bodyPr anchor="ctr"/>
          <a:lstStyle>
            <a:lvl1pPr marL="0" indent="0">
              <a:buNone/>
              <a:defRPr sz="2393">
                <a:latin typeface="+mj-lt"/>
              </a:defRPr>
            </a:lvl1pPr>
          </a:lstStyle>
          <a:p>
            <a:r>
              <a:rPr lang="it-IT" altLang="zh-TW"/>
              <a:t>Fare clic per modificare lo stile del sottotitolo dello schema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627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971" y="345439"/>
            <a:ext cx="10559051" cy="418967"/>
          </a:xfrm>
        </p:spPr>
        <p:txBody>
          <a:bodyPr/>
          <a:lstStyle>
            <a:lvl1pPr>
              <a:defRPr b="1" baseline="0">
                <a:solidFill>
                  <a:srgbClr val="FF6600"/>
                </a:solidFill>
                <a:latin typeface="+mj-lt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2pPr>
            <a:lvl3pPr>
              <a:defRPr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3pPr>
            <a:lvl4pPr>
              <a:defRPr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4pPr>
            <a:lvl5pPr>
              <a:defRPr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84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2720" y="843483"/>
            <a:ext cx="5158235" cy="5466520"/>
          </a:xfrm>
        </p:spPr>
        <p:txBody>
          <a:bodyPr/>
          <a:lstStyle>
            <a:lvl1pPr>
              <a:defRPr sz="2821" baseline="0">
                <a:latin typeface="+mn-lt"/>
              </a:defRPr>
            </a:lvl1pPr>
            <a:lvl2pPr>
              <a:defRPr sz="2393" baseline="0">
                <a:latin typeface="+mn-lt"/>
              </a:defRPr>
            </a:lvl2pPr>
            <a:lvl3pPr>
              <a:defRPr sz="1966" baseline="0">
                <a:latin typeface="+mn-lt"/>
              </a:defRPr>
            </a:lvl3pPr>
            <a:lvl4pPr>
              <a:defRPr sz="1795" baseline="0">
                <a:latin typeface="+mn-lt"/>
              </a:defRPr>
            </a:lvl4pPr>
            <a:lvl5pPr>
              <a:defRPr sz="1795" baseline="0">
                <a:latin typeface="+mn-lt"/>
              </a:defRPr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0429" y="843483"/>
            <a:ext cx="5119075" cy="5466520"/>
          </a:xfrm>
        </p:spPr>
        <p:txBody>
          <a:bodyPr/>
          <a:lstStyle>
            <a:lvl1pPr>
              <a:defRPr sz="2821" baseline="0">
                <a:latin typeface="+mn-lt"/>
              </a:defRPr>
            </a:lvl1pPr>
            <a:lvl2pPr>
              <a:defRPr sz="2393" baseline="0">
                <a:latin typeface="+mn-lt"/>
              </a:defRPr>
            </a:lvl2pPr>
            <a:lvl3pPr>
              <a:defRPr sz="1966" baseline="0">
                <a:latin typeface="+mn-lt"/>
              </a:defRPr>
            </a:lvl3pPr>
            <a:lvl4pPr>
              <a:defRPr sz="1795" baseline="0">
                <a:latin typeface="+mn-lt"/>
              </a:defRPr>
            </a:lvl4pPr>
            <a:lvl5pPr>
              <a:defRPr sz="1795" baseline="0">
                <a:latin typeface="+mn-lt"/>
              </a:defRPr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012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7746" y="335280"/>
            <a:ext cx="10542036" cy="450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6947" tIns="53474" rIns="106947" bIns="534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zh-TW" dirty="0"/>
              <a:t>Fare clic per modificare lo stile del titolo</a:t>
            </a:r>
            <a:endParaRPr lang="en-US" altLang="zh-TW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7746" y="843611"/>
            <a:ext cx="10561937" cy="549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6947" tIns="53474" rIns="106947" bIns="534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zh-TW" dirty="0"/>
              <a:t>Modifica gli stili del testo dello schema</a:t>
            </a:r>
          </a:p>
          <a:p>
            <a:pPr lvl="1"/>
            <a:r>
              <a:rPr lang="it-IT" altLang="zh-TW" dirty="0"/>
              <a:t>Secondo livello</a:t>
            </a:r>
          </a:p>
          <a:p>
            <a:pPr lvl="2"/>
            <a:r>
              <a:rPr lang="it-IT" altLang="zh-TW" dirty="0"/>
              <a:t>Terzo livello</a:t>
            </a:r>
          </a:p>
          <a:p>
            <a:pPr lvl="3"/>
            <a:r>
              <a:rPr lang="it-IT" altLang="zh-TW" dirty="0"/>
              <a:t>Quarto livello</a:t>
            </a:r>
          </a:p>
          <a:p>
            <a:pPr lvl="4"/>
            <a:r>
              <a:rPr lang="it-IT" altLang="zh-TW" dirty="0"/>
              <a:t>Quinto livello</a:t>
            </a:r>
            <a:endParaRPr lang="en-US" altLang="zh-TW" dirty="0"/>
          </a:p>
        </p:txBody>
      </p:sp>
      <p:sp>
        <p:nvSpPr>
          <p:cNvPr id="1028" name="Line 11"/>
          <p:cNvSpPr>
            <a:spLocks noChangeShapeType="1"/>
          </p:cNvSpPr>
          <p:nvPr/>
        </p:nvSpPr>
        <p:spPr bwMode="auto">
          <a:xfrm>
            <a:off x="814127" y="770324"/>
            <a:ext cx="10545655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10" tIns="45706" rIns="91410" bIns="45706" anchor="ctr"/>
          <a:lstStyle/>
          <a:p>
            <a:endParaRPr lang="it-IT" sz="1538"/>
          </a:p>
        </p:txBody>
      </p: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10534801" y="6463881"/>
            <a:ext cx="1175961" cy="250168"/>
          </a:xfrm>
          <a:prstGeom prst="rect">
            <a:avLst/>
          </a:prstGeom>
          <a:noFill/>
          <a:ln>
            <a:noFill/>
          </a:ln>
        </p:spPr>
        <p:txBody>
          <a:bodyPr lIns="91410" tIns="45706" rIns="91410" bIns="45706">
            <a:spAutoFit/>
          </a:bodyPr>
          <a:lstStyle>
            <a:lvl1pPr eaLnBrk="0" hangingPunct="0">
              <a:defRPr sz="2800" baseline="-250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aseline="-250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aseline="-250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aseline="-250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aseline="-250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aseline="-250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aseline="-250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aseline="-250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aseline="-25000">
                <a:solidFill>
                  <a:schemeClr val="tx1"/>
                </a:solidFill>
                <a:latin typeface="Times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026" baseline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</a:rPr>
              <a:t>Page </a:t>
            </a:r>
            <a:fld id="{8DC93D0D-83D1-45C5-AE4C-D0935D73341F}" type="slidenum">
              <a:rPr lang="en-US" altLang="en-US" sz="1026" baseline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</a:rPr>
              <a:pPr/>
              <a:t>‹N›</a:t>
            </a:fld>
            <a:endParaRPr lang="en-US" altLang="en-US" sz="1026" baseline="0">
              <a:solidFill>
                <a:schemeClr val="tx1">
                  <a:lumMod val="50000"/>
                  <a:lumOff val="50000"/>
                </a:schemeClr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817746" y="6463881"/>
            <a:ext cx="1175961" cy="250168"/>
          </a:xfrm>
          <a:prstGeom prst="rect">
            <a:avLst/>
          </a:prstGeom>
          <a:noFill/>
          <a:ln>
            <a:noFill/>
          </a:ln>
        </p:spPr>
        <p:txBody>
          <a:bodyPr lIns="91410" tIns="45706" rIns="91410" bIns="45706">
            <a:spAutoFit/>
          </a:bodyPr>
          <a:lstStyle>
            <a:lvl1pPr>
              <a:defRPr sz="2400" baseline="-250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0" hangingPunct="0">
              <a:defRPr/>
            </a:pPr>
            <a:r>
              <a:rPr lang="en-US" altLang="en-US" sz="1026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charset="0"/>
              </a:rPr>
              <a:t>Confidential</a:t>
            </a:r>
          </a:p>
        </p:txBody>
      </p:sp>
      <p:sp>
        <p:nvSpPr>
          <p:cNvPr id="1031" name="Line 11"/>
          <p:cNvSpPr>
            <a:spLocks noChangeShapeType="1"/>
          </p:cNvSpPr>
          <p:nvPr/>
        </p:nvSpPr>
        <p:spPr bwMode="auto">
          <a:xfrm>
            <a:off x="814127" y="6408509"/>
            <a:ext cx="10545655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10" tIns="45706" rIns="91410" bIns="45706" anchor="ctr"/>
          <a:lstStyle/>
          <a:p>
            <a:endParaRPr lang="it-IT" sz="153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32" name="Picture 9" descr="D:\Documents and Settings\Ivan ym Tsang\Desktop\AML\JE 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6002" y="5848273"/>
            <a:ext cx="1751277" cy="490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51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2735" b="1" baseline="0" dirty="0" smtClean="0">
          <a:solidFill>
            <a:srgbClr val="FF6600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35">
          <a:solidFill>
            <a:schemeClr val="tx1"/>
          </a:solidFill>
          <a:latin typeface="Helvetica" pitchFamily="2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35">
          <a:solidFill>
            <a:schemeClr val="tx1"/>
          </a:solidFill>
          <a:latin typeface="Helvetica" pitchFamily="2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35">
          <a:solidFill>
            <a:schemeClr val="tx1"/>
          </a:solidFill>
          <a:latin typeface="Helvetica" pitchFamily="2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35">
          <a:solidFill>
            <a:schemeClr val="tx1"/>
          </a:solidFill>
          <a:latin typeface="Helvetica" pitchFamily="2" charset="0"/>
          <a:cs typeface="Arial" charset="0"/>
        </a:defRPr>
      </a:lvl5pPr>
      <a:lvl6pPr marL="457095" algn="l" rtl="0" eaLnBrk="1" fontAlgn="base" hangingPunct="1">
        <a:spcBef>
          <a:spcPct val="0"/>
        </a:spcBef>
        <a:spcAft>
          <a:spcPct val="0"/>
        </a:spcAft>
        <a:defRPr sz="2991">
          <a:solidFill>
            <a:schemeClr val="tx1"/>
          </a:solidFill>
          <a:latin typeface="Helvetica" pitchFamily="2" charset="0"/>
        </a:defRPr>
      </a:lvl6pPr>
      <a:lvl7pPr marL="914191" algn="l" rtl="0" eaLnBrk="1" fontAlgn="base" hangingPunct="1">
        <a:spcBef>
          <a:spcPct val="0"/>
        </a:spcBef>
        <a:spcAft>
          <a:spcPct val="0"/>
        </a:spcAft>
        <a:defRPr sz="2991">
          <a:solidFill>
            <a:schemeClr val="tx1"/>
          </a:solidFill>
          <a:latin typeface="Helvetica" pitchFamily="2" charset="0"/>
        </a:defRPr>
      </a:lvl7pPr>
      <a:lvl8pPr marL="1371288" algn="l" rtl="0" eaLnBrk="1" fontAlgn="base" hangingPunct="1">
        <a:spcBef>
          <a:spcPct val="0"/>
        </a:spcBef>
        <a:spcAft>
          <a:spcPct val="0"/>
        </a:spcAft>
        <a:defRPr sz="2991">
          <a:solidFill>
            <a:schemeClr val="tx1"/>
          </a:solidFill>
          <a:latin typeface="Helvetica" pitchFamily="2" charset="0"/>
        </a:defRPr>
      </a:lvl8pPr>
      <a:lvl9pPr marL="1828383" algn="l" rtl="0" eaLnBrk="1" fontAlgn="base" hangingPunct="1">
        <a:spcBef>
          <a:spcPct val="0"/>
        </a:spcBef>
        <a:spcAft>
          <a:spcPct val="0"/>
        </a:spcAft>
        <a:defRPr sz="2991">
          <a:solidFill>
            <a:schemeClr val="tx1"/>
          </a:solidFill>
          <a:latin typeface="Helvetica" pitchFamily="2" charset="0"/>
        </a:defRPr>
      </a:lvl9pPr>
    </p:titleStyle>
    <p:bodyStyle>
      <a:lvl1pPr marL="341923" indent="-341923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SzPct val="60000"/>
        <a:buFont typeface="Arial" panose="020B0604020202020204" pitchFamily="34" charset="0"/>
        <a:buChar char="►"/>
        <a:defRPr sz="2393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anose="020B0604020202020204" pitchFamily="34" charset="0"/>
        </a:defRPr>
      </a:lvl1pPr>
      <a:lvl2pPr marL="742190" indent="-284936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Char char="–"/>
        <a:defRPr sz="1966">
          <a:solidFill>
            <a:schemeClr val="tx1">
              <a:lumMod val="50000"/>
              <a:lumOff val="50000"/>
            </a:schemeClr>
          </a:solidFill>
          <a:latin typeface="+mn-lt"/>
          <a:cs typeface="Arial" panose="020B0604020202020204" pitchFamily="34" charset="0"/>
        </a:defRPr>
      </a:lvl2pPr>
      <a:lvl3pPr marL="1142456" indent="-227948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Char char="•"/>
        <a:defRPr>
          <a:solidFill>
            <a:schemeClr val="tx1">
              <a:lumMod val="50000"/>
              <a:lumOff val="50000"/>
            </a:schemeClr>
          </a:solidFill>
          <a:latin typeface="+mn-lt"/>
          <a:cs typeface="Arial" panose="020B0604020202020204" pitchFamily="34" charset="0"/>
        </a:defRPr>
      </a:lvl3pPr>
      <a:lvl4pPr marL="1599710" indent="-227948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SzPct val="60000"/>
        <a:buFont typeface="Wingdings" panose="05000000000000000000" pitchFamily="2" charset="2"/>
        <a:buChar char="Ø"/>
        <a:defRPr sz="1368">
          <a:solidFill>
            <a:schemeClr val="tx1">
              <a:lumMod val="50000"/>
              <a:lumOff val="50000"/>
            </a:schemeClr>
          </a:solidFill>
          <a:latin typeface="+mn-lt"/>
          <a:cs typeface="Arial" panose="020B0604020202020204" pitchFamily="34" charset="0"/>
        </a:defRPr>
      </a:lvl4pPr>
      <a:lvl5pPr marL="2055607" indent="-227948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Char char="»"/>
        <a:defRPr sz="1368">
          <a:solidFill>
            <a:schemeClr val="tx1">
              <a:lumMod val="50000"/>
              <a:lumOff val="50000"/>
            </a:schemeClr>
          </a:solidFill>
          <a:latin typeface="+mn-lt"/>
          <a:cs typeface="Arial" panose="020B0604020202020204" pitchFamily="34" charset="0"/>
        </a:defRPr>
      </a:lvl5pPr>
      <a:lvl6pPr marL="2514026" indent="-228548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Char char="»"/>
        <a:defRPr sz="1368">
          <a:solidFill>
            <a:schemeClr val="tx1"/>
          </a:solidFill>
          <a:latin typeface="+mn-lt"/>
        </a:defRPr>
      </a:lvl6pPr>
      <a:lvl7pPr marL="2971122" indent="-228548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Char char="»"/>
        <a:defRPr sz="1368">
          <a:solidFill>
            <a:schemeClr val="tx1"/>
          </a:solidFill>
          <a:latin typeface="+mn-lt"/>
        </a:defRPr>
      </a:lvl7pPr>
      <a:lvl8pPr marL="3428217" indent="-228548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Char char="»"/>
        <a:defRPr sz="1368">
          <a:solidFill>
            <a:schemeClr val="tx1"/>
          </a:solidFill>
          <a:latin typeface="+mn-lt"/>
        </a:defRPr>
      </a:lvl8pPr>
      <a:lvl9pPr marL="3885313" indent="-228548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Char char="»"/>
        <a:defRPr sz="1368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1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57095" algn="l" defTabSz="914191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914191" algn="l" defTabSz="914191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3pPr>
      <a:lvl4pPr marL="1371288" algn="l" defTabSz="914191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3" algn="l" defTabSz="914191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285478" algn="l" defTabSz="914191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742574" algn="l" defTabSz="914191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199669" algn="l" defTabSz="914191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656766" algn="l" defTabSz="914191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812800" y="1327922"/>
            <a:ext cx="10566400" cy="1447800"/>
          </a:xfrm>
        </p:spPr>
        <p:txBody>
          <a:bodyPr/>
          <a:lstStyle/>
          <a:p>
            <a:pPr algn="ctr"/>
            <a:r>
              <a:rPr lang="it-IT" sz="3600" dirty="0"/>
              <a:t>Ottimizzazione robusta delle prestazioni fluidodinamiche dei moduli di raffreddamento al variare dell’installazione</a:t>
            </a: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812800" y="3108959"/>
            <a:ext cx="10566400" cy="1986915"/>
          </a:xfrm>
        </p:spPr>
        <p:txBody>
          <a:bodyPr numCol="2"/>
          <a:lstStyle/>
          <a:p>
            <a:r>
              <a:rPr lang="it-IT" sz="1800" b="1" dirty="0"/>
              <a:t>Relatore</a:t>
            </a:r>
          </a:p>
          <a:p>
            <a:r>
              <a:rPr lang="it-IT" sz="1800" dirty="0"/>
              <a:t>Prof. Renzo Arina</a:t>
            </a:r>
          </a:p>
          <a:p>
            <a:r>
              <a:rPr lang="it-IT" sz="1800" b="1" dirty="0"/>
              <a:t>Tutori</a:t>
            </a:r>
          </a:p>
          <a:p>
            <a:r>
              <a:rPr lang="it-IT" sz="1800" dirty="0"/>
              <a:t>Ing. Enrico </a:t>
            </a:r>
            <a:r>
              <a:rPr lang="it-IT" sz="1800" dirty="0" err="1"/>
              <a:t>Ribaldone</a:t>
            </a:r>
            <a:endParaRPr lang="it-IT" sz="1800" dirty="0"/>
          </a:p>
          <a:p>
            <a:r>
              <a:rPr lang="it-IT" sz="1800" dirty="0"/>
              <a:t>Ing. Diego Vicentini</a:t>
            </a:r>
          </a:p>
          <a:p>
            <a:endParaRPr lang="it-IT" sz="1800" dirty="0"/>
          </a:p>
          <a:p>
            <a:r>
              <a:rPr lang="it-IT" sz="1800" b="1" dirty="0"/>
              <a:t>Candidato</a:t>
            </a:r>
          </a:p>
          <a:p>
            <a:r>
              <a:rPr lang="it-IT" sz="1800" dirty="0"/>
              <a:t>Valentina Maria Scimenes</a:t>
            </a:r>
          </a:p>
          <a:p>
            <a:endParaRPr lang="it-IT" sz="1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84" y="11879"/>
            <a:ext cx="1594338" cy="75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54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4B9EB7-60C6-4AB1-8536-D7F52763F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Efficienza massima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C7CB56-2F2D-40D1-A343-6D33397BF6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800" dirty="0"/>
              <a:t>Una volta individuato il punto di efficienza massima, è stato fatto un DOE in </a:t>
            </a:r>
            <a:r>
              <a:rPr lang="it-IT" sz="1800" dirty="0" err="1"/>
              <a:t>miniTab</a:t>
            </a:r>
            <a:r>
              <a:rPr lang="it-IT" sz="1800" dirty="0"/>
              <a:t> considerando prima l’efficienza nel punto di lavoro e in seguito l’efficienza massima.</a:t>
            </a:r>
          </a:p>
          <a:p>
            <a:r>
              <a:rPr lang="it-IT" sz="1800" dirty="0"/>
              <a:t>Configurazione ottimale </a:t>
            </a:r>
            <a:br>
              <a:rPr lang="it-IT" sz="1800" dirty="0"/>
            </a:br>
            <a:r>
              <a:rPr lang="it-IT" sz="1800" dirty="0"/>
              <a:t>nel caso di efficienza </a:t>
            </a:r>
            <a:br>
              <a:rPr lang="it-IT" sz="1800" dirty="0"/>
            </a:br>
            <a:r>
              <a:rPr lang="it-IT" sz="1800" dirty="0"/>
              <a:t>massima: </a:t>
            </a:r>
            <a:br>
              <a:rPr lang="it-IT" sz="1800" dirty="0"/>
            </a:br>
            <a:r>
              <a:rPr lang="it-IT" sz="1800" dirty="0"/>
              <a:t>C0=0, </a:t>
            </a:r>
            <a:br>
              <a:rPr lang="it-IT" sz="1800" dirty="0"/>
            </a:br>
            <a:r>
              <a:rPr lang="it-IT" sz="1800" dirty="0"/>
              <a:t>C1=-5, </a:t>
            </a:r>
            <a:br>
              <a:rPr lang="it-IT" sz="1800" dirty="0"/>
            </a:br>
            <a:r>
              <a:rPr lang="it-IT" sz="1800" dirty="0"/>
              <a:t>C2=0, </a:t>
            </a:r>
            <a:br>
              <a:rPr lang="it-IT" sz="1800" dirty="0"/>
            </a:br>
            <a:r>
              <a:rPr lang="it-IT" sz="1800" dirty="0"/>
              <a:t>C3=10</a:t>
            </a:r>
          </a:p>
          <a:p>
            <a:endParaRPr lang="it-IT" sz="1800" dirty="0"/>
          </a:p>
          <a:p>
            <a:r>
              <a:rPr lang="it-IT" sz="1800" dirty="0"/>
              <a:t>Configurazione ottimale </a:t>
            </a:r>
            <a:br>
              <a:rPr lang="it-IT" sz="1800" dirty="0"/>
            </a:br>
            <a:r>
              <a:rPr lang="it-IT" sz="1800" dirty="0"/>
              <a:t>nel caso di efficienza </a:t>
            </a:r>
            <a:br>
              <a:rPr lang="it-IT" sz="1800" dirty="0"/>
            </a:br>
            <a:r>
              <a:rPr lang="it-IT" sz="1800" dirty="0"/>
              <a:t>nel punto di lavoro: </a:t>
            </a:r>
            <a:br>
              <a:rPr lang="it-IT" sz="1800" dirty="0"/>
            </a:br>
            <a:r>
              <a:rPr lang="it-IT" sz="1800" dirty="0"/>
              <a:t>C0=0,</a:t>
            </a:r>
            <a:br>
              <a:rPr lang="it-IT" sz="1800" dirty="0"/>
            </a:br>
            <a:r>
              <a:rPr lang="it-IT" sz="1800" dirty="0"/>
              <a:t>C1=-5,</a:t>
            </a:r>
            <a:br>
              <a:rPr lang="it-IT" sz="1800" dirty="0"/>
            </a:br>
            <a:r>
              <a:rPr lang="it-IT" sz="1800" dirty="0"/>
              <a:t>C2=10,</a:t>
            </a:r>
            <a:br>
              <a:rPr lang="it-IT" sz="1800" dirty="0"/>
            </a:br>
            <a:r>
              <a:rPr lang="it-IT" sz="1800" dirty="0"/>
              <a:t>C3=10</a:t>
            </a:r>
          </a:p>
          <a:p>
            <a:endParaRPr lang="it-IT" sz="1800" dirty="0"/>
          </a:p>
          <a:p>
            <a:pPr marL="0" indent="0">
              <a:buNone/>
            </a:pPr>
            <a:endParaRPr lang="it-IT" sz="1800" dirty="0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20D9C8EA-9B0F-4B9F-9D3D-BAD07362B6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181" y="1526567"/>
            <a:ext cx="3383857" cy="2016122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F814B035-7A01-40E2-B0E2-E2B5AEED2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712" y="1526567"/>
            <a:ext cx="3383857" cy="2016122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9752FD37-7E28-4A02-B6D1-10E5ED0330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181" y="3739779"/>
            <a:ext cx="3383857" cy="2016122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00B67D38-D6EF-4499-8649-7AD48731C2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711" y="3739779"/>
            <a:ext cx="3383857" cy="2016122"/>
          </a:xfrm>
          <a:prstGeom prst="rect">
            <a:avLst/>
          </a:prstGeom>
        </p:spPr>
      </p:pic>
      <p:sp>
        <p:nvSpPr>
          <p:cNvPr id="22" name="Ovale 21">
            <a:extLst>
              <a:ext uri="{FF2B5EF4-FFF2-40B4-BE49-F238E27FC236}">
                <a16:creationId xmlns:a16="http://schemas.microsoft.com/office/drawing/2014/main" id="{75961C00-775D-424F-921D-5CB33ABE5620}"/>
              </a:ext>
            </a:extLst>
          </p:cNvPr>
          <p:cNvSpPr/>
          <p:nvPr/>
        </p:nvSpPr>
        <p:spPr bwMode="auto">
          <a:xfrm>
            <a:off x="4508500" y="2387600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8EB6C251-489F-4722-AB72-F4E8A3F476A0}"/>
              </a:ext>
            </a:extLst>
          </p:cNvPr>
          <p:cNvSpPr/>
          <p:nvPr/>
        </p:nvSpPr>
        <p:spPr bwMode="auto">
          <a:xfrm>
            <a:off x="5753100" y="2387600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66C28482-8200-4CB0-A8FF-2E76C516401F}"/>
              </a:ext>
            </a:extLst>
          </p:cNvPr>
          <p:cNvSpPr/>
          <p:nvPr/>
        </p:nvSpPr>
        <p:spPr bwMode="auto">
          <a:xfrm>
            <a:off x="7029450" y="1936750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291430E9-8AB8-4383-A856-3EA7F5CC2E47}"/>
              </a:ext>
            </a:extLst>
          </p:cNvPr>
          <p:cNvSpPr/>
          <p:nvPr/>
        </p:nvSpPr>
        <p:spPr bwMode="auto">
          <a:xfrm>
            <a:off x="8115300" y="2458428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3E07DCD7-0349-4FD1-9A48-86DF7F61B30C}"/>
              </a:ext>
            </a:extLst>
          </p:cNvPr>
          <p:cNvSpPr/>
          <p:nvPr/>
        </p:nvSpPr>
        <p:spPr bwMode="auto">
          <a:xfrm>
            <a:off x="10636250" y="1974850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B2BF78B0-FBCD-4E6A-8525-B0E249B00C7B}"/>
              </a:ext>
            </a:extLst>
          </p:cNvPr>
          <p:cNvSpPr/>
          <p:nvPr/>
        </p:nvSpPr>
        <p:spPr bwMode="auto">
          <a:xfrm>
            <a:off x="9378950" y="2478729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18F2578A-65D5-4AA2-B1DF-6C04C565AC67}"/>
              </a:ext>
            </a:extLst>
          </p:cNvPr>
          <p:cNvSpPr/>
          <p:nvPr/>
        </p:nvSpPr>
        <p:spPr bwMode="auto">
          <a:xfrm>
            <a:off x="4508500" y="4578350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1EAC8A41-3877-424D-86E2-F0C638531152}"/>
              </a:ext>
            </a:extLst>
          </p:cNvPr>
          <p:cNvSpPr/>
          <p:nvPr/>
        </p:nvSpPr>
        <p:spPr bwMode="auto">
          <a:xfrm>
            <a:off x="6068496" y="4654550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77DF9A24-840F-4705-8013-3B8071EC657F}"/>
              </a:ext>
            </a:extLst>
          </p:cNvPr>
          <p:cNvSpPr/>
          <p:nvPr/>
        </p:nvSpPr>
        <p:spPr bwMode="auto">
          <a:xfrm>
            <a:off x="7029449" y="4231358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id="{0BABE7CB-8277-4AAB-8AA3-ABF97F7B73FE}"/>
              </a:ext>
            </a:extLst>
          </p:cNvPr>
          <p:cNvSpPr/>
          <p:nvPr/>
        </p:nvSpPr>
        <p:spPr bwMode="auto">
          <a:xfrm>
            <a:off x="8076565" y="4654550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Ovale 31">
            <a:extLst>
              <a:ext uri="{FF2B5EF4-FFF2-40B4-BE49-F238E27FC236}">
                <a16:creationId xmlns:a16="http://schemas.microsoft.com/office/drawing/2014/main" id="{B9A2A203-AB03-4388-BC15-74BFC030A927}"/>
              </a:ext>
            </a:extLst>
          </p:cNvPr>
          <p:cNvSpPr/>
          <p:nvPr/>
        </p:nvSpPr>
        <p:spPr bwMode="auto">
          <a:xfrm>
            <a:off x="9677400" y="4730750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Ovale 32">
            <a:extLst>
              <a:ext uri="{FF2B5EF4-FFF2-40B4-BE49-F238E27FC236}">
                <a16:creationId xmlns:a16="http://schemas.microsoft.com/office/drawing/2014/main" id="{939FB125-CF3C-4B32-8319-697293BF79C4}"/>
              </a:ext>
            </a:extLst>
          </p:cNvPr>
          <p:cNvSpPr/>
          <p:nvPr/>
        </p:nvSpPr>
        <p:spPr bwMode="auto">
          <a:xfrm>
            <a:off x="10636249" y="4269458"/>
            <a:ext cx="77469" cy="76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686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A89320-260E-4A71-B85B-26BD9DF0F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Considerazioni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42A17B69-F18D-433F-99B5-A433187566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3685896"/>
              </p:ext>
            </p:extLst>
          </p:nvPr>
        </p:nvGraphicFramePr>
        <p:xfrm>
          <a:off x="788971" y="1283229"/>
          <a:ext cx="10172170" cy="4228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4354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C575B-B221-4857-8901-6F832D55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700" dirty="0">
                <a:cs typeface="Arial"/>
              </a:rPr>
              <a:t>Distribuzioni di </a:t>
            </a:r>
            <a:r>
              <a:rPr lang="it-IT" sz="2700" dirty="0">
                <a:cs typeface="Arial"/>
              </a:rPr>
              <a:t>portanza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39A3B-1120-4751-B249-A7909C1B68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630" indent="-341630"/>
            <a:r>
              <a:rPr lang="it-IT" sz="1800" dirty="0">
                <a:cs typeface="Arial"/>
              </a:rPr>
              <a:t>A partire dalle simulazioni DES delle 9 pale, condotte in corrispondenza del punto di lavoro, è possibile ricavare le distribuzioni di portanza, le quali sono strettamente legate alle distribuzioni di corda.</a:t>
            </a:r>
            <a:endParaRPr lang="it-IT" sz="1800" dirty="0"/>
          </a:p>
          <a:p>
            <a:pPr marL="341630" indent="-341630"/>
            <a:r>
              <a:rPr lang="it-IT" sz="1800" dirty="0">
                <a:cs typeface="Arial"/>
              </a:rPr>
              <a:t>Dal confronto delle diverse distribuzioni si deduce che modificare la distribuzione di portanza verso il </a:t>
            </a:r>
            <a:r>
              <a:rPr lang="it-IT" sz="1800" dirty="0" err="1">
                <a:cs typeface="Arial"/>
              </a:rPr>
              <a:t>tip</a:t>
            </a:r>
            <a:r>
              <a:rPr lang="it-IT" sz="1800" dirty="0">
                <a:cs typeface="Arial"/>
              </a:rPr>
              <a:t>, e nello specifico a ¾ della corda, è conveniente.</a:t>
            </a:r>
            <a:endParaRPr lang="it-IT" sz="1800" dirty="0"/>
          </a:p>
          <a:p>
            <a:pPr marL="341630" indent="-341630"/>
            <a:endParaRPr lang="it-IT" sz="1800" dirty="0"/>
          </a:p>
        </p:txBody>
      </p:sp>
      <p:pic>
        <p:nvPicPr>
          <p:cNvPr id="4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2B5E96F7-36E6-4D96-83E3-FEABD62E4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080" y="2405942"/>
            <a:ext cx="5334000" cy="313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828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19DA0-ECD0-4E02-9531-225CAE877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700" dirty="0">
                <a:cs typeface="Arial"/>
              </a:rPr>
              <a:t>Ottimizzazione robusta multi-obiettivo</a:t>
            </a:r>
            <a:endParaRPr lang="it-IT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DBB91-906E-4114-9160-8D5CD18A6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630" indent="-341630"/>
            <a:r>
              <a:rPr lang="it-IT" sz="1800" dirty="0">
                <a:cs typeface="Arial"/>
              </a:rPr>
              <a:t>Uno dei limiti del metodo di Taguchi è la forte dipendenza dei risultati dalla scelta degli estremi. Conviene pertanto ricorrere all'ottimizzazione robusta, e quindi a </a:t>
            </a:r>
            <a:r>
              <a:rPr lang="it-IT" sz="1800" dirty="0" err="1">
                <a:cs typeface="Arial"/>
              </a:rPr>
              <a:t>modeFrontier</a:t>
            </a:r>
            <a:r>
              <a:rPr lang="it-IT" sz="1800" dirty="0">
                <a:cs typeface="Arial"/>
              </a:rPr>
              <a:t>, per poter superare questa problematica.</a:t>
            </a:r>
          </a:p>
          <a:p>
            <a:pPr marL="341630" indent="-341630"/>
            <a:r>
              <a:rPr lang="it-IT" sz="1800" dirty="0">
                <a:cs typeface="Arial"/>
              </a:rPr>
              <a:t>Parametri di input: coordinate dei punti di controllo della Bézier cubica (3 per la corda e 5 per il calettamento, per un totale di 8 parametri).</a:t>
            </a:r>
          </a:p>
          <a:p>
            <a:pPr marL="341630" indent="-341630"/>
            <a:r>
              <a:rPr lang="it-IT" sz="1800" dirty="0">
                <a:cs typeface="Arial"/>
              </a:rPr>
              <a:t>Obiettivi: uno sull'efficienza e uno sulla differenza di pressione.</a:t>
            </a:r>
          </a:p>
          <a:p>
            <a:pPr marL="341630" indent="-341630"/>
            <a:r>
              <a:rPr lang="it-IT" sz="1800" dirty="0">
                <a:cs typeface="Arial"/>
              </a:rPr>
              <a:t>Corda:</a:t>
            </a:r>
          </a:p>
          <a:p>
            <a:pPr marL="341630" indent="-341630"/>
            <a:endParaRPr lang="it-IT" sz="1800" dirty="0">
              <a:cs typeface="Arial"/>
            </a:endParaRPr>
          </a:p>
          <a:p>
            <a:pPr marL="341630" indent="-341630"/>
            <a:endParaRPr lang="it-IT" sz="1800" dirty="0">
              <a:cs typeface="Arial"/>
            </a:endParaRPr>
          </a:p>
          <a:p>
            <a:pPr marL="341630" indent="-341630"/>
            <a:endParaRPr lang="it-IT" sz="1800" dirty="0">
              <a:cs typeface="Arial"/>
            </a:endParaRPr>
          </a:p>
          <a:p>
            <a:pPr marL="341630" indent="-341630"/>
            <a:endParaRPr lang="it-IT" sz="1800" dirty="0">
              <a:cs typeface="Arial"/>
            </a:endParaRPr>
          </a:p>
          <a:p>
            <a:pPr marL="341630" indent="-341630"/>
            <a:r>
              <a:rPr lang="it-IT" sz="1800" dirty="0">
                <a:cs typeface="Arial"/>
              </a:rPr>
              <a:t>Calettamento:</a:t>
            </a:r>
          </a:p>
          <a:p>
            <a:pPr marL="0" indent="0">
              <a:buNone/>
            </a:pPr>
            <a:endParaRPr lang="it-IT" sz="1800" dirty="0">
              <a:cs typeface="Arial"/>
            </a:endParaRPr>
          </a:p>
        </p:txBody>
      </p:sp>
      <p:pic>
        <p:nvPicPr>
          <p:cNvPr id="4" name="Picture 4" descr="Table&#10;&#10;Description automatically generated">
            <a:extLst>
              <a:ext uri="{FF2B5EF4-FFF2-40B4-BE49-F238E27FC236}">
                <a16:creationId xmlns:a16="http://schemas.microsoft.com/office/drawing/2014/main" id="{90D8E127-61E0-4BDE-BD21-0217E6B9A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840" y="3159251"/>
            <a:ext cx="2743200" cy="864619"/>
          </a:xfrm>
          <a:prstGeom prst="rect">
            <a:avLst/>
          </a:prstGeom>
        </p:spPr>
      </p:pic>
      <p:pic>
        <p:nvPicPr>
          <p:cNvPr id="7" name="Picture 7" descr="Table&#10;&#10;Description automatically generated">
            <a:extLst>
              <a:ext uri="{FF2B5EF4-FFF2-40B4-BE49-F238E27FC236}">
                <a16:creationId xmlns:a16="http://schemas.microsoft.com/office/drawing/2014/main" id="{3A672EE1-2AE3-4A2F-A876-CAF56A96F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840" y="4886089"/>
            <a:ext cx="2743200" cy="885662"/>
          </a:xfrm>
          <a:prstGeom prst="rect">
            <a:avLst/>
          </a:prstGeom>
        </p:spPr>
      </p:pic>
      <p:pic>
        <p:nvPicPr>
          <p:cNvPr id="8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71B28301-1431-41A8-B667-4DAEFEC22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2960" y="2785097"/>
            <a:ext cx="3078480" cy="1694206"/>
          </a:xfrm>
          <a:prstGeom prst="rect">
            <a:avLst/>
          </a:prstGeom>
        </p:spPr>
      </p:pic>
      <p:pic>
        <p:nvPicPr>
          <p:cNvPr id="9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B7993B7E-D241-4D0E-B387-75492F379F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2960" y="4587515"/>
            <a:ext cx="3078480" cy="16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334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Obiettivo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sz="1800" dirty="0"/>
              <a:t>Back </a:t>
            </a:r>
            <a:r>
              <a:rPr lang="it-IT" sz="1800" dirty="0" err="1"/>
              <a:t>Plate</a:t>
            </a:r>
            <a:r>
              <a:rPr lang="it-IT" sz="1800" dirty="0"/>
              <a:t>: pannello posizionato a valle della ventola su richiesta del cliente.</a:t>
            </a:r>
            <a:endParaRPr lang="en-GB" sz="18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229988948"/>
              </p:ext>
            </p:extLst>
          </p:nvPr>
        </p:nvGraphicFramePr>
        <p:xfrm>
          <a:off x="817746" y="1414130"/>
          <a:ext cx="6411929" cy="3544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11" y="1508419"/>
            <a:ext cx="2947517" cy="3450559"/>
          </a:xfrm>
          <a:prstGeom prst="rect">
            <a:avLst/>
          </a:prstGeom>
        </p:spPr>
      </p:pic>
      <p:cxnSp>
        <p:nvCxnSpPr>
          <p:cNvPr id="9" name="Elbow Connector 8"/>
          <p:cNvCxnSpPr/>
          <p:nvPr/>
        </p:nvCxnSpPr>
        <p:spPr bwMode="auto">
          <a:xfrm>
            <a:off x="10388028" y="3219450"/>
            <a:ext cx="664311" cy="434682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Rounded Rectangle 9"/>
          <p:cNvSpPr/>
          <p:nvPr/>
        </p:nvSpPr>
        <p:spPr bwMode="auto">
          <a:xfrm>
            <a:off x="10550853" y="3654132"/>
            <a:ext cx="1002972" cy="476250"/>
          </a:xfrm>
          <a:prstGeom prst="roundRect">
            <a:avLst/>
          </a:prstGeom>
          <a:solidFill>
            <a:srgbClr val="FFE9A3"/>
          </a:solidFill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cs typeface="Calibri" panose="020F0502020204030204" pitchFamily="34" charset="0"/>
              </a:rPr>
              <a:t>Back </a:t>
            </a:r>
            <a:r>
              <a:rPr kumimoji="0" lang="it-IT" sz="1800" b="0" i="0" u="none" strike="noStrike" cap="none" normalizeH="0" baseline="-25000" dirty="0" err="1">
                <a:ln>
                  <a:noFill/>
                </a:ln>
                <a:solidFill>
                  <a:schemeClr val="tx1"/>
                </a:solidFill>
                <a:effectLst/>
                <a:cs typeface="Calibri" panose="020F0502020204030204" pitchFamily="34" charset="0"/>
              </a:rPr>
              <a:t>Plate</a:t>
            </a:r>
            <a:r>
              <a:rPr lang="it-IT" sz="1800" baseline="0" dirty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endParaRPr kumimoji="0" lang="en-GB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132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Parametrizzazione geometrica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800" dirty="0"/>
              <a:t>Parametrizzazione geometrica di una pala già esistente tramite delle funzioni di forma additive.</a:t>
            </a:r>
          </a:p>
          <a:p>
            <a:r>
              <a:rPr lang="it-IT" sz="1800" dirty="0"/>
              <a:t>Le funzioni di forma sono scelte in modo tale da annullare eventuali variazioni di solidità media. </a:t>
            </a:r>
          </a:p>
          <a:p>
            <a:endParaRPr lang="it-IT" sz="1800" dirty="0"/>
          </a:p>
          <a:p>
            <a:r>
              <a:rPr lang="it-IT" sz="1800" dirty="0"/>
              <a:t>C0: ampiezza della funzione di forma costante</a:t>
            </a:r>
          </a:p>
          <a:p>
            <a:r>
              <a:rPr lang="it-IT" sz="1800" dirty="0"/>
              <a:t>C1: ampiezza della funzione di forma lineare</a:t>
            </a:r>
          </a:p>
          <a:p>
            <a:r>
              <a:rPr lang="it-IT" sz="1800" dirty="0"/>
              <a:t>C2: ampiezza della funzione di forma quadratica</a:t>
            </a:r>
          </a:p>
          <a:p>
            <a:r>
              <a:rPr lang="it-IT" sz="1800" dirty="0"/>
              <a:t>C3: ampiezza della funzione di forma cubica</a:t>
            </a:r>
            <a:endParaRPr lang="en-GB" sz="1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84" y="11879"/>
            <a:ext cx="1594338" cy="7525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527" y="3794145"/>
            <a:ext cx="3058929" cy="18976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2148" y="3807019"/>
            <a:ext cx="3087704" cy="18847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5915" y="3807019"/>
            <a:ext cx="3087704" cy="188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422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Metodo di Taguchi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800" dirty="0"/>
              <a:t>Individua quei parametri di controllo (control </a:t>
            </a:r>
            <a:r>
              <a:rPr lang="it-IT" sz="1800" dirty="0" err="1"/>
              <a:t>factors</a:t>
            </a:r>
            <a:r>
              <a:rPr lang="it-IT" sz="1800" dirty="0"/>
              <a:t>) che consentono di massimizzare il </a:t>
            </a:r>
            <a:r>
              <a:rPr lang="it-IT" sz="1800" dirty="0" err="1"/>
              <a:t>signal</a:t>
            </a:r>
            <a:r>
              <a:rPr lang="it-IT" sz="1800" dirty="0"/>
              <a:t>-to-</a:t>
            </a:r>
            <a:r>
              <a:rPr lang="it-IT" sz="1800" dirty="0" err="1"/>
              <a:t>noise</a:t>
            </a:r>
            <a:r>
              <a:rPr lang="it-IT" sz="1800" dirty="0"/>
              <a:t> ratio (SN ratio), ricorrendo a delle matrici ortogonali.</a:t>
            </a:r>
          </a:p>
          <a:p>
            <a:r>
              <a:rPr lang="it-IT" sz="1800" dirty="0"/>
              <a:t>SN ratio: misura della robustezza, ovvero della capacità di un componente di avere un  funzionamento meno sensibile possibile a specifiche condizioni di rumore (</a:t>
            </a:r>
            <a:r>
              <a:rPr lang="it-IT" sz="1800" dirty="0" err="1"/>
              <a:t>noise</a:t>
            </a:r>
            <a:r>
              <a:rPr lang="it-IT" sz="1800" dirty="0"/>
              <a:t> </a:t>
            </a:r>
            <a:r>
              <a:rPr lang="it-IT" sz="1800" dirty="0" err="1"/>
              <a:t>factors</a:t>
            </a:r>
            <a:r>
              <a:rPr lang="it-IT" sz="1800" dirty="0"/>
              <a:t>). </a:t>
            </a:r>
          </a:p>
          <a:p>
            <a:r>
              <a:rPr lang="it-IT" sz="1800" dirty="0"/>
              <a:t>DOE L9 (3^4): 4 parametri di controllo, 3 livelli per ciascun parametro, 9 casi considerati.</a:t>
            </a:r>
          </a:p>
          <a:p>
            <a:r>
              <a:rPr lang="it-IT" sz="1800" dirty="0"/>
              <a:t>I parametri di controllo sono quelli relativi alle distribuzioni di corda (C0, C1, C2, C3).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4078" y="11879"/>
            <a:ext cx="1594338" cy="752527"/>
          </a:xfrm>
          <a:prstGeom prst="rect">
            <a:avLst/>
          </a:prstGeom>
        </p:spPr>
      </p:pic>
      <p:pic>
        <p:nvPicPr>
          <p:cNvPr id="5" name="Segnaposto contenuto 4" descr="Immagine che contiene tavolo&#10;&#10;Descrizione generata automaticamente">
            <a:extLst>
              <a:ext uri="{FF2B5EF4-FFF2-40B4-BE49-F238E27FC236}">
                <a16:creationId xmlns:a16="http://schemas.microsoft.com/office/drawing/2014/main" id="{2604BF4A-444D-4883-9883-41033F148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115" y="3214651"/>
            <a:ext cx="2406436" cy="7656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115" y="4178195"/>
            <a:ext cx="3896269" cy="19624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0753" y="2935504"/>
            <a:ext cx="5371986" cy="277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51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Simulazioni CFD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84" y="11879"/>
            <a:ext cx="1594338" cy="752527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800" dirty="0"/>
              <a:t>Condotte sulle 9 pale generate nella configurazione senza BP e con BP.</a:t>
            </a:r>
          </a:p>
          <a:p>
            <a:r>
              <a:rPr lang="it-IT" sz="1800" dirty="0"/>
              <a:t>Software utilizzati: </a:t>
            </a:r>
            <a:r>
              <a:rPr lang="it-IT" sz="1800" dirty="0" err="1"/>
              <a:t>Ansys</a:t>
            </a:r>
            <a:r>
              <a:rPr lang="it-IT" sz="1800" dirty="0"/>
              <a:t> </a:t>
            </a:r>
            <a:r>
              <a:rPr lang="it-IT" sz="1800" dirty="0" err="1"/>
              <a:t>Fluent</a:t>
            </a:r>
            <a:r>
              <a:rPr lang="it-IT" sz="1800" dirty="0"/>
              <a:t>, </a:t>
            </a:r>
            <a:r>
              <a:rPr lang="it-IT" sz="1800" dirty="0" err="1"/>
              <a:t>Turbogrid</a:t>
            </a:r>
            <a:endParaRPr lang="it-IT" sz="1800" dirty="0"/>
          </a:p>
          <a:p>
            <a:r>
              <a:rPr lang="it-IT" sz="1800" dirty="0" err="1"/>
              <a:t>Mesh</a:t>
            </a:r>
            <a:r>
              <a:rPr lang="it-IT" sz="1800" dirty="0"/>
              <a:t> strutturata</a:t>
            </a:r>
          </a:p>
          <a:p>
            <a:r>
              <a:rPr lang="it-IT" sz="1800" dirty="0"/>
              <a:t>Modello DES</a:t>
            </a:r>
          </a:p>
          <a:p>
            <a:r>
              <a:rPr lang="it-IT" sz="1800" dirty="0"/>
              <a:t>Time </a:t>
            </a:r>
            <a:r>
              <a:rPr lang="it-IT" sz="1800" dirty="0" err="1"/>
              <a:t>history</a:t>
            </a:r>
            <a:r>
              <a:rPr lang="it-IT" sz="1800" dirty="0"/>
              <a:t> simulata di 0.15 s</a:t>
            </a:r>
          </a:p>
          <a:p>
            <a:r>
              <a:rPr lang="it-IT" sz="1800" dirty="0"/>
              <a:t>Numero di giri costante</a:t>
            </a:r>
          </a:p>
          <a:p>
            <a:r>
              <a:rPr lang="it-IT" sz="1800" dirty="0"/>
              <a:t>Pala simulata con il banco prova</a:t>
            </a:r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9" t="13276" r="30161"/>
          <a:stretch/>
        </p:blipFill>
        <p:spPr bwMode="auto">
          <a:xfrm>
            <a:off x="7319360" y="1308929"/>
            <a:ext cx="2135486" cy="218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16" y="3314700"/>
            <a:ext cx="3032709" cy="26097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042" y="3232960"/>
            <a:ext cx="3159858" cy="272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977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Risultati ottenuti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971" y="910286"/>
            <a:ext cx="10561937" cy="5494868"/>
          </a:xfrm>
        </p:spPr>
        <p:txBody>
          <a:bodyPr/>
          <a:lstStyle/>
          <a:p>
            <a:r>
              <a:rPr lang="it-IT" sz="1800" dirty="0"/>
              <a:t>Nota l’efficienza dal post-processing, è stato fatto un DOE in </a:t>
            </a:r>
            <a:r>
              <a:rPr lang="it-IT" sz="1800" dirty="0" err="1"/>
              <a:t>miniTab</a:t>
            </a:r>
            <a:r>
              <a:rPr lang="it-IT" sz="1800" dirty="0"/>
              <a:t> per individuare quella combinazione di parametri di controllo tale da massimizzare il SN ratio, e quindi le prestazioni.</a:t>
            </a:r>
            <a:br>
              <a:rPr lang="it-IT" sz="1800" dirty="0"/>
            </a:br>
            <a:endParaRPr lang="it-IT" sz="1800" dirty="0"/>
          </a:p>
          <a:p>
            <a:r>
              <a:rPr lang="it-IT" sz="1800" dirty="0"/>
              <a:t>Configurazione </a:t>
            </a:r>
            <a:br>
              <a:rPr lang="it-IT" sz="1800" dirty="0"/>
            </a:br>
            <a:r>
              <a:rPr lang="it-IT" sz="1800" dirty="0"/>
              <a:t>ottimale : </a:t>
            </a:r>
            <a:br>
              <a:rPr lang="it-IT" sz="1800" dirty="0"/>
            </a:br>
            <a:r>
              <a:rPr lang="it-IT" sz="1800" dirty="0"/>
              <a:t>C0=0, </a:t>
            </a:r>
            <a:br>
              <a:rPr lang="it-IT" sz="1800" dirty="0"/>
            </a:br>
            <a:r>
              <a:rPr lang="it-IT" sz="1800" dirty="0"/>
              <a:t>C1=5, </a:t>
            </a:r>
            <a:br>
              <a:rPr lang="it-IT" sz="1800" dirty="0"/>
            </a:br>
            <a:r>
              <a:rPr lang="it-IT" sz="1800" dirty="0"/>
              <a:t>C2=-10, </a:t>
            </a:r>
            <a:br>
              <a:rPr lang="it-IT" sz="1800" dirty="0"/>
            </a:br>
            <a:r>
              <a:rPr lang="it-IT" sz="1800" dirty="0"/>
              <a:t>C3=0</a:t>
            </a:r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/>
          </a:p>
          <a:p>
            <a:r>
              <a:rPr lang="it-IT" sz="1800" dirty="0"/>
              <a:t>Variazione di</a:t>
            </a:r>
            <a:br>
              <a:rPr lang="it-IT" sz="1800" dirty="0"/>
            </a:br>
            <a:r>
              <a:rPr lang="it-IT" sz="1800" dirty="0"/>
              <a:t>efficienza attesa:</a:t>
            </a:r>
            <a:br>
              <a:rPr lang="it-IT" sz="1800" dirty="0"/>
            </a:br>
            <a:r>
              <a:rPr lang="it-IT" sz="1800" dirty="0"/>
              <a:t>+1.07%</a:t>
            </a:r>
          </a:p>
          <a:p>
            <a:r>
              <a:rPr lang="it-IT" sz="1800" dirty="0"/>
              <a:t>Variazione di </a:t>
            </a:r>
            <a:br>
              <a:rPr lang="it-IT" sz="1800" dirty="0"/>
            </a:br>
            <a:r>
              <a:rPr lang="it-IT" sz="1800" dirty="0"/>
              <a:t>efficienza effettiva:</a:t>
            </a:r>
            <a:br>
              <a:rPr lang="it-IT" sz="1800" dirty="0"/>
            </a:br>
            <a:r>
              <a:rPr lang="it-IT" sz="1800" dirty="0"/>
              <a:t>+1.87%</a:t>
            </a:r>
          </a:p>
          <a:p>
            <a:endParaRPr lang="it-IT" sz="1800" dirty="0"/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780" y="4138395"/>
            <a:ext cx="3477511" cy="208586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734" y="4133725"/>
            <a:ext cx="3038944" cy="2144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112" y="1595530"/>
            <a:ext cx="3848482" cy="23923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005" y="1600200"/>
            <a:ext cx="3856554" cy="2392315"/>
          </a:xfrm>
          <a:prstGeom prst="rect">
            <a:avLst/>
          </a:prstGeom>
        </p:spPr>
      </p:pic>
      <p:sp>
        <p:nvSpPr>
          <p:cNvPr id="14" name="Flowchart: Connector 13"/>
          <p:cNvSpPr/>
          <p:nvPr/>
        </p:nvSpPr>
        <p:spPr bwMode="auto">
          <a:xfrm>
            <a:off x="4403798" y="2600352"/>
            <a:ext cx="81116" cy="88490"/>
          </a:xfrm>
          <a:prstGeom prst="flowChartConnector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lowchart: Connector 14"/>
          <p:cNvSpPr/>
          <p:nvPr/>
        </p:nvSpPr>
        <p:spPr bwMode="auto">
          <a:xfrm>
            <a:off x="4740552" y="2171700"/>
            <a:ext cx="88490" cy="88926"/>
          </a:xfrm>
          <a:prstGeom prst="flowChartConnector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Flowchart: Connector 19"/>
          <p:cNvSpPr/>
          <p:nvPr/>
        </p:nvSpPr>
        <p:spPr bwMode="auto">
          <a:xfrm>
            <a:off x="8438992" y="2600352"/>
            <a:ext cx="96491" cy="88490"/>
          </a:xfrm>
          <a:prstGeom prst="flowChartConnector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Flowchart: Connector 20"/>
          <p:cNvSpPr/>
          <p:nvPr/>
        </p:nvSpPr>
        <p:spPr bwMode="auto">
          <a:xfrm>
            <a:off x="10093796" y="2333684"/>
            <a:ext cx="66368" cy="88492"/>
          </a:xfrm>
          <a:prstGeom prst="flowChartConnector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Flowchart: Connector 21"/>
          <p:cNvSpPr/>
          <p:nvPr/>
        </p:nvSpPr>
        <p:spPr bwMode="auto">
          <a:xfrm>
            <a:off x="8781611" y="2053924"/>
            <a:ext cx="73742" cy="110613"/>
          </a:xfrm>
          <a:prstGeom prst="flowChartConnector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187440" y="2389239"/>
            <a:ext cx="75237" cy="102501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622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Confronto RANS e DES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800" dirty="0"/>
              <a:t>Si vuole verificare che l’efficienza nel punto di lavoro coincida con l’efficienza massima, e in caso contrario, individuare quel valore di portata che massimizza l’efficienza.</a:t>
            </a:r>
          </a:p>
          <a:p>
            <a:r>
              <a:rPr lang="it-IT" sz="1800" dirty="0"/>
              <a:t>Conviene ricorrere alle simulazioni RANS, considerando 5 diversi valori di portata.</a:t>
            </a:r>
          </a:p>
          <a:p>
            <a:r>
              <a:rPr lang="it-IT" sz="1800" dirty="0"/>
              <a:t>Prima si procede con un confronto tra le simulazioni RANS e DES, in corrispondenza del punto di lavoro (Q=0.75 m^3/s) e nella configurazione senza BP.</a:t>
            </a:r>
            <a:endParaRPr lang="en-GB" sz="18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7173092"/>
              </p:ext>
            </p:extLst>
          </p:nvPr>
        </p:nvGraphicFramePr>
        <p:xfrm>
          <a:off x="6511609" y="2438203"/>
          <a:ext cx="4421081" cy="1802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3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6173212"/>
              </p:ext>
            </p:extLst>
          </p:nvPr>
        </p:nvGraphicFramePr>
        <p:xfrm>
          <a:off x="1183852" y="2422260"/>
          <a:ext cx="4277146" cy="1824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5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0958630"/>
              </p:ext>
            </p:extLst>
          </p:nvPr>
        </p:nvGraphicFramePr>
        <p:xfrm>
          <a:off x="3432122" y="4240810"/>
          <a:ext cx="4496539" cy="2028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37261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0A7D5A-15E8-4C0D-89FB-3E9D4E2FB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Matrici di correlazione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E8AB3DF-CCCB-4247-9F97-E75312F1F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/>
              <a:t>Sono matrici simmetriche, che rappresentano la correlazione tra tutte le possibili coppie di valori di pressione, momento ed efficienza. </a:t>
            </a:r>
          </a:p>
          <a:p>
            <a:r>
              <a:rPr lang="it-IT" sz="2000" dirty="0"/>
              <a:t>1: le simulazioni RANS e DES hanno lo stesso trend.</a:t>
            </a:r>
          </a:p>
          <a:p>
            <a:r>
              <a:rPr lang="it-IT" sz="2000" dirty="0"/>
              <a:t>0: le simulazioni RANS e DES hanno trend opposto.</a:t>
            </a:r>
          </a:p>
          <a:p>
            <a:endParaRPr lang="it-IT" sz="2000" dirty="0"/>
          </a:p>
        </p:txBody>
      </p:sp>
      <p:pic>
        <p:nvPicPr>
          <p:cNvPr id="9" name="Immagine 8" descr="Immagine che contiene testo, dispositivo, screenshot&#10;&#10;Descrizione generata automaticamente">
            <a:extLst>
              <a:ext uri="{FF2B5EF4-FFF2-40B4-BE49-F238E27FC236}">
                <a16:creationId xmlns:a16="http://schemas.microsoft.com/office/drawing/2014/main" id="{0DE8D8B9-0A9C-4EC4-B192-373E4FE07E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71" y="2493192"/>
            <a:ext cx="5479298" cy="170290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7B89E22-2B7D-4F17-8763-D043460DD2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75" y="2493192"/>
            <a:ext cx="5467263" cy="170290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803CBAE3-080E-4AEB-AEFB-5BCEB30F3F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611" y="4395010"/>
            <a:ext cx="5353317" cy="170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030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EAE61B-4948-4499-81D5-1400499F5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Curve di efficienza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95B76B5-7C67-4C75-AF3A-8149F6419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800" dirty="0"/>
              <a:t>Variazioni di portata considerate per costruire la curva dell’efficienza: ±20%, ±10%, 0%</a:t>
            </a:r>
          </a:p>
          <a:p>
            <a:r>
              <a:rPr lang="it-IT" sz="1800" dirty="0"/>
              <a:t>90 simulazioni RANS condotte tramite il software CFX.</a:t>
            </a:r>
          </a:p>
          <a:p>
            <a:r>
              <a:rPr lang="it-IT" sz="1800" dirty="0"/>
              <a:t>Configurazione senza BP:</a:t>
            </a:r>
          </a:p>
          <a:p>
            <a:endParaRPr lang="it-IT" sz="1800" dirty="0"/>
          </a:p>
          <a:p>
            <a:endParaRPr lang="it-IT" sz="1800" dirty="0"/>
          </a:p>
          <a:p>
            <a:endParaRPr lang="it-IT" sz="1800" dirty="0"/>
          </a:p>
          <a:p>
            <a:endParaRPr lang="it-IT" sz="1800" dirty="0"/>
          </a:p>
          <a:p>
            <a:endParaRPr lang="it-IT" sz="1800" dirty="0"/>
          </a:p>
          <a:p>
            <a:endParaRPr lang="it-IT" sz="1800" dirty="0"/>
          </a:p>
          <a:p>
            <a:r>
              <a:rPr lang="it-IT" sz="1800" dirty="0"/>
              <a:t>Configurazione con BP:</a:t>
            </a:r>
          </a:p>
          <a:p>
            <a:endParaRPr lang="it-IT" sz="1800" dirty="0"/>
          </a:p>
          <a:p>
            <a:pPr marL="0" indent="0">
              <a:buNone/>
            </a:pPr>
            <a:r>
              <a:rPr lang="it-IT" sz="1800" dirty="0"/>
              <a:t>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15D42C7-CD9B-42BC-AAEF-3517597CEF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204" y="1897595"/>
            <a:ext cx="3994129" cy="190618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B20D75A-4E2B-49E5-ABF3-016E92D758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497" y="4261281"/>
            <a:ext cx="4353542" cy="197954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27CE545A-CA5A-4E3A-A484-7A9E99EC21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058" y="3838066"/>
            <a:ext cx="4715034" cy="1979543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3A0CC634-B60D-4500-8F5F-F7487039A4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058" y="1715177"/>
            <a:ext cx="4521937" cy="190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23162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2000" baseline="0" smtClean="0">
            <a:latin typeface="+mj-lt"/>
            <a:cs typeface="Arial" panose="020B0604020202020204" pitchFamily="34" charset="0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Fluid_22.02.2017.ppt [modalità compatibilità]" id="{C7C10F62-8526-40EA-B407-3B6F26D8D9C0}" vid="{49B92D7F-EF49-4A9E-8FCE-66C1800DD0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2017</Template>
  <TotalTime>727</TotalTime>
  <Words>835</Words>
  <Application>Microsoft Office PowerPoint</Application>
  <PresentationFormat>Widescreen</PresentationFormat>
  <Paragraphs>103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Arial</vt:lpstr>
      <vt:lpstr>Helvetica</vt:lpstr>
      <vt:lpstr>Times</vt:lpstr>
      <vt:lpstr>Wingdings</vt:lpstr>
      <vt:lpstr>Blank</vt:lpstr>
      <vt:lpstr>Ottimizzazione robusta delle prestazioni fluidodinamiche dei moduli di raffreddamento al variare dell’installazione</vt:lpstr>
      <vt:lpstr>Obiettivo</vt:lpstr>
      <vt:lpstr>Parametrizzazione geometrica</vt:lpstr>
      <vt:lpstr>Metodo di Taguchi</vt:lpstr>
      <vt:lpstr>Simulazioni CFD </vt:lpstr>
      <vt:lpstr>Risultati ottenuti</vt:lpstr>
      <vt:lpstr>Confronto RANS e DES </vt:lpstr>
      <vt:lpstr>Matrici di correlazione</vt:lpstr>
      <vt:lpstr>Curve di efficienza</vt:lpstr>
      <vt:lpstr>Efficienza massima</vt:lpstr>
      <vt:lpstr>Considerazioni</vt:lpstr>
      <vt:lpstr>Distribuzioni di portanza</vt:lpstr>
      <vt:lpstr>Ottimizzazione robusta multi-obiettivo</vt:lpstr>
    </vt:vector>
  </TitlesOfParts>
  <Company>Johnson Electric International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dynamic design process in JE Asti:  first impressions</dc:title>
  <dc:creator>Ribaldone Enrico</dc:creator>
  <cp:lastModifiedBy>VALENTINA MARIA</cp:lastModifiedBy>
  <cp:revision>208</cp:revision>
  <dcterms:created xsi:type="dcterms:W3CDTF">2019-04-03T07:44:09Z</dcterms:created>
  <dcterms:modified xsi:type="dcterms:W3CDTF">2022-02-10T12:28:39Z</dcterms:modified>
</cp:coreProperties>
</file>