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116" r:id="rId1"/>
  </p:sldMasterIdLst>
  <p:notesMasterIdLst>
    <p:notesMasterId r:id="rId18"/>
  </p:notesMasterIdLst>
  <p:sldIdLst>
    <p:sldId id="256" r:id="rId2"/>
    <p:sldId id="269" r:id="rId3"/>
    <p:sldId id="257" r:id="rId4"/>
    <p:sldId id="263" r:id="rId5"/>
    <p:sldId id="270" r:id="rId6"/>
    <p:sldId id="266" r:id="rId7"/>
    <p:sldId id="273" r:id="rId8"/>
    <p:sldId id="275" r:id="rId9"/>
    <p:sldId id="276" r:id="rId10"/>
    <p:sldId id="278" r:id="rId11"/>
    <p:sldId id="277" r:id="rId12"/>
    <p:sldId id="271" r:id="rId13"/>
    <p:sldId id="274" r:id="rId14"/>
    <p:sldId id="272" r:id="rId15"/>
    <p:sldId id="267" r:id="rId16"/>
    <p:sldId id="268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A9BA"/>
    <a:srgbClr val="52CA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0"/>
    <p:restoredTop sz="95946"/>
  </p:normalViewPr>
  <p:slideViewPr>
    <p:cSldViewPr snapToGrid="0" snapToObjects="1">
      <p:cViewPr>
        <p:scale>
          <a:sx n="110" d="100"/>
          <a:sy n="110" d="100"/>
        </p:scale>
        <p:origin x="62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rafaclaveria/Desktop/Docs.%20TFM%20Danone/1.%20LAB%20SUPPLIES%20IMPLEMENTACION%20RESUMEN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54834284020803"/>
          <c:y val="4.783299744091752E-2"/>
          <c:w val="0.86770271969382018"/>
          <c:h val="0.786606623757352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Savings!$C$36</c:f>
              <c:strCache>
                <c:ptCount val="1"/>
                <c:pt idx="0">
                  <c:v>RF4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2.2703676108522381E-2"/>
                  <c:y val="-4.500038622378727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96A-9042-A24D-51E2DD5585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Savings!$B$37:$B$38</c:f>
              <c:strCache>
                <c:ptCount val="2"/>
                <c:pt idx="0">
                  <c:v>EDP</c:v>
                </c:pt>
                <c:pt idx="1">
                  <c:v>ADE</c:v>
                </c:pt>
              </c:strCache>
            </c:strRef>
          </c:cat>
          <c:val>
            <c:numRef>
              <c:f>Savings!$C$37:$C$38</c:f>
              <c:numCache>
                <c:formatCode>_-* #,##0\ "€"_-;\-* #,##0\ "€"_-;_-* "-"??\ "€"_-;_-@_-</c:formatCode>
                <c:ptCount val="2"/>
                <c:pt idx="0">
                  <c:v>30000</c:v>
                </c:pt>
                <c:pt idx="1">
                  <c:v>13000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6A-9042-A24D-51E2DD558593}"/>
            </c:ext>
          </c:extLst>
        </c:ser>
        <c:ser>
          <c:idx val="2"/>
          <c:order val="2"/>
          <c:tx>
            <c:strRef>
              <c:f>Savings!$E$36</c:f>
              <c:strCache>
                <c:ptCount val="1"/>
                <c:pt idx="0">
                  <c:v>PREVISIONE DI RISPARMIO POTENZIALE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5.8020505610668308E-2"/>
                  <c:y val="1.35001158671361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6A-9042-A24D-51E2DD5585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Savings!$B$37:$B$38</c:f>
              <c:strCache>
                <c:ptCount val="2"/>
                <c:pt idx="0">
                  <c:v>EDP</c:v>
                </c:pt>
                <c:pt idx="1">
                  <c:v>ADE</c:v>
                </c:pt>
              </c:strCache>
            </c:strRef>
          </c:cat>
          <c:val>
            <c:numRef>
              <c:f>Savings!$E$37:$E$38</c:f>
              <c:numCache>
                <c:formatCode>_-* #,##0\ "€"_-;\-* #,##0\ "€"_-;_-* "-"??\ "€"_-;_-@_-</c:formatCode>
                <c:ptCount val="2"/>
                <c:pt idx="0">
                  <c:v>26480.507635732327</c:v>
                </c:pt>
                <c:pt idx="1">
                  <c:v>6055.7816666666668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6A-9042-A24D-51E2DD55859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0"/>
        <c:axId val="113003456"/>
        <c:axId val="478337168"/>
      </c:barChart>
      <c:barChart>
        <c:barDir val="col"/>
        <c:grouping val="clustered"/>
        <c:varyColors val="0"/>
        <c:ser>
          <c:idx val="1"/>
          <c:order val="1"/>
          <c:tx>
            <c:strRef>
              <c:f>Savings!$D$36</c:f>
              <c:strCache>
                <c:ptCount val="1"/>
                <c:pt idx="0">
                  <c:v>RISPARMIO CONFERMATO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0847311918516248"/>
                  <c:y val="1.35001158671361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96A-9042-A24D-51E2DD558593}"/>
                </c:ext>
              </c:extLst>
            </c:dLbl>
            <c:dLbl>
              <c:idx val="1"/>
              <c:layout>
                <c:manualLayout>
                  <c:x val="3.5316829502145923E-2"/>
                  <c:y val="-0.1260010814266044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6A-9042-A24D-51E2DD5585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Savings!$B$37:$B$38</c:f>
              <c:strCache>
                <c:ptCount val="2"/>
                <c:pt idx="0">
                  <c:v>EDP</c:v>
                </c:pt>
                <c:pt idx="1">
                  <c:v>ADE</c:v>
                </c:pt>
              </c:strCache>
            </c:strRef>
          </c:cat>
          <c:val>
            <c:numRef>
              <c:f>Savings!$D$37:$D$38</c:f>
              <c:numCache>
                <c:formatCode>_-* #,##0\ "€"_-;\-* #,##0\ "€"_-;_-* "-"??\ "€"_-;_-@_-</c:formatCode>
                <c:ptCount val="2"/>
                <c:pt idx="0">
                  <c:v>18849.606893939395</c:v>
                </c:pt>
                <c:pt idx="1">
                  <c:v>6055.7816666666668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96A-9042-A24D-51E2DD55859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0"/>
        <c:overlap val="100"/>
        <c:axId val="355448704"/>
        <c:axId val="447417120"/>
      </c:barChart>
      <c:catAx>
        <c:axId val="1130034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78337168"/>
        <c:crosses val="autoZero"/>
        <c:auto val="1"/>
        <c:lblAlgn val="ctr"/>
        <c:lblOffset val="100"/>
        <c:noMultiLvlLbl val="0"/>
      </c:catAx>
      <c:valAx>
        <c:axId val="47833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\ &quot;€&quot;_-;\-* #,##0\ &quot;€&quot;_-;_-* &quot;-&quot;??\ &quot;€&quot;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13003456"/>
        <c:crosses val="autoZero"/>
        <c:crossBetween val="between"/>
      </c:valAx>
      <c:valAx>
        <c:axId val="447417120"/>
        <c:scaling>
          <c:orientation val="minMax"/>
        </c:scaling>
        <c:delete val="1"/>
        <c:axPos val="r"/>
        <c:numFmt formatCode="_-* #,##0\ &quot;€&quot;_-;\-* #,##0\ &quot;€&quot;_-;_-* &quot;-&quot;??\ &quot;€&quot;_-;_-@_-" sourceLinked="1"/>
        <c:majorTickMark val="out"/>
        <c:minorTickMark val="none"/>
        <c:tickLblPos val="nextTo"/>
        <c:crossAx val="355448704"/>
        <c:crosses val="max"/>
        <c:crossBetween val="between"/>
      </c:valAx>
      <c:catAx>
        <c:axId val="355448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7417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DC1A2-0783-1847-B853-039941F30F4C}" type="datetimeFigureOut">
              <a:rPr lang="es-ES" smtClean="0"/>
              <a:t>8/3/22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9F3D6-939E-CA47-AE25-21307A8591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773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485766-C3ED-844C-A579-8B9AD80FD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4F0E9B5-0EED-0047-934E-90EC1BBE23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DED74C-50A6-FD49-8E4D-F471ED1DF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EDD-9A11-FA44-ADD1-F24EA18613A5}" type="datetime1">
              <a:rPr lang="es-ES" smtClean="0"/>
              <a:t>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250D89-C923-8C43-ACFD-E24332D04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E277D7-5F45-2A46-96A2-1E4B02676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41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67E2B7-7CCB-3542-89C7-D12BA572D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2A7956-F401-304C-BBF2-E94268445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50115B-C359-A946-8BA6-E30D60D3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D0369-1694-034B-AA0D-4436FA1A8E2B}" type="datetime1">
              <a:rPr lang="es-ES" smtClean="0"/>
              <a:t>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582AC3-B5E3-7143-937E-40DF4FE02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108119-3F31-F347-8348-0929A9602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58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834BF49-D176-1E4C-BF5A-110A9C4294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E432BC-097F-7842-8B0F-0C81F505A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1AE0E3-1242-4045-963C-BD5C83A27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43E8-3FA2-F34C-A154-7A82FE18AB20}" type="datetime1">
              <a:rPr lang="es-ES" smtClean="0"/>
              <a:t>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4FF664-7D14-8247-913E-C35176EE2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D816C7-9DBE-7C41-9F00-B17AC5728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932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2D2531-42DD-4E43-AA9E-63ABA6A6A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AF62F5-6095-F240-91F4-05515E789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9FD1EE-F007-4D4B-B9F7-DFF4DF504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F683-9F15-BF47-B6DE-547186A3E0E9}" type="datetime1">
              <a:rPr lang="es-ES" smtClean="0"/>
              <a:t>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0234D0-C78E-E641-87E6-BF6CC19B3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733DE1-DEF4-1142-947E-A8FF01A46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935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4D4CC-69DC-E84A-B07D-A2D254458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8C64F2-E5AF-3542-83D0-72A4AB558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86A882-8B37-4148-8CD8-B2F5A0A7E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BFB40-1F79-F943-9FC1-762050C3AA6F}" type="datetime1">
              <a:rPr lang="es-ES" smtClean="0"/>
              <a:t>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267335-032A-EC49-BA18-1E8D9BBAC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55892-DC92-F74E-8EE9-1A4E94A8A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18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71171F-9B4F-6142-83E2-E857A4003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C4A223-50E1-024A-B57B-DBC2E04A2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52882A2-79B6-894F-AC27-F964A87BA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0487CE-44BD-3F49-A9C5-0F7835BFC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C8BC-B553-4D4E-B205-5A0CDFE92939}" type="datetime1">
              <a:rPr lang="es-ES" smtClean="0"/>
              <a:t>9/3/22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1DD2F0-D56A-3045-AD64-5AA1396BD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34789F4-25AE-4945-A4A3-4B83191C9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01281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76E8D9-E8ED-6A45-BFBC-446975B63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061307-F3D2-C545-9F31-5A1AF7565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BF1D92-D37F-BB48-9063-23FCC7E25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5C35BE-0FDF-0743-AC40-17A64740C5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F189265-7E5D-284B-B591-73992542A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B3FB6D7-F0DD-8949-B264-74E00F0BD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6C4CD-9FCF-E94C-942B-B312B36106C0}" type="datetime1">
              <a:rPr lang="es-ES" smtClean="0"/>
              <a:t>9/3/22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4B6AA3E-FA5E-2F41-802F-6172B827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6E4FB5E-84B9-024C-8A82-ACCDB84FF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774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633D01-B421-5947-B9D5-465B32D74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9366C60-4B3D-E942-8AAC-FF6057758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F7B9-CF1B-7A41-8636-E45B773D0396}" type="datetime1">
              <a:rPr lang="es-ES" smtClean="0"/>
              <a:t>9/3/22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F57410E-BB78-9F42-835A-5413E6F32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56525FB-0205-AB4F-877C-C10E96427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77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202B81C-AF13-6A4C-8015-854B23290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183-C1CD-724D-90A3-5B04E72E5615}" type="datetime1">
              <a:rPr lang="es-ES" smtClean="0"/>
              <a:t>9/3/22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4DEDED0-74B6-F646-B675-ABFD26DA4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FF53E2-020C-E442-B7C8-88E0F7CA6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21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281BC4-1415-DE42-85FB-1125BA84F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A1AE78-5F90-E04B-84C6-757EFC362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8EDCD82-6C7A-3640-BD84-3A3CBEABB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05DCBC-E9CD-9C4C-9599-A2D48FB59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E0B5-8FF9-8C44-BFAC-BCFD8B3E972D}" type="datetime1">
              <a:rPr lang="es-ES" smtClean="0"/>
              <a:t>9/3/22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0A4A689-9030-8D49-BF81-05467ECC5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6C8D12A-4EAC-E649-A2D0-104D49844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5093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BE8C42-CA7C-C246-995F-9373AC6D2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E875E7C-D658-1F4E-A0AA-EF4EA2E256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00C8F36-8339-1641-968D-EA5C120D9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E9B147-6BE8-A448-945D-3E325A467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0C33-F564-7245-99FA-4ECA1699128C}" type="datetime1">
              <a:rPr lang="es-ES" smtClean="0"/>
              <a:t>9/3/22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7E2DF5-A834-3940-AD47-8B96CC36E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0734E14-C2EC-DB4C-9141-B53CBC6E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833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6A8F663-B5C8-FE41-A374-AD797E076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CA1AB6-FEC6-1040-B40B-9688A645F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2E3BB5-2D2A-5E42-8C8C-EB516FF89F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7A80B-CA4A-D142-BE7C-B87029512209}" type="datetime1">
              <a:rPr lang="es-ES" smtClean="0"/>
              <a:t>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F4F531-AD7D-2D44-BDBB-32F09CC2BF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9B5293-11B1-1F4C-9B07-6EE62BD645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C6C4A-BEAF-7D47-8973-FA96F16AFE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837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3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46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9.svg"/><Relationship Id="rId7" Type="http://schemas.openxmlformats.org/officeDocument/2006/relationships/image" Target="../media/image53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4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9.jpeg"/><Relationship Id="rId7" Type="http://schemas.openxmlformats.org/officeDocument/2006/relationships/image" Target="../media/image33.svg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2.png"/><Relationship Id="rId11" Type="http://schemas.openxmlformats.org/officeDocument/2006/relationships/image" Target="../media/image35.svg"/><Relationship Id="rId5" Type="http://schemas.openxmlformats.org/officeDocument/2006/relationships/image" Target="../media/image31.svg"/><Relationship Id="rId10" Type="http://schemas.openxmlformats.org/officeDocument/2006/relationships/image" Target="../media/image34.png"/><Relationship Id="rId4" Type="http://schemas.openxmlformats.org/officeDocument/2006/relationships/image" Target="../media/image30.png"/><Relationship Id="rId9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186D45-3CA7-AC49-9093-A0FC044D2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332" y="4795021"/>
            <a:ext cx="7072068" cy="1783722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s-ES" sz="3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</a:t>
            </a:r>
            <a:r>
              <a:rPr lang="es-ES" sz="3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s-ES" sz="3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Miglioramento</a:t>
            </a:r>
            <a:r>
              <a:rPr lang="es-ES" sz="3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nella</a:t>
            </a:r>
            <a:r>
              <a:rPr lang="es-ES" sz="3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Gestione di un </a:t>
            </a:r>
            <a:r>
              <a:rPr lang="es-ES" sz="3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</a:t>
            </a:r>
            <a:r>
              <a:rPr lang="es-ES" sz="3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s-ES" sz="3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Acquisto</a:t>
            </a:r>
            <a:r>
              <a:rPr lang="es-ES" sz="3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s-ES" sz="3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Materiale</a:t>
            </a:r>
            <a:r>
              <a:rPr lang="es-ES" sz="3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Industriale</a:t>
            </a:r>
            <a:br>
              <a:rPr lang="es-E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E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Torino, Marzo 2022</a:t>
            </a:r>
            <a:endParaRPr lang="es-E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9030A80-8598-D34B-B2FC-1B9C3B4E4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7229" y="5860193"/>
            <a:ext cx="3527839" cy="766789"/>
          </a:xfrm>
        </p:spPr>
        <p:txBody>
          <a:bodyPr>
            <a:normAutofit/>
          </a:bodyPr>
          <a:lstStyle/>
          <a:p>
            <a:pPr algn="r"/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Rafael Clavería De Carlos (s284841)</a:t>
            </a:r>
          </a:p>
          <a:p>
            <a:pPr algn="r"/>
            <a:r>
              <a:rPr lang="es-E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Relatore</a:t>
            </a:r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Elisabetta</a:t>
            </a:r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Raguseo</a:t>
            </a:r>
          </a:p>
        </p:txBody>
      </p:sp>
      <p:pic>
        <p:nvPicPr>
          <p:cNvPr id="1030" name="Picture 6" descr="Ordenador Portátil Microsoft Surface PNG transparente - StickPNG">
            <a:extLst>
              <a:ext uri="{FF2B5EF4-FFF2-40B4-BE49-F238E27FC236}">
                <a16:creationId xmlns:a16="http://schemas.microsoft.com/office/drawing/2014/main" id="{7B9896CD-A2C5-A249-AFBC-CDAAC5659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659" y="446522"/>
            <a:ext cx="8718835" cy="489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ndustrial Máquina PNG descarga gratuita | PNG Mart">
            <a:extLst>
              <a:ext uri="{FF2B5EF4-FFF2-40B4-BE49-F238E27FC236}">
                <a16:creationId xmlns:a16="http://schemas.microsoft.com/office/drawing/2014/main" id="{A35FD611-6F11-4441-8AAE-FB4FFA40C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1570">
            <a:off x="5997595" y="1349361"/>
            <a:ext cx="2139342" cy="169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ubasta PNG transparente Background | PNG Mart">
            <a:extLst>
              <a:ext uri="{FF2B5EF4-FFF2-40B4-BE49-F238E27FC236}">
                <a16:creationId xmlns:a16="http://schemas.microsoft.com/office/drawing/2014/main" id="{90C7D937-BC75-E545-B23A-499DE457F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259" y="1867410"/>
            <a:ext cx="3336281" cy="233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liTOcomunica - Marchio e identità visiva">
            <a:extLst>
              <a:ext uri="{FF2B5EF4-FFF2-40B4-BE49-F238E27FC236}">
                <a16:creationId xmlns:a16="http://schemas.microsoft.com/office/drawing/2014/main" id="{E1625532-87E4-2247-AE7E-5BDC58034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5288"/>
            <a:ext cx="2888867" cy="128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588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6. Casi </a:t>
            </a:r>
            <a:r>
              <a:rPr lang="it-IT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Reali III della Strategia Attuale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E3C6E12-DAAC-224C-9DC7-AA4EF6733C7B}"/>
              </a:ext>
            </a:extLst>
          </p:cNvPr>
          <p:cNvSpPr txBox="1">
            <a:spLocks/>
          </p:cNvSpPr>
          <p:nvPr/>
        </p:nvSpPr>
        <p:spPr>
          <a:xfrm>
            <a:off x="838200" y="1383928"/>
            <a:ext cx="4031800" cy="4712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14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Quadro finale di un'asta elettronica inglese completa di materiali di laboratorio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Questi risultati mostrati si riferiscono ad alcuni dei materiali messi all'asta, in questo caso nella fabbrica di Tres </a:t>
            </a:r>
            <a:r>
              <a:rPr lang="it-IT" sz="14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Cantos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 </a:t>
            </a:r>
            <a:r>
              <a:rPr lang="it-IT" sz="14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risparmi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potenziali e confermati dopo l’asta sono mostrati, sia graficamente a livello globale di Danone che in dettaglio per fabbrica.</a:t>
            </a:r>
          </a:p>
        </p:txBody>
      </p:sp>
      <p:pic>
        <p:nvPicPr>
          <p:cNvPr id="11" name="Picture 2" descr="PoliTOcomunica - Marchio e identità visiva">
            <a:extLst>
              <a:ext uri="{FF2B5EF4-FFF2-40B4-BE49-F238E27FC236}">
                <a16:creationId xmlns:a16="http://schemas.microsoft.com/office/drawing/2014/main" id="{C6A12BD6-48D7-5849-A1A2-547254EFB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F9DF464-19AC-3E49-A918-0EE5E5E56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10</a:t>
            </a:fld>
            <a:endParaRPr lang="es-ES" sz="14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6B0EF3D-225E-FF4D-B72B-278B27D353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27485"/>
              </p:ext>
            </p:extLst>
          </p:nvPr>
        </p:nvGraphicFramePr>
        <p:xfrm>
          <a:off x="4733002" y="1516222"/>
          <a:ext cx="6051791" cy="2541858"/>
        </p:xfrm>
        <a:graphic>
          <a:graphicData uri="http://schemas.openxmlformats.org/drawingml/2006/table">
            <a:tbl>
              <a:tblPr/>
              <a:tblGrid>
                <a:gridCol w="648182">
                  <a:extLst>
                    <a:ext uri="{9D8B030D-6E8A-4147-A177-3AD203B41FA5}">
                      <a16:colId xmlns:a16="http://schemas.microsoft.com/office/drawing/2014/main" val="2590994036"/>
                    </a:ext>
                  </a:extLst>
                </a:gridCol>
                <a:gridCol w="2020872">
                  <a:extLst>
                    <a:ext uri="{9D8B030D-6E8A-4147-A177-3AD203B41FA5}">
                      <a16:colId xmlns:a16="http://schemas.microsoft.com/office/drawing/2014/main" val="3644764238"/>
                    </a:ext>
                  </a:extLst>
                </a:gridCol>
                <a:gridCol w="826680">
                  <a:extLst>
                    <a:ext uri="{9D8B030D-6E8A-4147-A177-3AD203B41FA5}">
                      <a16:colId xmlns:a16="http://schemas.microsoft.com/office/drawing/2014/main" val="1864182796"/>
                    </a:ext>
                  </a:extLst>
                </a:gridCol>
                <a:gridCol w="826680">
                  <a:extLst>
                    <a:ext uri="{9D8B030D-6E8A-4147-A177-3AD203B41FA5}">
                      <a16:colId xmlns:a16="http://schemas.microsoft.com/office/drawing/2014/main" val="2167167341"/>
                    </a:ext>
                  </a:extLst>
                </a:gridCol>
                <a:gridCol w="902697">
                  <a:extLst>
                    <a:ext uri="{9D8B030D-6E8A-4147-A177-3AD203B41FA5}">
                      <a16:colId xmlns:a16="http://schemas.microsoft.com/office/drawing/2014/main" val="1143970223"/>
                    </a:ext>
                  </a:extLst>
                </a:gridCol>
                <a:gridCol w="826680">
                  <a:extLst>
                    <a:ext uri="{9D8B030D-6E8A-4147-A177-3AD203B41FA5}">
                      <a16:colId xmlns:a16="http://schemas.microsoft.com/office/drawing/2014/main" val="1244214284"/>
                    </a:ext>
                  </a:extLst>
                </a:gridCol>
              </a:tblGrid>
              <a:tr h="306658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Referenza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Danone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2020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Prezzo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 Unitario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Prezzo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Vincitore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Danone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%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Reduzione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 di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Prezzo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Danone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Vincitore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none"/>
                        </a:rPr>
                        <a:t>dell'offerta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Danone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072131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Inline water filter (sterile water)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6,420 €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2,398 €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C7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VWR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92919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Tryptone tube 9ml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0,270 €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0,280 €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BIOMERIEUX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159127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VRBG Agar (g)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0,060 €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0,040 €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F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BIOMERIEUX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30631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Agar propionate TOS (g)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0,700 €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0,220 €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DC2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MERCK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979317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CO2 generator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1,150 €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1,050 €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MERCK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314764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Peroxid test 0,5-25mg/l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0,300 €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0,080 €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SCHARLAB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373327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Etanol 70% (L)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6,530 €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5,650 €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F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INSULAB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924853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Syringe filters Cellulose Acetate 0,45 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1,470 €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0,600 €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CA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SCHARLAB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0920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Membrane 0,45 µm sterile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0,250 €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0,190 €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6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SCHARLAB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984211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Polypropylene vial 125 ml.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0,070 €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0,065 €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INSULAB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028119"/>
                  </a:ext>
                </a:extLst>
              </a:tr>
            </a:tbl>
          </a:graphicData>
        </a:graphic>
      </p:graphicFrame>
      <p:sp>
        <p:nvSpPr>
          <p:cNvPr id="12" name="Flecha abajo 11">
            <a:extLst>
              <a:ext uri="{FF2B5EF4-FFF2-40B4-BE49-F238E27FC236}">
                <a16:creationId xmlns:a16="http://schemas.microsoft.com/office/drawing/2014/main" id="{713079F0-B8C9-7A4F-AA52-0903F0A0D933}"/>
              </a:ext>
            </a:extLst>
          </p:cNvPr>
          <p:cNvSpPr/>
          <p:nvPr/>
        </p:nvSpPr>
        <p:spPr>
          <a:xfrm rot="16200000">
            <a:off x="4814507" y="2523474"/>
            <a:ext cx="190777" cy="35378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5B68F1D-9DFD-F246-9D41-16C0509D2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55803"/>
              </p:ext>
            </p:extLst>
          </p:nvPr>
        </p:nvGraphicFramePr>
        <p:xfrm>
          <a:off x="5208608" y="4376534"/>
          <a:ext cx="5576185" cy="1884187"/>
        </p:xfrm>
        <a:graphic>
          <a:graphicData uri="http://schemas.openxmlformats.org/drawingml/2006/table">
            <a:tbl>
              <a:tblPr/>
              <a:tblGrid>
                <a:gridCol w="868101">
                  <a:extLst>
                    <a:ext uri="{9D8B030D-6E8A-4147-A177-3AD203B41FA5}">
                      <a16:colId xmlns:a16="http://schemas.microsoft.com/office/drawing/2014/main" val="1513892778"/>
                    </a:ext>
                  </a:extLst>
                </a:gridCol>
                <a:gridCol w="1203629">
                  <a:extLst>
                    <a:ext uri="{9D8B030D-6E8A-4147-A177-3AD203B41FA5}">
                      <a16:colId xmlns:a16="http://schemas.microsoft.com/office/drawing/2014/main" val="1355561077"/>
                    </a:ext>
                  </a:extLst>
                </a:gridCol>
                <a:gridCol w="1230524">
                  <a:extLst>
                    <a:ext uri="{9D8B030D-6E8A-4147-A177-3AD203B41FA5}">
                      <a16:colId xmlns:a16="http://schemas.microsoft.com/office/drawing/2014/main" val="282231061"/>
                    </a:ext>
                  </a:extLst>
                </a:gridCol>
                <a:gridCol w="1446182">
                  <a:extLst>
                    <a:ext uri="{9D8B030D-6E8A-4147-A177-3AD203B41FA5}">
                      <a16:colId xmlns:a16="http://schemas.microsoft.com/office/drawing/2014/main" val="3344809361"/>
                    </a:ext>
                  </a:extLst>
                </a:gridCol>
                <a:gridCol w="827749">
                  <a:extLst>
                    <a:ext uri="{9D8B030D-6E8A-4147-A177-3AD203B41FA5}">
                      <a16:colId xmlns:a16="http://schemas.microsoft.com/office/drawing/2014/main" val="3286533109"/>
                    </a:ext>
                  </a:extLst>
                </a:gridCol>
              </a:tblGrid>
              <a:tr h="315737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RISPARMIO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RISPARMIO CONFERMATO FY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RISPARMIO IN ATTESA DI QA CENTRALE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RISPARMI IN ATTESA DELLA CONVALIDA DELL'IMPIANTO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323455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Tres Cantos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17.489,3 €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2.672,4 €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4.890,9 €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25.052,6 €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526869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2.002,2 €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2.355,4 €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4.357,5 €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7153323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Aldaya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13.093,2 €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5.215,8 €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10.780,6 €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29.089,6 €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04885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                  271 €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122,0 €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126,0 €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 23 €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376051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 Hilari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3.932 €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3.932 €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130653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Siguenza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2.328,7 €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2.328,7 €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960906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Lanjaron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4.120,6 €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4.120,6 €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396501"/>
                  </a:ext>
                </a:extLst>
              </a:tr>
            </a:tbl>
          </a:graphicData>
        </a:graphic>
      </p:graphicFrame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7E1C819F-02BD-49BE-9BB0-D7E9F86836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568536"/>
              </p:ext>
            </p:extLst>
          </p:nvPr>
        </p:nvGraphicFramePr>
        <p:xfrm>
          <a:off x="742650" y="4654161"/>
          <a:ext cx="4311950" cy="17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Flecha abajo 17">
            <a:extLst>
              <a:ext uri="{FF2B5EF4-FFF2-40B4-BE49-F238E27FC236}">
                <a16:creationId xmlns:a16="http://schemas.microsoft.com/office/drawing/2014/main" id="{8C07CDCB-8892-F743-B5B1-FFF2CD6194D4}"/>
              </a:ext>
            </a:extLst>
          </p:cNvPr>
          <p:cNvSpPr/>
          <p:nvPr/>
        </p:nvSpPr>
        <p:spPr>
          <a:xfrm>
            <a:off x="4761424" y="3871497"/>
            <a:ext cx="204126" cy="5166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FFF34440-A13A-C542-BF96-473EA58A80A7}"/>
              </a:ext>
            </a:extLst>
          </p:cNvPr>
          <p:cNvCxnSpPr/>
          <p:nvPr/>
        </p:nvCxnSpPr>
        <p:spPr>
          <a:xfrm>
            <a:off x="4510000" y="3913679"/>
            <a:ext cx="360000" cy="0"/>
          </a:xfrm>
          <a:prstGeom prst="line">
            <a:avLst/>
          </a:prstGeom>
          <a:ln w="1016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414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Report statitische, news e andamento del mercato immobiliare - Immobiliare  Simoni">
            <a:extLst>
              <a:ext uri="{FF2B5EF4-FFF2-40B4-BE49-F238E27FC236}">
                <a16:creationId xmlns:a16="http://schemas.microsoft.com/office/drawing/2014/main" id="{E448060C-E597-864C-ABBF-05DC5F01B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141" y="2811442"/>
            <a:ext cx="2871941" cy="193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7. </a:t>
            </a:r>
            <a:r>
              <a:rPr lang="it-IT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Criticità dell’Asta Inglese in Danone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E3C6E12-DAAC-224C-9DC7-AA4EF6733C7B}"/>
              </a:ext>
            </a:extLst>
          </p:cNvPr>
          <p:cNvSpPr txBox="1">
            <a:spLocks/>
          </p:cNvSpPr>
          <p:nvPr/>
        </p:nvSpPr>
        <p:spPr>
          <a:xfrm>
            <a:off x="838199" y="1405194"/>
            <a:ext cx="6753447" cy="47510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Il processo di un’asta inglese in Danone può </a:t>
            </a:r>
            <a:r>
              <a:rPr lang="it-IT" sz="1400" b="1" u="sng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trasmettere informazioni agli offerenti</a:t>
            </a:r>
            <a:r>
              <a:rPr lang="it-IT" sz="1400" u="sng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 tempo reale perché può potenzialmente realizzare lo scambio di informazioni private</a:t>
            </a:r>
          </a:p>
          <a:p>
            <a:pPr algn="just">
              <a:lnSpc>
                <a:spcPct val="150000"/>
              </a:lnSpc>
            </a:pP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È un’asta "aperta" o completamente </a:t>
            </a:r>
            <a:r>
              <a:rPr lang="it-IT" sz="1400" b="1" u="sng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trasparente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, in quanto l'identità (o almeno l'esistenza) di tutti gli offerenti e delle loro offerte è rivelata agli altri durante l'asta.</a:t>
            </a:r>
          </a:p>
          <a:p>
            <a:pPr algn="just">
              <a:lnSpc>
                <a:spcPct val="150000"/>
              </a:lnSpc>
            </a:pP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 risultati di un’asta inglese (come mostrato nei casi reali), possono essere buono ma ancora </a:t>
            </a:r>
            <a:r>
              <a:rPr lang="it-IT" sz="1400" b="1" u="sng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migliorati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applicando strategie più aggressive.</a:t>
            </a:r>
          </a:p>
          <a:p>
            <a:pPr algn="just">
              <a:lnSpc>
                <a:spcPct val="150000"/>
              </a:lnSpc>
            </a:pP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Questa strategia può essere applicata a tutti i tipi di materiale, come le strategie alternative. Tuttavia, quando si decide quale sia il più redditizio, bisogna analizzare </a:t>
            </a:r>
            <a:r>
              <a:rPr lang="it-IT" sz="1400" b="1" u="sng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molte variabili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: la situazione attuale del mercato, il numero di fornitori, l’ubicazione della fabbrica, …</a:t>
            </a:r>
          </a:p>
          <a:p>
            <a:pPr algn="just">
              <a:lnSpc>
                <a:spcPct val="150000"/>
              </a:lnSpc>
            </a:pP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Attualmente, nel caso di un'asta di </a:t>
            </a:r>
            <a:r>
              <a:rPr lang="it-IT" sz="1400" b="1" u="sng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servizi di rifiuti nelle fabbriche</a:t>
            </a:r>
            <a:r>
              <a:rPr lang="it-IT" sz="14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, l'asta inglese non sarebbe l'ideale, poiché ci sono pochi fornitori sul mercato e la differenza di prezzo è considerevole; quindi, sarebbe consigliabile utilizzare una strategia più aggressiva per ottenere un profitto maggiore.</a:t>
            </a:r>
          </a:p>
          <a:p>
            <a:pPr marL="0" indent="0">
              <a:lnSpc>
                <a:spcPct val="150000"/>
              </a:lnSpc>
              <a:buNone/>
            </a:pPr>
            <a:endParaRPr lang="es-ES_tradnl" sz="9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pic>
        <p:nvPicPr>
          <p:cNvPr id="11" name="Picture 2" descr="PoliTOcomunica - Marchio e identità visiva">
            <a:extLst>
              <a:ext uri="{FF2B5EF4-FFF2-40B4-BE49-F238E27FC236}">
                <a16:creationId xmlns:a16="http://schemas.microsoft.com/office/drawing/2014/main" id="{C6A12BD6-48D7-5849-A1A2-547254EFB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D1517A-B802-E547-B78B-B3F43612B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11</a:t>
            </a:fld>
            <a:endParaRPr lang="es-ES" sz="1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Medioambiente - Fobesa">
            <a:extLst>
              <a:ext uri="{FF2B5EF4-FFF2-40B4-BE49-F238E27FC236}">
                <a16:creationId xmlns:a16="http://schemas.microsoft.com/office/drawing/2014/main" id="{2353CC13-C19D-8147-9DAA-5DFCEEC03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026" y="4195225"/>
            <a:ext cx="2615610" cy="196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Sistema de gestión: los 7 pasos para lograr la planificación estratégica">
            <a:extLst>
              <a:ext uri="{FF2B5EF4-FFF2-40B4-BE49-F238E27FC236}">
                <a16:creationId xmlns:a16="http://schemas.microsoft.com/office/drawing/2014/main" id="{A5499AAD-B24D-1945-BDFA-8C707EFD7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6" y="1229264"/>
            <a:ext cx="2696990" cy="174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137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8.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Strategie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 di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Miglioramento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 – Asta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Olandese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D4628979-6BA8-B546-A184-796B353D5A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24500" y="1350653"/>
            <a:ext cx="6123258" cy="3245008"/>
          </a:xfrm>
        </p:spPr>
      </p:pic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2AB26C15-A3CA-7843-9007-A778C4B90B0E}"/>
              </a:ext>
            </a:extLst>
          </p:cNvPr>
          <p:cNvSpPr txBox="1">
            <a:spLocks/>
          </p:cNvSpPr>
          <p:nvPr/>
        </p:nvSpPr>
        <p:spPr>
          <a:xfrm>
            <a:off x="838199" y="1518284"/>
            <a:ext cx="3975101" cy="285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apertura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predefinita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Asta a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singola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Gamma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decrescente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definita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Il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primo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fornitore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che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accetta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vince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Nessuna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tracciabilità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del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prezzo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finale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degli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altri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fornitori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170" name="Picture 2" descr="La bandera de Holanda: características e historia">
            <a:extLst>
              <a:ext uri="{FF2B5EF4-FFF2-40B4-BE49-F238E27FC236}">
                <a16:creationId xmlns:a16="http://schemas.microsoft.com/office/drawing/2014/main" id="{9E1667CB-ED3E-8B47-89CB-8C7D6DDC3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4847" y="585501"/>
            <a:ext cx="847792" cy="53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áfico 3" descr="Martillo de juez">
            <a:extLst>
              <a:ext uri="{FF2B5EF4-FFF2-40B4-BE49-F238E27FC236}">
                <a16:creationId xmlns:a16="http://schemas.microsoft.com/office/drawing/2014/main" id="{64985355-9362-3241-BC26-30A5A5D750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69400" y="5123816"/>
            <a:ext cx="914400" cy="914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E1AC0C5-A667-1F40-B192-F22B3252831F}"/>
              </a:ext>
            </a:extLst>
          </p:cNvPr>
          <p:cNvSpPr/>
          <p:nvPr/>
        </p:nvSpPr>
        <p:spPr>
          <a:xfrm>
            <a:off x="0" y="5943598"/>
            <a:ext cx="12192000" cy="91440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3962646-4815-6F48-A266-539DD1C94AB2}"/>
              </a:ext>
            </a:extLst>
          </p:cNvPr>
          <p:cNvSpPr txBox="1"/>
          <p:nvPr/>
        </p:nvSpPr>
        <p:spPr>
          <a:xfrm>
            <a:off x="7630532" y="2421187"/>
            <a:ext cx="1691888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700" b="1" dirty="0" err="1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sz="1700" b="1" dirty="0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s-ES" sz="1700" b="1" dirty="0" err="1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Iniziale</a:t>
            </a:r>
            <a:endParaRPr lang="es-ES" sz="1700" b="1" dirty="0">
              <a:solidFill>
                <a:schemeClr val="accent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F413508-BFD0-3E43-BEF0-5A06C44E7B95}"/>
              </a:ext>
            </a:extLst>
          </p:cNvPr>
          <p:cNvSpPr txBox="1"/>
          <p:nvPr/>
        </p:nvSpPr>
        <p:spPr>
          <a:xfrm>
            <a:off x="9544204" y="1802794"/>
            <a:ext cx="1996069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700" b="1" dirty="0" err="1">
                <a:solidFill>
                  <a:schemeClr val="tx2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sz="1700" b="1" dirty="0">
                <a:solidFill>
                  <a:schemeClr val="tx2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di </a:t>
            </a:r>
            <a:r>
              <a:rPr lang="es-ES" sz="1700" b="1" dirty="0" err="1">
                <a:solidFill>
                  <a:schemeClr val="tx2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Riserva</a:t>
            </a:r>
            <a:endParaRPr lang="es-ES" sz="1700" b="1" dirty="0">
              <a:solidFill>
                <a:schemeClr val="tx2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ACB2C60-2BAE-5E4A-B6E1-4159E4511FC0}"/>
              </a:ext>
            </a:extLst>
          </p:cNvPr>
          <p:cNvSpPr txBox="1"/>
          <p:nvPr/>
        </p:nvSpPr>
        <p:spPr>
          <a:xfrm>
            <a:off x="10083800" y="2291636"/>
            <a:ext cx="11188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s-ES" b="1" dirty="0" err="1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Vincente</a:t>
            </a:r>
            <a:endParaRPr lang="es-ES" b="1" dirty="0">
              <a:solidFill>
                <a:schemeClr val="bg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C3864C5-00AC-1041-BA5A-F79934079F1E}"/>
              </a:ext>
            </a:extLst>
          </p:cNvPr>
          <p:cNvSpPr txBox="1"/>
          <p:nvPr/>
        </p:nvSpPr>
        <p:spPr>
          <a:xfrm>
            <a:off x="12143678" y="45608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155B0C0-9D1E-AE48-8B83-76443D2A44A9}"/>
              </a:ext>
            </a:extLst>
          </p:cNvPr>
          <p:cNvSpPr txBox="1"/>
          <p:nvPr/>
        </p:nvSpPr>
        <p:spPr>
          <a:xfrm>
            <a:off x="7399453" y="1379525"/>
            <a:ext cx="238016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Asta </a:t>
            </a:r>
            <a:r>
              <a:rPr lang="es-ES" sz="2400" b="1" dirty="0" err="1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Olandese</a:t>
            </a:r>
            <a:endParaRPr lang="es-ES" sz="2400" b="1" dirty="0">
              <a:solidFill>
                <a:schemeClr val="accent5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EE76793-B156-CF4C-B9D6-56BDEA30BBFE}"/>
              </a:ext>
            </a:extLst>
          </p:cNvPr>
          <p:cNvSpPr txBox="1"/>
          <p:nvPr/>
        </p:nvSpPr>
        <p:spPr>
          <a:xfrm>
            <a:off x="5608133" y="1928561"/>
            <a:ext cx="1717288" cy="25506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latin typeface="Palatino" pitchFamily="2" charset="77"/>
                <a:ea typeface="Palatino" pitchFamily="2" charset="77"/>
              </a:rPr>
              <a:t> 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rgbClr val="45A9BA"/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rgbClr val="45A9BA"/>
                </a:solidFill>
                <a:latin typeface="Palatino" pitchFamily="2" charset="77"/>
                <a:ea typeface="Palatino" pitchFamily="2" charset="77"/>
              </a:rPr>
              <a:t> 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accent6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chemeClr val="accent6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accent6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 5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accent4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chemeClr val="accent4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 6</a:t>
            </a:r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9E60653E-2A61-444A-BBA2-1898CA033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bg1"/>
                </a:solidFill>
              </a:rPr>
              <a:t>12</a:t>
            </a:fld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290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8.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Strategie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 di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Miglioramento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– Asta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Giapponese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317B2B6A-0268-4948-B188-CD208CA12F3F}"/>
              </a:ext>
            </a:extLst>
          </p:cNvPr>
          <p:cNvSpPr txBox="1">
            <a:spLocks/>
          </p:cNvSpPr>
          <p:nvPr/>
        </p:nvSpPr>
        <p:spPr>
          <a:xfrm>
            <a:off x="838199" y="1276984"/>
            <a:ext cx="4797525" cy="4712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iniziale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predefinita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Diminuzione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automatica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a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intervalli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regolari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tempo</a:t>
            </a:r>
          </a:p>
          <a:p>
            <a:pPr>
              <a:lnSpc>
                <a:spcPct val="150000"/>
              </a:lnSpc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partecipanti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accettano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il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prezzo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/le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condizioni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per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rimanere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nel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gioco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 caso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rifiuto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,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il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partecipante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lascia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l'asta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Nessuna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informazione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competitiva </a:t>
            </a: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L'ultimo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partecipante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rimasto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nell'asta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vince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C6CEC21-7AC3-4044-B5BB-5935BBAB5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0" y="1370016"/>
            <a:ext cx="6174615" cy="3599062"/>
          </a:xfrm>
          <a:prstGeom prst="rect">
            <a:avLst/>
          </a:prstGeom>
        </p:spPr>
      </p:pic>
      <p:pic>
        <p:nvPicPr>
          <p:cNvPr id="9" name="Gráfico 8" descr="Martillo de juez">
            <a:extLst>
              <a:ext uri="{FF2B5EF4-FFF2-40B4-BE49-F238E27FC236}">
                <a16:creationId xmlns:a16="http://schemas.microsoft.com/office/drawing/2014/main" id="{E2C8797D-6C52-C74B-BB62-1E7C5DD14E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69400" y="5123816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0706DD4D-6E64-0F42-87E6-CC44ED718114}"/>
              </a:ext>
            </a:extLst>
          </p:cNvPr>
          <p:cNvSpPr/>
          <p:nvPr/>
        </p:nvSpPr>
        <p:spPr>
          <a:xfrm>
            <a:off x="0" y="5943598"/>
            <a:ext cx="12192000" cy="91440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194" name="Picture 2" descr="Significado de Bandera de Japón (Qué es, Concepto y Definición) -  Significados">
            <a:extLst>
              <a:ext uri="{FF2B5EF4-FFF2-40B4-BE49-F238E27FC236}">
                <a16:creationId xmlns:a16="http://schemas.microsoft.com/office/drawing/2014/main" id="{77BE7CA6-EBEA-2342-8607-8A1FDAFFF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8257" y="538121"/>
            <a:ext cx="949755" cy="63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6CB6B7B-E437-4D42-9229-3DA3037D5DA4}"/>
              </a:ext>
            </a:extLst>
          </p:cNvPr>
          <p:cNvSpPr txBox="1"/>
          <p:nvPr/>
        </p:nvSpPr>
        <p:spPr>
          <a:xfrm>
            <a:off x="8057963" y="1859963"/>
            <a:ext cx="1691888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700" b="1" dirty="0" err="1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sz="1700" b="1" dirty="0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s-ES" sz="1700" b="1" dirty="0" err="1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Iniziale</a:t>
            </a:r>
            <a:endParaRPr lang="es-ES" sz="1700" b="1" dirty="0">
              <a:solidFill>
                <a:schemeClr val="accent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2D44481-26C0-AE4B-BBB2-C9A3B3246492}"/>
              </a:ext>
            </a:extLst>
          </p:cNvPr>
          <p:cNvSpPr txBox="1"/>
          <p:nvPr/>
        </p:nvSpPr>
        <p:spPr>
          <a:xfrm>
            <a:off x="9930727" y="2067044"/>
            <a:ext cx="1996069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700" b="1" dirty="0" err="1">
                <a:solidFill>
                  <a:schemeClr val="tx2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sz="1700" b="1" dirty="0">
                <a:solidFill>
                  <a:schemeClr val="tx2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di </a:t>
            </a:r>
            <a:r>
              <a:rPr lang="es-ES" sz="1700" b="1" dirty="0" err="1">
                <a:solidFill>
                  <a:schemeClr val="tx2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Riserva</a:t>
            </a:r>
            <a:endParaRPr lang="es-ES" sz="1700" b="1" dirty="0">
              <a:solidFill>
                <a:schemeClr val="tx2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B40D694-73DF-7C4F-B445-0C7C3D051C4C}"/>
              </a:ext>
            </a:extLst>
          </p:cNvPr>
          <p:cNvSpPr txBox="1"/>
          <p:nvPr/>
        </p:nvSpPr>
        <p:spPr>
          <a:xfrm>
            <a:off x="10571475" y="2640795"/>
            <a:ext cx="123766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s-ES" b="1" dirty="0" err="1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Vincente</a:t>
            </a:r>
            <a:endParaRPr lang="es-ES" b="1" dirty="0">
              <a:solidFill>
                <a:schemeClr val="bg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6F49830-1600-6045-BEEA-543EA69F6554}"/>
              </a:ext>
            </a:extLst>
          </p:cNvPr>
          <p:cNvSpPr txBox="1"/>
          <p:nvPr/>
        </p:nvSpPr>
        <p:spPr>
          <a:xfrm>
            <a:off x="7746348" y="1385571"/>
            <a:ext cx="26174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Asta </a:t>
            </a:r>
            <a:r>
              <a:rPr lang="es-ES" sz="2400" b="1" dirty="0" err="1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Giapponese</a:t>
            </a:r>
            <a:endParaRPr lang="es-ES" sz="2400" b="1" dirty="0">
              <a:solidFill>
                <a:schemeClr val="accent5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BFAC1FC-0E7A-7C4E-BF9E-1FCE1388375C}"/>
              </a:ext>
            </a:extLst>
          </p:cNvPr>
          <p:cNvSpPr txBox="1"/>
          <p:nvPr/>
        </p:nvSpPr>
        <p:spPr>
          <a:xfrm>
            <a:off x="5963434" y="2266317"/>
            <a:ext cx="1717288" cy="25506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latin typeface="Palatino" pitchFamily="2" charset="77"/>
                <a:ea typeface="Palatino" pitchFamily="2" charset="77"/>
              </a:rPr>
              <a:t> 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rgbClr val="45A9BA"/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rgbClr val="45A9BA"/>
                </a:solidFill>
                <a:latin typeface="Palatino" pitchFamily="2" charset="77"/>
                <a:ea typeface="Palatino" pitchFamily="2" charset="77"/>
              </a:rPr>
              <a:t> 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accent6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chemeClr val="accent6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accent6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 5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accent4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b="1" dirty="0">
                <a:solidFill>
                  <a:schemeClr val="accent4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 6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889240F-C7C0-B34A-9741-51FC6C7A0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bg1"/>
                </a:solidFill>
              </a:rPr>
              <a:t>13</a:t>
            </a:fld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71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5">
            <a:extLst>
              <a:ext uri="{FF2B5EF4-FFF2-40B4-BE49-F238E27FC236}">
                <a16:creationId xmlns:a16="http://schemas.microsoft.com/office/drawing/2014/main" id="{F1A7863C-381B-7D4B-95D6-71BF58D616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300728"/>
              </p:ext>
            </p:extLst>
          </p:nvPr>
        </p:nvGraphicFramePr>
        <p:xfrm>
          <a:off x="1856090" y="1528654"/>
          <a:ext cx="8023890" cy="3938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755">
                  <a:extLst>
                    <a:ext uri="{9D8B030D-6E8A-4147-A177-3AD203B41FA5}">
                      <a16:colId xmlns:a16="http://schemas.microsoft.com/office/drawing/2014/main" val="3155834529"/>
                    </a:ext>
                  </a:extLst>
                </a:gridCol>
                <a:gridCol w="2772521">
                  <a:extLst>
                    <a:ext uri="{9D8B030D-6E8A-4147-A177-3AD203B41FA5}">
                      <a16:colId xmlns:a16="http://schemas.microsoft.com/office/drawing/2014/main" val="1951985372"/>
                    </a:ext>
                  </a:extLst>
                </a:gridCol>
                <a:gridCol w="3361614">
                  <a:extLst>
                    <a:ext uri="{9D8B030D-6E8A-4147-A177-3AD203B41FA5}">
                      <a16:colId xmlns:a16="http://schemas.microsoft.com/office/drawing/2014/main" val="2552553829"/>
                    </a:ext>
                  </a:extLst>
                </a:gridCol>
              </a:tblGrid>
              <a:tr h="619800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/>
                        <a:t>Vantaggi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/>
                        <a:t>Quando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è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consigliabile</a:t>
                      </a:r>
                      <a:r>
                        <a:rPr lang="es-ES" sz="1400" dirty="0"/>
                        <a:t> usarla?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3504424"/>
                  </a:ext>
                </a:extLst>
              </a:tr>
              <a:tr h="1520297"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</a:rPr>
                        <a:t>Asta </a:t>
                      </a:r>
                      <a:r>
                        <a:rPr lang="es-ES" sz="1400" b="1" dirty="0" err="1">
                          <a:solidFill>
                            <a:schemeClr val="bg1"/>
                          </a:solidFill>
                        </a:rPr>
                        <a:t>Olandese</a:t>
                      </a:r>
                      <a:endParaRPr lang="es-ES" sz="1400" b="1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</a:rPr>
                        <a:t>vs. Asta </a:t>
                      </a:r>
                      <a:r>
                        <a:rPr lang="es-ES" sz="1400" b="1" dirty="0" err="1">
                          <a:solidFill>
                            <a:schemeClr val="bg1"/>
                          </a:solidFill>
                        </a:rPr>
                        <a:t>Inglese</a:t>
                      </a:r>
                      <a:endParaRPr lang="es-E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Pressione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massima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offerta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s-ES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Fear</a:t>
                      </a:r>
                      <a:r>
                        <a:rPr lang="es-ES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Missing</a:t>
                      </a:r>
                      <a:r>
                        <a:rPr lang="es-ES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</a:t>
                      </a:r>
                      <a:r>
                        <a:rPr lang="es-ES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 </a:t>
                      </a:r>
                      <a:r>
                        <a:rPr lang="es-ES" sz="12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(FOMO)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Efficiente</a:t>
                      </a:r>
                      <a:endParaRPr lang="es-E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Vantaggio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costo di un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fornitore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Numero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limitato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fornitori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Alta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differenza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prezzo</a:t>
                      </a:r>
                      <a:endParaRPr lang="es-E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516517"/>
                  </a:ext>
                </a:extLst>
              </a:tr>
              <a:tr h="1486272"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</a:rPr>
                        <a:t>Asta </a:t>
                      </a:r>
                      <a:r>
                        <a:rPr lang="es-ES" sz="1400" b="1" dirty="0" err="1">
                          <a:solidFill>
                            <a:schemeClr val="bg1"/>
                          </a:solidFill>
                        </a:rPr>
                        <a:t>Giapponese</a:t>
                      </a:r>
                      <a:endParaRPr lang="es-ES" sz="1400" b="1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</a:rPr>
                        <a:t>vs. Asta </a:t>
                      </a:r>
                      <a:r>
                        <a:rPr lang="es-ES" sz="1400" b="1" dirty="0" err="1">
                          <a:solidFill>
                            <a:schemeClr val="bg1"/>
                          </a:solidFill>
                        </a:rPr>
                        <a:t>Inglese</a:t>
                      </a:r>
                      <a:endParaRPr lang="es-E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Obbligo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accettare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offerte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continuare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nell’asta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Maggiori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informazioni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sulle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offerte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Differenziazione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specifiche</a:t>
                      </a:r>
                      <a:endParaRPr lang="es-E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Partecipazione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limitata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dei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fornitori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Specifiche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qualificazioni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diverse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fornitori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Situazioni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maggiore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riservatezza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s-ES" sz="1200" dirty="0" err="1">
                          <a:effectLst/>
                        </a:rPr>
                        <a:t>Quando</a:t>
                      </a:r>
                      <a:r>
                        <a:rPr lang="es-ES" sz="1200" dirty="0">
                          <a:effectLst/>
                        </a:rPr>
                        <a:t> la </a:t>
                      </a:r>
                      <a:r>
                        <a:rPr lang="es-ES" sz="1200" dirty="0" err="1">
                          <a:effectLst/>
                        </a:rPr>
                        <a:t>differenza</a:t>
                      </a:r>
                      <a:r>
                        <a:rPr lang="es-ES" sz="1200" dirty="0">
                          <a:effectLst/>
                        </a:rPr>
                        <a:t> di </a:t>
                      </a:r>
                      <a:r>
                        <a:rPr lang="es-ES" sz="1200" dirty="0" err="1">
                          <a:effectLst/>
                        </a:rPr>
                        <a:t>prezzo</a:t>
                      </a:r>
                      <a:r>
                        <a:rPr lang="es-ES" sz="1200" dirty="0">
                          <a:effectLst/>
                        </a:rPr>
                        <a:t> </a:t>
                      </a:r>
                      <a:r>
                        <a:rPr lang="es-ES" sz="1200" dirty="0" err="1">
                          <a:effectLst/>
                        </a:rPr>
                        <a:t>è</a:t>
                      </a:r>
                      <a:r>
                        <a:rPr lang="es-ES" sz="1200" dirty="0">
                          <a:effectLst/>
                        </a:rPr>
                        <a:t> alta</a:t>
                      </a:r>
                    </a:p>
                    <a:p>
                      <a:pPr algn="l"/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431303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890" y="229562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9.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Risultati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Inglaterra, Bandera Del Reino Unido, Bandera imagen png - imagen  transparente descarga gratuita">
            <a:extLst>
              <a:ext uri="{FF2B5EF4-FFF2-40B4-BE49-F238E27FC236}">
                <a16:creationId xmlns:a16="http://schemas.microsoft.com/office/drawing/2014/main" id="{D8B14719-CE65-C442-9D4A-50EE046CB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620" y="3232339"/>
            <a:ext cx="384772" cy="19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a bandera de Holanda: características e historia">
            <a:extLst>
              <a:ext uri="{FF2B5EF4-FFF2-40B4-BE49-F238E27FC236}">
                <a16:creationId xmlns:a16="http://schemas.microsoft.com/office/drawing/2014/main" id="{DCD3E91D-34EE-AF43-91B6-FA4A6CA1C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09" y="3232339"/>
            <a:ext cx="384772" cy="19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Versus icon PNG and SVG Vector Free Download">
            <a:extLst>
              <a:ext uri="{FF2B5EF4-FFF2-40B4-BE49-F238E27FC236}">
                <a16:creationId xmlns:a16="http://schemas.microsoft.com/office/drawing/2014/main" id="{1BEFE2F6-4DFA-1F44-816C-FE47A0FE5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778" y="3164046"/>
            <a:ext cx="329842" cy="32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Versus icon PNG and SVG Vector Free Download">
            <a:extLst>
              <a:ext uri="{FF2B5EF4-FFF2-40B4-BE49-F238E27FC236}">
                <a16:creationId xmlns:a16="http://schemas.microsoft.com/office/drawing/2014/main" id="{77486F6A-0050-224C-96DE-4521B95E9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778" y="4826937"/>
            <a:ext cx="329842" cy="32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nglaterra, Bandera Del Reino Unido, Bandera imagen png - imagen  transparente descarga gratuita">
            <a:extLst>
              <a:ext uri="{FF2B5EF4-FFF2-40B4-BE49-F238E27FC236}">
                <a16:creationId xmlns:a16="http://schemas.microsoft.com/office/drawing/2014/main" id="{954FA818-9E31-3A46-8E79-F0AAC1B19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620" y="4893527"/>
            <a:ext cx="384772" cy="19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ignificado de Bandera de Japón (Qué es, Concepto y Definición) -  Significados">
            <a:extLst>
              <a:ext uri="{FF2B5EF4-FFF2-40B4-BE49-F238E27FC236}">
                <a16:creationId xmlns:a16="http://schemas.microsoft.com/office/drawing/2014/main" id="{1ACF2D5E-7E51-FB42-BA52-2B808A30D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508" y="4884715"/>
            <a:ext cx="329842" cy="21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PoliTOcomunica - Marchio e identità visiva">
            <a:extLst>
              <a:ext uri="{FF2B5EF4-FFF2-40B4-BE49-F238E27FC236}">
                <a16:creationId xmlns:a16="http://schemas.microsoft.com/office/drawing/2014/main" id="{B9C20275-883D-2745-9E51-60F3AFBFD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8CE0F9B4-6936-6E48-ABBF-B445D18D1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14</a:t>
            </a:fld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489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10.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Conclusioni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0F1FB9-8A84-1C49-82E3-1F1087080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5900" y="1414144"/>
            <a:ext cx="10515600" cy="4529455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it-IT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Sono state identificate </a:t>
            </a:r>
            <a:r>
              <a:rPr lang="it-IT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diverse strategie di aste elettroniche</a:t>
            </a:r>
            <a:r>
              <a:rPr lang="it-IT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, aggiungendo valore ai risultati nella gestione di alcuni processi di approvvigionamento.</a:t>
            </a:r>
          </a:p>
          <a:p>
            <a:pPr marL="0" indent="0">
              <a:lnSpc>
                <a:spcPct val="160000"/>
              </a:lnSpc>
              <a:buNone/>
            </a:pPr>
            <a:endParaRPr lang="it-IT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it-IT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 </a:t>
            </a:r>
            <a:r>
              <a:rPr lang="it-IT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vantaggi comparativi </a:t>
            </a:r>
            <a:r>
              <a:rPr lang="it-IT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 termini di miglioramenti strategici sono stati identificati in termini di situazione di mercato, numero di fornitori, prezzi correnti, posizione e tipo di materiale industriale.</a:t>
            </a:r>
          </a:p>
          <a:p>
            <a:pPr marL="0" indent="0">
              <a:lnSpc>
                <a:spcPct val="160000"/>
              </a:lnSpc>
              <a:buNone/>
            </a:pPr>
            <a:endParaRPr lang="it-IT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it-IT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È stata analizzata la </a:t>
            </a:r>
            <a:r>
              <a:rPr lang="it-IT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gestione di un processo di approvvigionamento industriale </a:t>
            </a:r>
            <a:r>
              <a:rPr lang="it-IT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 la strategia generale di aste elettroniche utilizzata nell'azienda FMCG Danone. </a:t>
            </a:r>
            <a:endParaRPr lang="it-IT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áfico 4" descr="Círculos con flechas">
            <a:extLst>
              <a:ext uri="{FF2B5EF4-FFF2-40B4-BE49-F238E27FC236}">
                <a16:creationId xmlns:a16="http://schemas.microsoft.com/office/drawing/2014/main" id="{883C5E7E-2139-0A4E-A0AF-4D9D85F8E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3756" y="4145757"/>
            <a:ext cx="677544" cy="677544"/>
          </a:xfrm>
          <a:prstGeom prst="rect">
            <a:avLst/>
          </a:prstGeom>
        </p:spPr>
      </p:pic>
      <p:pic>
        <p:nvPicPr>
          <p:cNvPr id="8" name="Gráfico 7" descr="Cuaderno de estrategias">
            <a:extLst>
              <a:ext uri="{FF2B5EF4-FFF2-40B4-BE49-F238E27FC236}">
                <a16:creationId xmlns:a16="http://schemas.microsoft.com/office/drawing/2014/main" id="{28254917-D8F5-CF48-9BDE-8F7B430523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3756" y="1452722"/>
            <a:ext cx="677544" cy="677544"/>
          </a:xfrm>
          <a:prstGeom prst="rect">
            <a:avLst/>
          </a:prstGeom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48862756-A58D-BE47-ACFD-2E3227F5CDD0}"/>
              </a:ext>
            </a:extLst>
          </p:cNvPr>
          <p:cNvCxnSpPr>
            <a:cxnSpLocks/>
          </p:cNvCxnSpPr>
          <p:nvPr/>
        </p:nvCxnSpPr>
        <p:spPr>
          <a:xfrm>
            <a:off x="3461523" y="1825702"/>
            <a:ext cx="3162301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9C7C0D1-D976-974D-A9D8-135BBE24723A}"/>
              </a:ext>
            </a:extLst>
          </p:cNvPr>
          <p:cNvCxnSpPr>
            <a:cxnSpLocks/>
          </p:cNvCxnSpPr>
          <p:nvPr/>
        </p:nvCxnSpPr>
        <p:spPr>
          <a:xfrm>
            <a:off x="3270715" y="4497229"/>
            <a:ext cx="5148456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5" name="Gráfico 14" descr="Presentación con gráfico de barras">
            <a:extLst>
              <a:ext uri="{FF2B5EF4-FFF2-40B4-BE49-F238E27FC236}">
                <a16:creationId xmlns:a16="http://schemas.microsoft.com/office/drawing/2014/main" id="{FCBE0DF2-B74D-E24E-8329-D29B5767E5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3755" y="2867402"/>
            <a:ext cx="677545" cy="677545"/>
          </a:xfrm>
          <a:prstGeom prst="rect">
            <a:avLst/>
          </a:prstGeom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157E8ED3-AC47-CC4F-A1E9-C6C2B410C853}"/>
              </a:ext>
            </a:extLst>
          </p:cNvPr>
          <p:cNvCxnSpPr>
            <a:cxnSpLocks/>
          </p:cNvCxnSpPr>
          <p:nvPr/>
        </p:nvCxnSpPr>
        <p:spPr>
          <a:xfrm>
            <a:off x="1650071" y="3155374"/>
            <a:ext cx="1917700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PoliTOcomunica - Marchio e identità visiva">
            <a:extLst>
              <a:ext uri="{FF2B5EF4-FFF2-40B4-BE49-F238E27FC236}">
                <a16:creationId xmlns:a16="http://schemas.microsoft.com/office/drawing/2014/main" id="{3BD47B5A-C804-8743-9ABC-CD647CDC7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2690B6-D6F2-AE49-898B-DBC20F19E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15</a:t>
            </a:fld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69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186D45-3CA7-AC49-9093-A0FC044D2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48234"/>
            <a:ext cx="9144000" cy="713544"/>
          </a:xfrm>
        </p:spPr>
        <p:txBody>
          <a:bodyPr>
            <a:normAutofit/>
          </a:bodyPr>
          <a:lstStyle/>
          <a:p>
            <a:r>
              <a:rPr lang="es-ES" sz="4400" dirty="0" err="1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Grazie</a:t>
            </a:r>
            <a:r>
              <a:rPr lang="es-ES" sz="4400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per la </a:t>
            </a:r>
            <a:r>
              <a:rPr lang="es-ES" sz="4400" dirty="0" err="1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vostra</a:t>
            </a:r>
            <a:r>
              <a:rPr lang="es-ES" sz="4400" dirty="0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Franklin Gothic Medium" panose="020B0603020102020204" pitchFamily="34" charset="0"/>
                <a:cs typeface="Arial" panose="020B0604020202020204" pitchFamily="34" charset="0"/>
              </a:rPr>
              <a:t>attenzione</a:t>
            </a:r>
            <a:endParaRPr lang="es-ES" sz="4400" dirty="0">
              <a:solidFill>
                <a:schemeClr val="bg1"/>
              </a:solidFill>
              <a:latin typeface="Franklin Gothic Medium" panose="020B0603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Products | Ovvy Management">
            <a:extLst>
              <a:ext uri="{FF2B5EF4-FFF2-40B4-BE49-F238E27FC236}">
                <a16:creationId xmlns:a16="http://schemas.microsoft.com/office/drawing/2014/main" id="{267047F1-4C9D-3640-AF74-EEE1E121F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850" y="4203700"/>
            <a:ext cx="26543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oliTOcomunica - Marchio e identità visiva">
            <a:extLst>
              <a:ext uri="{FF2B5EF4-FFF2-40B4-BE49-F238E27FC236}">
                <a16:creationId xmlns:a16="http://schemas.microsoft.com/office/drawing/2014/main" id="{9CF89019-B80D-534B-9D08-C467ED064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5288"/>
            <a:ext cx="2888867" cy="128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220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6A32BB7-E5A5-9E4F-9E70-DC70ED770FE0}"/>
              </a:ext>
            </a:extLst>
          </p:cNvPr>
          <p:cNvSpPr txBox="1">
            <a:spLocks/>
          </p:cNvSpPr>
          <p:nvPr/>
        </p:nvSpPr>
        <p:spPr>
          <a:xfrm>
            <a:off x="838200" y="190659"/>
            <a:ext cx="10515600" cy="1086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Indice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4BBF6B88-9EF6-0743-AC88-D534DD2D0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5442" y="618071"/>
            <a:ext cx="6311900" cy="62305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Introduzione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Obiettivi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Processo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Gestione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Acquisto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Asta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Elettronica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(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eAuction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Strategia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Attuale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Casi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Reali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della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Strategia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Attuale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Criticità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dell’Asta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Inglese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in Danone</a:t>
            </a: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Strategie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Miglioramento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Risultati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Conclusione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29535B7E-4135-2D4F-BCF8-36E72E3166C2}"/>
              </a:ext>
            </a:extLst>
          </p:cNvPr>
          <p:cNvSpPr/>
          <p:nvPr/>
        </p:nvSpPr>
        <p:spPr>
          <a:xfrm>
            <a:off x="3632200" y="574286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D584417-2FFE-3F44-86D8-419D51F586EE}"/>
              </a:ext>
            </a:extLst>
          </p:cNvPr>
          <p:cNvSpPr/>
          <p:nvPr/>
        </p:nvSpPr>
        <p:spPr>
          <a:xfrm>
            <a:off x="3632200" y="1208810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9376D93C-0778-C54C-9420-AD11C841956B}"/>
              </a:ext>
            </a:extLst>
          </p:cNvPr>
          <p:cNvSpPr/>
          <p:nvPr/>
        </p:nvSpPr>
        <p:spPr>
          <a:xfrm>
            <a:off x="3627542" y="1840585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3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0A8332F6-F482-1348-AA07-228CE28F9F4C}"/>
              </a:ext>
            </a:extLst>
          </p:cNvPr>
          <p:cNvSpPr/>
          <p:nvPr/>
        </p:nvSpPr>
        <p:spPr>
          <a:xfrm>
            <a:off x="3627542" y="2463759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4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AD93CD60-69E8-1144-8ECB-CA5B95DB0145}"/>
              </a:ext>
            </a:extLst>
          </p:cNvPr>
          <p:cNvSpPr/>
          <p:nvPr/>
        </p:nvSpPr>
        <p:spPr>
          <a:xfrm>
            <a:off x="3627542" y="3700039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6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D56853E4-74C4-7D41-9842-0E1BDBB6267C}"/>
              </a:ext>
            </a:extLst>
          </p:cNvPr>
          <p:cNvSpPr/>
          <p:nvPr/>
        </p:nvSpPr>
        <p:spPr>
          <a:xfrm>
            <a:off x="3629601" y="3080970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5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02000A48-A04B-634C-87F7-4908786E0C4F}"/>
              </a:ext>
            </a:extLst>
          </p:cNvPr>
          <p:cNvSpPr/>
          <p:nvPr/>
        </p:nvSpPr>
        <p:spPr>
          <a:xfrm>
            <a:off x="3627542" y="4313287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7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D9B7BE-716D-AF4A-A86E-E57485C1176F}"/>
              </a:ext>
            </a:extLst>
          </p:cNvPr>
          <p:cNvSpPr txBox="1"/>
          <p:nvPr/>
        </p:nvSpPr>
        <p:spPr>
          <a:xfrm>
            <a:off x="838200" y="2695634"/>
            <a:ext cx="297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latin typeface="Palatino" pitchFamily="2" charset="77"/>
                <a:ea typeface="Palatino" pitchFamily="2" charset="77"/>
              </a:rPr>
              <a:t>Tabella </a:t>
            </a:r>
            <a:r>
              <a:rPr lang="es-ES" sz="3200" dirty="0" err="1">
                <a:latin typeface="Palatino" pitchFamily="2" charset="77"/>
                <a:ea typeface="Palatino" pitchFamily="2" charset="77"/>
              </a:rPr>
              <a:t>dei</a:t>
            </a:r>
            <a:r>
              <a:rPr lang="es-ES" sz="3200" dirty="0">
                <a:latin typeface="Palatino" pitchFamily="2" charset="77"/>
                <a:ea typeface="Palatino" pitchFamily="2" charset="77"/>
              </a:rPr>
              <a:t> </a:t>
            </a:r>
            <a:r>
              <a:rPr lang="es-ES" sz="3200" dirty="0" err="1">
                <a:latin typeface="Palatino" pitchFamily="2" charset="77"/>
                <a:ea typeface="Palatino" pitchFamily="2" charset="77"/>
              </a:rPr>
              <a:t>contenuti</a:t>
            </a:r>
            <a:endParaRPr lang="es-ES" sz="3200" dirty="0">
              <a:latin typeface="Palatino" pitchFamily="2" charset="77"/>
              <a:ea typeface="Palatino" pitchFamily="2" charset="77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DBBF87FF-B73C-0B4C-B1F8-37E135999412}"/>
              </a:ext>
            </a:extLst>
          </p:cNvPr>
          <p:cNvCxnSpPr/>
          <p:nvPr/>
        </p:nvCxnSpPr>
        <p:spPr>
          <a:xfrm>
            <a:off x="965200" y="2501900"/>
            <a:ext cx="21971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Elipse 15">
            <a:extLst>
              <a:ext uri="{FF2B5EF4-FFF2-40B4-BE49-F238E27FC236}">
                <a16:creationId xmlns:a16="http://schemas.microsoft.com/office/drawing/2014/main" id="{97431270-57FD-814D-98EB-8F0DBB4B7364}"/>
              </a:ext>
            </a:extLst>
          </p:cNvPr>
          <p:cNvSpPr/>
          <p:nvPr/>
        </p:nvSpPr>
        <p:spPr>
          <a:xfrm>
            <a:off x="3627542" y="4926535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8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7FC171E6-E0AC-E24A-827F-9B8BD26571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28"/>
          <a:stretch/>
        </p:blipFill>
        <p:spPr bwMode="auto">
          <a:xfrm>
            <a:off x="8123284" y="0"/>
            <a:ext cx="40687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Elipse 17">
            <a:extLst>
              <a:ext uri="{FF2B5EF4-FFF2-40B4-BE49-F238E27FC236}">
                <a16:creationId xmlns:a16="http://schemas.microsoft.com/office/drawing/2014/main" id="{CD4AE33F-DFE4-AA42-99DE-0BE09990659C}"/>
              </a:ext>
            </a:extLst>
          </p:cNvPr>
          <p:cNvSpPr/>
          <p:nvPr/>
        </p:nvSpPr>
        <p:spPr>
          <a:xfrm>
            <a:off x="3627542" y="5547734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Palatino" pitchFamily="2" charset="77"/>
                <a:ea typeface="Palatino" pitchFamily="2" charset="77"/>
                <a:cs typeface="Microsoft Himalaya" pitchFamily="2" charset="0"/>
              </a:rPr>
              <a:t>9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8A74E829-2E6D-324A-A680-51B41D55DB40}"/>
              </a:ext>
            </a:extLst>
          </p:cNvPr>
          <p:cNvSpPr/>
          <p:nvPr/>
        </p:nvSpPr>
        <p:spPr>
          <a:xfrm>
            <a:off x="3627542" y="6168933"/>
            <a:ext cx="292100" cy="2921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400" dirty="0">
              <a:latin typeface="Palatino" pitchFamily="2" charset="77"/>
              <a:ea typeface="Palatino" pitchFamily="2" charset="77"/>
              <a:cs typeface="Microsoft Himalaya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7A4D25F-DEE9-DA4D-9B97-2F9CAA7F859A}"/>
              </a:ext>
            </a:extLst>
          </p:cNvPr>
          <p:cNvSpPr txBox="1"/>
          <p:nvPr/>
        </p:nvSpPr>
        <p:spPr>
          <a:xfrm>
            <a:off x="3596868" y="6161094"/>
            <a:ext cx="385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Palatino" pitchFamily="2" charset="77"/>
                <a:ea typeface="Palatino" pitchFamily="2" charset="77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01825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1.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Introduzione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0F1FB9-8A84-1C49-82E3-1F1087080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50" y="1489201"/>
            <a:ext cx="5849203" cy="4712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Come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funziona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la gestione di un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processo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acquisto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in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un'azienda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FMCG</a:t>
            </a: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Focus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sui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materiali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industriali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Studio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diversi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tipi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strategie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(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aste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078" name="Picture 6" descr="Actimel Zumo. Danone y la fábrica de Megabrands. | Branzai | Branding y  Marcas">
            <a:extLst>
              <a:ext uri="{FF2B5EF4-FFF2-40B4-BE49-F238E27FC236}">
                <a16:creationId xmlns:a16="http://schemas.microsoft.com/office/drawing/2014/main" id="{F91C53A3-A64B-FF4C-8910-A4812F3F1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156" y="1266228"/>
            <a:ext cx="2958890" cy="217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áfico 4" descr="Lupa">
            <a:extLst>
              <a:ext uri="{FF2B5EF4-FFF2-40B4-BE49-F238E27FC236}">
                <a16:creationId xmlns:a16="http://schemas.microsoft.com/office/drawing/2014/main" id="{46F099CA-4162-5D45-972A-1E9B757BF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3649" y="2216685"/>
            <a:ext cx="505477" cy="505477"/>
          </a:xfrm>
          <a:prstGeom prst="rect">
            <a:avLst/>
          </a:prstGeom>
        </p:spPr>
      </p:pic>
      <p:pic>
        <p:nvPicPr>
          <p:cNvPr id="7" name="Gráfico 6" descr="Bombilla">
            <a:extLst>
              <a:ext uri="{FF2B5EF4-FFF2-40B4-BE49-F238E27FC236}">
                <a16:creationId xmlns:a16="http://schemas.microsoft.com/office/drawing/2014/main" id="{51350DF4-EC0C-3348-A414-FD9D9B49E2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9950" y="2911949"/>
            <a:ext cx="505476" cy="505476"/>
          </a:xfrm>
          <a:prstGeom prst="rect">
            <a:avLst/>
          </a:prstGeom>
        </p:spPr>
      </p:pic>
      <p:pic>
        <p:nvPicPr>
          <p:cNvPr id="10" name="Gráfico 9" descr="Engranajes">
            <a:extLst>
              <a:ext uri="{FF2B5EF4-FFF2-40B4-BE49-F238E27FC236}">
                <a16:creationId xmlns:a16="http://schemas.microsoft.com/office/drawing/2014/main" id="{3CA16587-83CF-FB4A-9DC2-443E0B34E9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4768" y="1477626"/>
            <a:ext cx="503632" cy="503632"/>
          </a:xfrm>
          <a:prstGeom prst="rect">
            <a:avLst/>
          </a:prstGeom>
        </p:spPr>
      </p:pic>
      <p:pic>
        <p:nvPicPr>
          <p:cNvPr id="12" name="Gráfico 11" descr="Cabeza con engranajes">
            <a:extLst>
              <a:ext uri="{FF2B5EF4-FFF2-40B4-BE49-F238E27FC236}">
                <a16:creationId xmlns:a16="http://schemas.microsoft.com/office/drawing/2014/main" id="{3C3B6AF2-98D9-A145-97E3-56D9169B9D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9843058" y="4277437"/>
            <a:ext cx="1313976" cy="1216147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3B03929F-0086-C34D-A84B-43B4B487DD52}"/>
              </a:ext>
            </a:extLst>
          </p:cNvPr>
          <p:cNvSpPr/>
          <p:nvPr/>
        </p:nvSpPr>
        <p:spPr>
          <a:xfrm>
            <a:off x="0" y="5368799"/>
            <a:ext cx="12192000" cy="148920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0" name="Picture 2" descr="PoliTOcomunica - Marchio e identità visiva">
            <a:extLst>
              <a:ext uri="{FF2B5EF4-FFF2-40B4-BE49-F238E27FC236}">
                <a16:creationId xmlns:a16="http://schemas.microsoft.com/office/drawing/2014/main" id="{13752514-04DC-0D41-A9A4-2BC5E8199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FF450FD3-5C7E-6C43-8706-2B3CB931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bg1"/>
                </a:solidFill>
              </a:rPr>
              <a:t>3</a:t>
            </a:fld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644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2.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Obiettivi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D461AB93-AFB8-544F-B003-26A6E36BD149}"/>
              </a:ext>
            </a:extLst>
          </p:cNvPr>
          <p:cNvSpPr txBox="1">
            <a:spLocks/>
          </p:cNvSpPr>
          <p:nvPr/>
        </p:nvSpPr>
        <p:spPr>
          <a:xfrm>
            <a:off x="838200" y="3273574"/>
            <a:ext cx="10160000" cy="21682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600" i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áfico 3" descr="Objetivo">
            <a:extLst>
              <a:ext uri="{FF2B5EF4-FFF2-40B4-BE49-F238E27FC236}">
                <a16:creationId xmlns:a16="http://schemas.microsoft.com/office/drawing/2014/main" id="{5BE1125C-EC60-E940-B43A-086247FD7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79526" y="573640"/>
            <a:ext cx="542607" cy="54260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7CB9E92-6824-7C47-B2C0-27C7ACE3F108}"/>
              </a:ext>
            </a:extLst>
          </p:cNvPr>
          <p:cNvSpPr txBox="1"/>
          <p:nvPr/>
        </p:nvSpPr>
        <p:spPr>
          <a:xfrm>
            <a:off x="838200" y="1732122"/>
            <a:ext cx="10160000" cy="1165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4761F66-3324-A449-991F-2023DB017E46}"/>
              </a:ext>
            </a:extLst>
          </p:cNvPr>
          <p:cNvSpPr txBox="1"/>
          <p:nvPr/>
        </p:nvSpPr>
        <p:spPr>
          <a:xfrm>
            <a:off x="2385568" y="1852525"/>
            <a:ext cx="8625331" cy="796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Identificare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diverse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strategie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aste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elettroniche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che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migliorano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e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ottimizzano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i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risultati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nella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gestione di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qualsiasi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processo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approvvigionamento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industriale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FB13D6C-B9FD-344F-BCD7-2C7AF249EA4F}"/>
              </a:ext>
            </a:extLst>
          </p:cNvPr>
          <p:cNvSpPr txBox="1"/>
          <p:nvPr/>
        </p:nvSpPr>
        <p:spPr>
          <a:xfrm>
            <a:off x="961137" y="1980579"/>
            <a:ext cx="157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ranklin Gothic Medium" panose="020B0603020102020204" pitchFamily="34" charset="0"/>
                <a:ea typeface="Palatino" pitchFamily="2" charset="77"/>
                <a:cs typeface="Arial" panose="020B0604020202020204" pitchFamily="34" charset="0"/>
              </a:rPr>
              <a:t>OBIETTIVO PRINCIPALE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669764C4-278D-BB48-B3EC-5A87B00BB052}"/>
              </a:ext>
            </a:extLst>
          </p:cNvPr>
          <p:cNvCxnSpPr>
            <a:cxnSpLocks/>
          </p:cNvCxnSpPr>
          <p:nvPr/>
        </p:nvCxnSpPr>
        <p:spPr>
          <a:xfrm>
            <a:off x="1028701" y="1939273"/>
            <a:ext cx="1054099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C151E66-B995-A943-BB12-88492DC08AF7}"/>
              </a:ext>
            </a:extLst>
          </p:cNvPr>
          <p:cNvSpPr txBox="1"/>
          <p:nvPr/>
        </p:nvSpPr>
        <p:spPr>
          <a:xfrm>
            <a:off x="961137" y="3602774"/>
            <a:ext cx="157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ranklin Gothic Medium" panose="020B0603020102020204" pitchFamily="34" charset="0"/>
                <a:ea typeface="Palatino" pitchFamily="2" charset="77"/>
                <a:cs typeface="Arial" panose="020B0604020202020204" pitchFamily="34" charset="0"/>
              </a:rPr>
              <a:t>OBIETTIVI SPECIFICI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AA85059-12E5-9247-832C-F5FCF1359F1C}"/>
              </a:ext>
            </a:extLst>
          </p:cNvPr>
          <p:cNvSpPr txBox="1"/>
          <p:nvPr/>
        </p:nvSpPr>
        <p:spPr>
          <a:xfrm>
            <a:off x="2385568" y="3429000"/>
            <a:ext cx="8610600" cy="1794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Analizzare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la 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gestione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un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processo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acquisto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industriale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Comprendere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la </a:t>
            </a:r>
            <a:r>
              <a:rPr lang="es-ES" sz="1500" b="1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strategia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generale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" sz="1500" b="1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aste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elettroniche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utilizzata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nell'azienda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FMCG Danone.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Definire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strategie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alternative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di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aste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elettroniche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e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fare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un confronto con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quella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attualmente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utilizzata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Determinare i </a:t>
            </a:r>
            <a:r>
              <a:rPr lang="es-ES" sz="1500" b="1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vantaggi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comparativi</a:t>
            </a:r>
            <a:r>
              <a:rPr lang="es-ES" sz="15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secondo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il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materiale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industriale</a:t>
            </a: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055413BD-BEAA-CD4A-ADB3-B7437C05BF75}"/>
              </a:ext>
            </a:extLst>
          </p:cNvPr>
          <p:cNvCxnSpPr>
            <a:cxnSpLocks/>
          </p:cNvCxnSpPr>
          <p:nvPr/>
        </p:nvCxnSpPr>
        <p:spPr>
          <a:xfrm>
            <a:off x="1028701" y="3550192"/>
            <a:ext cx="1168399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PoliTOcomunica - Marchio e identità visiva">
            <a:extLst>
              <a:ext uri="{FF2B5EF4-FFF2-40B4-BE49-F238E27FC236}">
                <a16:creationId xmlns:a16="http://schemas.microsoft.com/office/drawing/2014/main" id="{7C369AB8-6C52-A041-9B6A-C081A8BD3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CD129677-4606-514E-964E-A2AA25606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4</a:t>
            </a:fld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87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DB880FF5-9EE4-7F44-A0DF-C999895A044C}"/>
              </a:ext>
            </a:extLst>
          </p:cNvPr>
          <p:cNvCxnSpPr/>
          <p:nvPr/>
        </p:nvCxnSpPr>
        <p:spPr>
          <a:xfrm>
            <a:off x="7751592" y="3527010"/>
            <a:ext cx="677069" cy="56892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34DB87BE-1B1A-4B4C-92B9-28F351ACEBF5}"/>
              </a:ext>
            </a:extLst>
          </p:cNvPr>
          <p:cNvCxnSpPr>
            <a:cxnSpLocks/>
          </p:cNvCxnSpPr>
          <p:nvPr/>
        </p:nvCxnSpPr>
        <p:spPr>
          <a:xfrm flipH="1">
            <a:off x="5067553" y="3489538"/>
            <a:ext cx="753702" cy="62067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6E74CC78-4D28-1846-95A1-997004947B67}"/>
              </a:ext>
            </a:extLst>
          </p:cNvPr>
          <p:cNvCxnSpPr/>
          <p:nvPr/>
        </p:nvCxnSpPr>
        <p:spPr>
          <a:xfrm>
            <a:off x="2566054" y="3515918"/>
            <a:ext cx="677069" cy="56892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Elipse 26">
            <a:extLst>
              <a:ext uri="{FF2B5EF4-FFF2-40B4-BE49-F238E27FC236}">
                <a16:creationId xmlns:a16="http://schemas.microsoft.com/office/drawing/2014/main" id="{D6CF6425-9285-9747-B64A-6671F405A7D1}"/>
              </a:ext>
            </a:extLst>
          </p:cNvPr>
          <p:cNvSpPr/>
          <p:nvPr/>
        </p:nvSpPr>
        <p:spPr>
          <a:xfrm>
            <a:off x="362021" y="1549399"/>
            <a:ext cx="2592000" cy="259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dirty="0">
              <a:latin typeface="Palatino" pitchFamily="2" charset="77"/>
              <a:ea typeface="Palatino" pitchFamily="2" charset="77"/>
              <a:cs typeface="Microsoft Himalaya" pitchFamily="2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3.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Processo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 di Gestione di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Acquisto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Gráfico 11" descr="Lista">
            <a:extLst>
              <a:ext uri="{FF2B5EF4-FFF2-40B4-BE49-F238E27FC236}">
                <a16:creationId xmlns:a16="http://schemas.microsoft.com/office/drawing/2014/main" id="{726778AE-064C-774A-A791-C5B5597F3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9122" y="2006294"/>
            <a:ext cx="914400" cy="9144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D08C340F-FCD3-F041-A6D0-9BCEB239295C}"/>
              </a:ext>
            </a:extLst>
          </p:cNvPr>
          <p:cNvSpPr txBox="1"/>
          <p:nvPr/>
        </p:nvSpPr>
        <p:spPr>
          <a:xfrm>
            <a:off x="471953" y="2873274"/>
            <a:ext cx="2424186" cy="409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Presentazione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dell'offerta</a:t>
            </a:r>
            <a:endParaRPr lang="es-ES" sz="1500" b="1" dirty="0">
              <a:solidFill>
                <a:schemeClr val="bg1"/>
              </a:solidFill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pic>
        <p:nvPicPr>
          <p:cNvPr id="24" name="Gráfico 23" descr="Euro">
            <a:extLst>
              <a:ext uri="{FF2B5EF4-FFF2-40B4-BE49-F238E27FC236}">
                <a16:creationId xmlns:a16="http://schemas.microsoft.com/office/drawing/2014/main" id="{23B9D44D-5C3B-D540-B924-E891F7723C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53675" y="3110777"/>
            <a:ext cx="303551" cy="303551"/>
          </a:xfrm>
          <a:prstGeom prst="rect">
            <a:avLst/>
          </a:prstGeom>
        </p:spPr>
      </p:pic>
      <p:sp>
        <p:nvSpPr>
          <p:cNvPr id="30" name="Elipse 29">
            <a:extLst>
              <a:ext uri="{FF2B5EF4-FFF2-40B4-BE49-F238E27FC236}">
                <a16:creationId xmlns:a16="http://schemas.microsoft.com/office/drawing/2014/main" id="{DC35D93D-654F-AF44-975A-8651B23AE7DD}"/>
              </a:ext>
            </a:extLst>
          </p:cNvPr>
          <p:cNvSpPr/>
          <p:nvPr/>
        </p:nvSpPr>
        <p:spPr>
          <a:xfrm>
            <a:off x="897022" y="1860244"/>
            <a:ext cx="252000" cy="252000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accent6"/>
                </a:solidFill>
                <a:latin typeface="Palatino" pitchFamily="2" charset="77"/>
                <a:ea typeface="Palatino" pitchFamily="2" charset="77"/>
                <a:cs typeface="Microsoft Himalaya" pitchFamily="2" charset="0"/>
              </a:rPr>
              <a:t>1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733C5D53-71D2-4E4F-A80E-1166A2852EF1}"/>
              </a:ext>
            </a:extLst>
          </p:cNvPr>
          <p:cNvSpPr/>
          <p:nvPr/>
        </p:nvSpPr>
        <p:spPr>
          <a:xfrm>
            <a:off x="2939233" y="3489538"/>
            <a:ext cx="2592000" cy="259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dirty="0">
              <a:latin typeface="Palatino" pitchFamily="2" charset="77"/>
              <a:ea typeface="Palatino" pitchFamily="2" charset="77"/>
              <a:cs typeface="Microsoft Himalaya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EAB8081-14A7-0B41-AA36-95F21E561435}"/>
              </a:ext>
            </a:extLst>
          </p:cNvPr>
          <p:cNvSpPr txBox="1"/>
          <p:nvPr/>
        </p:nvSpPr>
        <p:spPr>
          <a:xfrm>
            <a:off x="3061865" y="4876913"/>
            <a:ext cx="23931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Specifiche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e </a:t>
            </a: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procedura</a:t>
            </a:r>
            <a:endParaRPr lang="es-ES" sz="1500" b="1" dirty="0">
              <a:solidFill>
                <a:schemeClr val="bg1"/>
              </a:solidFill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C7E6154E-9785-774B-8F37-D72F02745E59}"/>
              </a:ext>
            </a:extLst>
          </p:cNvPr>
          <p:cNvSpPr/>
          <p:nvPr/>
        </p:nvSpPr>
        <p:spPr>
          <a:xfrm>
            <a:off x="3474234" y="3800383"/>
            <a:ext cx="252000" cy="25200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accent5"/>
                </a:solidFill>
                <a:latin typeface="Palatino" pitchFamily="2" charset="77"/>
                <a:ea typeface="Palatino" pitchFamily="2" charset="77"/>
                <a:cs typeface="Microsoft Himalaya" pitchFamily="2" charset="0"/>
              </a:rPr>
              <a:t>2</a:t>
            </a:r>
          </a:p>
        </p:txBody>
      </p:sp>
      <p:pic>
        <p:nvPicPr>
          <p:cNvPr id="14" name="Gráfico 13" descr="Internet">
            <a:extLst>
              <a:ext uri="{FF2B5EF4-FFF2-40B4-BE49-F238E27FC236}">
                <a16:creationId xmlns:a16="http://schemas.microsoft.com/office/drawing/2014/main" id="{623A84A9-A73F-AE41-BA8D-B3DAB0310E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6457" y="4002661"/>
            <a:ext cx="1036266" cy="1036266"/>
          </a:xfrm>
          <a:prstGeom prst="rect">
            <a:avLst/>
          </a:prstGeom>
        </p:spPr>
      </p:pic>
      <p:sp>
        <p:nvSpPr>
          <p:cNvPr id="35" name="Elipse 34">
            <a:extLst>
              <a:ext uri="{FF2B5EF4-FFF2-40B4-BE49-F238E27FC236}">
                <a16:creationId xmlns:a16="http://schemas.microsoft.com/office/drawing/2014/main" id="{A62CE10C-E745-2748-8370-FD422C3AB75B}"/>
              </a:ext>
            </a:extLst>
          </p:cNvPr>
          <p:cNvSpPr/>
          <p:nvPr/>
        </p:nvSpPr>
        <p:spPr>
          <a:xfrm>
            <a:off x="5455033" y="1549399"/>
            <a:ext cx="2592000" cy="259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dirty="0">
              <a:latin typeface="Palatino" pitchFamily="2" charset="77"/>
              <a:ea typeface="Palatino" pitchFamily="2" charset="77"/>
              <a:cs typeface="Microsoft Himalaya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C14A5ED6-FBFC-444D-A3D6-9E8D488A531F}"/>
              </a:ext>
            </a:extLst>
          </p:cNvPr>
          <p:cNvSpPr txBox="1"/>
          <p:nvPr/>
        </p:nvSpPr>
        <p:spPr>
          <a:xfrm>
            <a:off x="5539565" y="3000274"/>
            <a:ext cx="23931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Requisiti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generali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e </a:t>
            </a: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legali</a:t>
            </a:r>
            <a:endParaRPr lang="es-ES" sz="1500" b="1" dirty="0">
              <a:solidFill>
                <a:schemeClr val="bg1"/>
              </a:solidFill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EEB1A3D6-4ADA-FC49-A7CC-A3ADA474D297}"/>
              </a:ext>
            </a:extLst>
          </p:cNvPr>
          <p:cNvSpPr/>
          <p:nvPr/>
        </p:nvSpPr>
        <p:spPr>
          <a:xfrm>
            <a:off x="5990034" y="1860244"/>
            <a:ext cx="252000" cy="252000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accent4"/>
                </a:solidFill>
                <a:latin typeface="Palatino" pitchFamily="2" charset="77"/>
                <a:ea typeface="Palatino" pitchFamily="2" charset="77"/>
                <a:cs typeface="Microsoft Himalaya" pitchFamily="2" charset="0"/>
              </a:rPr>
              <a:t>3</a:t>
            </a:r>
          </a:p>
        </p:txBody>
      </p:sp>
      <p:pic>
        <p:nvPicPr>
          <p:cNvPr id="10" name="Gráfico 9" descr="Engranaje único">
            <a:extLst>
              <a:ext uri="{FF2B5EF4-FFF2-40B4-BE49-F238E27FC236}">
                <a16:creationId xmlns:a16="http://schemas.microsoft.com/office/drawing/2014/main" id="{EE010941-3290-7B4C-B357-E9BE0DFBE5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77141" y="1952584"/>
            <a:ext cx="1118016" cy="1118016"/>
          </a:xfrm>
          <a:prstGeom prst="rect">
            <a:avLst/>
          </a:prstGeom>
        </p:spPr>
      </p:pic>
      <p:pic>
        <p:nvPicPr>
          <p:cNvPr id="39" name="Gráfico 38" descr="Euro">
            <a:extLst>
              <a:ext uri="{FF2B5EF4-FFF2-40B4-BE49-F238E27FC236}">
                <a16:creationId xmlns:a16="http://schemas.microsoft.com/office/drawing/2014/main" id="{C4323435-506E-9B43-B662-1C3EBA09B6F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13316" y="2404641"/>
            <a:ext cx="220266" cy="220266"/>
          </a:xfrm>
          <a:prstGeom prst="rect">
            <a:avLst/>
          </a:prstGeom>
        </p:spPr>
      </p:pic>
      <p:pic>
        <p:nvPicPr>
          <p:cNvPr id="41" name="Gráfico 40" descr="Euro">
            <a:extLst>
              <a:ext uri="{FF2B5EF4-FFF2-40B4-BE49-F238E27FC236}">
                <a16:creationId xmlns:a16="http://schemas.microsoft.com/office/drawing/2014/main" id="{A90D19C5-3A4F-1348-A946-33BF01D61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88769" y="5050916"/>
            <a:ext cx="303551" cy="303551"/>
          </a:xfrm>
          <a:prstGeom prst="rect">
            <a:avLst/>
          </a:prstGeom>
        </p:spPr>
      </p:pic>
      <p:sp>
        <p:nvSpPr>
          <p:cNvPr id="42" name="Elipse 41">
            <a:extLst>
              <a:ext uri="{FF2B5EF4-FFF2-40B4-BE49-F238E27FC236}">
                <a16:creationId xmlns:a16="http://schemas.microsoft.com/office/drawing/2014/main" id="{93F830A1-4187-6940-BE93-C1B7ECFAE45B}"/>
              </a:ext>
            </a:extLst>
          </p:cNvPr>
          <p:cNvSpPr/>
          <p:nvPr/>
        </p:nvSpPr>
        <p:spPr>
          <a:xfrm>
            <a:off x="8090127" y="3489538"/>
            <a:ext cx="2592000" cy="259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dirty="0">
              <a:latin typeface="Palatino" pitchFamily="2" charset="77"/>
              <a:ea typeface="Palatino" pitchFamily="2" charset="77"/>
              <a:cs typeface="Microsoft Himalaya" pitchFamily="2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A4245C9E-8179-A941-879F-48E0EEBC0223}"/>
              </a:ext>
            </a:extLst>
          </p:cNvPr>
          <p:cNvSpPr txBox="1"/>
          <p:nvPr/>
        </p:nvSpPr>
        <p:spPr>
          <a:xfrm>
            <a:off x="8174659" y="4940413"/>
            <a:ext cx="23931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Regole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per la </a:t>
            </a: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consultazione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delle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b="1" dirty="0" err="1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offerte</a:t>
            </a:r>
            <a:r>
              <a:rPr lang="es-ES" sz="15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FC488492-2D50-DF4F-9E7F-18544CAAD4B4}"/>
              </a:ext>
            </a:extLst>
          </p:cNvPr>
          <p:cNvSpPr/>
          <p:nvPr/>
        </p:nvSpPr>
        <p:spPr>
          <a:xfrm>
            <a:off x="8625128" y="3800383"/>
            <a:ext cx="252000" cy="252000"/>
          </a:xfrm>
          <a:prstGeom prst="ellipse">
            <a:avLst/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accent2"/>
                </a:solidFill>
                <a:latin typeface="Palatino" pitchFamily="2" charset="77"/>
                <a:ea typeface="Palatino" pitchFamily="2" charset="77"/>
                <a:cs typeface="Microsoft Himalaya" pitchFamily="2" charset="0"/>
              </a:rPr>
              <a:t>4</a:t>
            </a:r>
          </a:p>
        </p:txBody>
      </p:sp>
      <p:pic>
        <p:nvPicPr>
          <p:cNvPr id="18" name="Gráfico 17" descr="Apretón de manos">
            <a:extLst>
              <a:ext uri="{FF2B5EF4-FFF2-40B4-BE49-F238E27FC236}">
                <a16:creationId xmlns:a16="http://schemas.microsoft.com/office/drawing/2014/main" id="{C5D2B99A-DAE1-6B49-85EC-E516F500C32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28380" y="3978012"/>
            <a:ext cx="1146089" cy="1146089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04B4ACA9-95B3-2843-BA58-30FFB135806C}"/>
              </a:ext>
            </a:extLst>
          </p:cNvPr>
          <p:cNvSpPr txBox="1"/>
          <p:nvPr/>
        </p:nvSpPr>
        <p:spPr>
          <a:xfrm>
            <a:off x="10072385" y="3480196"/>
            <a:ext cx="2504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-   </a:t>
            </a: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Obiettivi</a:t>
            </a:r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e </a:t>
            </a: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criteri</a:t>
            </a:r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</a:p>
          <a:p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        di </a:t>
            </a: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selezione</a:t>
            </a:r>
            <a:endParaRPr lang="es-ES" sz="10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6B588170-21C5-CC48-956C-75F3F25F8EEC}"/>
              </a:ext>
            </a:extLst>
          </p:cNvPr>
          <p:cNvSpPr txBox="1"/>
          <p:nvPr/>
        </p:nvSpPr>
        <p:spPr>
          <a:xfrm>
            <a:off x="10575907" y="4114259"/>
            <a:ext cx="2504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Valutazione</a:t>
            </a:r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delle</a:t>
            </a:r>
            <a:endParaRPr lang="es-ES" sz="10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     </a:t>
            </a: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offerte</a:t>
            </a:r>
            <a:endParaRPr lang="es-ES" sz="10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D860E4E-EB34-5949-82C1-8EF0A001EB19}"/>
              </a:ext>
            </a:extLst>
          </p:cNvPr>
          <p:cNvSpPr txBox="1"/>
          <p:nvPr/>
        </p:nvSpPr>
        <p:spPr>
          <a:xfrm>
            <a:off x="10680417" y="4954601"/>
            <a:ext cx="25043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Processo</a:t>
            </a:r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</a:p>
          <a:p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asta</a:t>
            </a:r>
          </a:p>
          <a:p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electtronica</a:t>
            </a:r>
            <a:endParaRPr lang="es-ES" sz="10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10E43D04-BAEE-F349-8FC8-DB8E18A6E12F}"/>
              </a:ext>
            </a:extLst>
          </p:cNvPr>
          <p:cNvSpPr txBox="1"/>
          <p:nvPr/>
        </p:nvSpPr>
        <p:spPr>
          <a:xfrm>
            <a:off x="10240544" y="5742156"/>
            <a:ext cx="2504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Selezione</a:t>
            </a:r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finale</a:t>
            </a:r>
            <a:endParaRPr lang="es-ES" sz="10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dei</a:t>
            </a:r>
            <a:r>
              <a:rPr lang="es-ES" sz="10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0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fornitori</a:t>
            </a:r>
            <a:endParaRPr lang="es-ES" sz="10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pic>
        <p:nvPicPr>
          <p:cNvPr id="32" name="Picture 2" descr="PoliTOcomunica - Marchio e identità visiva">
            <a:extLst>
              <a:ext uri="{FF2B5EF4-FFF2-40B4-BE49-F238E27FC236}">
                <a16:creationId xmlns:a16="http://schemas.microsoft.com/office/drawing/2014/main" id="{10C08671-1B96-6B47-9E6A-CF3AB673E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33F9AA7-3557-FF45-A29F-40E5E817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5</a:t>
            </a:fld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92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 Auction Gráfico por RE stock · Creative Fabrica">
            <a:extLst>
              <a:ext uri="{FF2B5EF4-FFF2-40B4-BE49-F238E27FC236}">
                <a16:creationId xmlns:a16="http://schemas.microsoft.com/office/drawing/2014/main" id="{88335329-4258-4F48-A547-D332E87A8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2195">
            <a:off x="6748461" y="4250228"/>
            <a:ext cx="2420727" cy="150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4. Asta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Electtronica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 (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eAuction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0F1FB9-8A84-1C49-82E3-1F1087080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8900" y="1414144"/>
            <a:ext cx="10515600" cy="4529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Transazione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tra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venditori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e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offerenti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Mercato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elettronico</a:t>
            </a: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Offerta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dell'acquirente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più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competitiva</a:t>
            </a:r>
          </a:p>
          <a:p>
            <a:pPr marL="0" indent="0">
              <a:buNone/>
            </a:pPr>
            <a:endParaRPr lang="es-ES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Minore costo per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prodotto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da parte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dei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fornitori</a:t>
            </a: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                                                 </a:t>
            </a:r>
          </a:p>
          <a:p>
            <a:pPr marL="0" indent="0">
              <a:buNone/>
            </a:pPr>
            <a:r>
              <a:rPr lang="es-ES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 </a:t>
            </a:r>
            <a:endParaRPr lang="es-ES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áfico 4" descr="Transferencia">
            <a:extLst>
              <a:ext uri="{FF2B5EF4-FFF2-40B4-BE49-F238E27FC236}">
                <a16:creationId xmlns:a16="http://schemas.microsoft.com/office/drawing/2014/main" id="{ADA264FB-1917-5742-9B16-55771C9A29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5029" y="1321436"/>
            <a:ext cx="491171" cy="491171"/>
          </a:xfrm>
          <a:prstGeom prst="rect">
            <a:avLst/>
          </a:prstGeom>
        </p:spPr>
      </p:pic>
      <p:pic>
        <p:nvPicPr>
          <p:cNvPr id="8" name="Gráfico 7" descr="Equipo">
            <a:extLst>
              <a:ext uri="{FF2B5EF4-FFF2-40B4-BE49-F238E27FC236}">
                <a16:creationId xmlns:a16="http://schemas.microsoft.com/office/drawing/2014/main" id="{1D65EF95-6489-2845-A6CC-C46DCF1498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958182"/>
            <a:ext cx="491172" cy="491172"/>
          </a:xfrm>
          <a:prstGeom prst="rect">
            <a:avLst/>
          </a:prstGeom>
        </p:spPr>
      </p:pic>
      <p:pic>
        <p:nvPicPr>
          <p:cNvPr id="12" name="Gráfico 11" descr="Objetivo">
            <a:extLst>
              <a:ext uri="{FF2B5EF4-FFF2-40B4-BE49-F238E27FC236}">
                <a16:creationId xmlns:a16="http://schemas.microsoft.com/office/drawing/2014/main" id="{F68EB691-7D6C-D34F-8DB7-20BF797A6D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3129" y="3289299"/>
            <a:ext cx="491171" cy="491171"/>
          </a:xfrm>
          <a:prstGeom prst="rect">
            <a:avLst/>
          </a:prstGeom>
        </p:spPr>
      </p:pic>
      <p:pic>
        <p:nvPicPr>
          <p:cNvPr id="14" name="Gráfico 13" descr="Lista de comprobación RTL">
            <a:extLst>
              <a:ext uri="{FF2B5EF4-FFF2-40B4-BE49-F238E27FC236}">
                <a16:creationId xmlns:a16="http://schemas.microsoft.com/office/drawing/2014/main" id="{80118E45-5117-8D4F-8EF7-5496BAF4EA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93129" y="2645728"/>
            <a:ext cx="491172" cy="491172"/>
          </a:xfrm>
          <a:prstGeom prst="rect">
            <a:avLst/>
          </a:prstGeom>
        </p:spPr>
      </p:pic>
      <p:sp>
        <p:nvSpPr>
          <p:cNvPr id="15" name="Triángulo rectángulo 14">
            <a:extLst>
              <a:ext uri="{FF2B5EF4-FFF2-40B4-BE49-F238E27FC236}">
                <a16:creationId xmlns:a16="http://schemas.microsoft.com/office/drawing/2014/main" id="{D8BD9A86-5773-E043-8A0C-D2238FFB6219}"/>
              </a:ext>
            </a:extLst>
          </p:cNvPr>
          <p:cNvSpPr/>
          <p:nvPr/>
        </p:nvSpPr>
        <p:spPr>
          <a:xfrm flipH="1">
            <a:off x="16986" y="4762500"/>
            <a:ext cx="12175014" cy="2095500"/>
          </a:xfrm>
          <a:prstGeom prst="rtTriangl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2" descr="PoliTOcomunica - Marchio e identità visiva">
            <a:extLst>
              <a:ext uri="{FF2B5EF4-FFF2-40B4-BE49-F238E27FC236}">
                <a16:creationId xmlns:a16="http://schemas.microsoft.com/office/drawing/2014/main" id="{FE57C2F8-B84D-864B-AF46-81ED1B2EF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BB9AE74-287D-CA4C-967E-505737FD2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bg1"/>
                </a:solidFill>
              </a:rPr>
              <a:t>6</a:t>
            </a:fld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8521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5.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Strategia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Attuale</a:t>
            </a:r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 – Asta </a:t>
            </a:r>
            <a:r>
              <a:rPr lang="es-ES" sz="3600" b="1" dirty="0" err="1">
                <a:latin typeface="Franklin Gothic Demi" panose="020B0603020102020204" pitchFamily="34" charset="0"/>
                <a:cs typeface="Times New Roman" panose="02020603050405020304" pitchFamily="18" charset="0"/>
              </a:rPr>
              <a:t>Inglese</a:t>
            </a:r>
            <a:endParaRPr lang="es-ES" sz="3600" b="1" dirty="0">
              <a:latin typeface="Franklin Gothic Demi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2084765C-ECD6-E242-9514-0C5F2E7B40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7148" y="1296721"/>
            <a:ext cx="5746652" cy="3503507"/>
          </a:xfrm>
        </p:spPr>
      </p:pic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E3C6E12-DAAC-224C-9DC7-AA4EF6733C7B}"/>
              </a:ext>
            </a:extLst>
          </p:cNvPr>
          <p:cNvSpPr txBox="1">
            <a:spLocks/>
          </p:cNvSpPr>
          <p:nvPr/>
        </p:nvSpPr>
        <p:spPr>
          <a:xfrm>
            <a:off x="838200" y="1383928"/>
            <a:ext cx="4470400" cy="4712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Prezzo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partenza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pre-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definito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: pre-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offerta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Il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livello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decremento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minimo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deve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essere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impostato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L'asta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si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ferma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quando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l'orologio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raggiunge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lo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zero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L'acquirente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viene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eliminato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dal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processo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offerta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;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invece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, 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fornitori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negoziano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tra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loro</a:t>
            </a: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Vince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l'offerta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con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il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prezzo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più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basso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Può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essere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utilizzato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su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qualsiasi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tipo di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materiale</a:t>
            </a:r>
            <a:r>
              <a:rPr lang="es-ES_tradnl" sz="15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 e </a:t>
            </a:r>
            <a:r>
              <a:rPr lang="es-ES_tradnl" sz="1500" dirty="0" err="1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mercato</a:t>
            </a: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pic>
        <p:nvPicPr>
          <p:cNvPr id="6150" name="Picture 6" descr="Inglaterra, Bandera Del Reino Unido, Bandera imagen png - imagen  transparente descarga gratuita">
            <a:extLst>
              <a:ext uri="{FF2B5EF4-FFF2-40B4-BE49-F238E27FC236}">
                <a16:creationId xmlns:a16="http://schemas.microsoft.com/office/drawing/2014/main" id="{79A414C7-7112-AD41-BCBB-805414E5C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74" y="600286"/>
            <a:ext cx="990600" cy="50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558D238-78BE-244D-BB6E-D020EA8161A4}"/>
              </a:ext>
            </a:extLst>
          </p:cNvPr>
          <p:cNvSpPr/>
          <p:nvPr/>
        </p:nvSpPr>
        <p:spPr>
          <a:xfrm>
            <a:off x="0" y="5943598"/>
            <a:ext cx="12192000" cy="91440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Gráfico 9" descr="Martillo de juez">
            <a:extLst>
              <a:ext uri="{FF2B5EF4-FFF2-40B4-BE49-F238E27FC236}">
                <a16:creationId xmlns:a16="http://schemas.microsoft.com/office/drawing/2014/main" id="{1B2A01BD-F81A-7948-ADE7-98BE0A5BC2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69400" y="5123816"/>
            <a:ext cx="914400" cy="914400"/>
          </a:xfrm>
          <a:prstGeom prst="rect">
            <a:avLst/>
          </a:prstGeom>
        </p:spPr>
      </p:pic>
      <p:pic>
        <p:nvPicPr>
          <p:cNvPr id="11" name="Picture 2" descr="PoliTOcomunica - Marchio e identità visiva">
            <a:extLst>
              <a:ext uri="{FF2B5EF4-FFF2-40B4-BE49-F238E27FC236}">
                <a16:creationId xmlns:a16="http://schemas.microsoft.com/office/drawing/2014/main" id="{C6A12BD6-48D7-5849-A1A2-547254EFB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E7BD6B1-01E4-5142-BE68-39F4493FA348}"/>
              </a:ext>
            </a:extLst>
          </p:cNvPr>
          <p:cNvSpPr txBox="1"/>
          <p:nvPr/>
        </p:nvSpPr>
        <p:spPr>
          <a:xfrm>
            <a:off x="9467385" y="1997450"/>
            <a:ext cx="1717288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700" b="1" dirty="0" err="1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sz="1700" b="1" dirty="0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s-ES" sz="1700" b="1" dirty="0" err="1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Iniziale</a:t>
            </a:r>
            <a:endParaRPr lang="es-ES" sz="1700" b="1" dirty="0">
              <a:solidFill>
                <a:schemeClr val="accent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0658101-53B9-B746-AAF2-74FE67341A36}"/>
              </a:ext>
            </a:extLst>
          </p:cNvPr>
          <p:cNvSpPr txBox="1"/>
          <p:nvPr/>
        </p:nvSpPr>
        <p:spPr>
          <a:xfrm>
            <a:off x="9467384" y="2605284"/>
            <a:ext cx="1996069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700" b="1" dirty="0" err="1">
                <a:solidFill>
                  <a:srgbClr val="C00000"/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sz="1700" b="1" dirty="0">
                <a:solidFill>
                  <a:srgbClr val="C00000"/>
                </a:solidFill>
                <a:latin typeface="Palatino" pitchFamily="2" charset="77"/>
                <a:ea typeface="Palatino" pitchFamily="2" charset="77"/>
              </a:rPr>
              <a:t> di </a:t>
            </a:r>
            <a:r>
              <a:rPr lang="es-ES" sz="1700" b="1" dirty="0" err="1">
                <a:solidFill>
                  <a:srgbClr val="C00000"/>
                </a:solidFill>
                <a:latin typeface="Palatino" pitchFamily="2" charset="77"/>
                <a:ea typeface="Palatino" pitchFamily="2" charset="77"/>
              </a:rPr>
              <a:t>Riserva</a:t>
            </a:r>
            <a:endParaRPr lang="es-ES" sz="1700" b="1" dirty="0">
              <a:solidFill>
                <a:srgbClr val="C00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E4FA73E-D448-9B41-A2FC-21995AC4D17A}"/>
              </a:ext>
            </a:extLst>
          </p:cNvPr>
          <p:cNvSpPr txBox="1"/>
          <p:nvPr/>
        </p:nvSpPr>
        <p:spPr>
          <a:xfrm>
            <a:off x="9851173" y="3225701"/>
            <a:ext cx="11188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Prezzo</a:t>
            </a:r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s-ES" b="1" dirty="0" err="1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Vincente</a:t>
            </a:r>
            <a:endParaRPr lang="es-ES" b="1" dirty="0">
              <a:solidFill>
                <a:schemeClr val="bg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D132BD0-B8D8-AD4B-BE58-EF89565F52AC}"/>
              </a:ext>
            </a:extLst>
          </p:cNvPr>
          <p:cNvSpPr txBox="1"/>
          <p:nvPr/>
        </p:nvSpPr>
        <p:spPr>
          <a:xfrm>
            <a:off x="9329646" y="4151118"/>
            <a:ext cx="119851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100" b="1" i="1" dirty="0" err="1">
                <a:latin typeface="Palatino" pitchFamily="2" charset="77"/>
                <a:ea typeface="Palatino" pitchFamily="2" charset="77"/>
              </a:rPr>
              <a:t>Autoestensione</a:t>
            </a:r>
            <a:endParaRPr lang="es-ES" sz="1100" b="1" i="1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32F59D1-9618-2245-AD42-22EE34C2E857}"/>
              </a:ext>
            </a:extLst>
          </p:cNvPr>
          <p:cNvSpPr txBox="1"/>
          <p:nvPr/>
        </p:nvSpPr>
        <p:spPr>
          <a:xfrm>
            <a:off x="7641682" y="1389055"/>
            <a:ext cx="19960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Asta </a:t>
            </a:r>
            <a:r>
              <a:rPr lang="es-ES" sz="2400" b="1" dirty="0" err="1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Inglese</a:t>
            </a:r>
            <a:endParaRPr lang="es-ES" sz="2400" b="1" dirty="0">
              <a:solidFill>
                <a:schemeClr val="accent5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C9F97D9-A78D-FE45-8870-1888187BF60C}"/>
              </a:ext>
            </a:extLst>
          </p:cNvPr>
          <p:cNvSpPr txBox="1"/>
          <p:nvPr/>
        </p:nvSpPr>
        <p:spPr>
          <a:xfrm>
            <a:off x="5607148" y="2174421"/>
            <a:ext cx="1717288" cy="22775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 err="1"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sz="1600" b="1" dirty="0">
                <a:latin typeface="Palatino" pitchFamily="2" charset="77"/>
                <a:ea typeface="Palatino" pitchFamily="2" charset="77"/>
              </a:rPr>
              <a:t> 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45A9BA"/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sz="1600" b="1" dirty="0">
                <a:solidFill>
                  <a:srgbClr val="45A9BA"/>
                </a:solidFill>
                <a:latin typeface="Palatino" pitchFamily="2" charset="77"/>
                <a:ea typeface="Palatino" pitchFamily="2" charset="77"/>
              </a:rPr>
              <a:t> 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sz="1600" b="1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 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chemeClr val="accent6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sz="1600" b="1" dirty="0">
                <a:solidFill>
                  <a:schemeClr val="accent6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 5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chemeClr val="accent4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Fornitore</a:t>
            </a:r>
            <a:r>
              <a:rPr lang="es-ES" sz="1600" b="1" dirty="0">
                <a:solidFill>
                  <a:schemeClr val="accent4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 6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74D72A-C523-0748-9894-09905871C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bg1"/>
                </a:solidFill>
              </a:rPr>
              <a:t>7</a:t>
            </a:fld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12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6. Casi </a:t>
            </a:r>
            <a:r>
              <a:rPr lang="it-IT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Reali I della Strategia Attuale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E3C6E12-DAAC-224C-9DC7-AA4EF6733C7B}"/>
              </a:ext>
            </a:extLst>
          </p:cNvPr>
          <p:cNvSpPr txBox="1">
            <a:spLocks/>
          </p:cNvSpPr>
          <p:nvPr/>
        </p:nvSpPr>
        <p:spPr>
          <a:xfrm>
            <a:off x="838200" y="1383928"/>
            <a:ext cx="3308498" cy="4712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16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Attrezzature di laboratorio: </a:t>
            </a:r>
            <a:r>
              <a:rPr lang="it-IT" sz="16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Piastre di Petri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Ognuna riguarda le fabbriche Danone di yogurt (EDP) nella penisola iberica variando in peso e unità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Un’asta elettronica inglese per fabbrica</a:t>
            </a:r>
          </a:p>
          <a:p>
            <a:pPr marL="0" indent="0">
              <a:lnSpc>
                <a:spcPct val="150000"/>
              </a:lnSpc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pic>
        <p:nvPicPr>
          <p:cNvPr id="11" name="Picture 2" descr="PoliTOcomunica - Marchio e identità visiva">
            <a:extLst>
              <a:ext uri="{FF2B5EF4-FFF2-40B4-BE49-F238E27FC236}">
                <a16:creationId xmlns:a16="http://schemas.microsoft.com/office/drawing/2014/main" id="{C6A12BD6-48D7-5849-A1A2-547254EFB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Tabla 18">
            <a:extLst>
              <a:ext uri="{FF2B5EF4-FFF2-40B4-BE49-F238E27FC236}">
                <a16:creationId xmlns:a16="http://schemas.microsoft.com/office/drawing/2014/main" id="{8B4CF5E0-882A-5D42-80ED-26EAF437A4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472418"/>
              </p:ext>
            </p:extLst>
          </p:nvPr>
        </p:nvGraphicFramePr>
        <p:xfrm>
          <a:off x="4078452" y="1516222"/>
          <a:ext cx="7589560" cy="2203481"/>
        </p:xfrm>
        <a:graphic>
          <a:graphicData uri="http://schemas.openxmlformats.org/drawingml/2006/table">
            <a:tbl>
              <a:tblPr/>
              <a:tblGrid>
                <a:gridCol w="483809">
                  <a:extLst>
                    <a:ext uri="{9D8B030D-6E8A-4147-A177-3AD203B41FA5}">
                      <a16:colId xmlns:a16="http://schemas.microsoft.com/office/drawing/2014/main" val="2080682911"/>
                    </a:ext>
                  </a:extLst>
                </a:gridCol>
                <a:gridCol w="565046">
                  <a:extLst>
                    <a:ext uri="{9D8B030D-6E8A-4147-A177-3AD203B41FA5}">
                      <a16:colId xmlns:a16="http://schemas.microsoft.com/office/drawing/2014/main" val="3758300584"/>
                    </a:ext>
                  </a:extLst>
                </a:gridCol>
                <a:gridCol w="848538">
                  <a:extLst>
                    <a:ext uri="{9D8B030D-6E8A-4147-A177-3AD203B41FA5}">
                      <a16:colId xmlns:a16="http://schemas.microsoft.com/office/drawing/2014/main" val="4157690046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4002229234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690289737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3829619635"/>
                    </a:ext>
                  </a:extLst>
                </a:gridCol>
                <a:gridCol w="841013">
                  <a:extLst>
                    <a:ext uri="{9D8B030D-6E8A-4147-A177-3AD203B41FA5}">
                      <a16:colId xmlns:a16="http://schemas.microsoft.com/office/drawing/2014/main" val="4200602246"/>
                    </a:ext>
                  </a:extLst>
                </a:gridCol>
                <a:gridCol w="510776">
                  <a:extLst>
                    <a:ext uri="{9D8B030D-6E8A-4147-A177-3AD203B41FA5}">
                      <a16:colId xmlns:a16="http://schemas.microsoft.com/office/drawing/2014/main" val="2952645878"/>
                    </a:ext>
                  </a:extLst>
                </a:gridCol>
                <a:gridCol w="545600">
                  <a:extLst>
                    <a:ext uri="{9D8B030D-6E8A-4147-A177-3AD203B41FA5}">
                      <a16:colId xmlns:a16="http://schemas.microsoft.com/office/drawing/2014/main" val="1565309915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2692182973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575440244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1048193687"/>
                    </a:ext>
                  </a:extLst>
                </a:gridCol>
              </a:tblGrid>
              <a:tr h="6690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Fabbrica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Fabbricante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Referenza attuale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Imballaggio attuale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Prezzo 2020</a:t>
                      </a:r>
                    </a:p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(imballag.)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Fornitore attuale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Unità di consumo annuale (Imballaggio)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Costo Annuale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Asta Elettronica?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425574"/>
                  </a:ext>
                </a:extLst>
              </a:tr>
              <a:tr h="43489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Campioni, preparazione e conservazione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VWR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VWRI391-0601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Piastre Petri 90mm (720 pezzi)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720 pezzi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      45,10 €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VWR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    405,90 €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91389"/>
                  </a:ext>
                </a:extLst>
              </a:tr>
              <a:tr h="332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Tres Cantos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EDP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Campioni, preparazione e conservazione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INSULAB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15468794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Piastre Petri 90mm (825 pezzi)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825 pezzi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58,63 €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364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21.320,00 €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033287"/>
                  </a:ext>
                </a:extLst>
              </a:tr>
              <a:tr h="36799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Salas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EDP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Campioni, preparazione e conservazione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GOSSELIN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SB33-101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Piastre Petri 90x14mm (825 pezzi)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825 pezzi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      46,02 €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    138,06 €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NO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004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Aldaia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EDP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Campioni, preparazione e conservazione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GOSSELIN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SB93-01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Piastre Petri 90X14mm (825 pezzi)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825 pezzi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      46,86 €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INSULAB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4.076,82 €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026568"/>
                  </a:ext>
                </a:extLst>
              </a:tr>
            </a:tbl>
          </a:graphicData>
        </a:graphic>
      </p:graphicFrame>
      <p:sp>
        <p:nvSpPr>
          <p:cNvPr id="20" name="Flecha abajo 19">
            <a:extLst>
              <a:ext uri="{FF2B5EF4-FFF2-40B4-BE49-F238E27FC236}">
                <a16:creationId xmlns:a16="http://schemas.microsoft.com/office/drawing/2014/main" id="{F1C58877-7940-A244-8F3D-431BB97823D1}"/>
              </a:ext>
            </a:extLst>
          </p:cNvPr>
          <p:cNvSpPr/>
          <p:nvPr/>
        </p:nvSpPr>
        <p:spPr>
          <a:xfrm>
            <a:off x="7625055" y="3851997"/>
            <a:ext cx="176323" cy="64344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D682BA9-9946-F94F-B94F-8C6301F20B5C}"/>
              </a:ext>
            </a:extLst>
          </p:cNvPr>
          <p:cNvSpPr txBox="1"/>
          <p:nvPr/>
        </p:nvSpPr>
        <p:spPr>
          <a:xfrm>
            <a:off x="7873232" y="3827500"/>
            <a:ext cx="3884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Palatino" pitchFamily="2" charset="77"/>
                <a:ea typeface="Palatino" pitchFamily="2" charset="77"/>
              </a:rPr>
              <a:t>dopo un'asta elettronica inglese in quelle fabbriche dove è stato considerato conveniente, questi sono stati i prezzi e i fornitori vincenti, e quelli che saranno incaricati di fornire questo tipo di materiale d'ora in poi.</a:t>
            </a:r>
          </a:p>
        </p:txBody>
      </p:sp>
      <p:graphicFrame>
        <p:nvGraphicFramePr>
          <p:cNvPr id="22" name="Tabla 21">
            <a:extLst>
              <a:ext uri="{FF2B5EF4-FFF2-40B4-BE49-F238E27FC236}">
                <a16:creationId xmlns:a16="http://schemas.microsoft.com/office/drawing/2014/main" id="{7CD3D2FC-F2FF-BD45-BF8C-AD2D9474B7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368456"/>
              </p:ext>
            </p:extLst>
          </p:nvPr>
        </p:nvGraphicFramePr>
        <p:xfrm>
          <a:off x="4373225" y="4627738"/>
          <a:ext cx="6441334" cy="1929975"/>
        </p:xfrm>
        <a:graphic>
          <a:graphicData uri="http://schemas.openxmlformats.org/drawingml/2006/table">
            <a:tbl>
              <a:tblPr/>
              <a:tblGrid>
                <a:gridCol w="647357">
                  <a:extLst>
                    <a:ext uri="{9D8B030D-6E8A-4147-A177-3AD203B41FA5}">
                      <a16:colId xmlns:a16="http://schemas.microsoft.com/office/drawing/2014/main" val="2908088676"/>
                    </a:ext>
                  </a:extLst>
                </a:gridCol>
                <a:gridCol w="705529">
                  <a:extLst>
                    <a:ext uri="{9D8B030D-6E8A-4147-A177-3AD203B41FA5}">
                      <a16:colId xmlns:a16="http://schemas.microsoft.com/office/drawing/2014/main" val="336782824"/>
                    </a:ext>
                  </a:extLst>
                </a:gridCol>
                <a:gridCol w="1133137">
                  <a:extLst>
                    <a:ext uri="{9D8B030D-6E8A-4147-A177-3AD203B41FA5}">
                      <a16:colId xmlns:a16="http://schemas.microsoft.com/office/drawing/2014/main" val="2790867856"/>
                    </a:ext>
                  </a:extLst>
                </a:gridCol>
                <a:gridCol w="669851">
                  <a:extLst>
                    <a:ext uri="{9D8B030D-6E8A-4147-A177-3AD203B41FA5}">
                      <a16:colId xmlns:a16="http://schemas.microsoft.com/office/drawing/2014/main" val="1672556385"/>
                    </a:ext>
                  </a:extLst>
                </a:gridCol>
                <a:gridCol w="718157">
                  <a:extLst>
                    <a:ext uri="{9D8B030D-6E8A-4147-A177-3AD203B41FA5}">
                      <a16:colId xmlns:a16="http://schemas.microsoft.com/office/drawing/2014/main" val="569026275"/>
                    </a:ext>
                  </a:extLst>
                </a:gridCol>
                <a:gridCol w="726380">
                  <a:extLst>
                    <a:ext uri="{9D8B030D-6E8A-4147-A177-3AD203B41FA5}">
                      <a16:colId xmlns:a16="http://schemas.microsoft.com/office/drawing/2014/main" val="1971043739"/>
                    </a:ext>
                  </a:extLst>
                </a:gridCol>
                <a:gridCol w="1840923">
                  <a:extLst>
                    <a:ext uri="{9D8B030D-6E8A-4147-A177-3AD203B41FA5}">
                      <a16:colId xmlns:a16="http://schemas.microsoft.com/office/drawing/2014/main" val="1209101221"/>
                    </a:ext>
                  </a:extLst>
                </a:gridCol>
              </a:tblGrid>
              <a:tr h="39130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Fabbrica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Stesso o Nuovo Fornitore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Descrizione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Nuovo </a:t>
                      </a:r>
                    </a:p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Prezzo 2021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Costo </a:t>
                      </a:r>
                    </a:p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Annuale 2021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Risparmio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Commento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354432"/>
                  </a:ext>
                </a:extLst>
              </a:tr>
              <a:tr h="37454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VWR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Piastre Petri 90mm (720 pezzi)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35,28 €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317,52 €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88,38 €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Stesso fornitore e migliore prezzo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970089"/>
                  </a:ext>
                </a:extLst>
              </a:tr>
              <a:tr h="39479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Tres Cantos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VWR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Piastre Petri 90mm (720 pezzi)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35,28 €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14.611 €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6.709 €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Diverso fornitore e migliore prezzo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077169"/>
                  </a:ext>
                </a:extLst>
              </a:tr>
              <a:tr h="39479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Salas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Piastre Petri 90x14mm (825 pezzi)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46,02 €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138,06 €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-  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Stesso fornitore e prezzo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400355"/>
                  </a:ext>
                </a:extLst>
              </a:tr>
              <a:tr h="37454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Aldaia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VWR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Piastre Petri 90mm (720 pezzi)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41 €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4.087,19 €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10,37 €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Diverso fornitore e prezzo peggiore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462650"/>
                  </a:ext>
                </a:extLst>
              </a:tr>
            </a:tbl>
          </a:graphicData>
        </a:graphic>
      </p:graphicFrame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D2C45C98-66E2-A444-AD24-73E51595C72A}"/>
              </a:ext>
            </a:extLst>
          </p:cNvPr>
          <p:cNvCxnSpPr>
            <a:cxnSpLocks/>
          </p:cNvCxnSpPr>
          <p:nvPr/>
        </p:nvCxnSpPr>
        <p:spPr>
          <a:xfrm>
            <a:off x="1112305" y="2136801"/>
            <a:ext cx="1450142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857F944D-EBED-C640-A45A-203A3AB8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8</a:t>
            </a:fld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15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914D-8500-3C42-A9F6-B2BB4B67A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659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6. Casi </a:t>
            </a:r>
            <a:r>
              <a:rPr lang="it-IT" sz="3600" b="1" dirty="0">
                <a:latin typeface="Franklin Gothic Demi" panose="020B0603020102020204" pitchFamily="34" charset="0"/>
                <a:cs typeface="Times New Roman" panose="02020603050405020304" pitchFamily="18" charset="0"/>
              </a:rPr>
              <a:t>Reali II della Strategia Attuale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E3C6E12-DAAC-224C-9DC7-AA4EF6733C7B}"/>
              </a:ext>
            </a:extLst>
          </p:cNvPr>
          <p:cNvSpPr txBox="1">
            <a:spLocks/>
          </p:cNvSpPr>
          <p:nvPr/>
        </p:nvSpPr>
        <p:spPr>
          <a:xfrm>
            <a:off x="838200" y="1383928"/>
            <a:ext cx="3308498" cy="4712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16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Attrezzature di laboratorio: </a:t>
            </a:r>
            <a:r>
              <a:rPr lang="it-IT" sz="1600" b="1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Membrane Sterili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Ognuna riguarda le fabbriche Danone di Acque (WATERS) nella penisola iberica variando in peso e unità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latin typeface="Palatino" pitchFamily="2" charset="77"/>
                <a:ea typeface="Palatino" pitchFamily="2" charset="77"/>
                <a:cs typeface="Times New Roman" panose="02020603050405020304" pitchFamily="18" charset="0"/>
              </a:rPr>
              <a:t>Un’asta elettronica inglese per fabbrica</a:t>
            </a:r>
          </a:p>
          <a:p>
            <a:pPr marL="0" indent="0">
              <a:lnSpc>
                <a:spcPct val="150000"/>
              </a:lnSpc>
              <a:buNone/>
            </a:pPr>
            <a:endParaRPr lang="es-ES_tradnl" sz="1500" dirty="0">
              <a:latin typeface="Palatino" pitchFamily="2" charset="77"/>
              <a:ea typeface="Palatino" pitchFamily="2" charset="77"/>
              <a:cs typeface="Times New Roman" panose="02020603050405020304" pitchFamily="18" charset="0"/>
            </a:endParaRPr>
          </a:p>
        </p:txBody>
      </p:sp>
      <p:pic>
        <p:nvPicPr>
          <p:cNvPr id="11" name="Picture 2" descr="PoliTOcomunica - Marchio e identità visiva">
            <a:extLst>
              <a:ext uri="{FF2B5EF4-FFF2-40B4-BE49-F238E27FC236}">
                <a16:creationId xmlns:a16="http://schemas.microsoft.com/office/drawing/2014/main" id="{C6A12BD6-48D7-5849-A1A2-547254EFB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12" y="190659"/>
            <a:ext cx="1465212" cy="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lecha abajo 19">
            <a:extLst>
              <a:ext uri="{FF2B5EF4-FFF2-40B4-BE49-F238E27FC236}">
                <a16:creationId xmlns:a16="http://schemas.microsoft.com/office/drawing/2014/main" id="{F1C58877-7940-A244-8F3D-431BB97823D1}"/>
              </a:ext>
            </a:extLst>
          </p:cNvPr>
          <p:cNvSpPr/>
          <p:nvPr/>
        </p:nvSpPr>
        <p:spPr>
          <a:xfrm>
            <a:off x="7868981" y="3851997"/>
            <a:ext cx="176323" cy="64344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D682BA9-9946-F94F-B94F-8C6301F20B5C}"/>
              </a:ext>
            </a:extLst>
          </p:cNvPr>
          <p:cNvSpPr txBox="1"/>
          <p:nvPr/>
        </p:nvSpPr>
        <p:spPr>
          <a:xfrm>
            <a:off x="8045304" y="3787558"/>
            <a:ext cx="3884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Palatino" pitchFamily="2" charset="77"/>
                <a:ea typeface="Palatino" pitchFamily="2" charset="77"/>
              </a:rPr>
              <a:t>dopo un'asta elettronica inglese in quelle fabbriche dove è stato considerato conveniente, questi sono stati i prezzi e i fornitori vincenti, e quelli che saranno incaricati di fornire questo tipo di materiale d'ora in poi.</a:t>
            </a: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D2C45C98-66E2-A444-AD24-73E51595C72A}"/>
              </a:ext>
            </a:extLst>
          </p:cNvPr>
          <p:cNvCxnSpPr>
            <a:cxnSpLocks/>
          </p:cNvCxnSpPr>
          <p:nvPr/>
        </p:nvCxnSpPr>
        <p:spPr>
          <a:xfrm>
            <a:off x="1112305" y="2136801"/>
            <a:ext cx="1715955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F9DF464-19AC-3E49-A918-0EE5E5E56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6C4A-BEAF-7D47-8973-FA96F16AFE86}" type="slidenum">
              <a:rPr lang="es-ES" sz="1400" smtClean="0">
                <a:solidFill>
                  <a:schemeClr val="tx1"/>
                </a:solidFill>
              </a:rPr>
              <a:t>9</a:t>
            </a:fld>
            <a:endParaRPr lang="es-ES" sz="1400" dirty="0">
              <a:solidFill>
                <a:schemeClr val="tx1"/>
              </a:solidFill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A1F35EC5-7B5E-1A4F-9AEE-EDD8BF42A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79100"/>
              </p:ext>
            </p:extLst>
          </p:nvPr>
        </p:nvGraphicFramePr>
        <p:xfrm>
          <a:off x="4154161" y="1654578"/>
          <a:ext cx="7605962" cy="2030856"/>
        </p:xfrm>
        <a:graphic>
          <a:graphicData uri="http://schemas.openxmlformats.org/drawingml/2006/table">
            <a:tbl>
              <a:tblPr/>
              <a:tblGrid>
                <a:gridCol w="533586">
                  <a:extLst>
                    <a:ext uri="{9D8B030D-6E8A-4147-A177-3AD203B41FA5}">
                      <a16:colId xmlns:a16="http://schemas.microsoft.com/office/drawing/2014/main" val="4060984431"/>
                    </a:ext>
                  </a:extLst>
                </a:gridCol>
                <a:gridCol w="509286">
                  <a:extLst>
                    <a:ext uri="{9D8B030D-6E8A-4147-A177-3AD203B41FA5}">
                      <a16:colId xmlns:a16="http://schemas.microsoft.com/office/drawing/2014/main" val="3635461123"/>
                    </a:ext>
                  </a:extLst>
                </a:gridCol>
                <a:gridCol w="761834">
                  <a:extLst>
                    <a:ext uri="{9D8B030D-6E8A-4147-A177-3AD203B41FA5}">
                      <a16:colId xmlns:a16="http://schemas.microsoft.com/office/drawing/2014/main" val="516482019"/>
                    </a:ext>
                  </a:extLst>
                </a:gridCol>
                <a:gridCol w="555585">
                  <a:extLst>
                    <a:ext uri="{9D8B030D-6E8A-4147-A177-3AD203B41FA5}">
                      <a16:colId xmlns:a16="http://schemas.microsoft.com/office/drawing/2014/main" val="3173469220"/>
                    </a:ext>
                  </a:extLst>
                </a:gridCol>
                <a:gridCol w="625033">
                  <a:extLst>
                    <a:ext uri="{9D8B030D-6E8A-4147-A177-3AD203B41FA5}">
                      <a16:colId xmlns:a16="http://schemas.microsoft.com/office/drawing/2014/main" val="2233804702"/>
                    </a:ext>
                  </a:extLst>
                </a:gridCol>
                <a:gridCol w="810227">
                  <a:extLst>
                    <a:ext uri="{9D8B030D-6E8A-4147-A177-3AD203B41FA5}">
                      <a16:colId xmlns:a16="http://schemas.microsoft.com/office/drawing/2014/main" val="1167612369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704848022"/>
                    </a:ext>
                  </a:extLst>
                </a:gridCol>
                <a:gridCol w="673427">
                  <a:extLst>
                    <a:ext uri="{9D8B030D-6E8A-4147-A177-3AD203B41FA5}">
                      <a16:colId xmlns:a16="http://schemas.microsoft.com/office/drawing/2014/main" val="2497599921"/>
                    </a:ext>
                  </a:extLst>
                </a:gridCol>
                <a:gridCol w="427821">
                  <a:extLst>
                    <a:ext uri="{9D8B030D-6E8A-4147-A177-3AD203B41FA5}">
                      <a16:colId xmlns:a16="http://schemas.microsoft.com/office/drawing/2014/main" val="3404236171"/>
                    </a:ext>
                  </a:extLst>
                </a:gridCol>
                <a:gridCol w="559672">
                  <a:extLst>
                    <a:ext uri="{9D8B030D-6E8A-4147-A177-3AD203B41FA5}">
                      <a16:colId xmlns:a16="http://schemas.microsoft.com/office/drawing/2014/main" val="4191906422"/>
                    </a:ext>
                  </a:extLst>
                </a:gridCol>
                <a:gridCol w="630868">
                  <a:extLst>
                    <a:ext uri="{9D8B030D-6E8A-4147-A177-3AD203B41FA5}">
                      <a16:colId xmlns:a16="http://schemas.microsoft.com/office/drawing/2014/main" val="4071115397"/>
                    </a:ext>
                  </a:extLst>
                </a:gridCol>
                <a:gridCol w="488476">
                  <a:extLst>
                    <a:ext uri="{9D8B030D-6E8A-4147-A177-3AD203B41FA5}">
                      <a16:colId xmlns:a16="http://schemas.microsoft.com/office/drawing/2014/main" val="3155806628"/>
                    </a:ext>
                  </a:extLst>
                </a:gridCol>
              </a:tblGrid>
              <a:tr h="82627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Fabbrica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Fabbricante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Referenza attuale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Imballaggio attuale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Prezzo 2020</a:t>
                      </a:r>
                    </a:p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(imballaggio)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Fornitore attuale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Unità di consumo annuale (Imballaggio)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Costo annuale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Asta Elettronica?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69643"/>
                  </a:ext>
                </a:extLst>
              </a:tr>
              <a:tr h="4015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Sigüenza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Filtrazione e Separazione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MILLIPORE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EZHAWG474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Membrane Sterili 0.45µm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pacchetti x 600 pezzi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150,75 €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MERCK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4.371,75 €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3020941"/>
                  </a:ext>
                </a:extLst>
              </a:tr>
              <a:tr h="4015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Lanjarón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Filtrazione e Separazione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MERCK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EZHAWG474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Membrane Sterili 0.45µm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pacchetti x 600 pezzi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    150,75 €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MERCK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11.306,25 €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5266241"/>
                  </a:ext>
                </a:extLst>
              </a:tr>
              <a:tr h="4015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Sant Hilari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Filtrazione e Separazione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MILLIPORE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EZHAWG474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Membrane Sterili 0.45µm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1 pacchetti x 150 pezzi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    137,05 €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MERCK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        7.126,60 €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2920068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316FE864-AADC-E048-8DBE-9615FB4D4D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728235"/>
              </p:ext>
            </p:extLst>
          </p:nvPr>
        </p:nvGraphicFramePr>
        <p:xfrm>
          <a:off x="4324049" y="4647842"/>
          <a:ext cx="7266185" cy="1665259"/>
        </p:xfrm>
        <a:graphic>
          <a:graphicData uri="http://schemas.openxmlformats.org/drawingml/2006/table">
            <a:tbl>
              <a:tblPr/>
              <a:tblGrid>
                <a:gridCol w="635343">
                  <a:extLst>
                    <a:ext uri="{9D8B030D-6E8A-4147-A177-3AD203B41FA5}">
                      <a16:colId xmlns:a16="http://schemas.microsoft.com/office/drawing/2014/main" val="869844300"/>
                    </a:ext>
                  </a:extLst>
                </a:gridCol>
                <a:gridCol w="775504">
                  <a:extLst>
                    <a:ext uri="{9D8B030D-6E8A-4147-A177-3AD203B41FA5}">
                      <a16:colId xmlns:a16="http://schemas.microsoft.com/office/drawing/2014/main" val="378248964"/>
                    </a:ext>
                  </a:extLst>
                </a:gridCol>
                <a:gridCol w="1717293">
                  <a:extLst>
                    <a:ext uri="{9D8B030D-6E8A-4147-A177-3AD203B41FA5}">
                      <a16:colId xmlns:a16="http://schemas.microsoft.com/office/drawing/2014/main" val="2941677805"/>
                    </a:ext>
                  </a:extLst>
                </a:gridCol>
                <a:gridCol w="608973">
                  <a:extLst>
                    <a:ext uri="{9D8B030D-6E8A-4147-A177-3AD203B41FA5}">
                      <a16:colId xmlns:a16="http://schemas.microsoft.com/office/drawing/2014/main" val="31069811"/>
                    </a:ext>
                  </a:extLst>
                </a:gridCol>
                <a:gridCol w="841036">
                  <a:extLst>
                    <a:ext uri="{9D8B030D-6E8A-4147-A177-3AD203B41FA5}">
                      <a16:colId xmlns:a16="http://schemas.microsoft.com/office/drawing/2014/main" val="177103302"/>
                    </a:ext>
                  </a:extLst>
                </a:gridCol>
                <a:gridCol w="675043">
                  <a:extLst>
                    <a:ext uri="{9D8B030D-6E8A-4147-A177-3AD203B41FA5}">
                      <a16:colId xmlns:a16="http://schemas.microsoft.com/office/drawing/2014/main" val="3583308924"/>
                    </a:ext>
                  </a:extLst>
                </a:gridCol>
                <a:gridCol w="2012993">
                  <a:extLst>
                    <a:ext uri="{9D8B030D-6E8A-4147-A177-3AD203B41FA5}">
                      <a16:colId xmlns:a16="http://schemas.microsoft.com/office/drawing/2014/main" val="2035134660"/>
                    </a:ext>
                  </a:extLst>
                </a:gridCol>
              </a:tblGrid>
              <a:tr h="5262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Fabbrica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Stesso o Nuovo Fornitore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Descrizione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Nuovo Prezzo 2021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Costo Annuale 2021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Risparmio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Commento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569818"/>
                  </a:ext>
                </a:extLst>
              </a:tr>
              <a:tr h="49935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Sigüenza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SCHARLAB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Membrana di filtrazione sterile in nitrato di cellulosa. Dimensione dei pori (µm): 0,45. (100 pezzi)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19 €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551 €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3.820,75 €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Diverso fornitore e molto migliore prezzo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3414189"/>
                  </a:ext>
                </a:extLst>
              </a:tr>
              <a:tr h="47525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Lanjarón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SCHARLAB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Membrana di filtrazione sterile in nitrato di cellulosa.  Dimensione dei pori (µm): 0,45. (100 pezzi)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19 €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8.550 €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2.756 €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Diverso fornitore e molto migliore prezzo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0419475"/>
                  </a:ext>
                </a:extLst>
              </a:tr>
              <a:tr h="1644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Sant Hilari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MERCK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Membrane Sterili 0.45µm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120 €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6.240 €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886,60 €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Stesso fornitore ma migliore prezzo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172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0232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10082</TotalTime>
  <Words>1811</Words>
  <Application>Microsoft Macintosh PowerPoint</Application>
  <PresentationFormat>Panorámica</PresentationFormat>
  <Paragraphs>481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Arial</vt:lpstr>
      <vt:lpstr>Bookman Old Style</vt:lpstr>
      <vt:lpstr>Calibri</vt:lpstr>
      <vt:lpstr>Calibri </vt:lpstr>
      <vt:lpstr>Calibri Light</vt:lpstr>
      <vt:lpstr>Danone</vt:lpstr>
      <vt:lpstr>Franklin Gothic Demi</vt:lpstr>
      <vt:lpstr>Franklin Gothic Medium</vt:lpstr>
      <vt:lpstr>Palatino</vt:lpstr>
      <vt:lpstr>Tema de Office</vt:lpstr>
      <vt:lpstr>Strategie di Miglioramento nella Gestione di un Processo di Acquisto di Materiale Industriale  Torino, Marzo 2022</vt:lpstr>
      <vt:lpstr>Presentación de PowerPoint</vt:lpstr>
      <vt:lpstr>1. Introduzione</vt:lpstr>
      <vt:lpstr>2. Obiettivi</vt:lpstr>
      <vt:lpstr>3. Processo di Gestione di Acquisto</vt:lpstr>
      <vt:lpstr>4. Asta Electtronica (eAuction)</vt:lpstr>
      <vt:lpstr>5. Strategia Attuale – Asta Inglese</vt:lpstr>
      <vt:lpstr>6. Casi Reali I della Strategia Attuale</vt:lpstr>
      <vt:lpstr>6. Casi Reali II della Strategia Attuale</vt:lpstr>
      <vt:lpstr>6. Casi Reali III della Strategia Attuale</vt:lpstr>
      <vt:lpstr>7. Criticità dell’Asta Inglese in Danone</vt:lpstr>
      <vt:lpstr>8. Strategie di Miglioramento – Asta Olandese</vt:lpstr>
      <vt:lpstr>8. Strategie di Miglioramento– Asta Giapponese</vt:lpstr>
      <vt:lpstr>9. Risultati</vt:lpstr>
      <vt:lpstr>10. Conclusioni</vt:lpstr>
      <vt:lpstr>Grazie per la vostra attenzione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Gestione dei Processi di Acquisto di Materiale Industrial in Danone</dc:title>
  <dc:creator>MARTA LILLO LE MONNIER</dc:creator>
  <cp:lastModifiedBy>MARTA LILLO LE MONNIER</cp:lastModifiedBy>
  <cp:revision>58</cp:revision>
  <dcterms:created xsi:type="dcterms:W3CDTF">2021-11-15T12:40:53Z</dcterms:created>
  <dcterms:modified xsi:type="dcterms:W3CDTF">2022-03-09T10:35:51Z</dcterms:modified>
</cp:coreProperties>
</file>